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311" r:id="rId8"/>
    <p:sldId id="314" r:id="rId9"/>
    <p:sldId id="312" r:id="rId10"/>
    <p:sldId id="313" r:id="rId11"/>
    <p:sldId id="261" r:id="rId12"/>
    <p:sldId id="315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89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310" r:id="rId42"/>
  </p:sldIdLst>
  <p:sldSz cx="9144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" name="Google Shape;120;p7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" name="Google Shape;134;p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9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9" name="Google Shape;169;p1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0" name="Google Shape;180;p1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9" name="Google Shape;189;p1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1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6" name="Google Shape;276;p17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9" name="Google Shape;209;p1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0" name="Google Shape;220;p1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" name="Google Shape;88;p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7" name="Google Shape;247;p16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6" name="Google Shape;276;p17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3" name="Google Shape;283;p1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2" name="Google Shape;312;p19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1" name="Google Shape;341;p2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9" name="Google Shape;389;p2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1" name="Google Shape;431;p2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7" name="Google Shape;437;p2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4" name="Google Shape;464;p2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3" name="Google Shape;473;p2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4" name="Google Shape;484;p26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6" name="Google Shape;496;p27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2" name="Google Shape;502;p2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7" name="Google Shape;527;p29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4" name="Google Shape;534;p3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1" name="Google Shape;541;p3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8" name="Google Shape;548;p3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6" name="Google Shape;556;p3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" name="Google Shape;100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49" name="Google Shape;1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" name="Google Shape;114;p6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p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6"/>
          <p:cNvSpPr txBox="1"/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Code Optimisation – an Introduction</a:t>
            </a:r>
            <a:endParaRPr lang="en-US"/>
          </a:p>
        </p:txBody>
      </p:sp>
      <p:sp>
        <p:nvSpPr>
          <p:cNvPr id="85" name="Google Shape;85;p13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Dr G Sudha Sadasivam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 panose="020F0502020204030204"/>
              <a:buNone/>
            </a:pPr>
            <a:r>
              <a:rPr lang="en-US" sz="3200" b="1">
                <a:solidFill>
                  <a:srgbClr val="FF0000"/>
                </a:solidFill>
              </a:rPr>
              <a:t>1. TAC</a:t>
            </a:r>
            <a:endParaRPr sz="3200" b="1">
              <a:solidFill>
                <a:srgbClr val="FF0000"/>
              </a:solidFill>
            </a:endParaRPr>
          </a:p>
        </p:txBody>
      </p:sp>
      <p:sp>
        <p:nvSpPr>
          <p:cNvPr id="109" name="Google Shape;109;p17"/>
          <p:cNvSpPr txBox="1"/>
          <p:nvPr>
            <p:ph type="body" idx="1"/>
          </p:nvPr>
        </p:nvSpPr>
        <p:spPr>
          <a:xfrm>
            <a:off x="457200" y="838201"/>
            <a:ext cx="39624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begin </a:t>
            </a:r>
            <a:endParaRPr lang="en-US"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prod :=0;</a:t>
            </a:r>
            <a:endParaRPr lang="en-US"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i:=1;</a:t>
            </a:r>
            <a:endParaRPr lang="en-US"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do </a:t>
            </a:r>
            <a:endParaRPr lang="en-US"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begin </a:t>
            </a:r>
            <a:endParaRPr lang="en-US"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     prod:=prod+a[i]*b[i];</a:t>
            </a:r>
            <a:endParaRPr lang="en-US"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     i:=i+1;</a:t>
            </a:r>
            <a:endParaRPr lang="en-US"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end</a:t>
            </a:r>
            <a:endParaRPr lang="en-US"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while i&lt;=20</a:t>
            </a:r>
            <a:endParaRPr lang="en-US"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end</a:t>
            </a:r>
            <a:endParaRPr sz="2400"/>
          </a:p>
        </p:txBody>
      </p:sp>
      <p:sp>
        <p:nvSpPr>
          <p:cNvPr id="110" name="Google Shape;110;p17"/>
          <p:cNvSpPr/>
          <p:nvPr/>
        </p:nvSpPr>
        <p:spPr>
          <a:xfrm>
            <a:off x="5105400" y="838200"/>
            <a:ext cx="3505200" cy="4093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 panose="020B0604020202020204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(1) prod :=0 // leader 1</a:t>
            </a:r>
            <a:endParaRPr sz="2000"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(2) i:=1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 panose="020B0604020202020204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(3) t1:=4*i  // leader 2</a:t>
            </a:r>
            <a:endParaRPr lang="en-US" sz="2000"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(4) t2:=addr(a)-4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(5) t3:=t2[t1]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(6) t4:=addr(b)-4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(7) t5:=t4[t1]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(8) t6:=t3*t5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(9) prod:=prod +t6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(10) i:=i+1 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(11) if i&lt;=20 goto(3)</a:t>
            </a:r>
            <a:endParaRPr lang="en-US"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 panose="020B0604020202020204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(12)    // leader 3</a:t>
            </a:r>
            <a:endParaRPr lang="en-US" sz="2000"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/>
          </a:p>
        </p:txBody>
      </p:sp>
      <p:sp>
        <p:nvSpPr>
          <p:cNvPr id="123" name="Google Shape;123;p19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</a:p>
        </p:txBody>
      </p:sp>
      <p:grpSp>
        <p:nvGrpSpPr>
          <p:cNvPr id="124" name="Google Shape;124;p19"/>
          <p:cNvGrpSpPr/>
          <p:nvPr/>
        </p:nvGrpSpPr>
        <p:grpSpPr>
          <a:xfrm>
            <a:off x="1905000" y="838200"/>
            <a:ext cx="5029200" cy="6019800"/>
            <a:chOff x="4884" y="8678"/>
            <a:chExt cx="4560" cy="4640"/>
          </a:xfrm>
        </p:grpSpPr>
        <p:sp>
          <p:nvSpPr>
            <p:cNvPr id="125" name="Google Shape;125;p19"/>
            <p:cNvSpPr txBox="1"/>
            <p:nvPr/>
          </p:nvSpPr>
          <p:spPr>
            <a:xfrm>
              <a:off x="6365" y="8678"/>
              <a:ext cx="1465" cy="72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(1) prod :=0</a:t>
              </a:r>
              <a:endPara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(2) i:=1</a:t>
              </a:r>
              <a:endPara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6" name="Google Shape;126;p19"/>
            <p:cNvSpPr txBox="1"/>
            <p:nvPr/>
          </p:nvSpPr>
          <p:spPr>
            <a:xfrm>
              <a:off x="6004" y="9812"/>
              <a:ext cx="2314" cy="275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(3) t1:=4*i    </a:t>
              </a:r>
              <a:endPara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(4) t4:=addr(a)-4       </a:t>
              </a:r>
              <a:endPara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(5) t3:=t2[t1]</a:t>
              </a:r>
              <a:endPara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(6) t4:=addr(a)-4</a:t>
              </a:r>
              <a:endPara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(7) t5:=t4[t1]</a:t>
              </a:r>
              <a:endPara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(8) t6:=t3*t5</a:t>
              </a:r>
              <a:endPara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(9) prod:=prod +t6</a:t>
              </a:r>
              <a:endPara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(10) i:=i+1 </a:t>
              </a:r>
              <a:endPara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(11) if i&lt;=20 goto(3)</a:t>
              </a:r>
              <a:endPara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cxnSp>
          <p:nvCxnSpPr>
            <p:cNvPr id="127" name="Google Shape;127;p19"/>
            <p:cNvCxnSpPr/>
            <p:nvPr/>
          </p:nvCxnSpPr>
          <p:spPr>
            <a:xfrm>
              <a:off x="7110" y="9398"/>
              <a:ext cx="0" cy="43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9" name="Google Shape;129;p19"/>
            <p:cNvSpPr txBox="1"/>
            <p:nvPr/>
          </p:nvSpPr>
          <p:spPr>
            <a:xfrm>
              <a:off x="5730" y="8678"/>
              <a:ext cx="635" cy="5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B1</a:t>
              </a:r>
              <a:endPara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0" name="Google Shape;130;p19"/>
            <p:cNvSpPr txBox="1"/>
            <p:nvPr/>
          </p:nvSpPr>
          <p:spPr>
            <a:xfrm>
              <a:off x="5500" y="9686"/>
              <a:ext cx="635" cy="5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B2</a:t>
              </a:r>
              <a:endPara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" name="Google Shape;131;p19"/>
            <p:cNvSpPr txBox="1"/>
            <p:nvPr/>
          </p:nvSpPr>
          <p:spPr>
            <a:xfrm>
              <a:off x="4884" y="12598"/>
              <a:ext cx="4560" cy="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Flow Graph for matrix multiplication </a:t>
              </a:r>
              <a:endPara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cxnSp>
        <p:nvCxnSpPr>
          <p:cNvPr id="1" name="Curved Connector 0"/>
          <p:cNvCxnSpPr/>
          <p:nvPr/>
        </p:nvCxnSpPr>
        <p:spPr>
          <a:xfrm rot="16200000" flipV="1">
            <a:off x="3700145" y="3247390"/>
            <a:ext cx="2425065" cy="950595"/>
          </a:xfrm>
          <a:prstGeom prst="curvedConnector3">
            <a:avLst>
              <a:gd name="adj1" fmla="val 10154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457200" y="274638"/>
            <a:ext cx="822960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 panose="020F0502020204030204"/>
              <a:buNone/>
            </a:pPr>
            <a:r>
              <a:rPr lang="en-US" sz="3200" b="1">
                <a:solidFill>
                  <a:srgbClr val="FF0000"/>
                </a:solidFill>
              </a:rPr>
              <a:t>Quick Sort</a:t>
            </a:r>
            <a:endParaRPr sz="3200" b="1">
              <a:solidFill>
                <a:srgbClr val="FF0000"/>
              </a:solidFill>
            </a:endParaRPr>
          </a:p>
        </p:txBody>
      </p:sp>
      <p:sp>
        <p:nvSpPr>
          <p:cNvPr id="137" name="Google Shape;137;p20"/>
          <p:cNvSpPr txBox="1"/>
          <p:nvPr>
            <p:ph type="body" idx="1"/>
          </p:nvPr>
        </p:nvSpPr>
        <p:spPr>
          <a:xfrm>
            <a:off x="0" y="838200"/>
            <a:ext cx="4419600" cy="536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void quicksort(int m, int n)</a:t>
            </a:r>
            <a:endParaRPr lang="en-US"/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u="sng"/>
              <a:t>{</a:t>
            </a:r>
            <a:endParaRPr b="1" i="1" u="sng"/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	int i, j;</a:t>
            </a:r>
            <a:endParaRPr lang="en-US"/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int v, x;</a:t>
            </a:r>
            <a:endParaRPr lang="en-US"/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if (n &lt;= m) return;</a:t>
            </a:r>
            <a:endParaRPr lang="en-US"/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 	</a:t>
            </a:r>
            <a:r>
              <a:rPr lang="en-US">
                <a:solidFill>
                  <a:srgbClr val="FF0000"/>
                </a:solidFill>
              </a:rPr>
              <a:t>i = m-1; j = n; v = a[n];</a:t>
            </a:r>
            <a:endParaRPr lang="en-US">
              <a:solidFill>
                <a:srgbClr val="FF0000"/>
              </a:solidFill>
            </a:endParaRPr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>
                <a:solidFill>
                  <a:srgbClr val="FF0000"/>
                </a:solidFill>
              </a:rPr>
              <a:t>	while(1) {</a:t>
            </a:r>
            <a:endParaRPr lang="en-US">
              <a:solidFill>
                <a:srgbClr val="FF0000"/>
              </a:solidFill>
            </a:endParaRPr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>
                <a:solidFill>
                  <a:srgbClr val="FF0000"/>
                </a:solidFill>
              </a:rPr>
              <a:t>		</a:t>
            </a:r>
            <a:r>
              <a:rPr lang="en-US">
                <a:solidFill>
                  <a:srgbClr val="4F6128"/>
                </a:solidFill>
              </a:rPr>
              <a:t>do i = i+ 1; while (a[i] &lt; v);</a:t>
            </a:r>
            <a:endParaRPr lang="en-US">
              <a:solidFill>
                <a:srgbClr val="4F6128"/>
              </a:solidFill>
            </a:endParaRPr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>
                <a:solidFill>
                  <a:srgbClr val="FF0000"/>
                </a:solidFill>
              </a:rPr>
              <a:t>		</a:t>
            </a:r>
            <a:r>
              <a:rPr lang="en-US">
                <a:solidFill>
                  <a:srgbClr val="953734"/>
                </a:solidFill>
              </a:rPr>
              <a:t>do j = j+ 1; while (a[j] &gt; v);</a:t>
            </a:r>
            <a:endParaRPr lang="en-US">
              <a:solidFill>
                <a:srgbClr val="953734"/>
              </a:solidFill>
            </a:endParaRPr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>
                <a:solidFill>
                  <a:srgbClr val="FF0000"/>
                </a:solidFill>
              </a:rPr>
              <a:t>		</a:t>
            </a:r>
            <a:r>
              <a:rPr lang="en-US">
                <a:solidFill>
                  <a:srgbClr val="00B050"/>
                </a:solidFill>
              </a:rPr>
              <a:t>if( i &gt;= j) break;</a:t>
            </a:r>
            <a:endParaRPr lang="en-US">
              <a:solidFill>
                <a:srgbClr val="00B050"/>
              </a:solidFill>
            </a:endParaRPr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>
                <a:solidFill>
                  <a:srgbClr val="FF0000"/>
                </a:solidFill>
              </a:rPr>
              <a:t>		x = a[i]; a[i] = a[j]; a]j] = x;</a:t>
            </a:r>
            <a:endParaRPr lang="en-US">
              <a:solidFill>
                <a:srgbClr val="FF0000"/>
              </a:solidFill>
            </a:endParaRPr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>
                <a:solidFill>
                  <a:srgbClr val="FF0000"/>
                </a:solidFill>
              </a:rPr>
              <a:t>	}</a:t>
            </a:r>
            <a:endParaRPr>
              <a:solidFill>
                <a:srgbClr val="FF0000"/>
              </a:solidFill>
            </a:endParaRPr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>
                <a:solidFill>
                  <a:srgbClr val="7030A0"/>
                </a:solidFill>
              </a:rPr>
              <a:t>x = a[i]; a[i] = a[n]; a]n] = x;</a:t>
            </a:r>
            <a:endParaRPr>
              <a:solidFill>
                <a:srgbClr val="7030A0"/>
              </a:solidFill>
            </a:endParaRPr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ct val="100000"/>
              <a:buNone/>
            </a:pPr>
            <a:r>
              <a:rPr lang="en-US">
                <a:solidFill>
                  <a:srgbClr val="5F497A"/>
                </a:solidFill>
              </a:rPr>
              <a:t>	quicksort(m, j); quicksort(i+1, </a:t>
            </a:r>
            <a:r>
              <a:rPr lang="en-US"/>
              <a:t>n);</a:t>
            </a:r>
            <a:endParaRPr lang="en-US"/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}</a:t>
            </a:r>
            <a:endParaRPr lang="en-US"/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</a:p>
        </p:txBody>
      </p:sp>
      <p:sp>
        <p:nvSpPr>
          <p:cNvPr id="138" name="Google Shape;138;p20"/>
          <p:cNvSpPr/>
          <p:nvPr/>
        </p:nvSpPr>
        <p:spPr>
          <a:xfrm>
            <a:off x="4343400" y="914400"/>
            <a:ext cx="2667000" cy="4524315"/>
          </a:xfrm>
          <a:prstGeom prst="rect">
            <a:avLst/>
          </a:prstGeom>
          <a:solidFill>
            <a:srgbClr val="8CB3E3">
              <a:alpha val="4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0.   a = addr(a)-4   </a:t>
            </a:r>
            <a:r>
              <a:rPr lang="en-US" sz="1800" b="1" i="0" u="none" strike="noStrike" cap="none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//l1  </a:t>
            </a:r>
            <a:endParaRPr lang="en-US" sz="1800" b="1" i="0" u="none" strike="noStrike" cap="none">
              <a:solidFill>
                <a:srgbClr val="0000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286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</a:t>
            </a:r>
            <a:r>
              <a:rPr lang="en-US" sz="18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 := m-1</a:t>
            </a:r>
            <a:endParaRPr sz="1800"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286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 panose="020F0502020204030204"/>
              <a:buAutoNum type="arabicPeriod"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j := n</a:t>
            </a:r>
            <a:endParaRPr sz="1800"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286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 panose="020F0502020204030204"/>
              <a:buAutoNum type="arabicPeriod"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t1 := 4*n</a:t>
            </a:r>
            <a:endParaRPr sz="1800"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286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 panose="020F0502020204030204"/>
              <a:buAutoNum type="arabicPeriod"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v := a[t1]</a:t>
            </a:r>
            <a:endParaRPr sz="1800"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286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800"/>
              <a:buFont typeface="Calibri" panose="020F0502020204030204"/>
              <a:buAutoNum type="arabicPeriod"/>
            </a:pPr>
            <a:r>
              <a:rPr lang="en-US" sz="1800" b="1" i="0" u="none" strike="noStrike" cap="none">
                <a:solidFill>
                  <a:srgbClr val="4F612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i := i+1             </a:t>
            </a:r>
            <a:r>
              <a:rPr lang="en-US" sz="1800" b="1" i="0" u="none" strike="noStrike" cap="none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//l2 </a:t>
            </a:r>
            <a:endParaRPr sz="1800" b="1" i="0" u="none" strike="noStrike" cap="none">
              <a:solidFill>
                <a:srgbClr val="4F612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286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800"/>
              <a:buFont typeface="Calibri" panose="020F0502020204030204"/>
              <a:buAutoNum type="arabicPeriod"/>
            </a:pPr>
            <a:r>
              <a:rPr lang="en-US" sz="1800" b="1" i="0" u="none" strike="noStrike" cap="none">
                <a:solidFill>
                  <a:srgbClr val="4F612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t2 := 4*i</a:t>
            </a:r>
            <a:endParaRPr sz="1800" b="1" i="0" u="none" strike="noStrike" cap="none">
              <a:solidFill>
                <a:srgbClr val="4F612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286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800"/>
              <a:buFont typeface="Calibri" panose="020F0502020204030204"/>
              <a:buAutoNum type="arabicPeriod"/>
            </a:pPr>
            <a:r>
              <a:rPr lang="en-US" sz="1800" b="1" i="0" u="none" strike="noStrike" cap="none">
                <a:solidFill>
                  <a:srgbClr val="4F612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t3 := a[t2]</a:t>
            </a:r>
            <a:endParaRPr sz="1800" b="1" i="0" u="none" strike="noStrike" cap="none">
              <a:solidFill>
                <a:srgbClr val="4F612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286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800"/>
              <a:buFont typeface="Calibri" panose="020F0502020204030204"/>
              <a:buAutoNum type="arabicPeriod"/>
            </a:pPr>
            <a:r>
              <a:rPr lang="en-US" sz="1800" b="1" i="0" u="none" strike="noStrike" cap="none">
                <a:solidFill>
                  <a:srgbClr val="4F612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if t3 &lt; v goto (5)   </a:t>
            </a:r>
            <a:endParaRPr sz="1800" b="1" i="0" u="none" strike="noStrike" cap="none">
              <a:solidFill>
                <a:srgbClr val="4F612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286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1800"/>
              <a:buFont typeface="Calibri" panose="020F0502020204030204"/>
              <a:buAutoNum type="arabicPeriod"/>
            </a:pPr>
            <a:r>
              <a:rPr lang="en-US" sz="1800" b="0" i="0" u="none" strike="noStrike" cap="none">
                <a:solidFill>
                  <a:srgbClr val="95373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j :=j-1               </a:t>
            </a:r>
            <a:r>
              <a:rPr lang="en-US" sz="1800" b="1" i="0" u="none" strike="noStrike" cap="none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//l3 </a:t>
            </a:r>
            <a:endParaRPr sz="1800" b="0" i="0" u="none" strike="noStrike" cap="none">
              <a:solidFill>
                <a:srgbClr val="953734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286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1800"/>
              <a:buFont typeface="Calibri" panose="020F0502020204030204"/>
              <a:buAutoNum type="arabicPeriod"/>
            </a:pPr>
            <a:r>
              <a:rPr lang="en-US" sz="1800" b="0" i="0" u="none" strike="noStrike" cap="none">
                <a:solidFill>
                  <a:srgbClr val="95373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t4 := 4*j</a:t>
            </a:r>
            <a:endParaRPr sz="1800" b="0" i="0" u="none" strike="noStrike" cap="none">
              <a:solidFill>
                <a:srgbClr val="953734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286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1800"/>
              <a:buFont typeface="Calibri" panose="020F0502020204030204"/>
              <a:buAutoNum type="arabicPeriod"/>
            </a:pPr>
            <a:r>
              <a:rPr lang="en-US" sz="1800" b="0" i="0" u="none" strike="noStrike" cap="none">
                <a:solidFill>
                  <a:srgbClr val="95373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t5 := a[t4]</a:t>
            </a:r>
            <a:endParaRPr sz="1800" b="0" i="0" u="none" strike="noStrike" cap="none">
              <a:solidFill>
                <a:srgbClr val="953734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286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1800"/>
              <a:buFont typeface="Calibri" panose="020F0502020204030204"/>
              <a:buAutoNum type="arabicPeriod"/>
            </a:pPr>
            <a:r>
              <a:rPr lang="en-US" sz="1800" b="0" i="0" u="none" strike="noStrike" cap="none">
                <a:solidFill>
                  <a:srgbClr val="95373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if t5 &gt; v goto (9)</a:t>
            </a:r>
            <a:endParaRPr sz="1800" b="0" i="0" u="none" strike="noStrike" cap="none">
              <a:solidFill>
                <a:srgbClr val="953734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286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800" b="0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if  i&gt;= j goto (23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 </a:t>
            </a:r>
            <a:r>
              <a:rPr lang="en-US" sz="1800" b="1" i="0" u="none" strike="noStrike" cap="none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//l4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286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 panose="020F0502020204030204"/>
              <a:buAutoNum type="arabicPeriod"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t6 := 4 * i            </a:t>
            </a:r>
            <a:r>
              <a:rPr lang="en-US" sz="1800" b="1" i="0" u="none" strike="noStrike" cap="none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//l6</a:t>
            </a:r>
            <a:endParaRPr sz="1800"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286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 panose="020F0502020204030204"/>
              <a:buAutoNum type="arabicPeriod"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x := a[t6] </a:t>
            </a:r>
            <a:endParaRPr lang="en-US" sz="1800"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7010400" y="914400"/>
            <a:ext cx="2133600" cy="4708981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51155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 panose="020F0502020204030204"/>
              <a:buAutoNum type="arabicPeriod" startAt="16"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t7 := 4 * i</a:t>
            </a:r>
            <a:endParaRPr sz="2000"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51155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 panose="020F0502020204030204"/>
              <a:buAutoNum type="arabicPeriod" startAt="16"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t8 := 4 * j</a:t>
            </a:r>
            <a:endParaRPr sz="2000"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51155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 panose="020F0502020204030204"/>
              <a:buAutoNum type="arabicPeriod" startAt="16"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t9 := a[t8]</a:t>
            </a:r>
            <a:endParaRPr sz="2000"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51155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 panose="020F0502020204030204"/>
              <a:buAutoNum type="arabicPeriod" startAt="16"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a[t7]:= t9</a:t>
            </a:r>
            <a:endParaRPr sz="2000"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51155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 panose="020F0502020204030204"/>
              <a:buAutoNum type="arabicPeriod" startAt="16"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t10 := 4 * j</a:t>
            </a:r>
            <a:endParaRPr sz="2000"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51155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 panose="020F0502020204030204"/>
              <a:buAutoNum type="arabicPeriod" startAt="16"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a[t10] := x</a:t>
            </a:r>
            <a:endParaRPr sz="2000"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51155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 panose="020F0502020204030204"/>
              <a:buAutoNum type="arabicPeriod" startAt="16"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goto (5)</a:t>
            </a:r>
            <a:endParaRPr sz="2000"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51155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alibri" panose="020F0502020204030204"/>
              <a:buAutoNum type="arabicPeriod" startAt="16"/>
            </a:pPr>
            <a:r>
              <a:rPr lang="en-US" sz="2000" b="0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t11 := 4 * i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//l5 </a:t>
            </a:r>
            <a:endParaRPr sz="2000" b="0" i="0" u="none" strike="noStrike" cap="none">
              <a:solidFill>
                <a:srgbClr val="7030A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51155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alibri" panose="020F0502020204030204"/>
              <a:buAutoNum type="arabicPeriod" startAt="16"/>
            </a:pPr>
            <a:r>
              <a:rPr lang="en-US" sz="2000" b="0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x := a[t11]</a:t>
            </a:r>
            <a:endParaRPr sz="2000" b="0" i="0" u="none" strike="noStrike" cap="none">
              <a:solidFill>
                <a:srgbClr val="7030A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51155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alibri" panose="020F0502020204030204"/>
              <a:buAutoNum type="arabicPeriod" startAt="16"/>
            </a:pPr>
            <a:r>
              <a:rPr lang="en-US" sz="2000" b="0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t12 := 4 * i</a:t>
            </a:r>
            <a:endParaRPr sz="2000" b="0" i="0" u="none" strike="noStrike" cap="none">
              <a:solidFill>
                <a:srgbClr val="7030A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51155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alibri" panose="020F0502020204030204"/>
              <a:buAutoNum type="arabicPeriod" startAt="16"/>
            </a:pPr>
            <a:r>
              <a:rPr lang="en-US" sz="2000" b="0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t13 := 4 * n</a:t>
            </a:r>
            <a:endParaRPr sz="2000" b="0" i="0" u="none" strike="noStrike" cap="none">
              <a:solidFill>
                <a:srgbClr val="7030A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51155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alibri" panose="020F0502020204030204"/>
              <a:buAutoNum type="arabicPeriod" startAt="16"/>
            </a:pPr>
            <a:r>
              <a:rPr lang="en-US" sz="2000" b="0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t14 := a[t13]</a:t>
            </a:r>
            <a:endParaRPr sz="2000" b="0" i="0" u="none" strike="noStrike" cap="none">
              <a:solidFill>
                <a:srgbClr val="7030A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51155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alibri" panose="020F0502020204030204"/>
              <a:buAutoNum type="arabicPeriod" startAt="16"/>
            </a:pPr>
            <a:r>
              <a:rPr lang="en-US" sz="2000" b="0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a[t12]:= t14</a:t>
            </a:r>
            <a:endParaRPr sz="2000" b="0" i="0" u="none" strike="noStrike" cap="none">
              <a:solidFill>
                <a:srgbClr val="7030A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51155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alibri" panose="020F0502020204030204"/>
              <a:buAutoNum type="arabicPeriod" startAt="16"/>
            </a:pPr>
            <a:r>
              <a:rPr lang="en-US" sz="2000" b="0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t15 := 4 * n</a:t>
            </a:r>
            <a:endParaRPr sz="2000" b="0" i="0" u="none" strike="noStrike" cap="none">
              <a:solidFill>
                <a:srgbClr val="7030A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51155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alibri" panose="020F0502020204030204"/>
              <a:buAutoNum type="arabicPeriod" startAt="16"/>
            </a:pPr>
            <a:r>
              <a:rPr lang="en-US" sz="2000" b="0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a[t15] := x</a:t>
            </a:r>
            <a:endParaRPr sz="2000" b="0" i="0" u="none" strike="noStrike" cap="none">
              <a:solidFill>
                <a:srgbClr val="7030A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/>
        </p:nvSpPr>
        <p:spPr>
          <a:xfrm>
            <a:off x="4285716" y="0"/>
            <a:ext cx="1276777" cy="97971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32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(1)  i := m-1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Char char="(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2)   j := n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Char char="(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3)  t1 := 4*n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Char char="(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4)  v := a[t1]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3696056" y="1259633"/>
            <a:ext cx="2211224" cy="97971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(5) i := i+1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(6) t2 := 4*i</a:t>
            </a:r>
            <a:endParaRPr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(7) t3 := a[t2]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(8) if t3 &lt; v goto (5) B2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3696056" y="2659224"/>
            <a:ext cx="2211224" cy="97971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(9) j :=j-1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(10) t4 := 4*j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(11) t5 := a[t4]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(12) if t5 &gt; v goto (9) B3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3696056" y="4058816"/>
            <a:ext cx="2358639" cy="41987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(13) if  i&gt;= j goto (23) B6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2320183" y="4758612"/>
            <a:ext cx="2112948" cy="20993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(14) t6 := 4 * i</a:t>
            </a:r>
            <a:endParaRPr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(15) x := a[t6]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(16) t7 := 4 * i</a:t>
            </a:r>
            <a:endParaRPr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(17) t8 := 4 * j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(18) t9 := a[t8]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(19) a[t7]:= t9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(20) t10 := 4 * j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(21) a[t10] := x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(22) goto (5) B2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endParaRPr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4973652" y="4758612"/>
            <a:ext cx="2112948" cy="20993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(23) t11 := 4 * i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(24) x := a[t11]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(25) t12 := 4 * i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(26) t13 := 4 * n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(27) t14 := a[t13]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(28) a[t12]:= t14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(29) t15 := 4 * n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(30) a[t15] := x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50" name="Google Shape;150;p21"/>
          <p:cNvCxnSpPr/>
          <p:nvPr/>
        </p:nvCxnSpPr>
        <p:spPr>
          <a:xfrm>
            <a:off x="4875376" y="979714"/>
            <a:ext cx="0" cy="27991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p21"/>
          <p:cNvCxnSpPr/>
          <p:nvPr/>
        </p:nvCxnSpPr>
        <p:spPr>
          <a:xfrm>
            <a:off x="4875376" y="2239347"/>
            <a:ext cx="0" cy="41987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21"/>
          <p:cNvCxnSpPr/>
          <p:nvPr/>
        </p:nvCxnSpPr>
        <p:spPr>
          <a:xfrm>
            <a:off x="4875376" y="3638939"/>
            <a:ext cx="0" cy="41987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p21"/>
          <p:cNvCxnSpPr/>
          <p:nvPr/>
        </p:nvCxnSpPr>
        <p:spPr>
          <a:xfrm flipH="1">
            <a:off x="3794333" y="4478694"/>
            <a:ext cx="294830" cy="27991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21"/>
          <p:cNvCxnSpPr/>
          <p:nvPr/>
        </p:nvCxnSpPr>
        <p:spPr>
          <a:xfrm>
            <a:off x="5366759" y="4478694"/>
            <a:ext cx="195734" cy="27991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Google Shape;157;p21"/>
          <p:cNvCxnSpPr/>
          <p:nvPr/>
        </p:nvCxnSpPr>
        <p:spPr>
          <a:xfrm rot="10800000">
            <a:off x="1828800" y="6718041"/>
            <a:ext cx="491383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1"/>
          <p:cNvCxnSpPr/>
          <p:nvPr/>
        </p:nvCxnSpPr>
        <p:spPr>
          <a:xfrm rot="10800000">
            <a:off x="1828800" y="979714"/>
            <a:ext cx="0" cy="573832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21"/>
          <p:cNvCxnSpPr/>
          <p:nvPr/>
        </p:nvCxnSpPr>
        <p:spPr>
          <a:xfrm>
            <a:off x="1841085" y="979714"/>
            <a:ext cx="2260363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1"/>
          <p:cNvCxnSpPr/>
          <p:nvPr/>
        </p:nvCxnSpPr>
        <p:spPr>
          <a:xfrm>
            <a:off x="4101447" y="979714"/>
            <a:ext cx="184269" cy="27991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" name="Google Shape;161;p21"/>
          <p:cNvSpPr/>
          <p:nvPr/>
        </p:nvSpPr>
        <p:spPr>
          <a:xfrm>
            <a:off x="5638800" y="0"/>
            <a:ext cx="685800" cy="53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B1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6172200" y="1600200"/>
            <a:ext cx="685800" cy="53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B2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6248400" y="2895600"/>
            <a:ext cx="685800" cy="53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B3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6324600" y="3962400"/>
            <a:ext cx="685800" cy="53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B4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990600" y="5562600"/>
            <a:ext cx="685800" cy="53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B5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7391400" y="5486400"/>
            <a:ext cx="685800" cy="53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B6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" name="Curved Connector 0"/>
          <p:cNvCxnSpPr/>
          <p:nvPr/>
        </p:nvCxnSpPr>
        <p:spPr>
          <a:xfrm rot="10800000">
            <a:off x="4693920" y="1440815"/>
            <a:ext cx="972185" cy="694690"/>
          </a:xfrm>
          <a:prstGeom prst="curvedConnector3">
            <a:avLst>
              <a:gd name="adj1" fmla="val -1156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Curved Connector 1"/>
          <p:cNvCxnSpPr/>
          <p:nvPr/>
        </p:nvCxnSpPr>
        <p:spPr>
          <a:xfrm rot="10800000">
            <a:off x="4820920" y="2850515"/>
            <a:ext cx="972185" cy="694690"/>
          </a:xfrm>
          <a:prstGeom prst="curvedConnector3">
            <a:avLst>
              <a:gd name="adj1" fmla="val -1156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457200" y="0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 panose="020F0502020204030204"/>
              <a:buNone/>
            </a:pPr>
            <a:r>
              <a:rPr lang="en-US" sz="3200">
                <a:solidFill>
                  <a:srgbClr val="FF0000"/>
                </a:solidFill>
              </a:rPr>
              <a:t>3. Local optimisations 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172" name="Google Shape;172;p22"/>
          <p:cNvSpPr txBox="1"/>
          <p:nvPr>
            <p:ph type="body" idx="1"/>
          </p:nvPr>
        </p:nvSpPr>
        <p:spPr>
          <a:xfrm>
            <a:off x="457200" y="609600"/>
            <a:ext cx="82296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Looking into basic blocks</a:t>
            </a:r>
            <a:endParaRPr lang="en-US" sz="20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Function preserving transformations</a:t>
            </a:r>
            <a:endParaRPr lang="en-US" sz="20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a) </a:t>
            </a:r>
            <a:r>
              <a:rPr lang="en-US" sz="2000">
                <a:solidFill>
                  <a:srgbClr val="FF0000"/>
                </a:solidFill>
              </a:rPr>
              <a:t>Common subexpression elimination </a:t>
            </a:r>
            <a:r>
              <a:rPr lang="en-US" sz="2000"/>
              <a:t>– if an expression is evaluated, its value can be reused</a:t>
            </a:r>
            <a:endParaRPr lang="en-US" sz="20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974725" lvl="0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(14) t6 := 4 * i</a:t>
            </a:r>
            <a:endParaRPr sz="2000">
              <a:solidFill>
                <a:srgbClr val="FF0000"/>
              </a:solidFill>
            </a:endParaRPr>
          </a:p>
          <a:p>
            <a:pPr marL="974725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(15) x := a[t6]</a:t>
            </a:r>
            <a:endParaRPr lang="en-US" sz="2000"/>
          </a:p>
          <a:p>
            <a:pPr marL="974725" lvl="0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</a:rPr>
              <a:t>(16) t7 := 4 * i</a:t>
            </a:r>
            <a:endParaRPr sz="2000">
              <a:solidFill>
                <a:srgbClr val="FF0000"/>
              </a:solidFill>
            </a:endParaRPr>
          </a:p>
          <a:p>
            <a:pPr marL="974725" lvl="0" indent="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</a:rPr>
              <a:t>(17) t8 := 4 * j</a:t>
            </a:r>
            <a:endParaRPr lang="en-US" sz="2000">
              <a:solidFill>
                <a:srgbClr val="0070C0"/>
              </a:solidFill>
            </a:endParaRPr>
          </a:p>
          <a:p>
            <a:pPr marL="974725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(18) t9 := a[t8]</a:t>
            </a:r>
            <a:endParaRPr lang="en-US" sz="2000"/>
          </a:p>
          <a:p>
            <a:pPr marL="974725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(19) a[t7]:= t9</a:t>
            </a:r>
            <a:endParaRPr lang="en-US" sz="2000"/>
          </a:p>
          <a:p>
            <a:pPr marL="974725" lvl="0" indent="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</a:rPr>
              <a:t>(20) t10 := 4 * j</a:t>
            </a:r>
            <a:endParaRPr lang="en-US" sz="2000">
              <a:solidFill>
                <a:srgbClr val="0070C0"/>
              </a:solidFill>
            </a:endParaRPr>
          </a:p>
          <a:p>
            <a:pPr marL="974725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(21) a[t10] := x</a:t>
            </a:r>
            <a:endParaRPr lang="en-US" sz="2000"/>
          </a:p>
          <a:p>
            <a:pPr marL="974725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(22) goto (5) </a:t>
            </a:r>
            <a:endParaRPr lang="en-US" sz="20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Copy propagation; Dead code elimination</a:t>
            </a:r>
            <a:endParaRPr lang="en-US" sz="2000"/>
          </a:p>
        </p:txBody>
      </p:sp>
      <p:sp>
        <p:nvSpPr>
          <p:cNvPr id="173" name="Google Shape;173;p22"/>
          <p:cNvSpPr/>
          <p:nvPr/>
        </p:nvSpPr>
        <p:spPr>
          <a:xfrm>
            <a:off x="4495800" y="3200400"/>
            <a:ext cx="2514600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065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 panose="020F0502020204030204"/>
              <a:buNone/>
            </a:pPr>
            <a:r>
              <a:rPr lang="en-US" sz="200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(14) t6 := 4 * i</a:t>
            </a:r>
            <a:endParaRPr sz="200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06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(15) x := a[t6]</a:t>
            </a:r>
            <a:endParaRPr lang="en-US" sz="20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065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 panose="020F0502020204030204"/>
              <a:buNone/>
            </a:pPr>
            <a:r>
              <a:rPr lang="en-US" sz="2000">
                <a:solidFill>
                  <a:srgbClr val="0070C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(17) t8 := 4 * j</a:t>
            </a:r>
            <a:endParaRPr lang="en-US" sz="2000">
              <a:solidFill>
                <a:srgbClr val="0070C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06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(18) t9 := a[t8]</a:t>
            </a:r>
            <a:endParaRPr lang="en-US" sz="20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06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(19) a[t</a:t>
            </a:r>
            <a:r>
              <a:rPr lang="en-US" sz="200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6</a:t>
            </a:r>
            <a:r>
              <a:rPr lang="en-US"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]:= t9</a:t>
            </a:r>
            <a:endParaRPr lang="en-US" sz="20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06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(21) a[t</a:t>
            </a:r>
            <a:r>
              <a:rPr lang="en-US" sz="2000">
                <a:solidFill>
                  <a:srgbClr val="0070C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8</a:t>
            </a:r>
            <a:r>
              <a:rPr lang="en-US"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] := x</a:t>
            </a:r>
            <a:endParaRPr lang="en-US" sz="20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06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(22) goto (5) </a:t>
            </a:r>
            <a:endParaRPr sz="20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3733800" y="2057400"/>
            <a:ext cx="762000" cy="60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1524000" y="2057400"/>
            <a:ext cx="1752600" cy="707886"/>
          </a:xfrm>
          <a:prstGeom prst="rect">
            <a:avLst/>
          </a:prstGeom>
          <a:solidFill>
            <a:srgbClr val="B2A0C7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 :=</a:t>
            </a:r>
            <a:r>
              <a:rPr lang="en-US" sz="200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b*c</a:t>
            </a:r>
            <a:r>
              <a:rPr lang="en-US"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;	</a:t>
            </a:r>
            <a:endParaRPr lang="en-US" sz="20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x := </a:t>
            </a:r>
            <a:r>
              <a:rPr lang="en-US" sz="200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b*c </a:t>
            </a:r>
            <a:r>
              <a:rPr lang="en-US"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+5;</a:t>
            </a:r>
            <a:endParaRPr sz="20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4724400" y="2057400"/>
            <a:ext cx="1752600" cy="707886"/>
          </a:xfrm>
          <a:prstGeom prst="rect">
            <a:avLst/>
          </a:prstGeom>
          <a:solidFill>
            <a:srgbClr val="B2A0C7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 := b*c;	</a:t>
            </a:r>
            <a:endParaRPr lang="en-US" sz="20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x := a+5;</a:t>
            </a:r>
            <a:endParaRPr sz="20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3505200" y="3962400"/>
            <a:ext cx="762000" cy="60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 panose="020F0502020204030204"/>
              <a:buNone/>
            </a:pPr>
            <a:r>
              <a:rPr lang="en-US" b="1">
                <a:solidFill>
                  <a:srgbClr val="FF0000"/>
                </a:solidFill>
              </a:rPr>
              <a:t>a) Global CSE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83" name="Google Shape;183;p23"/>
          <p:cNvSpPr txBox="1"/>
          <p:nvPr>
            <p:ph type="body" idx="1"/>
          </p:nvPr>
        </p:nvSpPr>
        <p:spPr>
          <a:xfrm>
            <a:off x="457200" y="838200"/>
            <a:ext cx="8229600" cy="528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t2 := 4*I and t4= 4*j. Hence t6 &amp; t8 can be replaced by t2 &amp; t4</a:t>
            </a:r>
            <a:endParaRPr lang="en-US" sz="24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184" name="Google Shape;184;p23"/>
          <p:cNvSpPr/>
          <p:nvPr/>
        </p:nvSpPr>
        <p:spPr>
          <a:xfrm>
            <a:off x="762000" y="1371600"/>
            <a:ext cx="236220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065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 panose="020F0502020204030204"/>
              <a:buNone/>
            </a:pPr>
            <a:r>
              <a:rPr lang="en-US" sz="2400" strike="sngStrik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(14) t6 := 4 * i</a:t>
            </a:r>
            <a:endParaRPr sz="2400" strike="sngStrik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06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(15) x := a[t</a:t>
            </a:r>
            <a:r>
              <a:rPr lang="en-US" sz="240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]</a:t>
            </a:r>
            <a:endParaRPr lang="en-US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065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libri" panose="020F0502020204030204"/>
              <a:buNone/>
            </a:pPr>
            <a:r>
              <a:rPr lang="en-US" sz="2400" strike="sngStrike">
                <a:solidFill>
                  <a:srgbClr val="0070C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(17) t8 := 4 * j</a:t>
            </a:r>
            <a:endParaRPr lang="en-US" sz="2400" strike="sngStrike">
              <a:solidFill>
                <a:srgbClr val="0070C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06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(18) t9 := a[t</a:t>
            </a:r>
            <a:r>
              <a:rPr lang="en-US" sz="2400">
                <a:solidFill>
                  <a:srgbClr val="0070C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4</a:t>
            </a: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]</a:t>
            </a:r>
            <a:endParaRPr lang="en-US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06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(19) a[t</a:t>
            </a:r>
            <a:r>
              <a:rPr lang="en-US" sz="240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]:= t9</a:t>
            </a:r>
            <a:endParaRPr lang="en-US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06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(21) a[t</a:t>
            </a:r>
            <a:r>
              <a:rPr lang="en-US" sz="2400">
                <a:solidFill>
                  <a:srgbClr val="0070C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4</a:t>
            </a: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] := x</a:t>
            </a:r>
            <a:endParaRPr lang="en-US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06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(22) goto (5) </a:t>
            </a:r>
            <a:endParaRPr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5" name="Google Shape;185;p23"/>
          <p:cNvSpPr/>
          <p:nvPr/>
        </p:nvSpPr>
        <p:spPr>
          <a:xfrm>
            <a:off x="4038600" y="1447800"/>
            <a:ext cx="236220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065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 panose="020F0502020204030204"/>
              <a:buNone/>
            </a:pPr>
            <a:r>
              <a:rPr lang="en-US" sz="2400" strike="sngStrik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(14) t6 := 4 * i</a:t>
            </a:r>
            <a:endParaRPr sz="2400" strike="sngStrik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06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(15) x := </a:t>
            </a:r>
            <a:r>
              <a:rPr lang="en-US" sz="240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t3</a:t>
            </a:r>
            <a:endParaRPr lang="en-US" sz="240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065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libri" panose="020F0502020204030204"/>
              <a:buNone/>
            </a:pPr>
            <a:r>
              <a:rPr lang="en-US" sz="2400" strike="sngStrike">
                <a:solidFill>
                  <a:srgbClr val="0070C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(17) t8 := 4 * j</a:t>
            </a:r>
            <a:endParaRPr lang="en-US" sz="2400" strike="sngStrike">
              <a:solidFill>
                <a:srgbClr val="0070C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06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(18) t9 :=</a:t>
            </a:r>
            <a:r>
              <a:rPr lang="en-US" sz="2400">
                <a:solidFill>
                  <a:srgbClr val="0070C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t5</a:t>
            </a:r>
            <a:endParaRPr lang="en-US" sz="2400">
              <a:solidFill>
                <a:srgbClr val="0070C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06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(19) a[t</a:t>
            </a:r>
            <a:r>
              <a:rPr lang="en-US" sz="240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]:= t9</a:t>
            </a:r>
            <a:endParaRPr lang="en-US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06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(21) a[t</a:t>
            </a:r>
            <a:r>
              <a:rPr lang="en-US" sz="2400">
                <a:solidFill>
                  <a:srgbClr val="0070C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4</a:t>
            </a: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] := x</a:t>
            </a:r>
            <a:endParaRPr lang="en-US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06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(22) goto (5) </a:t>
            </a:r>
            <a:endParaRPr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6" name="Google Shape;186;p23"/>
          <p:cNvSpPr/>
          <p:nvPr/>
        </p:nvSpPr>
        <p:spPr>
          <a:xfrm>
            <a:off x="3124200" y="2209800"/>
            <a:ext cx="762000" cy="60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 panose="020F0502020204030204"/>
              <a:buNone/>
            </a:pPr>
            <a:r>
              <a:rPr lang="en-US" sz="3200" b="1">
                <a:solidFill>
                  <a:srgbClr val="FF0000"/>
                </a:solidFill>
              </a:rPr>
              <a:t>b) Copy propagation</a:t>
            </a:r>
            <a:endParaRPr sz="3200" b="1">
              <a:solidFill>
                <a:srgbClr val="FF0000"/>
              </a:solidFill>
            </a:endParaRPr>
          </a:p>
        </p:txBody>
      </p:sp>
      <p:sp>
        <p:nvSpPr>
          <p:cNvPr id="192" name="Google Shape;192;p24"/>
          <p:cNvSpPr txBox="1"/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CSE introduces copy propagation</a:t>
            </a:r>
            <a:endParaRPr lang="en-US"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t3:=x;  t4:=t3 x 🡪 t3 🡪 t4 ; t3 can be eliminated and written as t3:=x;  t4:=x</a:t>
            </a:r>
            <a:endParaRPr lang="en-US"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</p:txBody>
      </p:sp>
      <p:sp>
        <p:nvSpPr>
          <p:cNvPr id="193" name="Google Shape;193;p24"/>
          <p:cNvSpPr/>
          <p:nvPr/>
        </p:nvSpPr>
        <p:spPr>
          <a:xfrm>
            <a:off x="1371600" y="4104144"/>
            <a:ext cx="236220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065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 panose="020F0502020204030204"/>
              <a:buNone/>
            </a:pPr>
            <a:r>
              <a:rPr lang="en-US" sz="2400" strike="sngStrik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(14) t6 := 4 * i</a:t>
            </a:r>
            <a:endParaRPr sz="2400" strike="sngStrik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06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(15) x := </a:t>
            </a:r>
            <a:r>
              <a:rPr lang="en-US" sz="240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t3</a:t>
            </a:r>
            <a:endParaRPr lang="en-US" sz="240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065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libri" panose="020F0502020204030204"/>
              <a:buNone/>
            </a:pPr>
            <a:r>
              <a:rPr lang="en-US" sz="2400" strike="sngStrike">
                <a:solidFill>
                  <a:srgbClr val="0070C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(17) t8 := 4 * j</a:t>
            </a:r>
            <a:endParaRPr lang="en-US" sz="2400" strike="sngStrike">
              <a:solidFill>
                <a:srgbClr val="0070C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06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(18) t9 :=</a:t>
            </a:r>
            <a:r>
              <a:rPr lang="en-US" sz="2400">
                <a:solidFill>
                  <a:srgbClr val="0070C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t5</a:t>
            </a:r>
            <a:endParaRPr lang="en-US" sz="2400">
              <a:solidFill>
                <a:srgbClr val="0070C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06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(19) a[t</a:t>
            </a:r>
            <a:r>
              <a:rPr lang="en-US" sz="240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]:= t9</a:t>
            </a:r>
            <a:endParaRPr lang="en-US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06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(21) a[t</a:t>
            </a:r>
            <a:r>
              <a:rPr lang="en-US" sz="2400">
                <a:solidFill>
                  <a:srgbClr val="0070C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4</a:t>
            </a: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] := x</a:t>
            </a:r>
            <a:endParaRPr lang="en-US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06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(22) goto (5) </a:t>
            </a:r>
            <a:endParaRPr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4572000" y="4180344"/>
            <a:ext cx="236220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065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 panose="020F0502020204030204"/>
              <a:buNone/>
            </a:pPr>
            <a:r>
              <a:rPr lang="en-US" sz="2400" strike="sngStrik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(14) t6 := 4 * i</a:t>
            </a:r>
            <a:endParaRPr sz="2400" strike="sngStrik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06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(15) </a:t>
            </a:r>
            <a:r>
              <a:rPr lang="en-US" sz="2400">
                <a:solidFill>
                  <a:srgbClr val="7030A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x := t3</a:t>
            </a:r>
            <a:endParaRPr lang="en-US" sz="2400">
              <a:solidFill>
                <a:srgbClr val="7030A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065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libri" panose="020F0502020204030204"/>
              <a:buNone/>
            </a:pPr>
            <a:r>
              <a:rPr lang="en-US" sz="2400" strike="sngStrike">
                <a:solidFill>
                  <a:srgbClr val="0070C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(17) t8 := 4 * j</a:t>
            </a:r>
            <a:endParaRPr lang="en-US" sz="2400" strike="sngStrike">
              <a:solidFill>
                <a:srgbClr val="0070C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06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(18) </a:t>
            </a:r>
            <a:r>
              <a:rPr lang="en-US" sz="2400">
                <a:solidFill>
                  <a:srgbClr val="7030A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t9 := t5</a:t>
            </a:r>
            <a:endParaRPr lang="en-US" sz="2400">
              <a:solidFill>
                <a:srgbClr val="7030A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06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(19) </a:t>
            </a:r>
            <a:r>
              <a:rPr lang="en-US" sz="2400">
                <a:solidFill>
                  <a:srgbClr val="7030A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a[t2]:= t5</a:t>
            </a:r>
            <a:endParaRPr lang="en-US" sz="2400">
              <a:solidFill>
                <a:srgbClr val="7030A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06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(21) </a:t>
            </a:r>
            <a:r>
              <a:rPr lang="en-US" sz="2400">
                <a:solidFill>
                  <a:srgbClr val="7030A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a[t4] := t3</a:t>
            </a:r>
            <a:endParaRPr lang="en-US" sz="2400">
              <a:solidFill>
                <a:srgbClr val="7030A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06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(22) goto (5) </a:t>
            </a:r>
            <a:endParaRPr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3810000" y="5018544"/>
            <a:ext cx="762000" cy="60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6" name="Google Shape;196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43000" y="2286000"/>
            <a:ext cx="781298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 panose="020F0502020204030204"/>
              <a:buNone/>
            </a:pPr>
            <a:r>
              <a:rPr lang="en-US" sz="3200" b="1">
                <a:solidFill>
                  <a:srgbClr val="C00000"/>
                </a:solidFill>
              </a:rPr>
              <a:t>c) Dead code elimination</a:t>
            </a:r>
            <a:endParaRPr sz="3200" b="1">
              <a:solidFill>
                <a:srgbClr val="C00000"/>
              </a:solidFill>
            </a:endParaRPr>
          </a:p>
        </p:txBody>
      </p:sp>
      <p:sp>
        <p:nvSpPr>
          <p:cNvPr id="202" name="Google Shape;202;p25"/>
          <p:cNvSpPr txBox="1"/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Copy propagation introduces dead code that cannot be reaches in the program.</a:t>
            </a:r>
            <a:endParaRPr lang="en-US" sz="260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If a value is assigned to a variable, that I not used elsewhere then it is dead.</a:t>
            </a:r>
            <a:endParaRPr lang="en-US" sz="2600"/>
          </a:p>
          <a:p>
            <a:pPr marL="342900" lvl="0" indent="-1778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/>
          </a:p>
          <a:p>
            <a:pPr marL="342900" lvl="0" indent="-1778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/>
          </a:p>
        </p:txBody>
      </p:sp>
      <p:sp>
        <p:nvSpPr>
          <p:cNvPr id="203" name="Google Shape;203;p25"/>
          <p:cNvSpPr/>
          <p:nvPr/>
        </p:nvSpPr>
        <p:spPr>
          <a:xfrm>
            <a:off x="5105400" y="4180344"/>
            <a:ext cx="236220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06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 strike="sngStrik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(14) t6 := 4 * i</a:t>
            </a:r>
            <a:endParaRPr sz="2400" strike="sngStrik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065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Calibri" panose="020F0502020204030204"/>
              <a:buNone/>
            </a:pPr>
            <a:r>
              <a:rPr lang="en-US" sz="2400" strike="sngStrike">
                <a:solidFill>
                  <a:srgbClr val="7030A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(15) x := t3</a:t>
            </a:r>
            <a:endParaRPr lang="en-US" sz="2400" strike="sngStrike">
              <a:solidFill>
                <a:srgbClr val="7030A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06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 strike="sngStrik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(17) t8 := 4 * j</a:t>
            </a:r>
            <a:endParaRPr lang="en-US" sz="2400" strike="sngStrik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065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Calibri" panose="020F0502020204030204"/>
              <a:buNone/>
            </a:pPr>
            <a:r>
              <a:rPr lang="en-US" sz="2400" strike="sngStrike">
                <a:solidFill>
                  <a:srgbClr val="7030A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(18) t9 := t5</a:t>
            </a:r>
            <a:endParaRPr lang="en-US" sz="2400" strike="sngStrike">
              <a:solidFill>
                <a:srgbClr val="7030A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06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(19) a[t2]:= t5</a:t>
            </a:r>
            <a:endParaRPr lang="en-US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06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(21) a[t4] := t3</a:t>
            </a:r>
            <a:endParaRPr lang="en-US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06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(22) goto (5) </a:t>
            </a:r>
            <a:endParaRPr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5257800" y="2362200"/>
            <a:ext cx="29718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 panose="020F0502020204030204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 := 0</a:t>
            </a:r>
            <a:endParaRPr sz="2400" b="0" i="0" u="none" strike="noStrike" cap="non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 panose="020F0502020204030204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…</a:t>
            </a:r>
            <a:endParaRPr sz="2400" b="0" i="0" u="none" strike="noStrike" cap="non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 panose="020F0502020204030204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if D = =1  then goto L2</a:t>
            </a:r>
            <a:endParaRPr sz="240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 panose="020F0502020204030204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L2:  ….</a:t>
            </a:r>
            <a:endParaRPr sz="2400" b="0" i="0" u="none" strike="noStrike" cap="non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1143000" y="4180344"/>
            <a:ext cx="236220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065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 panose="020F0502020204030204"/>
              <a:buNone/>
            </a:pPr>
            <a:r>
              <a:rPr lang="en-US" sz="2400" strike="sngStrik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(14) t6 := 4 * i</a:t>
            </a:r>
            <a:endParaRPr sz="2400" strike="sngStrik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06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(15) </a:t>
            </a:r>
            <a:r>
              <a:rPr lang="en-US" sz="2400">
                <a:solidFill>
                  <a:srgbClr val="7030A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x := t3</a:t>
            </a:r>
            <a:endParaRPr lang="en-US" sz="2400">
              <a:solidFill>
                <a:srgbClr val="7030A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065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libri" panose="020F0502020204030204"/>
              <a:buNone/>
            </a:pPr>
            <a:r>
              <a:rPr lang="en-US" sz="2400" strike="sngStrike">
                <a:solidFill>
                  <a:srgbClr val="0070C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(17) t8 := 4 * j</a:t>
            </a:r>
            <a:endParaRPr lang="en-US" sz="2400" strike="sngStrike">
              <a:solidFill>
                <a:srgbClr val="0070C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06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(18) </a:t>
            </a:r>
            <a:r>
              <a:rPr lang="en-US" sz="2400">
                <a:solidFill>
                  <a:srgbClr val="7030A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t9 := t5</a:t>
            </a:r>
            <a:endParaRPr lang="en-US" sz="2400">
              <a:solidFill>
                <a:srgbClr val="7030A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06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(19) </a:t>
            </a:r>
            <a:r>
              <a:rPr lang="en-US" sz="2400">
                <a:solidFill>
                  <a:srgbClr val="7030A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a[t2]:= t5</a:t>
            </a:r>
            <a:endParaRPr lang="en-US" sz="2400">
              <a:solidFill>
                <a:srgbClr val="7030A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06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(21) </a:t>
            </a:r>
            <a:r>
              <a:rPr lang="en-US" sz="2400">
                <a:solidFill>
                  <a:srgbClr val="7030A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a[t4] := t3</a:t>
            </a:r>
            <a:endParaRPr lang="en-US" sz="2400">
              <a:solidFill>
                <a:srgbClr val="7030A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06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(22) goto (5) </a:t>
            </a:r>
            <a:endParaRPr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4191000" y="5029200"/>
            <a:ext cx="762000" cy="60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 panose="020F0502020204030204"/>
              <a:buNone/>
            </a:pPr>
            <a:r>
              <a:rPr lang="en-US" sz="3200" b="1">
                <a:solidFill>
                  <a:srgbClr val="C00000"/>
                </a:solidFill>
              </a:rPr>
              <a:t>c)  Reduction in strength</a:t>
            </a:r>
            <a:endParaRPr sz="3200" b="1">
              <a:solidFill>
                <a:srgbClr val="C00000"/>
              </a:solidFill>
            </a:endParaRPr>
          </a:p>
        </p:txBody>
      </p:sp>
      <p:sp>
        <p:nvSpPr>
          <p:cNvPr id="279" name="Google Shape;279;p29"/>
          <p:cNvSpPr txBox="1"/>
          <p:nvPr>
            <p:ph type="body" idx="1"/>
          </p:nvPr>
        </p:nvSpPr>
        <p:spPr>
          <a:xfrm>
            <a:off x="381000" y="838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costly operations like ‘*’ are replaced by less costly operations like ‘+’ Thus i = i * 2 is replaced by i = i + i.</a:t>
            </a:r>
            <a:endParaRPr lang="en-US"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Strlen(strcat(s1,s2)) is costlier than stelen(s1)+strlen(s2)</a:t>
            </a:r>
            <a:endParaRPr lang="en-US"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i*4 is costlier than i&lt;&lt;2</a:t>
            </a:r>
            <a:endParaRPr lang="en-US"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 * 7 ➔ (a &lt;&lt; 3) – a</a:t>
            </a:r>
            <a:endParaRPr lang="en-US"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en-US" sz="2800" b="1">
                <a:solidFill>
                  <a:srgbClr val="C00000"/>
                </a:solidFill>
              </a:rPr>
              <a:t>Constant folding</a:t>
            </a:r>
            <a:endParaRPr lang="en-US" sz="2800" b="1">
              <a:solidFill>
                <a:srgbClr val="C00000"/>
              </a:solidFill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int  x = (2+3) * y ➔int  x = 5 * y</a:t>
            </a:r>
            <a:endParaRPr sz="2800"/>
          </a:p>
        </p:txBody>
      </p:sp>
      <p:pic>
        <p:nvPicPr>
          <p:cNvPr id="280" name="Google Shape;280;p2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8600" y="4810124"/>
            <a:ext cx="8415317" cy="204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Example</a:t>
            </a:r>
            <a:endParaRPr lang="en-US"/>
          </a:p>
        </p:txBody>
      </p:sp>
      <p:sp>
        <p:nvSpPr>
          <p:cNvPr id="212" name="Google Shape;212;p26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</a:p>
        </p:txBody>
      </p:sp>
      <p:pic>
        <p:nvPicPr>
          <p:cNvPr id="213" name="Google Shape;213;p26"/>
          <p:cNvPicPr preferRelativeResize="0"/>
          <p:nvPr/>
        </p:nvPicPr>
        <p:blipFill rotWithShape="1">
          <a:blip r:embed="rId1"/>
          <a:srcRect t="1493" b="67164"/>
          <a:stretch>
            <a:fillRect/>
          </a:stretch>
        </p:blipFill>
        <p:spPr>
          <a:xfrm>
            <a:off x="457200" y="838200"/>
            <a:ext cx="830025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6"/>
          <p:cNvPicPr preferRelativeResize="0"/>
          <p:nvPr/>
        </p:nvPicPr>
        <p:blipFill rotWithShape="1">
          <a:blip r:embed="rId1"/>
          <a:srcRect l="64978" t="31814" b="23785"/>
          <a:stretch>
            <a:fillRect/>
          </a:stretch>
        </p:blipFill>
        <p:spPr>
          <a:xfrm>
            <a:off x="5867400" y="2373307"/>
            <a:ext cx="2819400" cy="2198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6"/>
          <p:cNvPicPr preferRelativeResize="0"/>
          <p:nvPr/>
        </p:nvPicPr>
        <p:blipFill rotWithShape="1">
          <a:blip r:embed="rId1"/>
          <a:srcRect l="13608" t="33527" r="34872" b="36447"/>
          <a:stretch>
            <a:fillRect/>
          </a:stretch>
        </p:blipFill>
        <p:spPr>
          <a:xfrm>
            <a:off x="685800" y="2667000"/>
            <a:ext cx="5101389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6"/>
          <p:cNvPicPr preferRelativeResize="0"/>
          <p:nvPr/>
        </p:nvPicPr>
        <p:blipFill rotWithShape="1">
          <a:blip r:embed="rId1"/>
          <a:srcRect t="58811" r="50425"/>
          <a:stretch>
            <a:fillRect/>
          </a:stretch>
        </p:blipFill>
        <p:spPr>
          <a:xfrm>
            <a:off x="-381000" y="4267200"/>
            <a:ext cx="4419600" cy="2258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6"/>
          <p:cNvPicPr preferRelativeResize="0"/>
          <p:nvPr/>
        </p:nvPicPr>
        <p:blipFill rotWithShape="1">
          <a:blip r:embed="rId1"/>
          <a:srcRect l="31779" t="76812" r="4927"/>
          <a:stretch>
            <a:fillRect/>
          </a:stretch>
        </p:blipFill>
        <p:spPr>
          <a:xfrm>
            <a:off x="2438400" y="5257800"/>
            <a:ext cx="5748338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Need</a:t>
            </a:r>
            <a:endParaRPr lang="en-US"/>
          </a:p>
        </p:txBody>
      </p:sp>
      <p:sp>
        <p:nvSpPr>
          <p:cNvPr id="91" name="Google Shape;91;p14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improve execution efficiency.</a:t>
            </a:r>
            <a:endParaRPr lang="en-US"/>
          </a:p>
          <a:p>
            <a:pPr marL="342900" lvl="0" indent="-342900" algn="l" rtl="0"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Reduce space occupies by target code and increase speed</a:t>
            </a:r>
            <a:endParaRPr lang="en-US"/>
          </a:p>
          <a:p>
            <a:pPr marL="342900" lvl="0" indent="-342900" algn="l" rtl="0"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Optimisations</a:t>
            </a:r>
            <a:endParaRPr lang="en-US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Machine independent – intermediate code</a:t>
            </a:r>
            <a:endParaRPr lang="en-US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Machine dependent – target code</a:t>
            </a:r>
            <a:endParaRPr lang="en-US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Source level – better algorithms</a:t>
            </a:r>
            <a:endParaRPr lang="en-US"/>
          </a:p>
          <a:p>
            <a:pPr marL="342900" lvl="0" indent="-342900" algn="l" rtl="0"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Local optimisation – portion of code</a:t>
            </a:r>
            <a:endParaRPr lang="en-US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Speed up ≥ 1.4 </a:t>
            </a:r>
            <a:endParaRPr lang="en-US"/>
          </a:p>
          <a:p>
            <a:pPr marL="342900" lvl="0" indent="-342900" algn="l" rtl="0"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Gobal  optimisation – like loop – speed up - ≥ 2.7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 panose="020F0502020204030204"/>
              <a:buNone/>
            </a:pPr>
            <a:r>
              <a:rPr lang="en-US" sz="3200" b="1">
                <a:solidFill>
                  <a:srgbClr val="C00000"/>
                </a:solidFill>
              </a:rPr>
              <a:t>2. Loop Optimisation</a:t>
            </a:r>
            <a:endParaRPr sz="3200" b="1">
              <a:solidFill>
                <a:srgbClr val="C00000"/>
              </a:solidFill>
            </a:endParaRPr>
          </a:p>
        </p:txBody>
      </p:sp>
      <p:sp>
        <p:nvSpPr>
          <p:cNvPr id="223" name="Google Shape;223;p27"/>
          <p:cNvSpPr txBox="1"/>
          <p:nvPr>
            <p:ph type="body" idx="1"/>
          </p:nvPr>
        </p:nvSpPr>
        <p:spPr>
          <a:xfrm>
            <a:off x="457200" y="685800"/>
            <a:ext cx="8229600" cy="521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en-US" sz="2800">
                <a:solidFill>
                  <a:srgbClr val="C00000"/>
                </a:solidFill>
              </a:rPr>
              <a:t>a)loop invariants </a:t>
            </a:r>
            <a:r>
              <a:rPr lang="en-US" sz="2800"/>
              <a:t>are removed from the loop and placed before it.</a:t>
            </a:r>
            <a:endParaRPr lang="en-US" sz="2800"/>
          </a:p>
        </p:txBody>
      </p:sp>
      <p:sp>
        <p:nvSpPr>
          <p:cNvPr id="224" name="Google Shape;224;p27"/>
          <p:cNvSpPr/>
          <p:nvPr/>
        </p:nvSpPr>
        <p:spPr>
          <a:xfrm>
            <a:off x="1295400" y="1600200"/>
            <a:ext cx="2590800" cy="830997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 =10</a:t>
            </a:r>
            <a:endParaRPr lang="en-US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while (i &lt;= n-2)</a:t>
            </a:r>
            <a:endParaRPr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5" name="Google Shape;225;p27"/>
          <p:cNvSpPr/>
          <p:nvPr/>
        </p:nvSpPr>
        <p:spPr>
          <a:xfrm>
            <a:off x="5257800" y="1600200"/>
            <a:ext cx="2743200" cy="1200329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 =10</a:t>
            </a:r>
            <a:endParaRPr lang="en-US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 = n-2</a:t>
            </a:r>
            <a:endParaRPr lang="en-US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while (i &lt;= t)</a:t>
            </a:r>
            <a:endParaRPr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6" name="Google Shape;226;p27"/>
          <p:cNvSpPr/>
          <p:nvPr/>
        </p:nvSpPr>
        <p:spPr>
          <a:xfrm>
            <a:off x="4267200" y="1828800"/>
            <a:ext cx="762000" cy="60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27" name="Google Shape;227;p27"/>
          <p:cNvGrpSpPr/>
          <p:nvPr/>
        </p:nvGrpSpPr>
        <p:grpSpPr>
          <a:xfrm>
            <a:off x="1297324" y="3352800"/>
            <a:ext cx="2389486" cy="3505200"/>
            <a:chOff x="5500" y="8678"/>
            <a:chExt cx="2818" cy="3892"/>
          </a:xfrm>
        </p:grpSpPr>
        <p:sp>
          <p:nvSpPr>
            <p:cNvPr id="228" name="Google Shape;228;p27"/>
            <p:cNvSpPr txBox="1"/>
            <p:nvPr/>
          </p:nvSpPr>
          <p:spPr>
            <a:xfrm>
              <a:off x="6365" y="8678"/>
              <a:ext cx="1465" cy="72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(1) prod :=0</a:t>
              </a:r>
              <a:endPara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(2) i:=1</a:t>
              </a:r>
              <a:endPara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29" name="Google Shape;229;p27"/>
            <p:cNvSpPr txBox="1"/>
            <p:nvPr/>
          </p:nvSpPr>
          <p:spPr>
            <a:xfrm>
              <a:off x="6004" y="9812"/>
              <a:ext cx="2314" cy="275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(3) t1:=4*i    </a:t>
              </a:r>
              <a:endPara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(4) </a:t>
              </a:r>
              <a:r>
                <a:rPr lang="en-US" sz="1600" b="0" i="0" u="none" strike="noStrike" cap="none">
                  <a:solidFill>
                    <a:srgbClr val="C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t4:=addr(a)-4       </a:t>
              </a:r>
              <a:endParaRPr lang="en-US" sz="1600" b="0" i="0" u="none" strike="noStrike" cap="none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(5) t3:=t2[t1]</a:t>
              </a:r>
              <a:endPara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(6) </a:t>
              </a:r>
              <a:r>
                <a:rPr lang="en-US" sz="1600" b="0" i="0" u="none" strike="noStrike" cap="none">
                  <a:solidFill>
                    <a:srgbClr val="C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t4:=addr(a)-4</a:t>
              </a:r>
              <a:endParaRPr lang="en-US" sz="1600" b="0" i="0" u="none" strike="noStrike" cap="none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(7) t5:=t4[t1]</a:t>
              </a:r>
              <a:endPara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(8) t6:=t3*t5</a:t>
              </a:r>
              <a:endParaRPr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(9) prod:=prod +t6</a:t>
              </a:r>
              <a:endPara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(10) i:=i+1 </a:t>
              </a:r>
              <a:endPara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(11) if i&lt;=20 goto(3)</a:t>
              </a:r>
              <a:endPara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30" name="Google Shape;230;p27"/>
            <p:cNvCxnSpPr/>
            <p:nvPr/>
          </p:nvCxnSpPr>
          <p:spPr>
            <a:xfrm>
              <a:off x="7110" y="9398"/>
              <a:ext cx="0" cy="43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2" name="Google Shape;232;p27"/>
            <p:cNvSpPr txBox="1"/>
            <p:nvPr/>
          </p:nvSpPr>
          <p:spPr>
            <a:xfrm>
              <a:off x="5730" y="8678"/>
              <a:ext cx="635" cy="5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B1</a:t>
              </a:r>
              <a:endPara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3" name="Google Shape;233;p27"/>
            <p:cNvSpPr txBox="1"/>
            <p:nvPr/>
          </p:nvSpPr>
          <p:spPr>
            <a:xfrm>
              <a:off x="5500" y="9686"/>
              <a:ext cx="635" cy="5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B2</a:t>
              </a:r>
              <a:endPara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34" name="Google Shape;234;p27"/>
          <p:cNvGrpSpPr/>
          <p:nvPr/>
        </p:nvGrpSpPr>
        <p:grpSpPr>
          <a:xfrm>
            <a:off x="4799965" y="3352800"/>
            <a:ext cx="2743835" cy="3505200"/>
            <a:chOff x="4319" y="2880"/>
            <a:chExt cx="2829" cy="4500"/>
          </a:xfrm>
        </p:grpSpPr>
        <p:sp>
          <p:nvSpPr>
            <p:cNvPr id="235" name="Google Shape;235;p27"/>
            <p:cNvSpPr txBox="1"/>
            <p:nvPr/>
          </p:nvSpPr>
          <p:spPr>
            <a:xfrm>
              <a:off x="5195" y="2880"/>
              <a:ext cx="1465" cy="72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(1) prod :=0</a:t>
              </a:r>
              <a:endPara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(2) i:=1</a:t>
              </a:r>
              <a:endPara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6" name="Google Shape;236;p27"/>
            <p:cNvSpPr txBox="1"/>
            <p:nvPr/>
          </p:nvSpPr>
          <p:spPr>
            <a:xfrm>
              <a:off x="4954" y="4032"/>
              <a:ext cx="2033" cy="72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</a:t>
              </a:r>
              <a:r>
                <a:rPr lang="en-US" sz="1600" b="1" i="0" u="none" strike="noStrike" cap="none">
                  <a:solidFill>
                    <a:srgbClr val="C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4) t4:=addr(a)-4</a:t>
              </a:r>
              <a:endParaRPr lang="en-US" sz="1600" b="1" i="0" u="none" strike="noStrike" cap="none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Calibri" panose="020F0502020204030204"/>
                <a:buNone/>
              </a:pPr>
              <a:r>
                <a:rPr lang="en-US" sz="1600" b="1" i="0" u="none" strike="noStrike" cap="none">
                  <a:solidFill>
                    <a:srgbClr val="C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(6) t4:=addr(a)-4</a:t>
              </a:r>
              <a:endParaRPr lang="en-US" sz="1600" b="1" i="0" u="none" strike="noStrike" cap="none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7" name="Google Shape;237;p27"/>
            <p:cNvSpPr txBox="1"/>
            <p:nvPr/>
          </p:nvSpPr>
          <p:spPr>
            <a:xfrm>
              <a:off x="4834" y="5220"/>
              <a:ext cx="2314" cy="216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(3) t1:=4*i             </a:t>
              </a:r>
              <a:endPara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(5) t3:=t2[t1]</a:t>
              </a:r>
              <a:endPara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(7) t5:=t4[t1]</a:t>
              </a:r>
              <a:endPara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(8) t6:=t3*t5</a:t>
              </a:r>
              <a:endParaRPr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(9) prod:=prod +t6</a:t>
              </a:r>
              <a:endPara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(10) i:=i+1 </a:t>
              </a:r>
              <a:endPara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(11) if i&lt;=20 goto(3)</a:t>
              </a:r>
              <a:endPara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38" name="Google Shape;238;p27"/>
            <p:cNvCxnSpPr/>
            <p:nvPr/>
          </p:nvCxnSpPr>
          <p:spPr>
            <a:xfrm>
              <a:off x="5940" y="3600"/>
              <a:ext cx="0" cy="43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9" name="Google Shape;239;p27"/>
            <p:cNvCxnSpPr/>
            <p:nvPr/>
          </p:nvCxnSpPr>
          <p:spPr>
            <a:xfrm>
              <a:off x="5940" y="4752"/>
              <a:ext cx="0" cy="468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41" name="Google Shape;241;p27"/>
            <p:cNvSpPr txBox="1"/>
            <p:nvPr/>
          </p:nvSpPr>
          <p:spPr>
            <a:xfrm>
              <a:off x="4560" y="2880"/>
              <a:ext cx="635" cy="5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B1</a:t>
              </a:r>
              <a:endPara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2" name="Google Shape;242;p27"/>
            <p:cNvSpPr txBox="1"/>
            <p:nvPr/>
          </p:nvSpPr>
          <p:spPr>
            <a:xfrm>
              <a:off x="4430" y="4032"/>
              <a:ext cx="635" cy="5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B3</a:t>
              </a:r>
              <a:endPara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3" name="Google Shape;243;p27"/>
            <p:cNvSpPr txBox="1"/>
            <p:nvPr/>
          </p:nvSpPr>
          <p:spPr>
            <a:xfrm>
              <a:off x="4319" y="5220"/>
              <a:ext cx="635" cy="5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B2</a:t>
              </a:r>
              <a:endPara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44" name="Google Shape;244;p27"/>
          <p:cNvSpPr/>
          <p:nvPr/>
        </p:nvSpPr>
        <p:spPr>
          <a:xfrm>
            <a:off x="4038600" y="4724400"/>
            <a:ext cx="762000" cy="60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" name="Curved Connector 0"/>
          <p:cNvCxnSpPr/>
          <p:nvPr/>
        </p:nvCxnSpPr>
        <p:spPr>
          <a:xfrm rot="16200000" flipV="1">
            <a:off x="6053455" y="5626735"/>
            <a:ext cx="1469390" cy="811530"/>
          </a:xfrm>
          <a:prstGeom prst="curvedConnector3">
            <a:avLst>
              <a:gd name="adj1" fmla="val 9723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Curved Connector 1"/>
          <p:cNvCxnSpPr/>
          <p:nvPr/>
        </p:nvCxnSpPr>
        <p:spPr>
          <a:xfrm rot="16200000" flipV="1">
            <a:off x="2157095" y="5121275"/>
            <a:ext cx="1943735" cy="779780"/>
          </a:xfrm>
          <a:prstGeom prst="curvedConnector3">
            <a:avLst>
              <a:gd name="adj1" fmla="val 10164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/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 panose="020F0502020204030204"/>
              <a:buNone/>
            </a:pPr>
            <a:r>
              <a:rPr lang="en-US" sz="3200" b="1">
                <a:solidFill>
                  <a:srgbClr val="C00000"/>
                </a:solidFill>
              </a:rPr>
              <a:t>b) Induction variable elimination</a:t>
            </a:r>
            <a:endParaRPr sz="3200" b="1">
              <a:solidFill>
                <a:srgbClr val="C00000"/>
              </a:solidFill>
            </a:endParaRPr>
          </a:p>
        </p:txBody>
      </p:sp>
      <p:sp>
        <p:nvSpPr>
          <p:cNvPr id="250" name="Google Shape;250;p28"/>
          <p:cNvSpPr txBox="1"/>
          <p:nvPr>
            <p:ph type="body" idx="1"/>
          </p:nvPr>
        </p:nvSpPr>
        <p:spPr>
          <a:xfrm>
            <a:off x="228600" y="838200"/>
            <a:ext cx="8686800" cy="528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Two variables are induction variables when they are in arithmetic progression of one another</a:t>
            </a:r>
            <a:endParaRPr lang="en-US" sz="260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Eg t1:=4*i  ; hence if i is eliminated, i=i+1 becomes t1 = t1+4</a:t>
            </a:r>
            <a:endParaRPr lang="en-US" sz="26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 &lt;= 20  becomes t1 &lt;= 76 (ie ( 4*20)-4)</a:t>
            </a:r>
            <a:endParaRPr sz="2600"/>
          </a:p>
        </p:txBody>
      </p:sp>
      <p:grpSp>
        <p:nvGrpSpPr>
          <p:cNvPr id="251" name="Google Shape;251;p28"/>
          <p:cNvGrpSpPr/>
          <p:nvPr/>
        </p:nvGrpSpPr>
        <p:grpSpPr>
          <a:xfrm>
            <a:off x="457200" y="2743200"/>
            <a:ext cx="3429000" cy="4114800"/>
            <a:chOff x="4319" y="2880"/>
            <a:chExt cx="2829" cy="4500"/>
          </a:xfrm>
        </p:grpSpPr>
        <p:sp>
          <p:nvSpPr>
            <p:cNvPr id="252" name="Google Shape;252;p28"/>
            <p:cNvSpPr txBox="1"/>
            <p:nvPr/>
          </p:nvSpPr>
          <p:spPr>
            <a:xfrm>
              <a:off x="5195" y="2880"/>
              <a:ext cx="1465" cy="72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(1) prod :=0</a:t>
              </a:r>
              <a:endPara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(2) i:=1</a:t>
              </a:r>
              <a:endPara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3" name="Google Shape;253;p28"/>
            <p:cNvSpPr txBox="1"/>
            <p:nvPr/>
          </p:nvSpPr>
          <p:spPr>
            <a:xfrm>
              <a:off x="4954" y="4032"/>
              <a:ext cx="2033" cy="72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</a:t>
              </a:r>
              <a:r>
                <a:rPr lang="en-US" sz="1600" b="1" i="0" u="none" strike="noStrike" cap="none">
                  <a:solidFill>
                    <a:srgbClr val="C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4) t4:=addr(a)-4</a:t>
              </a:r>
              <a:endParaRPr lang="en-US" sz="1600" b="1" i="0" u="none" strike="noStrike" cap="none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Calibri" panose="020F0502020204030204"/>
                <a:buNone/>
              </a:pPr>
              <a:r>
                <a:rPr lang="en-US" sz="1600" b="1" i="0" u="none" strike="noStrike" cap="none">
                  <a:solidFill>
                    <a:srgbClr val="C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(6) t4:=addr(a)-4</a:t>
              </a:r>
              <a:endParaRPr lang="en-US" sz="1600" b="1" i="0" u="none" strike="noStrike" cap="none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4" name="Google Shape;254;p28"/>
            <p:cNvSpPr txBox="1"/>
            <p:nvPr/>
          </p:nvSpPr>
          <p:spPr>
            <a:xfrm>
              <a:off x="4834" y="5220"/>
              <a:ext cx="2314" cy="216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rgbClr val="7030A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(3) t1:=4*i             </a:t>
              </a:r>
              <a:endParaRPr lang="en-US" sz="1600" b="0" i="0" u="none" strike="noStrike" cap="none">
                <a:solidFill>
                  <a:srgbClr val="7030A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(5) t3:=t2[t1]</a:t>
              </a:r>
              <a:endPara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(7) t5:=t4[t1]</a:t>
              </a:r>
              <a:endPara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(8) t6:=t3*t5</a:t>
              </a:r>
              <a:endParaRPr sz="16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(9) prod:=prod +t6</a:t>
              </a:r>
              <a:endPara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rgbClr val="7030A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(10) i:=i+1 </a:t>
              </a:r>
              <a:endParaRPr lang="en-US" sz="1600" b="0" i="0" u="none" strike="noStrike" cap="none">
                <a:solidFill>
                  <a:srgbClr val="7030A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rgbClr val="7030A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(11) if i&lt;=20 goto(3)</a:t>
              </a:r>
              <a:endParaRPr sz="1600" b="0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55" name="Google Shape;255;p28"/>
            <p:cNvCxnSpPr/>
            <p:nvPr/>
          </p:nvCxnSpPr>
          <p:spPr>
            <a:xfrm>
              <a:off x="5940" y="3600"/>
              <a:ext cx="0" cy="43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6" name="Google Shape;256;p28"/>
            <p:cNvCxnSpPr/>
            <p:nvPr/>
          </p:nvCxnSpPr>
          <p:spPr>
            <a:xfrm>
              <a:off x="5940" y="4752"/>
              <a:ext cx="0" cy="468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58" name="Google Shape;258;p28"/>
            <p:cNvSpPr txBox="1"/>
            <p:nvPr/>
          </p:nvSpPr>
          <p:spPr>
            <a:xfrm>
              <a:off x="4560" y="2880"/>
              <a:ext cx="635" cy="5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B1</a:t>
              </a:r>
              <a:endPara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59" name="Google Shape;259;p28"/>
            <p:cNvSpPr txBox="1"/>
            <p:nvPr/>
          </p:nvSpPr>
          <p:spPr>
            <a:xfrm>
              <a:off x="4430" y="4032"/>
              <a:ext cx="635" cy="5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B3</a:t>
              </a:r>
              <a:endPara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0" name="Google Shape;260;p28"/>
            <p:cNvSpPr txBox="1"/>
            <p:nvPr/>
          </p:nvSpPr>
          <p:spPr>
            <a:xfrm>
              <a:off x="4319" y="5220"/>
              <a:ext cx="635" cy="5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 panose="020F0502020204030204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B2</a:t>
              </a:r>
              <a:endPara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61" name="Google Shape;261;p28"/>
          <p:cNvGrpSpPr/>
          <p:nvPr/>
        </p:nvGrpSpPr>
        <p:grpSpPr>
          <a:xfrm>
            <a:off x="4876800" y="2667000"/>
            <a:ext cx="3124200" cy="4191000"/>
            <a:chOff x="3840" y="10440"/>
            <a:chExt cx="3069" cy="4500"/>
          </a:xfrm>
        </p:grpSpPr>
        <p:sp>
          <p:nvSpPr>
            <p:cNvPr id="262" name="Google Shape;262;p28"/>
            <p:cNvSpPr txBox="1"/>
            <p:nvPr/>
          </p:nvSpPr>
          <p:spPr>
            <a:xfrm>
              <a:off x="4997" y="10440"/>
              <a:ext cx="1465" cy="72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(1) prod :=0</a:t>
              </a:r>
              <a:endPara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(2) i:=1</a:t>
              </a: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3" name="Google Shape;263;p28"/>
            <p:cNvSpPr txBox="1"/>
            <p:nvPr/>
          </p:nvSpPr>
          <p:spPr>
            <a:xfrm>
              <a:off x="4756" y="11412"/>
              <a:ext cx="2033" cy="72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(4) t4:=addr(a)-4</a:t>
              </a:r>
              <a:endParaRPr lang="en-US"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(6) t4:=addr(a)-4</a:t>
              </a:r>
              <a:endParaRPr lang="en-US"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4" name="Google Shape;264;p28"/>
            <p:cNvSpPr txBox="1"/>
            <p:nvPr/>
          </p:nvSpPr>
          <p:spPr>
            <a:xfrm>
              <a:off x="4475" y="13140"/>
              <a:ext cx="2434" cy="1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(5) t3:=t2[t1]</a:t>
              </a:r>
              <a:endPara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(7) t5:=t4[t1]</a:t>
              </a:r>
              <a:endPara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(8) t6:=t3*t5</a:t>
              </a:r>
              <a:endPara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(9) prod:=prod +t6</a:t>
              </a:r>
              <a:endPara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rgbClr val="7030A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(10) t1 := t1 +4 </a:t>
              </a:r>
              <a:endParaRPr lang="en-US" sz="1800" b="0" i="0" u="none" strike="noStrike" cap="none">
                <a:solidFill>
                  <a:srgbClr val="7030A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rgbClr val="7030A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(11) if t1&lt;=76 goto(3)</a:t>
              </a:r>
              <a:endParaRPr sz="1800" b="0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65" name="Google Shape;265;p28"/>
            <p:cNvCxnSpPr/>
            <p:nvPr/>
          </p:nvCxnSpPr>
          <p:spPr>
            <a:xfrm>
              <a:off x="5742" y="11160"/>
              <a:ext cx="0" cy="25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6" name="Google Shape;266;p28"/>
            <p:cNvCxnSpPr/>
            <p:nvPr/>
          </p:nvCxnSpPr>
          <p:spPr>
            <a:xfrm>
              <a:off x="5742" y="12132"/>
              <a:ext cx="0" cy="288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68" name="Google Shape;268;p28"/>
            <p:cNvSpPr txBox="1"/>
            <p:nvPr/>
          </p:nvSpPr>
          <p:spPr>
            <a:xfrm>
              <a:off x="4362" y="10440"/>
              <a:ext cx="635" cy="5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B1</a:t>
              </a: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9" name="Google Shape;269;p28"/>
            <p:cNvSpPr txBox="1"/>
            <p:nvPr/>
          </p:nvSpPr>
          <p:spPr>
            <a:xfrm>
              <a:off x="4232" y="11592"/>
              <a:ext cx="635" cy="5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B3</a:t>
              </a: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0" name="Google Shape;270;p28"/>
            <p:cNvSpPr txBox="1"/>
            <p:nvPr/>
          </p:nvSpPr>
          <p:spPr>
            <a:xfrm>
              <a:off x="3840" y="13176"/>
              <a:ext cx="635" cy="5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B2</a:t>
              </a: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1" name="Google Shape;271;p28"/>
            <p:cNvSpPr txBox="1"/>
            <p:nvPr/>
          </p:nvSpPr>
          <p:spPr>
            <a:xfrm>
              <a:off x="4756" y="12420"/>
              <a:ext cx="96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Pts val="1800"/>
                <a:buFont typeface="Calibri" panose="020F0502020204030204"/>
                <a:buNone/>
              </a:pPr>
              <a:r>
                <a:rPr lang="en-US" sz="1800" b="1" i="0" u="none" strike="noStrike" cap="none">
                  <a:solidFill>
                    <a:srgbClr val="7030A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t1 := 0</a:t>
              </a:r>
              <a:endParaRPr lang="en-US" sz="1800" b="1" i="0" u="none" strike="noStrike" cap="none">
                <a:solidFill>
                  <a:srgbClr val="7030A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72" name="Google Shape;272;p28"/>
            <p:cNvCxnSpPr/>
            <p:nvPr/>
          </p:nvCxnSpPr>
          <p:spPr>
            <a:xfrm>
              <a:off x="5742" y="12888"/>
              <a:ext cx="0" cy="288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3" name="Google Shape;273;p28"/>
            <p:cNvSpPr txBox="1"/>
            <p:nvPr/>
          </p:nvSpPr>
          <p:spPr>
            <a:xfrm>
              <a:off x="4232" y="12372"/>
              <a:ext cx="635" cy="5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B4</a:t>
              </a: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cxnSp>
        <p:nvCxnSpPr>
          <p:cNvPr id="1" name="Curved Connector 0"/>
          <p:cNvCxnSpPr/>
          <p:nvPr/>
        </p:nvCxnSpPr>
        <p:spPr>
          <a:xfrm rot="16200000" flipV="1">
            <a:off x="6547485" y="5687695"/>
            <a:ext cx="1495425" cy="758190"/>
          </a:xfrm>
          <a:prstGeom prst="curvedConnector3">
            <a:avLst>
              <a:gd name="adj1" fmla="val 9785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Curved Connector 1"/>
          <p:cNvCxnSpPr/>
          <p:nvPr/>
        </p:nvCxnSpPr>
        <p:spPr>
          <a:xfrm rot="16200000" flipV="1">
            <a:off x="1882140" y="5438775"/>
            <a:ext cx="1527175" cy="647065"/>
          </a:xfrm>
          <a:prstGeom prst="curvedConnector3">
            <a:avLst>
              <a:gd name="adj1" fmla="val 10523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 panose="020F0502020204030204"/>
              <a:buNone/>
            </a:pPr>
            <a:r>
              <a:rPr lang="en-US" sz="3200" b="1">
                <a:solidFill>
                  <a:srgbClr val="C00000"/>
                </a:solidFill>
              </a:rPr>
              <a:t>c)  Reduction in strength</a:t>
            </a:r>
            <a:endParaRPr sz="3200" b="1">
              <a:solidFill>
                <a:srgbClr val="C00000"/>
              </a:solidFill>
            </a:endParaRPr>
          </a:p>
        </p:txBody>
      </p:sp>
      <p:sp>
        <p:nvSpPr>
          <p:cNvPr id="279" name="Google Shape;279;p29"/>
          <p:cNvSpPr txBox="1"/>
          <p:nvPr>
            <p:ph type="body" idx="1"/>
          </p:nvPr>
        </p:nvSpPr>
        <p:spPr>
          <a:xfrm>
            <a:off x="381000" y="838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costly operations like ‘*’ are replaced by less costly operations like ‘+’ Thus i = i * 2 is replaced by i = i + i.</a:t>
            </a:r>
            <a:endParaRPr lang="en-US"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Strlen(strcat(s1,s2)) is costlier than stelen(s1)+strlen(s2)</a:t>
            </a:r>
            <a:endParaRPr lang="en-US"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i*4 is costlier than i&lt;&lt;2</a:t>
            </a:r>
            <a:endParaRPr lang="en-US"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 * 7 ➔ (a &lt;&lt; 3) – a</a:t>
            </a:r>
            <a:endParaRPr lang="en-US"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en-US" sz="2800" b="1">
                <a:solidFill>
                  <a:srgbClr val="C00000"/>
                </a:solidFill>
              </a:rPr>
              <a:t>Constant folding</a:t>
            </a:r>
            <a:endParaRPr lang="en-US" sz="2800" b="1">
              <a:solidFill>
                <a:srgbClr val="C00000"/>
              </a:solidFill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int  x = (2+3) * y ➔int  x = 5 * y</a:t>
            </a:r>
            <a:endParaRPr sz="2800"/>
          </a:p>
        </p:txBody>
      </p:sp>
      <p:pic>
        <p:nvPicPr>
          <p:cNvPr id="280" name="Google Shape;280;p2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8600" y="4810124"/>
            <a:ext cx="8415317" cy="204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 txBox="1"/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</a:pPr>
            <a:r>
              <a:rPr lang="en-US" sz="3200"/>
              <a:t>Example 2</a:t>
            </a:r>
            <a:endParaRPr sz="3200"/>
          </a:p>
        </p:txBody>
      </p:sp>
      <p:sp>
        <p:nvSpPr>
          <p:cNvPr id="286" name="Google Shape;286;p30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</a:p>
        </p:txBody>
      </p:sp>
      <p:sp>
        <p:nvSpPr>
          <p:cNvPr id="287" name="Google Shape;287;p30"/>
          <p:cNvSpPr txBox="1"/>
          <p:nvPr/>
        </p:nvSpPr>
        <p:spPr>
          <a:xfrm>
            <a:off x="4285716" y="0"/>
            <a:ext cx="1276777" cy="97971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32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(1)  i := m-1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Char char="(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2)   j := n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Char char="(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3)  t1 := 4*n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Char char="(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4)  v := a[t1]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8" name="Google Shape;288;p30"/>
          <p:cNvSpPr txBox="1"/>
          <p:nvPr/>
        </p:nvSpPr>
        <p:spPr>
          <a:xfrm>
            <a:off x="3696056" y="1259633"/>
            <a:ext cx="2211224" cy="97971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(5) i := i+1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(6) t2 := 4*i</a:t>
            </a:r>
            <a:endParaRPr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(7) t3 := a[t2]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(8) if t3 &lt; v goto (5) B2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9" name="Google Shape;289;p30"/>
          <p:cNvSpPr txBox="1"/>
          <p:nvPr/>
        </p:nvSpPr>
        <p:spPr>
          <a:xfrm>
            <a:off x="3696056" y="2659224"/>
            <a:ext cx="2211224" cy="97971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(9) j :=j-1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(10) t4 := 4*j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(11) t5 := a[t4]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(12) if t5 &gt; v goto (9) B3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0" name="Google Shape;290;p30"/>
          <p:cNvSpPr txBox="1"/>
          <p:nvPr/>
        </p:nvSpPr>
        <p:spPr>
          <a:xfrm>
            <a:off x="3696056" y="4058816"/>
            <a:ext cx="2358639" cy="41987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(13) if  i&gt;= j goto (23) B6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1" name="Google Shape;291;p30"/>
          <p:cNvSpPr txBox="1"/>
          <p:nvPr/>
        </p:nvSpPr>
        <p:spPr>
          <a:xfrm>
            <a:off x="2286000" y="4758612"/>
            <a:ext cx="2112948" cy="20993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(14) t6 := 4 * i</a:t>
            </a:r>
            <a:endParaRPr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(15) x := a[t6]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(16) t7 := 4 * i</a:t>
            </a:r>
            <a:endParaRPr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(17) t8 := 4 * j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(18) t9 := a[t8]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(19) a[t7]:= t9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(20) t10 := 4 * j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(21) a[t10] := x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(22) goto (5) B2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endParaRPr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2" name="Google Shape;292;p30"/>
          <p:cNvSpPr txBox="1"/>
          <p:nvPr/>
        </p:nvSpPr>
        <p:spPr>
          <a:xfrm>
            <a:off x="4973652" y="4758612"/>
            <a:ext cx="2112948" cy="20993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(23) t11 := 4 * i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(24) x := a[t11]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(25) t12 := 4 * i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(26) t13 := 4 * n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(27) t14 := a[t13]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(28) a[t12]:= t14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(29) t15 := 4 * n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(30) a[t15] := x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93" name="Google Shape;293;p30"/>
          <p:cNvCxnSpPr/>
          <p:nvPr/>
        </p:nvCxnSpPr>
        <p:spPr>
          <a:xfrm>
            <a:off x="4875376" y="979714"/>
            <a:ext cx="0" cy="27991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" name="Google Shape;294;p30"/>
          <p:cNvCxnSpPr/>
          <p:nvPr/>
        </p:nvCxnSpPr>
        <p:spPr>
          <a:xfrm>
            <a:off x="4875376" y="2239347"/>
            <a:ext cx="0" cy="41987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5" name="Google Shape;295;p30"/>
          <p:cNvCxnSpPr/>
          <p:nvPr/>
        </p:nvCxnSpPr>
        <p:spPr>
          <a:xfrm>
            <a:off x="4875376" y="3638939"/>
            <a:ext cx="0" cy="41987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6" name="Google Shape;296;p30"/>
          <p:cNvCxnSpPr/>
          <p:nvPr/>
        </p:nvCxnSpPr>
        <p:spPr>
          <a:xfrm flipH="1">
            <a:off x="3794333" y="4478694"/>
            <a:ext cx="294830" cy="27991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" name="Google Shape;297;p30"/>
          <p:cNvCxnSpPr/>
          <p:nvPr/>
        </p:nvCxnSpPr>
        <p:spPr>
          <a:xfrm>
            <a:off x="5366759" y="4478694"/>
            <a:ext cx="195734" cy="27991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0" name="Google Shape;300;p30"/>
          <p:cNvCxnSpPr/>
          <p:nvPr/>
        </p:nvCxnSpPr>
        <p:spPr>
          <a:xfrm rot="10800000">
            <a:off x="1828800" y="6718041"/>
            <a:ext cx="491383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1" name="Google Shape;301;p30"/>
          <p:cNvCxnSpPr/>
          <p:nvPr/>
        </p:nvCxnSpPr>
        <p:spPr>
          <a:xfrm rot="10800000">
            <a:off x="1828800" y="979714"/>
            <a:ext cx="0" cy="573832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" name="Google Shape;302;p30"/>
          <p:cNvCxnSpPr/>
          <p:nvPr/>
        </p:nvCxnSpPr>
        <p:spPr>
          <a:xfrm>
            <a:off x="1841085" y="979714"/>
            <a:ext cx="2260363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0"/>
          <p:cNvCxnSpPr/>
          <p:nvPr/>
        </p:nvCxnSpPr>
        <p:spPr>
          <a:xfrm>
            <a:off x="4101447" y="979714"/>
            <a:ext cx="184269" cy="27991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4" name="Google Shape;304;p30"/>
          <p:cNvSpPr/>
          <p:nvPr/>
        </p:nvSpPr>
        <p:spPr>
          <a:xfrm>
            <a:off x="5638800" y="0"/>
            <a:ext cx="685800" cy="53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B1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5" name="Google Shape;305;p30"/>
          <p:cNvSpPr/>
          <p:nvPr/>
        </p:nvSpPr>
        <p:spPr>
          <a:xfrm>
            <a:off x="6172200" y="1600200"/>
            <a:ext cx="685800" cy="53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B2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6" name="Google Shape;306;p30"/>
          <p:cNvSpPr/>
          <p:nvPr/>
        </p:nvSpPr>
        <p:spPr>
          <a:xfrm>
            <a:off x="6248400" y="2895600"/>
            <a:ext cx="685800" cy="53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B3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7" name="Google Shape;307;p30"/>
          <p:cNvSpPr/>
          <p:nvPr/>
        </p:nvSpPr>
        <p:spPr>
          <a:xfrm>
            <a:off x="6324600" y="3962400"/>
            <a:ext cx="685800" cy="53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B4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8" name="Google Shape;308;p30"/>
          <p:cNvSpPr/>
          <p:nvPr/>
        </p:nvSpPr>
        <p:spPr>
          <a:xfrm>
            <a:off x="990600" y="5562600"/>
            <a:ext cx="685800" cy="53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B5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9" name="Google Shape;309;p30"/>
          <p:cNvSpPr/>
          <p:nvPr/>
        </p:nvSpPr>
        <p:spPr>
          <a:xfrm>
            <a:off x="7391400" y="5486400"/>
            <a:ext cx="685800" cy="53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B6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" name="Curved Connector 0"/>
          <p:cNvCxnSpPr/>
          <p:nvPr/>
        </p:nvCxnSpPr>
        <p:spPr>
          <a:xfrm rot="10800000">
            <a:off x="4693920" y="1440815"/>
            <a:ext cx="972185" cy="694690"/>
          </a:xfrm>
          <a:prstGeom prst="curvedConnector3">
            <a:avLst>
              <a:gd name="adj1" fmla="val -1156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Curved Connector 1"/>
          <p:cNvCxnSpPr/>
          <p:nvPr/>
        </p:nvCxnSpPr>
        <p:spPr>
          <a:xfrm rot="10800000">
            <a:off x="4693920" y="2801620"/>
            <a:ext cx="972185" cy="694690"/>
          </a:xfrm>
          <a:prstGeom prst="curvedConnector3">
            <a:avLst>
              <a:gd name="adj1" fmla="val -1156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"/>
          <p:cNvSpPr txBox="1"/>
          <p:nvPr/>
        </p:nvSpPr>
        <p:spPr>
          <a:xfrm>
            <a:off x="4361916" y="0"/>
            <a:ext cx="1276777" cy="97971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32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(1)  i := m-1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Char char="(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2)   j := n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Char char="(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3)  t1 := 4*n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Char char="(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4)  v := a[t1]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5" name="Google Shape;315;p31"/>
          <p:cNvSpPr txBox="1"/>
          <p:nvPr/>
        </p:nvSpPr>
        <p:spPr>
          <a:xfrm>
            <a:off x="3753740" y="1716833"/>
            <a:ext cx="2211224" cy="97971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sng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(5) i := i+1</a:t>
            </a:r>
            <a:r>
              <a:rPr lang="en-US" sz="1600" b="0" i="0" u="none" cap="none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t2=t2+4</a:t>
            </a:r>
            <a:endParaRPr sz="1600" b="0" i="0" u="none" strike="sng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sng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(6) t2 := 4*i</a:t>
            </a:r>
            <a:endParaRPr sz="1600" b="0" i="0" u="none" strike="sng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(7) t3 := a[t2]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(8) if t3 &lt; v goto (5) B2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6" name="Google Shape;316;p31"/>
          <p:cNvSpPr txBox="1"/>
          <p:nvPr/>
        </p:nvSpPr>
        <p:spPr>
          <a:xfrm>
            <a:off x="3753740" y="3116424"/>
            <a:ext cx="2211224" cy="97971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strike="sng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(9) j :=j-1 </a:t>
            </a:r>
            <a:r>
              <a:rPr lang="en-US" sz="1600" b="0" i="0" cap="none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t4=t4+4</a:t>
            </a:r>
            <a:endParaRPr sz="1600" b="0" i="0" strike="sng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strike="sng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(10) t4 := 4*j</a:t>
            </a:r>
            <a:endParaRPr lang="en-US" sz="1600" b="0" i="0" strike="sng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(11) t5 := a[t4]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(12) if t5 &gt; v goto (9) B3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7" name="Google Shape;317;p31"/>
          <p:cNvSpPr txBox="1"/>
          <p:nvPr/>
        </p:nvSpPr>
        <p:spPr>
          <a:xfrm>
            <a:off x="3753740" y="4516016"/>
            <a:ext cx="2358639" cy="41987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(13) if  i&gt;= j goto (23) B6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8" name="Google Shape;318;p31"/>
          <p:cNvSpPr txBox="1"/>
          <p:nvPr/>
        </p:nvSpPr>
        <p:spPr>
          <a:xfrm>
            <a:off x="2377867" y="5215812"/>
            <a:ext cx="2112948" cy="8801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06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(19) a[t2]:= t5</a:t>
            </a:r>
            <a:endParaRPr lang="en-US"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06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(21) a[t4] := t3</a:t>
            </a:r>
            <a:endParaRPr lang="en-US"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206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(22) goto (5) </a:t>
            </a:r>
            <a:endParaRPr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endParaRPr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9" name="Google Shape;319;p31"/>
          <p:cNvSpPr txBox="1"/>
          <p:nvPr/>
        </p:nvSpPr>
        <p:spPr>
          <a:xfrm>
            <a:off x="5031336" y="5215812"/>
            <a:ext cx="2112948" cy="11087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(27) t14 := a[t1]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(28) a[t2]:= t14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(30) a[t1] := t3</a:t>
            </a:r>
            <a:endParaRPr lang="en-US" sz="1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20" name="Google Shape;320;p31"/>
          <p:cNvCxnSpPr/>
          <p:nvPr/>
        </p:nvCxnSpPr>
        <p:spPr>
          <a:xfrm>
            <a:off x="4933060" y="2696547"/>
            <a:ext cx="0" cy="41987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1" name="Google Shape;321;p31"/>
          <p:cNvCxnSpPr/>
          <p:nvPr/>
        </p:nvCxnSpPr>
        <p:spPr>
          <a:xfrm>
            <a:off x="4933060" y="4096139"/>
            <a:ext cx="0" cy="41987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" name="Google Shape;322;p31"/>
          <p:cNvCxnSpPr/>
          <p:nvPr/>
        </p:nvCxnSpPr>
        <p:spPr>
          <a:xfrm flipH="1">
            <a:off x="3852017" y="4935894"/>
            <a:ext cx="294830" cy="27991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3" name="Google Shape;323;p31"/>
          <p:cNvCxnSpPr/>
          <p:nvPr/>
        </p:nvCxnSpPr>
        <p:spPr>
          <a:xfrm>
            <a:off x="5424443" y="4935894"/>
            <a:ext cx="195734" cy="27991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4" name="Google Shape;324;p31"/>
          <p:cNvSpPr/>
          <p:nvPr/>
        </p:nvSpPr>
        <p:spPr>
          <a:xfrm rot="10800000">
            <a:off x="3360634" y="1576873"/>
            <a:ext cx="798498" cy="1258855"/>
          </a:xfrm>
          <a:custGeom>
            <a:avLst/>
            <a:gdLst/>
            <a:ahLst/>
            <a:cxnLst/>
            <a:rect l="l" t="t" r="r" b="b"/>
            <a:pathLst>
              <a:path w="36015" h="43200" fill="none" extrusionOk="0">
                <a:moveTo>
                  <a:pt x="1276" y="4454"/>
                </a:moveTo>
                <a:cubicBezTo>
                  <a:pt x="5047" y="1565"/>
                  <a:pt x="9664" y="-1"/>
                  <a:pt x="14415" y="0"/>
                </a:cubicBezTo>
                <a:cubicBezTo>
                  <a:pt x="26344" y="0"/>
                  <a:pt x="36015" y="9670"/>
                  <a:pt x="36015" y="21600"/>
                </a:cubicBezTo>
                <a:cubicBezTo>
                  <a:pt x="36015" y="33529"/>
                  <a:pt x="26344" y="43200"/>
                  <a:pt x="14415" y="43200"/>
                </a:cubicBezTo>
                <a:cubicBezTo>
                  <a:pt x="9094" y="43200"/>
                  <a:pt x="3961" y="41236"/>
                  <a:pt x="-1" y="37686"/>
                </a:cubicBezTo>
              </a:path>
              <a:path w="36015" h="43200" extrusionOk="0">
                <a:moveTo>
                  <a:pt x="1276" y="4454"/>
                </a:moveTo>
                <a:cubicBezTo>
                  <a:pt x="5047" y="1565"/>
                  <a:pt x="9664" y="-1"/>
                  <a:pt x="14415" y="0"/>
                </a:cubicBezTo>
                <a:cubicBezTo>
                  <a:pt x="26344" y="0"/>
                  <a:pt x="36015" y="9670"/>
                  <a:pt x="36015" y="21600"/>
                </a:cubicBezTo>
                <a:cubicBezTo>
                  <a:pt x="36015" y="33529"/>
                  <a:pt x="26344" y="43200"/>
                  <a:pt x="14415" y="43200"/>
                </a:cubicBezTo>
                <a:cubicBezTo>
                  <a:pt x="9094" y="43200"/>
                  <a:pt x="3961" y="41236"/>
                  <a:pt x="-1" y="37686"/>
                </a:cubicBezTo>
                <a:lnTo>
                  <a:pt x="14415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5" name="Google Shape;325;p31"/>
          <p:cNvSpPr/>
          <p:nvPr/>
        </p:nvSpPr>
        <p:spPr>
          <a:xfrm rot="10800000">
            <a:off x="3262357" y="2976465"/>
            <a:ext cx="809963" cy="1258078"/>
          </a:xfrm>
          <a:custGeom>
            <a:avLst/>
            <a:gdLst/>
            <a:ahLst/>
            <a:cxnLst/>
            <a:rect l="l" t="t" r="r" b="b"/>
            <a:pathLst>
              <a:path w="36524" h="43200" fill="none" extrusionOk="0">
                <a:moveTo>
                  <a:pt x="1785" y="4454"/>
                </a:moveTo>
                <a:cubicBezTo>
                  <a:pt x="5556" y="1565"/>
                  <a:pt x="10173" y="-1"/>
                  <a:pt x="14924" y="0"/>
                </a:cubicBezTo>
                <a:cubicBezTo>
                  <a:pt x="26853" y="0"/>
                  <a:pt x="36524" y="9670"/>
                  <a:pt x="36524" y="21600"/>
                </a:cubicBezTo>
                <a:cubicBezTo>
                  <a:pt x="36524" y="33529"/>
                  <a:pt x="26853" y="43200"/>
                  <a:pt x="14924" y="43200"/>
                </a:cubicBezTo>
                <a:cubicBezTo>
                  <a:pt x="9364" y="43200"/>
                  <a:pt x="4019" y="41056"/>
                  <a:pt x="0" y="37215"/>
                </a:cubicBezTo>
              </a:path>
              <a:path w="36524" h="43200" extrusionOk="0">
                <a:moveTo>
                  <a:pt x="1785" y="4454"/>
                </a:moveTo>
                <a:cubicBezTo>
                  <a:pt x="5556" y="1565"/>
                  <a:pt x="10173" y="-1"/>
                  <a:pt x="14924" y="0"/>
                </a:cubicBezTo>
                <a:cubicBezTo>
                  <a:pt x="26853" y="0"/>
                  <a:pt x="36524" y="9670"/>
                  <a:pt x="36524" y="21600"/>
                </a:cubicBezTo>
                <a:cubicBezTo>
                  <a:pt x="36524" y="33529"/>
                  <a:pt x="26853" y="43200"/>
                  <a:pt x="14924" y="43200"/>
                </a:cubicBezTo>
                <a:cubicBezTo>
                  <a:pt x="9364" y="43200"/>
                  <a:pt x="4019" y="41056"/>
                  <a:pt x="0" y="37215"/>
                </a:cubicBezTo>
                <a:lnTo>
                  <a:pt x="14924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26" name="Google Shape;326;p31"/>
          <p:cNvCxnSpPr/>
          <p:nvPr/>
        </p:nvCxnSpPr>
        <p:spPr>
          <a:xfrm rot="10800000">
            <a:off x="1886484" y="5486400"/>
            <a:ext cx="491383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" name="Google Shape;327;p31"/>
          <p:cNvCxnSpPr/>
          <p:nvPr/>
        </p:nvCxnSpPr>
        <p:spPr>
          <a:xfrm rot="10800000">
            <a:off x="1886483" y="1436914"/>
            <a:ext cx="45719" cy="404948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" name="Google Shape;328;p31"/>
          <p:cNvCxnSpPr/>
          <p:nvPr/>
        </p:nvCxnSpPr>
        <p:spPr>
          <a:xfrm>
            <a:off x="1898769" y="1436914"/>
            <a:ext cx="2260363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9" name="Google Shape;329;p31"/>
          <p:cNvCxnSpPr/>
          <p:nvPr/>
        </p:nvCxnSpPr>
        <p:spPr>
          <a:xfrm>
            <a:off x="4159131" y="1436914"/>
            <a:ext cx="184269" cy="27991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0" name="Google Shape;330;p31"/>
          <p:cNvSpPr/>
          <p:nvPr/>
        </p:nvSpPr>
        <p:spPr>
          <a:xfrm>
            <a:off x="5715000" y="0"/>
            <a:ext cx="685800" cy="53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B1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31" name="Google Shape;331;p31"/>
          <p:cNvSpPr/>
          <p:nvPr/>
        </p:nvSpPr>
        <p:spPr>
          <a:xfrm>
            <a:off x="6229884" y="2057400"/>
            <a:ext cx="685800" cy="53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B2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32" name="Google Shape;332;p31"/>
          <p:cNvSpPr/>
          <p:nvPr/>
        </p:nvSpPr>
        <p:spPr>
          <a:xfrm>
            <a:off x="6306084" y="3352800"/>
            <a:ext cx="685800" cy="53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B3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33" name="Google Shape;333;p31"/>
          <p:cNvSpPr/>
          <p:nvPr/>
        </p:nvSpPr>
        <p:spPr>
          <a:xfrm>
            <a:off x="6382284" y="4419600"/>
            <a:ext cx="685800" cy="53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B4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34" name="Google Shape;334;p31"/>
          <p:cNvSpPr/>
          <p:nvPr/>
        </p:nvSpPr>
        <p:spPr>
          <a:xfrm>
            <a:off x="2877084" y="6248400"/>
            <a:ext cx="685800" cy="53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B5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35" name="Google Shape;335;p31"/>
          <p:cNvSpPr/>
          <p:nvPr/>
        </p:nvSpPr>
        <p:spPr>
          <a:xfrm>
            <a:off x="5467884" y="6553200"/>
            <a:ext cx="685800" cy="5334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B6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36" name="Google Shape;336;p31"/>
          <p:cNvSpPr/>
          <p:nvPr/>
        </p:nvSpPr>
        <p:spPr>
          <a:xfrm>
            <a:off x="6629400" y="914400"/>
            <a:ext cx="1905000" cy="685800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t2=4*i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t4=4*j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37" name="Google Shape;337;p31"/>
          <p:cNvCxnSpPr/>
          <p:nvPr/>
        </p:nvCxnSpPr>
        <p:spPr>
          <a:xfrm>
            <a:off x="5638800" y="685800"/>
            <a:ext cx="990600" cy="381000"/>
          </a:xfrm>
          <a:prstGeom prst="straightConnector1">
            <a:avLst/>
          </a:prstGeom>
          <a:noFill/>
          <a:ln w="9525" cap="flat" cmpd="sng">
            <a:solidFill>
              <a:srgbClr val="7030A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38" name="Google Shape;338;p31"/>
          <p:cNvCxnSpPr/>
          <p:nvPr/>
        </p:nvCxnSpPr>
        <p:spPr>
          <a:xfrm flipH="1">
            <a:off x="5334000" y="1447800"/>
            <a:ext cx="1219200" cy="304800"/>
          </a:xfrm>
          <a:prstGeom prst="straightConnector1">
            <a:avLst/>
          </a:prstGeom>
          <a:noFill/>
          <a:ln w="9525" cap="flat" cmpd="sng">
            <a:solidFill>
              <a:srgbClr val="7030A0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 panose="020F0502020204030204"/>
              <a:buNone/>
            </a:pPr>
            <a:r>
              <a:rPr lang="en-US" sz="3200" b="1">
                <a:solidFill>
                  <a:srgbClr val="C00000"/>
                </a:solidFill>
              </a:rPr>
              <a:t>Optimisation of Basic blocks using DAG</a:t>
            </a:r>
            <a:endParaRPr sz="3200" b="1">
              <a:solidFill>
                <a:srgbClr val="C00000"/>
              </a:solidFill>
            </a:endParaRPr>
          </a:p>
        </p:txBody>
      </p:sp>
      <p:sp>
        <p:nvSpPr>
          <p:cNvPr id="344" name="Google Shape;344;p32"/>
          <p:cNvSpPr/>
          <p:nvPr/>
        </p:nvSpPr>
        <p:spPr>
          <a:xfrm>
            <a:off x="0" y="1371600"/>
            <a:ext cx="9144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(a)S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= 4 * I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     (b)    S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:=addr(A)-4                             (c) S3:=S2[S1]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345" name="Google Shape;345;p32"/>
          <p:cNvGrpSpPr/>
          <p:nvPr/>
        </p:nvGrpSpPr>
        <p:grpSpPr>
          <a:xfrm>
            <a:off x="-324498" y="2133600"/>
            <a:ext cx="9468498" cy="3505200"/>
            <a:chOff x="1487" y="12316"/>
            <a:chExt cx="9133" cy="2700"/>
          </a:xfrm>
        </p:grpSpPr>
        <p:sp>
          <p:nvSpPr>
            <p:cNvPr id="346" name="Google Shape;346;p32"/>
            <p:cNvSpPr/>
            <p:nvPr/>
          </p:nvSpPr>
          <p:spPr>
            <a:xfrm>
              <a:off x="8687" y="12316"/>
              <a:ext cx="853" cy="36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 panose="020F0502020204030204"/>
                <a:buNone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n6</a:t>
              </a:r>
              <a:endParaRPr lang="en-US" sz="2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347" name="Google Shape;347;p32"/>
            <p:cNvGrpSpPr/>
            <p:nvPr/>
          </p:nvGrpSpPr>
          <p:grpSpPr>
            <a:xfrm>
              <a:off x="1487" y="12496"/>
              <a:ext cx="9133" cy="2520"/>
              <a:chOff x="1487" y="12496"/>
              <a:chExt cx="9133" cy="2520"/>
            </a:xfrm>
          </p:grpSpPr>
          <p:sp>
            <p:nvSpPr>
              <p:cNvPr id="348" name="Google Shape;348;p32"/>
              <p:cNvSpPr/>
              <p:nvPr/>
            </p:nvSpPr>
            <p:spPr>
              <a:xfrm>
                <a:off x="2027" y="12496"/>
                <a:ext cx="853" cy="36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200"/>
                  <a:buFont typeface="Calibri" panose="020F0502020204030204"/>
                  <a:buNone/>
                </a:pPr>
                <a:r>
                  <a:rPr lang="en-US" sz="2200" b="0" i="0" u="none" strike="noStrike" cap="none">
                    <a:solidFill>
                      <a:schemeClr val="dk1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n3</a:t>
                </a:r>
                <a:endParaRPr lang="en-US" sz="22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1487" y="13756"/>
                <a:ext cx="853" cy="36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200"/>
                  <a:buFont typeface="Calibri" panose="020F0502020204030204"/>
                  <a:buNone/>
                </a:pPr>
                <a:r>
                  <a:rPr lang="en-US" sz="2200" b="0" i="0" u="none" strike="noStrike" cap="none">
                    <a:solidFill>
                      <a:schemeClr val="dk1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n1</a:t>
                </a:r>
                <a:endParaRPr lang="en-US" sz="22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2387" y="13756"/>
                <a:ext cx="853" cy="36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200"/>
                  <a:buFont typeface="Calibri" panose="020F0502020204030204"/>
                  <a:buNone/>
                </a:pPr>
                <a:r>
                  <a:rPr lang="en-US" sz="2200" b="0" i="0" u="none" strike="noStrike" cap="none">
                    <a:solidFill>
                      <a:schemeClr val="dk1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n2</a:t>
                </a:r>
                <a:endParaRPr lang="en-US" sz="22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4187" y="12496"/>
                <a:ext cx="853" cy="36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200"/>
                  <a:buFont typeface="Calibri" panose="020F0502020204030204"/>
                  <a:buNone/>
                </a:pPr>
                <a:r>
                  <a:rPr lang="en-US" sz="2200" b="0" i="0" u="none" strike="noStrike" cap="none">
                    <a:solidFill>
                      <a:schemeClr val="dk1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n5</a:t>
                </a:r>
                <a:endParaRPr lang="en-US" sz="22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3647" y="13756"/>
                <a:ext cx="853" cy="36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200"/>
                  <a:buFont typeface="Calibri" panose="020F0502020204030204"/>
                  <a:buNone/>
                </a:pPr>
                <a:r>
                  <a:rPr lang="en-US" sz="2200" b="0" i="0" u="none" strike="noStrike" cap="none">
                    <a:solidFill>
                      <a:schemeClr val="dk1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n4</a:t>
                </a:r>
                <a:endParaRPr lang="en-US" sz="22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4726" y="13756"/>
                <a:ext cx="853" cy="36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200"/>
                  <a:buFont typeface="Calibri" panose="020F0502020204030204"/>
                  <a:buNone/>
                </a:pPr>
                <a:r>
                  <a:rPr lang="en-US" sz="2200" b="0" i="0" u="none" strike="noStrike" cap="none">
                    <a:solidFill>
                      <a:schemeClr val="dk1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n1</a:t>
                </a:r>
                <a:endParaRPr lang="en-US" sz="22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5627" y="12496"/>
                <a:ext cx="853" cy="36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200"/>
                  <a:buFont typeface="Calibri" panose="020F0502020204030204"/>
                  <a:buNone/>
                </a:pPr>
                <a:r>
                  <a:rPr lang="en-US" sz="2200" b="0" i="0" u="none" strike="noStrike" cap="none">
                    <a:solidFill>
                      <a:schemeClr val="dk1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n3</a:t>
                </a:r>
                <a:endParaRPr lang="en-US" sz="22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5987" y="13756"/>
                <a:ext cx="853" cy="36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200"/>
                  <a:buFont typeface="Calibri" panose="020F0502020204030204"/>
                  <a:buNone/>
                </a:pPr>
                <a:r>
                  <a:rPr lang="en-US" sz="2200" b="0" i="0" u="none" strike="noStrike" cap="none">
                    <a:solidFill>
                      <a:schemeClr val="dk1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n2</a:t>
                </a:r>
                <a:endParaRPr lang="en-US" sz="22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8147" y="13396"/>
                <a:ext cx="853" cy="36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200"/>
                  <a:buFont typeface="Calibri" panose="020F0502020204030204"/>
                  <a:buNone/>
                </a:pPr>
                <a:r>
                  <a:rPr lang="en-US" sz="2200" b="0" i="0" u="none" strike="noStrike" cap="none">
                    <a:solidFill>
                      <a:schemeClr val="dk1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n5</a:t>
                </a:r>
                <a:endParaRPr lang="en-US" sz="22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9407" y="13396"/>
                <a:ext cx="853" cy="36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200"/>
                  <a:buFont typeface="Calibri" panose="020F0502020204030204"/>
                  <a:buNone/>
                </a:pPr>
                <a:r>
                  <a:rPr lang="en-US" sz="2200" b="0" i="0" u="none" strike="noStrike" cap="none">
                    <a:solidFill>
                      <a:schemeClr val="dk1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n3</a:t>
                </a:r>
                <a:endParaRPr lang="en-US" sz="22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8687" y="14656"/>
                <a:ext cx="853" cy="36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200"/>
                  <a:buFont typeface="Calibri" panose="020F0502020204030204"/>
                  <a:buNone/>
                </a:pPr>
                <a:r>
                  <a:rPr lang="en-US" sz="2200" b="0" i="0" u="none" strike="noStrike" cap="none">
                    <a:solidFill>
                      <a:schemeClr val="dk1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n1</a:t>
                </a:r>
                <a:endParaRPr lang="en-US" sz="22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7607" y="14656"/>
                <a:ext cx="853" cy="36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200"/>
                  <a:buFont typeface="Calibri" panose="020F0502020204030204"/>
                  <a:buNone/>
                </a:pPr>
                <a:r>
                  <a:rPr lang="en-US" sz="2200" b="0" i="0" u="none" strike="noStrike" cap="none">
                    <a:solidFill>
                      <a:schemeClr val="dk1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n4</a:t>
                </a:r>
                <a:endParaRPr lang="en-US" sz="22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9767" y="14656"/>
                <a:ext cx="853" cy="36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200"/>
                  <a:buFont typeface="Calibri" panose="020F0502020204030204"/>
                  <a:buNone/>
                </a:pPr>
                <a:r>
                  <a:rPr lang="en-US" sz="2200" b="0" i="0" u="none" strike="noStrike" cap="none">
                    <a:solidFill>
                      <a:schemeClr val="dk1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rPr>
                  <a:t>n2</a:t>
                </a:r>
                <a:endParaRPr lang="en-US" sz="22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cxnSp>
            <p:nvCxnSpPr>
              <p:cNvPr id="361" name="Google Shape;361;p32"/>
              <p:cNvCxnSpPr/>
              <p:nvPr/>
            </p:nvCxnSpPr>
            <p:spPr>
              <a:xfrm flipH="1">
                <a:off x="1980" y="12856"/>
                <a:ext cx="540" cy="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32"/>
              <p:cNvCxnSpPr/>
              <p:nvPr/>
            </p:nvCxnSpPr>
            <p:spPr>
              <a:xfrm>
                <a:off x="2700" y="12856"/>
                <a:ext cx="360" cy="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" name="Google Shape;363;p32"/>
              <p:cNvCxnSpPr/>
              <p:nvPr/>
            </p:nvCxnSpPr>
            <p:spPr>
              <a:xfrm flipH="1">
                <a:off x="4140" y="12856"/>
                <a:ext cx="540" cy="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" name="Google Shape;364;p32"/>
              <p:cNvCxnSpPr/>
              <p:nvPr/>
            </p:nvCxnSpPr>
            <p:spPr>
              <a:xfrm>
                <a:off x="4680" y="12856"/>
                <a:ext cx="540" cy="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Google Shape;365;p32"/>
              <p:cNvCxnSpPr/>
              <p:nvPr/>
            </p:nvCxnSpPr>
            <p:spPr>
              <a:xfrm flipH="1">
                <a:off x="5220" y="12856"/>
                <a:ext cx="900" cy="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366;p32"/>
              <p:cNvCxnSpPr/>
              <p:nvPr/>
            </p:nvCxnSpPr>
            <p:spPr>
              <a:xfrm>
                <a:off x="6120" y="12856"/>
                <a:ext cx="540" cy="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" name="Google Shape;367;p32"/>
              <p:cNvCxnSpPr/>
              <p:nvPr/>
            </p:nvCxnSpPr>
            <p:spPr>
              <a:xfrm flipH="1">
                <a:off x="8820" y="12676"/>
                <a:ext cx="360" cy="72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8" name="Google Shape;368;p32"/>
              <p:cNvCxnSpPr/>
              <p:nvPr/>
            </p:nvCxnSpPr>
            <p:spPr>
              <a:xfrm flipH="1">
                <a:off x="8100" y="13756"/>
                <a:ext cx="540" cy="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369;p32"/>
              <p:cNvCxnSpPr/>
              <p:nvPr/>
            </p:nvCxnSpPr>
            <p:spPr>
              <a:xfrm>
                <a:off x="8820" y="13756"/>
                <a:ext cx="360" cy="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Google Shape;370;p32"/>
              <p:cNvCxnSpPr/>
              <p:nvPr/>
            </p:nvCxnSpPr>
            <p:spPr>
              <a:xfrm flipH="1">
                <a:off x="9360" y="13756"/>
                <a:ext cx="540" cy="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32"/>
              <p:cNvCxnSpPr/>
              <p:nvPr/>
            </p:nvCxnSpPr>
            <p:spPr>
              <a:xfrm>
                <a:off x="10080" y="13756"/>
                <a:ext cx="360" cy="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32"/>
              <p:cNvCxnSpPr/>
              <p:nvPr/>
            </p:nvCxnSpPr>
            <p:spPr>
              <a:xfrm>
                <a:off x="9360" y="12676"/>
                <a:ext cx="540" cy="72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73" name="Google Shape;373;p32"/>
          <p:cNvSpPr/>
          <p:nvPr/>
        </p:nvSpPr>
        <p:spPr>
          <a:xfrm>
            <a:off x="0" y="4572000"/>
            <a:ext cx="457200" cy="457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4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4" name="Google Shape;374;p32"/>
          <p:cNvSpPr/>
          <p:nvPr/>
        </p:nvSpPr>
        <p:spPr>
          <a:xfrm>
            <a:off x="990600" y="4572000"/>
            <a:ext cx="457200" cy="457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I0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5" name="Google Shape;375;p32"/>
          <p:cNvSpPr/>
          <p:nvPr/>
        </p:nvSpPr>
        <p:spPr>
          <a:xfrm>
            <a:off x="3505200" y="4572000"/>
            <a:ext cx="457200" cy="457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4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6" name="Google Shape;376;p32"/>
          <p:cNvSpPr/>
          <p:nvPr/>
        </p:nvSpPr>
        <p:spPr>
          <a:xfrm>
            <a:off x="4495800" y="4572000"/>
            <a:ext cx="457200" cy="457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I0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7" name="Google Shape;377;p32"/>
          <p:cNvSpPr/>
          <p:nvPr/>
        </p:nvSpPr>
        <p:spPr>
          <a:xfrm>
            <a:off x="2133600" y="4572000"/>
            <a:ext cx="685800" cy="457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Addr(A)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8" name="Google Shape;378;p32"/>
          <p:cNvSpPr/>
          <p:nvPr/>
        </p:nvSpPr>
        <p:spPr>
          <a:xfrm>
            <a:off x="7467600" y="5715000"/>
            <a:ext cx="457200" cy="457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4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9" name="Google Shape;379;p32"/>
          <p:cNvSpPr/>
          <p:nvPr/>
        </p:nvSpPr>
        <p:spPr>
          <a:xfrm>
            <a:off x="8458200" y="5715000"/>
            <a:ext cx="457200" cy="457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I0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0" name="Google Shape;380;p32"/>
          <p:cNvSpPr/>
          <p:nvPr/>
        </p:nvSpPr>
        <p:spPr>
          <a:xfrm>
            <a:off x="6096000" y="5715000"/>
            <a:ext cx="685800" cy="457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Addr(A)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1" name="Google Shape;381;p32"/>
          <p:cNvSpPr/>
          <p:nvPr/>
        </p:nvSpPr>
        <p:spPr>
          <a:xfrm>
            <a:off x="533400" y="1905000"/>
            <a:ext cx="457200" cy="457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*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2" name="Google Shape;382;p32"/>
          <p:cNvSpPr/>
          <p:nvPr/>
        </p:nvSpPr>
        <p:spPr>
          <a:xfrm>
            <a:off x="2667000" y="1828800"/>
            <a:ext cx="457200" cy="457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-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3" name="Google Shape;383;p32"/>
          <p:cNvSpPr/>
          <p:nvPr/>
        </p:nvSpPr>
        <p:spPr>
          <a:xfrm>
            <a:off x="4267200" y="1828800"/>
            <a:ext cx="457200" cy="457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*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4" name="Google Shape;384;p32"/>
          <p:cNvSpPr/>
          <p:nvPr/>
        </p:nvSpPr>
        <p:spPr>
          <a:xfrm>
            <a:off x="6705600" y="3048000"/>
            <a:ext cx="457200" cy="457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-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5" name="Google Shape;385;p32"/>
          <p:cNvSpPr/>
          <p:nvPr/>
        </p:nvSpPr>
        <p:spPr>
          <a:xfrm>
            <a:off x="8305800" y="3048000"/>
            <a:ext cx="457200" cy="457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*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6" name="Google Shape;386;p32"/>
          <p:cNvSpPr/>
          <p:nvPr/>
        </p:nvSpPr>
        <p:spPr>
          <a:xfrm>
            <a:off x="6781800" y="1752600"/>
            <a:ext cx="457200" cy="457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=[]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3"/>
          <p:cNvSpPr txBox="1"/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</a:pPr>
            <a:r>
              <a:rPr lang="en-US" sz="3200"/>
              <a:t>DAGs</a:t>
            </a:r>
            <a:endParaRPr sz="3200"/>
          </a:p>
        </p:txBody>
      </p:sp>
      <p:grpSp>
        <p:nvGrpSpPr>
          <p:cNvPr id="392" name="Google Shape;392;p33"/>
          <p:cNvGrpSpPr/>
          <p:nvPr/>
        </p:nvGrpSpPr>
        <p:grpSpPr>
          <a:xfrm>
            <a:off x="4648200" y="304800"/>
            <a:ext cx="4129087" cy="3092450"/>
            <a:chOff x="5160" y="6840"/>
            <a:chExt cx="3720" cy="2880"/>
          </a:xfrm>
        </p:grpSpPr>
        <p:sp>
          <p:nvSpPr>
            <p:cNvPr id="393" name="Google Shape;393;p33"/>
            <p:cNvSpPr/>
            <p:nvPr/>
          </p:nvSpPr>
          <p:spPr>
            <a:xfrm>
              <a:off x="5160" y="9180"/>
              <a:ext cx="600" cy="54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b</a:t>
              </a:r>
              <a:r>
                <a:rPr lang="en-US" sz="1800" b="0" i="0" u="none" strike="noStrike" cap="none" baseline="-250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0</a:t>
              </a: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6240" y="9180"/>
              <a:ext cx="600" cy="54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c</a:t>
              </a:r>
              <a:r>
                <a:rPr lang="en-US" sz="1800" b="0" i="0" u="none" strike="noStrike" cap="none" baseline="-250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0</a:t>
              </a: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5760" y="8280"/>
              <a:ext cx="600" cy="54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+</a:t>
              </a:r>
              <a:endPara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6" name="Google Shape;396;p33"/>
            <p:cNvSpPr txBox="1"/>
            <p:nvPr/>
          </p:nvSpPr>
          <p:spPr>
            <a:xfrm>
              <a:off x="6360" y="8280"/>
              <a:ext cx="480" cy="3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a</a:t>
              </a:r>
              <a:endPara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6600" y="7560"/>
              <a:ext cx="600" cy="54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-</a:t>
              </a:r>
              <a:endPara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8" name="Google Shape;398;p33"/>
            <p:cNvSpPr txBox="1"/>
            <p:nvPr/>
          </p:nvSpPr>
          <p:spPr>
            <a:xfrm>
              <a:off x="7200" y="7560"/>
              <a:ext cx="600" cy="5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b,d</a:t>
              </a:r>
              <a:endPara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7680" y="6840"/>
              <a:ext cx="600" cy="54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+</a:t>
              </a:r>
              <a:endPara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0" name="Google Shape;400;p33"/>
            <p:cNvSpPr txBox="1"/>
            <p:nvPr/>
          </p:nvSpPr>
          <p:spPr>
            <a:xfrm>
              <a:off x="8280" y="6840"/>
              <a:ext cx="600" cy="5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c</a:t>
              </a:r>
              <a:endPara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cxnSp>
          <p:nvCxnSpPr>
            <p:cNvPr id="401" name="Google Shape;401;p33"/>
            <p:cNvCxnSpPr/>
            <p:nvPr/>
          </p:nvCxnSpPr>
          <p:spPr>
            <a:xfrm flipH="1">
              <a:off x="5520" y="8776"/>
              <a:ext cx="358" cy="40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33"/>
            <p:cNvCxnSpPr/>
            <p:nvPr/>
          </p:nvCxnSpPr>
          <p:spPr>
            <a:xfrm>
              <a:off x="6120" y="8820"/>
              <a:ext cx="248" cy="40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03" name="Google Shape;403;p33"/>
            <p:cNvSpPr/>
            <p:nvPr/>
          </p:nvSpPr>
          <p:spPr>
            <a:xfrm>
              <a:off x="7320" y="8280"/>
              <a:ext cx="600" cy="54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</a:t>
              </a:r>
              <a:r>
                <a:rPr lang="en-US" sz="1800" b="0" i="0" u="none" strike="noStrike" cap="none" baseline="-250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0</a:t>
              </a: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cxnSp>
          <p:nvCxnSpPr>
            <p:cNvPr id="404" name="Google Shape;404;p33"/>
            <p:cNvCxnSpPr/>
            <p:nvPr/>
          </p:nvCxnSpPr>
          <p:spPr>
            <a:xfrm rot="10800000" flipH="1">
              <a:off x="6228" y="7978"/>
              <a:ext cx="434" cy="36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33"/>
            <p:cNvCxnSpPr/>
            <p:nvPr/>
          </p:nvCxnSpPr>
          <p:spPr>
            <a:xfrm>
              <a:off x="7110" y="8020"/>
              <a:ext cx="266" cy="35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33"/>
            <p:cNvCxnSpPr/>
            <p:nvPr/>
          </p:nvCxnSpPr>
          <p:spPr>
            <a:xfrm rot="10800000" flipH="1">
              <a:off x="7152" y="7264"/>
              <a:ext cx="560" cy="39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8" name="Google Shape;408;p33"/>
          <p:cNvSpPr txBox="1"/>
          <p:nvPr/>
        </p:nvSpPr>
        <p:spPr>
          <a:xfrm>
            <a:off x="533400" y="838201"/>
            <a:ext cx="1600200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 :=  b + c</a:t>
            </a:r>
            <a:endParaRPr lang="en-US" sz="20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 :=  a – d</a:t>
            </a:r>
            <a:endParaRPr lang="en-US" sz="20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 :=  b + c</a:t>
            </a:r>
            <a:endParaRPr lang="en-US" sz="20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 :=  a - d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409" name="Google Shape;409;p33"/>
          <p:cNvGrpSpPr/>
          <p:nvPr/>
        </p:nvGrpSpPr>
        <p:grpSpPr>
          <a:xfrm>
            <a:off x="304800" y="3657600"/>
            <a:ext cx="3956050" cy="2771775"/>
            <a:chOff x="2292350" y="3705225"/>
            <a:chExt cx="2309813" cy="1427163"/>
          </a:xfrm>
        </p:grpSpPr>
        <p:sp>
          <p:nvSpPr>
            <p:cNvPr id="410" name="Google Shape;410;p33"/>
            <p:cNvSpPr/>
            <p:nvPr/>
          </p:nvSpPr>
          <p:spPr>
            <a:xfrm>
              <a:off x="2292350" y="4789488"/>
              <a:ext cx="381000" cy="3429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b</a:t>
              </a:r>
              <a:r>
                <a:rPr lang="en-US" sz="1800" b="0" i="0" u="none" strike="noStrike" cap="none" baseline="-250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0</a:t>
              </a: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2978150" y="4789488"/>
              <a:ext cx="381000" cy="3429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c</a:t>
              </a:r>
              <a:r>
                <a:rPr lang="en-US" sz="1800" b="0" i="0" u="none" strike="noStrike" cap="none" baseline="-250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0</a:t>
              </a: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2673350" y="4276725"/>
              <a:ext cx="381000" cy="3429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+</a:t>
              </a:r>
              <a:endPara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13" name="Google Shape;413;p33"/>
            <p:cNvSpPr txBox="1"/>
            <p:nvPr/>
          </p:nvSpPr>
          <p:spPr>
            <a:xfrm>
              <a:off x="3048693" y="4308475"/>
              <a:ext cx="242194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a</a:t>
              </a:r>
              <a:endPara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3394075" y="4251325"/>
              <a:ext cx="381000" cy="3429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-</a:t>
              </a:r>
              <a:endPara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15" name="Google Shape;415;p33"/>
            <p:cNvSpPr txBox="1"/>
            <p:nvPr/>
          </p:nvSpPr>
          <p:spPr>
            <a:xfrm>
              <a:off x="3805036" y="4281488"/>
              <a:ext cx="290713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b</a:t>
              </a:r>
              <a:endPara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3832225" y="3705225"/>
              <a:ext cx="381000" cy="3429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+</a:t>
              </a:r>
              <a:endPara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17" name="Google Shape;417;p33"/>
            <p:cNvSpPr txBox="1"/>
            <p:nvPr/>
          </p:nvSpPr>
          <p:spPr>
            <a:xfrm>
              <a:off x="4213225" y="3708400"/>
              <a:ext cx="3810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e</a:t>
              </a:r>
              <a:endPara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cxnSp>
          <p:nvCxnSpPr>
            <p:cNvPr id="418" name="Google Shape;418;p33"/>
            <p:cNvCxnSpPr/>
            <p:nvPr/>
          </p:nvCxnSpPr>
          <p:spPr>
            <a:xfrm flipH="1">
              <a:off x="2520950" y="4562475"/>
              <a:ext cx="227013" cy="25717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9" name="Google Shape;419;p33"/>
            <p:cNvCxnSpPr/>
            <p:nvPr/>
          </p:nvCxnSpPr>
          <p:spPr>
            <a:xfrm>
              <a:off x="2901950" y="4591050"/>
              <a:ext cx="157163" cy="25717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0" name="Google Shape;420;p33"/>
            <p:cNvSpPr/>
            <p:nvPr/>
          </p:nvSpPr>
          <p:spPr>
            <a:xfrm>
              <a:off x="3660775" y="4779963"/>
              <a:ext cx="381000" cy="3429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</a:t>
              </a:r>
              <a:r>
                <a:rPr lang="en-US" sz="1800" b="0" i="0" u="none" strike="noStrike" cap="none" baseline="-250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0</a:t>
              </a: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cxnSp>
          <p:nvCxnSpPr>
            <p:cNvPr id="421" name="Google Shape;421;p33"/>
            <p:cNvCxnSpPr/>
            <p:nvPr/>
          </p:nvCxnSpPr>
          <p:spPr>
            <a:xfrm rot="10800000">
              <a:off x="4070350" y="4017963"/>
              <a:ext cx="204788" cy="28416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3"/>
            <p:cNvCxnSpPr/>
            <p:nvPr/>
          </p:nvCxnSpPr>
          <p:spPr>
            <a:xfrm>
              <a:off x="3697288" y="4543425"/>
              <a:ext cx="185737" cy="274638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3" name="Google Shape;423;p33"/>
            <p:cNvCxnSpPr/>
            <p:nvPr/>
          </p:nvCxnSpPr>
          <p:spPr>
            <a:xfrm rot="10800000" flipH="1">
              <a:off x="3652838" y="4017963"/>
              <a:ext cx="249237" cy="266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4" name="Google Shape;424;p33"/>
            <p:cNvCxnSpPr/>
            <p:nvPr/>
          </p:nvCxnSpPr>
          <p:spPr>
            <a:xfrm flipH="1">
              <a:off x="2613025" y="4516438"/>
              <a:ext cx="825500" cy="381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5" name="Google Shape;425;p33"/>
            <p:cNvSpPr/>
            <p:nvPr/>
          </p:nvSpPr>
          <p:spPr>
            <a:xfrm>
              <a:off x="4221163" y="4251325"/>
              <a:ext cx="381000" cy="3429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+</a:t>
              </a:r>
              <a:endPara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cxnSp>
          <p:nvCxnSpPr>
            <p:cNvPr id="426" name="Google Shape;426;p33"/>
            <p:cNvCxnSpPr/>
            <p:nvPr/>
          </p:nvCxnSpPr>
          <p:spPr>
            <a:xfrm rot="10800000" flipH="1">
              <a:off x="3332163" y="4503738"/>
              <a:ext cx="933450" cy="36512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" name="Google Shape;427;p33"/>
            <p:cNvCxnSpPr/>
            <p:nvPr/>
          </p:nvCxnSpPr>
          <p:spPr>
            <a:xfrm rot="10800000" flipH="1">
              <a:off x="4052888" y="4548188"/>
              <a:ext cx="293687" cy="41751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28" name="Google Shape;428;p33"/>
          <p:cNvSpPr txBox="1"/>
          <p:nvPr/>
        </p:nvSpPr>
        <p:spPr>
          <a:xfrm>
            <a:off x="5410200" y="4267200"/>
            <a:ext cx="1905000" cy="190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 :=  b + c</a:t>
            </a:r>
            <a:endParaRPr lang="en-US" sz="20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 :=  b – d</a:t>
            </a:r>
            <a:endParaRPr lang="en-US" sz="20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 :=  c + d</a:t>
            </a:r>
            <a:endParaRPr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 :=  b + c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" name="Curved Connector 0"/>
          <p:cNvCxnSpPr>
            <a:endCxn id="399" idx="5"/>
          </p:cNvCxnSpPr>
          <p:nvPr/>
        </p:nvCxnSpPr>
        <p:spPr>
          <a:xfrm rot="16200000">
            <a:off x="5865495" y="1264285"/>
            <a:ext cx="2613025" cy="1682750"/>
          </a:xfrm>
          <a:prstGeom prst="curvedConnector3">
            <a:avLst>
              <a:gd name="adj1" fmla="val 134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</a:p>
        </p:txBody>
      </p:sp>
      <p:sp>
        <p:nvSpPr>
          <p:cNvPr id="434" name="Google Shape;434;p34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DAG for optimisation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Peephole optimisation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Global data flow analysis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Definition, reference, evaluation points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Reaching definitions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Available expressions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Live variable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Busy expressions</a:t>
            </a:r>
            <a:endParaRPr lang="en-US"/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5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 panose="020F0502020204030204"/>
              <a:buNone/>
            </a:pPr>
            <a:r>
              <a:rPr lang="en-US" sz="3200" b="1">
                <a:solidFill>
                  <a:srgbClr val="FF0000"/>
                </a:solidFill>
              </a:rPr>
              <a:t>DAG optimisations</a:t>
            </a:r>
            <a:endParaRPr sz="3200" b="1">
              <a:solidFill>
                <a:srgbClr val="FF0000"/>
              </a:solidFill>
            </a:endParaRPr>
          </a:p>
        </p:txBody>
      </p:sp>
      <p:sp>
        <p:nvSpPr>
          <p:cNvPr id="440" name="Google Shape;440;p35"/>
          <p:cNvSpPr txBox="1"/>
          <p:nvPr>
            <p:ph type="body" idx="1"/>
          </p:nvPr>
        </p:nvSpPr>
        <p:spPr>
          <a:xfrm>
            <a:off x="381000" y="762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/>
              <a:t>Dead Code Elimination</a:t>
            </a:r>
            <a:r>
              <a:rPr lang="en-US" sz="2400"/>
              <a:t>: Isolated  nodes / portions of graph not connected to other portions  in DAG can be eliminated, as they are portions that cannot be reached</a:t>
            </a:r>
            <a:endParaRPr sz="2400"/>
          </a:p>
        </p:txBody>
      </p:sp>
      <p:grpSp>
        <p:nvGrpSpPr>
          <p:cNvPr id="441" name="Google Shape;441;p35"/>
          <p:cNvGrpSpPr/>
          <p:nvPr/>
        </p:nvGrpSpPr>
        <p:grpSpPr>
          <a:xfrm>
            <a:off x="1371600" y="1981200"/>
            <a:ext cx="6127750" cy="3429000"/>
            <a:chOff x="1492250" y="3587750"/>
            <a:chExt cx="3109913" cy="1544638"/>
          </a:xfrm>
        </p:grpSpPr>
        <p:sp>
          <p:nvSpPr>
            <p:cNvPr id="442" name="Google Shape;442;p35"/>
            <p:cNvSpPr txBox="1"/>
            <p:nvPr/>
          </p:nvSpPr>
          <p:spPr>
            <a:xfrm>
              <a:off x="1492250" y="3587750"/>
              <a:ext cx="806450" cy="800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a :=  b + c</a:t>
              </a:r>
              <a:endPara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b :=  b – d</a:t>
              </a:r>
              <a:endPara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c :=  c + d</a:t>
              </a:r>
              <a:endPara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e :=  b + c</a:t>
              </a: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2292350" y="4789488"/>
              <a:ext cx="381000" cy="3429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b</a:t>
              </a:r>
              <a:r>
                <a:rPr lang="en-US" sz="1800" b="0" i="0" u="none" strike="noStrike" cap="none" baseline="-250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0</a:t>
              </a: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2978150" y="4789488"/>
              <a:ext cx="381000" cy="3429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c</a:t>
              </a:r>
              <a:r>
                <a:rPr lang="en-US" sz="1800" b="0" i="0" u="none" strike="noStrike" cap="none" baseline="-250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0</a:t>
              </a: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2673350" y="4276725"/>
              <a:ext cx="381000" cy="342900"/>
            </a:xfrm>
            <a:prstGeom prst="ellipse">
              <a:avLst/>
            </a:prstGeom>
            <a:solidFill>
              <a:srgbClr val="B2A0C7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+</a:t>
              </a:r>
              <a:endPara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6" name="Google Shape;446;p35"/>
            <p:cNvSpPr txBox="1"/>
            <p:nvPr/>
          </p:nvSpPr>
          <p:spPr>
            <a:xfrm>
              <a:off x="3039150" y="4308475"/>
              <a:ext cx="251739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a</a:t>
              </a:r>
              <a:endPara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3394075" y="4251325"/>
              <a:ext cx="381000" cy="3429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-</a:t>
              </a:r>
              <a:endPara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8" name="Google Shape;448;p35"/>
            <p:cNvSpPr txBox="1"/>
            <p:nvPr/>
          </p:nvSpPr>
          <p:spPr>
            <a:xfrm>
              <a:off x="3812600" y="4274256"/>
              <a:ext cx="213867" cy="1643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b</a:t>
              </a:r>
              <a:endPara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3832225" y="3705225"/>
              <a:ext cx="381000" cy="3429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+</a:t>
              </a:r>
              <a:endPara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0" name="Google Shape;450;p35"/>
            <p:cNvSpPr txBox="1"/>
            <p:nvPr/>
          </p:nvSpPr>
          <p:spPr>
            <a:xfrm>
              <a:off x="4213225" y="3708400"/>
              <a:ext cx="3810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e</a:t>
              </a:r>
              <a:endPara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cxnSp>
          <p:nvCxnSpPr>
            <p:cNvPr id="451" name="Google Shape;451;p35"/>
            <p:cNvCxnSpPr/>
            <p:nvPr/>
          </p:nvCxnSpPr>
          <p:spPr>
            <a:xfrm flipH="1">
              <a:off x="2520950" y="4562475"/>
              <a:ext cx="227013" cy="25717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2" name="Google Shape;452;p35"/>
            <p:cNvCxnSpPr/>
            <p:nvPr/>
          </p:nvCxnSpPr>
          <p:spPr>
            <a:xfrm>
              <a:off x="2901950" y="4591050"/>
              <a:ext cx="157163" cy="25717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3" name="Google Shape;453;p35"/>
            <p:cNvSpPr/>
            <p:nvPr/>
          </p:nvSpPr>
          <p:spPr>
            <a:xfrm>
              <a:off x="3660775" y="4779963"/>
              <a:ext cx="381000" cy="3429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</a:t>
              </a:r>
              <a:r>
                <a:rPr lang="en-US" sz="1800" b="0" i="0" u="none" strike="noStrike" cap="none" baseline="-250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0</a:t>
              </a: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cxnSp>
          <p:nvCxnSpPr>
            <p:cNvPr id="454" name="Google Shape;454;p35"/>
            <p:cNvCxnSpPr/>
            <p:nvPr/>
          </p:nvCxnSpPr>
          <p:spPr>
            <a:xfrm rot="10800000">
              <a:off x="4070350" y="4017963"/>
              <a:ext cx="204788" cy="28416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5" name="Google Shape;455;p35"/>
            <p:cNvCxnSpPr/>
            <p:nvPr/>
          </p:nvCxnSpPr>
          <p:spPr>
            <a:xfrm>
              <a:off x="3697288" y="4543425"/>
              <a:ext cx="185737" cy="274638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6" name="Google Shape;456;p35"/>
            <p:cNvCxnSpPr/>
            <p:nvPr/>
          </p:nvCxnSpPr>
          <p:spPr>
            <a:xfrm rot="10800000" flipH="1">
              <a:off x="3652838" y="4017963"/>
              <a:ext cx="249237" cy="266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7" name="Google Shape;457;p35"/>
            <p:cNvCxnSpPr/>
            <p:nvPr/>
          </p:nvCxnSpPr>
          <p:spPr>
            <a:xfrm flipH="1">
              <a:off x="2613025" y="4516438"/>
              <a:ext cx="825500" cy="381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8" name="Google Shape;458;p35"/>
            <p:cNvSpPr/>
            <p:nvPr/>
          </p:nvSpPr>
          <p:spPr>
            <a:xfrm>
              <a:off x="4221163" y="4251325"/>
              <a:ext cx="381000" cy="3429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+</a:t>
              </a:r>
              <a:endPara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cxnSp>
          <p:nvCxnSpPr>
            <p:cNvPr id="459" name="Google Shape;459;p35"/>
            <p:cNvCxnSpPr/>
            <p:nvPr/>
          </p:nvCxnSpPr>
          <p:spPr>
            <a:xfrm rot="10800000" flipH="1">
              <a:off x="3332163" y="4503738"/>
              <a:ext cx="933450" cy="36512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0" name="Google Shape;460;p35"/>
            <p:cNvCxnSpPr/>
            <p:nvPr/>
          </p:nvCxnSpPr>
          <p:spPr>
            <a:xfrm rot="10800000" flipH="1">
              <a:off x="4052888" y="4548188"/>
              <a:ext cx="293687" cy="41751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61" name="Google Shape;461;p35"/>
          <p:cNvSpPr txBox="1"/>
          <p:nvPr/>
        </p:nvSpPr>
        <p:spPr>
          <a:xfrm>
            <a:off x="7467600" y="3505200"/>
            <a:ext cx="421402" cy="364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</a:t>
            </a:r>
            <a:endParaRPr lang="en-US"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6"/>
          <p:cNvSpPr txBox="1"/>
          <p:nvPr>
            <p:ph type="title"/>
          </p:nvPr>
        </p:nvSpPr>
        <p:spPr>
          <a:xfrm>
            <a:off x="457200" y="0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 panose="020F0502020204030204"/>
              <a:buNone/>
            </a:pPr>
            <a:r>
              <a:rPr lang="en-US" sz="3200" b="1">
                <a:solidFill>
                  <a:srgbClr val="FF0000"/>
                </a:solidFill>
              </a:rPr>
              <a:t>Peephole Optimisation</a:t>
            </a:r>
            <a:endParaRPr sz="3200" b="1">
              <a:solidFill>
                <a:srgbClr val="FF0000"/>
              </a:solidFill>
            </a:endParaRPr>
          </a:p>
        </p:txBody>
      </p:sp>
      <p:sp>
        <p:nvSpPr>
          <p:cNvPr id="467" name="Google Shape;467;p36"/>
          <p:cNvSpPr txBox="1"/>
          <p:nvPr>
            <p:ph type="body" idx="1"/>
          </p:nvPr>
        </p:nvSpPr>
        <p:spPr>
          <a:xfrm>
            <a:off x="457200" y="533400"/>
            <a:ext cx="82296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Optimisation in small portion of code</a:t>
            </a:r>
            <a:endParaRPr lang="en-US" sz="26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Char char="•"/>
            </a:pPr>
            <a:r>
              <a:rPr lang="en-US" sz="2600">
                <a:solidFill>
                  <a:srgbClr val="FF0000"/>
                </a:solidFill>
              </a:rPr>
              <a:t>Constant folding</a:t>
            </a:r>
            <a:r>
              <a:rPr lang="en-US" sz="2600"/>
              <a:t>: evaluation var at compile time  when their values are known </a:t>
            </a:r>
            <a:endParaRPr lang="en-US" sz="26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		 x = 7;     </a:t>
            </a:r>
            <a:r>
              <a:rPr lang="en-US" sz="2600">
                <a:solidFill>
                  <a:srgbClr val="FF0000"/>
                </a:solidFill>
              </a:rPr>
              <a:t>...     y = x+5; // y is 12</a:t>
            </a:r>
            <a:endParaRPr lang="en-US" sz="2600">
              <a:solidFill>
                <a:srgbClr val="FF0000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Common Subexpression Elimination : code that is evaluated multiple times</a:t>
            </a:r>
            <a:endParaRPr lang="en-US" sz="26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Char char="–"/>
            </a:pPr>
            <a:r>
              <a:rPr lang="en-US" sz="2600">
                <a:solidFill>
                  <a:srgbClr val="FF0000"/>
                </a:solidFill>
              </a:rPr>
              <a:t>Explicit : </a:t>
            </a:r>
            <a:r>
              <a:rPr lang="en-US" sz="2600"/>
              <a:t>(a+b)*i + (a+b)/j;</a:t>
            </a:r>
            <a:endParaRPr lang="en-US" sz="26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Char char="–"/>
            </a:pPr>
            <a:r>
              <a:rPr lang="en-US" sz="2600">
                <a:solidFill>
                  <a:srgbClr val="FF0000"/>
                </a:solidFill>
              </a:rPr>
              <a:t>Implicit: </a:t>
            </a:r>
            <a:r>
              <a:rPr lang="en-GB" altLang="en-US" sz="2600">
                <a:solidFill>
                  <a:srgbClr val="FF0000"/>
                </a:solidFill>
              </a:rPr>
              <a:t>t1=0;</a:t>
            </a:r>
            <a:r>
              <a:rPr lang="en-GB" altLang="en-US" sz="2600">
                <a:solidFill>
                  <a:schemeClr val="tx1"/>
                </a:solidFill>
              </a:rPr>
              <a:t>i=0; i=i+1</a:t>
            </a:r>
            <a:r>
              <a:rPr lang="en-GB" altLang="en-US" sz="2600">
                <a:solidFill>
                  <a:srgbClr val="FF0000"/>
                </a:solidFill>
              </a:rPr>
              <a:t>; t1=t1+4</a:t>
            </a:r>
            <a:endParaRPr lang="en-US" sz="2600">
              <a:solidFill>
                <a:srgbClr val="FF0000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Char char="–"/>
            </a:pPr>
            <a:r>
              <a:rPr lang="en-US" sz="2970"/>
              <a:t>Loop Unrolling : if loop is executed less no / fixed times, it can be unrolled</a:t>
            </a:r>
            <a:endParaRPr lang="en-US" sz="2970"/>
          </a:p>
          <a:p>
            <a:pPr marL="34290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>
              <a:solidFill>
                <a:srgbClr val="FF0000"/>
              </a:solidFill>
            </a:endParaRPr>
          </a:p>
        </p:txBody>
      </p:sp>
      <p:sp>
        <p:nvSpPr>
          <p:cNvPr id="468" name="Google Shape;468;p36"/>
          <p:cNvSpPr/>
          <p:nvPr/>
        </p:nvSpPr>
        <p:spPr>
          <a:xfrm>
            <a:off x="457200" y="4876800"/>
            <a:ext cx="2362200" cy="1107996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for(i=0; i&lt;3; i++) {   x += i * i;   </a:t>
            </a:r>
            <a:endParaRPr lang="en-US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US" sz="2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y += x * x;   } </a:t>
            </a:r>
            <a:endParaRPr lang="en-US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69" name="Google Shape;469;p36"/>
          <p:cNvSpPr/>
          <p:nvPr/>
        </p:nvSpPr>
        <p:spPr>
          <a:xfrm>
            <a:off x="5257800" y="4272677"/>
            <a:ext cx="2133600" cy="2585323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Loop unrolling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      </a:t>
            </a:r>
            <a:endParaRPr lang="en-US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x += 0 * 0;   </a:t>
            </a:r>
            <a:endParaRPr lang="en-US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y += x * x;   </a:t>
            </a:r>
            <a:endParaRPr lang="en-US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x += 1 * 1;   </a:t>
            </a:r>
            <a:endParaRPr lang="en-US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y += x * x;   </a:t>
            </a:r>
            <a:endParaRPr lang="en-US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x += 2 * 2;   </a:t>
            </a:r>
            <a:endParaRPr lang="en-US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y += x * x; </a:t>
            </a:r>
            <a:endParaRPr lang="en-US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0" name="Google Shape;470;p36"/>
          <p:cNvSpPr/>
          <p:nvPr/>
        </p:nvSpPr>
        <p:spPr>
          <a:xfrm>
            <a:off x="3657600" y="5181600"/>
            <a:ext cx="9906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Properties</a:t>
            </a:r>
            <a:endParaRPr lang="en-US"/>
          </a:p>
        </p:txBody>
      </p:sp>
      <p:sp>
        <p:nvSpPr>
          <p:cNvPr id="97" name="Google Shape;97;p15"/>
          <p:cNvSpPr txBox="1"/>
          <p:nvPr>
            <p:ph type="body" idx="1"/>
          </p:nvPr>
        </p:nvSpPr>
        <p:spPr>
          <a:xfrm>
            <a:off x="457200" y="762000"/>
            <a:ext cx="8229600" cy="536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transformation should </a:t>
            </a:r>
            <a:r>
              <a:rPr lang="en-US">
                <a:solidFill>
                  <a:srgbClr val="FF0000"/>
                </a:solidFill>
              </a:rPr>
              <a:t>preserve the meaning of programs.</a:t>
            </a:r>
            <a:r>
              <a:rPr lang="en-US"/>
              <a:t> Hence, the optimization should not change output of the program or produce an error.</a:t>
            </a:r>
            <a:endParaRPr lang="en-US"/>
          </a:p>
          <a:p>
            <a:pPr marL="342900" lvl="0" indent="-342900" algn="l" rtl="0"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transformation should improve the </a:t>
            </a:r>
            <a:r>
              <a:rPr lang="en-US">
                <a:solidFill>
                  <a:srgbClr val="FF0000"/>
                </a:solidFill>
              </a:rPr>
              <a:t>speed</a:t>
            </a:r>
            <a:r>
              <a:rPr lang="en-US"/>
              <a:t> efficiency of the program and / or </a:t>
            </a:r>
            <a:r>
              <a:rPr lang="en-US">
                <a:solidFill>
                  <a:srgbClr val="FF0000"/>
                </a:solidFill>
              </a:rPr>
              <a:t>reduce the space </a:t>
            </a:r>
            <a:r>
              <a:rPr lang="en-US"/>
              <a:t>occupied by the program.</a:t>
            </a:r>
            <a:endParaRPr lang="en-US"/>
          </a:p>
          <a:p>
            <a:pPr marL="342900" lvl="0" indent="-342900" algn="l" rtl="0"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transformation must be </a:t>
            </a:r>
            <a:r>
              <a:rPr lang="en-US">
                <a:solidFill>
                  <a:srgbClr val="FF0000"/>
                </a:solidFill>
              </a:rPr>
              <a:t>worth the effort</a:t>
            </a:r>
            <a:r>
              <a:rPr lang="en-US"/>
              <a:t>. For example, some transformations can only be applied after a detailed time consuming analysis of the source program. If the procedure is executed only a few times, this effort is worthless.</a:t>
            </a:r>
            <a:endParaRPr lang="en-US"/>
          </a:p>
          <a:p>
            <a:pPr marL="342900" lvl="0" indent="-342900" algn="l" rtl="0"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Includes control flow and data flow analysis</a:t>
            </a:r>
            <a:endParaRPr lang="en-US"/>
          </a:p>
          <a:p>
            <a:pPr marL="342900" lvl="0" indent="-342900" algn="l" rtl="0"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- control flow graphs</a:t>
            </a:r>
            <a:endParaRPr lang="en-US"/>
          </a:p>
          <a:p>
            <a:pPr marL="342900" lvl="0" indent="-170180" algn="l" rtl="0"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7"/>
          <p:cNvSpPr/>
          <p:nvPr/>
        </p:nvSpPr>
        <p:spPr>
          <a:xfrm>
            <a:off x="5943600" y="457200"/>
            <a:ext cx="2133600" cy="2954655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Algebraic simplification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      </a:t>
            </a:r>
            <a:endParaRPr lang="en-US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x +=0;   </a:t>
            </a:r>
            <a:endParaRPr lang="en-US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y += x * x;   </a:t>
            </a:r>
            <a:endParaRPr lang="en-US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x += 1;   </a:t>
            </a:r>
            <a:endParaRPr lang="en-US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y += x * x;   </a:t>
            </a:r>
            <a:endParaRPr lang="en-US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x += 4;   </a:t>
            </a:r>
            <a:endParaRPr lang="en-US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y += x * x; </a:t>
            </a:r>
            <a:endParaRPr lang="en-US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6" name="Google Shape;476;p37"/>
          <p:cNvSpPr/>
          <p:nvPr/>
        </p:nvSpPr>
        <p:spPr>
          <a:xfrm>
            <a:off x="1524000" y="533400"/>
            <a:ext cx="2133600" cy="2585323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Loop unrolling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      </a:t>
            </a:r>
            <a:endParaRPr lang="en-US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x += 0 * 0;   </a:t>
            </a:r>
            <a:endParaRPr lang="en-US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y += x * x;   </a:t>
            </a:r>
            <a:endParaRPr lang="en-US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x += 1 * 1;   </a:t>
            </a:r>
            <a:endParaRPr lang="en-US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y += x * x;   </a:t>
            </a:r>
            <a:endParaRPr lang="en-US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x += 2 * 2;   </a:t>
            </a:r>
            <a:endParaRPr lang="en-US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y += x * x; </a:t>
            </a:r>
            <a:endParaRPr lang="en-US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7" name="Google Shape;477;p37"/>
          <p:cNvSpPr/>
          <p:nvPr/>
        </p:nvSpPr>
        <p:spPr>
          <a:xfrm>
            <a:off x="4267200" y="1447800"/>
            <a:ext cx="9906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78" name="Google Shape;478;p37"/>
          <p:cNvSpPr txBox="1"/>
          <p:nvPr>
            <p:ph type="body" idx="1"/>
          </p:nvPr>
        </p:nvSpPr>
        <p:spPr>
          <a:xfrm>
            <a:off x="457200" y="3200400"/>
            <a:ext cx="85344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sz="2800">
                <a:solidFill>
                  <a:srgbClr val="FF0000"/>
                </a:solidFill>
              </a:rPr>
              <a:t>Loop invariants </a:t>
            </a:r>
            <a:r>
              <a:rPr lang="en-US" sz="2800"/>
              <a:t>can be shifted outside the loop</a:t>
            </a:r>
            <a:endParaRPr lang="en-US" sz="28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>
              <a:solidFill>
                <a:srgbClr val="FF0000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>
              <a:solidFill>
                <a:srgbClr val="FF0000"/>
              </a:solidFill>
            </a:endParaRPr>
          </a:p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>
              <a:solidFill>
                <a:srgbClr val="FF0000"/>
              </a:solidFill>
            </a:endParaRPr>
          </a:p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>
              <a:solidFill>
                <a:srgbClr val="FF0000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sz="2800">
                <a:solidFill>
                  <a:srgbClr val="FF0000"/>
                </a:solidFill>
              </a:rPr>
              <a:t>Interprocedural optimisation: </a:t>
            </a:r>
            <a:r>
              <a:rPr lang="en-US" sz="2800"/>
              <a:t>pass a parameter in a register if both the caller and callee generated code knows about it. </a:t>
            </a:r>
            <a:endParaRPr lang="en-US" sz="2800"/>
          </a:p>
          <a:p>
            <a:pPr marL="34290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>
              <a:solidFill>
                <a:srgbClr val="FF0000"/>
              </a:solidFill>
            </a:endParaRPr>
          </a:p>
        </p:txBody>
      </p:sp>
      <p:sp>
        <p:nvSpPr>
          <p:cNvPr id="479" name="Google Shape;479;p37"/>
          <p:cNvSpPr/>
          <p:nvPr/>
        </p:nvSpPr>
        <p:spPr>
          <a:xfrm>
            <a:off x="457200" y="4343400"/>
            <a:ext cx="3200400" cy="738664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for (i=0; i&lt;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strlen(s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); i++)       </a:t>
            </a:r>
            <a:endParaRPr lang="en-US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US" sz="2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s[i] = tolower(s[i]); </a:t>
            </a:r>
            <a:endParaRPr lang="en-US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0" name="Google Shape;480;p37"/>
          <p:cNvSpPr/>
          <p:nvPr/>
        </p:nvSpPr>
        <p:spPr>
          <a:xfrm>
            <a:off x="5334000" y="4343400"/>
            <a:ext cx="3200400" cy="1107996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t0=strlen(s); </a:t>
            </a:r>
            <a:endParaRPr sz="2400"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for (i=0; i&lt;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t0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; i++)   </a:t>
            </a:r>
            <a:endParaRPr lang="en-US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US" sz="2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s[i] = tolower(s[i]); </a:t>
            </a:r>
            <a:endParaRPr lang="en-US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1" name="Google Shape;481;p37"/>
          <p:cNvSpPr/>
          <p:nvPr/>
        </p:nvSpPr>
        <p:spPr>
          <a:xfrm>
            <a:off x="4114800" y="4495800"/>
            <a:ext cx="9906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8"/>
          <p:cNvSpPr/>
          <p:nvPr/>
        </p:nvSpPr>
        <p:spPr>
          <a:xfrm>
            <a:off x="228600" y="1828800"/>
            <a:ext cx="4572000" cy="1538883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f(x,r,s,1);</a:t>
            </a:r>
            <a:endParaRPr lang="en-US"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 f(int x, float y, char *z, int n)</a:t>
            </a:r>
            <a:endParaRPr lang="en-US"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{  switch (n) </a:t>
            </a:r>
            <a:endParaRPr lang="en-US"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{  case 1:     do_A; break; </a:t>
            </a:r>
            <a:endParaRPr lang="en-US"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case 2:    do_B; break;     ...     }} </a:t>
            </a:r>
            <a:endParaRPr lang="en-US"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7" name="Google Shape;487;p38"/>
          <p:cNvSpPr/>
          <p:nvPr/>
        </p:nvSpPr>
        <p:spPr>
          <a:xfrm>
            <a:off x="5334000" y="2133600"/>
            <a:ext cx="3657600" cy="1015663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f_1(x,r,s);</a:t>
            </a:r>
            <a:endParaRPr lang="en-US" sz="2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 f_1(int x, float y, char *z)</a:t>
            </a:r>
            <a:endParaRPr lang="en-US" sz="2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{   do_A;} </a:t>
            </a:r>
            <a:endParaRPr lang="en-US" sz="2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8" name="Google Shape;488;p38"/>
          <p:cNvSpPr/>
          <p:nvPr/>
        </p:nvSpPr>
        <p:spPr>
          <a:xfrm>
            <a:off x="4800600" y="2362200"/>
            <a:ext cx="5334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89" name="Google Shape;489;p38"/>
          <p:cNvSpPr/>
          <p:nvPr/>
        </p:nvSpPr>
        <p:spPr>
          <a:xfrm>
            <a:off x="228600" y="228600"/>
            <a:ext cx="86106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Argument Culling</a:t>
            </a:r>
            <a:r>
              <a:rPr lang="en-US" sz="240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</a:t>
            </a: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When the value of a specific parameter is a </a:t>
            </a:r>
            <a:r>
              <a:rPr lang="en-US" sz="240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constant</a:t>
            </a: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a custom version of a called procedure can be generated, in which the </a:t>
            </a:r>
            <a:r>
              <a:rPr lang="en-US" sz="240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parameter is eliminated</a:t>
            </a: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and the constant is used directly. </a:t>
            </a:r>
            <a:endParaRPr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90" name="Google Shape;490;p38"/>
          <p:cNvSpPr/>
          <p:nvPr/>
        </p:nvSpPr>
        <p:spPr>
          <a:xfrm>
            <a:off x="228600" y="3505200"/>
            <a:ext cx="82296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Loop Jamming: </a:t>
            </a: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Functions performed by two different loops, if possible can be combined together</a:t>
            </a:r>
            <a:endParaRPr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91" name="Google Shape;491;p38"/>
          <p:cNvSpPr/>
          <p:nvPr/>
        </p:nvSpPr>
        <p:spPr>
          <a:xfrm>
            <a:off x="381000" y="4419600"/>
            <a:ext cx="4114800" cy="2031325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for (i=0; i&lt;10; i++)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for (j=0; j&lt;10; j++)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c[i][j] = 0;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for (i=0; i&lt;10; i++)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for (j=0; j&lt;10; j++)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for (k=0; k&lt;10; k++)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 c[i][j] = c[i][j] + a[i][k] * b[k][j];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92" name="Google Shape;492;p38"/>
          <p:cNvSpPr/>
          <p:nvPr/>
        </p:nvSpPr>
        <p:spPr>
          <a:xfrm>
            <a:off x="5486400" y="4572000"/>
            <a:ext cx="3657600" cy="1754326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for (i=0; i&lt;10; i++)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for (j=0; j&lt;10; j++)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c[i][j] = 0;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for (k=0; k&lt;10; k++)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 c[i][j] = c[i][j] + a[i][k] * </a:t>
            </a:r>
            <a:endParaRPr lang="en-US"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            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b[k][j];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93" name="Google Shape;493;p38"/>
          <p:cNvSpPr/>
          <p:nvPr/>
        </p:nvSpPr>
        <p:spPr>
          <a:xfrm>
            <a:off x="4724400" y="5181600"/>
            <a:ext cx="5334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9"/>
          <p:cNvSpPr txBox="1"/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 panose="020F0502020204030204"/>
              <a:buNone/>
            </a:pPr>
            <a:r>
              <a:rPr lang="en-US" sz="3200" b="1">
                <a:solidFill>
                  <a:srgbClr val="FF0000"/>
                </a:solidFill>
              </a:rPr>
              <a:t>Algebraic Optimisations</a:t>
            </a:r>
            <a:endParaRPr sz="3200" b="1">
              <a:solidFill>
                <a:srgbClr val="FF0000"/>
              </a:solidFill>
            </a:endParaRPr>
          </a:p>
        </p:txBody>
      </p:sp>
      <p:sp>
        <p:nvSpPr>
          <p:cNvPr id="499" name="Google Shape;499;p39"/>
          <p:cNvSpPr txBox="1"/>
          <p:nvPr>
            <p:ph type="body" idx="1"/>
          </p:nvPr>
        </p:nvSpPr>
        <p:spPr>
          <a:xfrm>
            <a:off x="457200" y="838200"/>
            <a:ext cx="83820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>
                <a:solidFill>
                  <a:srgbClr val="FF0000"/>
                </a:solidFill>
              </a:rPr>
              <a:t>Arithmetic identities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/>
              <a:t>like the following:</a:t>
            </a:r>
            <a:endParaRPr lang="en-US" sz="20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x + 0 = 0 + x = x</a:t>
            </a:r>
            <a:endParaRPr lang="en-US" sz="20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x - 0 =  x</a:t>
            </a:r>
            <a:endParaRPr lang="en-US" sz="20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x * 1 = 1 * x = x</a:t>
            </a:r>
            <a:endParaRPr lang="en-US" sz="20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x / 1 = x</a:t>
            </a:r>
            <a:endParaRPr lang="en-US" sz="20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>
                <a:solidFill>
                  <a:srgbClr val="FF0000"/>
                </a:solidFill>
              </a:rPr>
              <a:t>Reduction in strength</a:t>
            </a:r>
            <a:r>
              <a:rPr lang="en-US" sz="2000" b="1"/>
              <a:t>,</a:t>
            </a:r>
            <a:r>
              <a:rPr lang="en-US" sz="2000"/>
              <a:t> that involves replacing an expensive operator by a cheaper one.</a:t>
            </a:r>
            <a:endParaRPr lang="en-US" sz="20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x ** 2 = x * x</a:t>
            </a:r>
            <a:endParaRPr lang="en-US" sz="20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2.0 * x = x + x</a:t>
            </a:r>
            <a:endParaRPr lang="en-US" sz="20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x / 2 = x * 0.5</a:t>
            </a:r>
            <a:endParaRPr lang="en-US" sz="20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strlen(s1 || s2) = strlen(s1) + strlen(s2)</a:t>
            </a:r>
            <a:endParaRPr lang="en-US" sz="20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 </a:t>
            </a:r>
            <a:endParaRPr lang="en-US" sz="20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>
                <a:solidFill>
                  <a:srgbClr val="FF0000"/>
                </a:solidFill>
              </a:rPr>
              <a:t>Constant folding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/>
              <a:t>that involves evaluation of constant expressions at compile time and replacement of these expressions by these values.</a:t>
            </a:r>
            <a:endParaRPr lang="en-US" sz="20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x = 3 * 2 is evaluated at compile time and the value is x = 6</a:t>
            </a:r>
            <a:endParaRPr lang="en-US" sz="20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area = (22.0/7.0) * r ↑ 2, here 22/7 is evaluated at compile time itself</a:t>
            </a:r>
            <a:endParaRPr lang="en-US" sz="20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0"/>
          <p:cNvSpPr txBox="1"/>
          <p:nvPr>
            <p:ph type="body" idx="1"/>
          </p:nvPr>
        </p:nvSpPr>
        <p:spPr>
          <a:xfrm>
            <a:off x="457200" y="457200"/>
            <a:ext cx="8229600" cy="566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None/>
            </a:pPr>
            <a:r>
              <a:rPr lang="en-US" sz="2200" b="1">
                <a:solidFill>
                  <a:srgbClr val="FF0000"/>
                </a:solidFill>
              </a:rPr>
              <a:t>Constant Propagation</a:t>
            </a:r>
            <a:r>
              <a:rPr lang="en-US" sz="2200">
                <a:solidFill>
                  <a:srgbClr val="FF0000"/>
                </a:solidFill>
              </a:rPr>
              <a:t>: </a:t>
            </a:r>
            <a:r>
              <a:rPr lang="en-US" sz="2200"/>
              <a:t>Propagation implies replacement of a variable ‘v’ by assigned the value of a constant.  </a:t>
            </a:r>
            <a:endParaRPr lang="en-US" sz="22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a := 3.1;</a:t>
            </a:r>
            <a:endParaRPr lang="en-US" sz="18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 b="1"/>
              <a:t>…..</a:t>
            </a:r>
            <a:endParaRPr sz="18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x := a* 2.5;</a:t>
            </a:r>
            <a:endParaRPr sz="22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Here a* 2.5 can be evaluated as 3.1* 2.5 during compilation. </a:t>
            </a:r>
            <a:endParaRPr lang="en-US" sz="22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b="1"/>
          </a:p>
          <a:p>
            <a:pPr marL="285750" lvl="1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None/>
            </a:pPr>
            <a:r>
              <a:rPr lang="en-US" sz="2200" b="1">
                <a:solidFill>
                  <a:srgbClr val="FF0000"/>
                </a:solidFill>
              </a:rPr>
              <a:t>Algebraic transformation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/>
              <a:t>processes like</a:t>
            </a:r>
            <a:endParaRPr lang="en-US" sz="22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x * y = y * x (associative law)</a:t>
            </a:r>
            <a:endParaRPr lang="en-US" sz="18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x * ( y + z) = x * y + x * z    (distributive law)</a:t>
            </a:r>
            <a:endParaRPr lang="en-US" sz="1800"/>
          </a:p>
        </p:txBody>
      </p:sp>
      <p:sp>
        <p:nvSpPr>
          <p:cNvPr id="505" name="Google Shape;505;p40"/>
          <p:cNvSpPr/>
          <p:nvPr/>
        </p:nvSpPr>
        <p:spPr>
          <a:xfrm>
            <a:off x="533400" y="4038600"/>
            <a:ext cx="1981200" cy="830997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:= b +c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 := c + d + b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06" name="Google Shape;506;p40"/>
          <p:cNvSpPr/>
          <p:nvPr/>
        </p:nvSpPr>
        <p:spPr>
          <a:xfrm>
            <a:off x="533400" y="5257800"/>
            <a:ext cx="1981200" cy="156966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TAC</a:t>
            </a:r>
            <a:endParaRPr lang="en-US" sz="2400" b="1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:= b +c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US" sz="2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t:= c+d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e:= t+b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07" name="Google Shape;507;p40"/>
          <p:cNvSpPr/>
          <p:nvPr/>
        </p:nvSpPr>
        <p:spPr>
          <a:xfrm>
            <a:off x="3657600" y="3962400"/>
            <a:ext cx="1981200" cy="1200329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TAC</a:t>
            </a:r>
            <a:endParaRPr lang="en-US" sz="2400" b="1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:= b +c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e:= a+ d</a:t>
            </a:r>
            <a:endParaRPr lang="en-US"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508" name="Google Shape;508;p40"/>
          <p:cNvGrpSpPr/>
          <p:nvPr/>
        </p:nvGrpSpPr>
        <p:grpSpPr>
          <a:xfrm>
            <a:off x="5715000" y="3733800"/>
            <a:ext cx="3200400" cy="2743200"/>
            <a:chOff x="3624" y="12548"/>
            <a:chExt cx="2798" cy="2172"/>
          </a:xfrm>
        </p:grpSpPr>
        <p:sp>
          <p:nvSpPr>
            <p:cNvPr id="509" name="Google Shape;509;p40"/>
            <p:cNvSpPr/>
            <p:nvPr/>
          </p:nvSpPr>
          <p:spPr>
            <a:xfrm>
              <a:off x="3624" y="14168"/>
              <a:ext cx="600" cy="54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b</a:t>
              </a: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4704" y="14168"/>
              <a:ext cx="600" cy="54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c</a:t>
              </a: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4224" y="13268"/>
              <a:ext cx="600" cy="54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+</a:t>
              </a: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2" name="Google Shape;512;p40"/>
            <p:cNvSpPr txBox="1"/>
            <p:nvPr/>
          </p:nvSpPr>
          <p:spPr>
            <a:xfrm>
              <a:off x="4824" y="13268"/>
              <a:ext cx="480" cy="3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a</a:t>
              </a: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5064" y="12548"/>
              <a:ext cx="600" cy="54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+</a:t>
              </a: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4" name="Google Shape;514;p40"/>
            <p:cNvSpPr txBox="1"/>
            <p:nvPr/>
          </p:nvSpPr>
          <p:spPr>
            <a:xfrm>
              <a:off x="5664" y="12548"/>
              <a:ext cx="600" cy="5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e</a:t>
              </a: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515" name="Google Shape;515;p40"/>
            <p:cNvCxnSpPr/>
            <p:nvPr/>
          </p:nvCxnSpPr>
          <p:spPr>
            <a:xfrm flipH="1">
              <a:off x="3984" y="13764"/>
              <a:ext cx="358" cy="40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6" name="Google Shape;516;p40"/>
            <p:cNvCxnSpPr/>
            <p:nvPr/>
          </p:nvCxnSpPr>
          <p:spPr>
            <a:xfrm>
              <a:off x="4584" y="13808"/>
              <a:ext cx="248" cy="40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17" name="Google Shape;517;p40"/>
            <p:cNvSpPr/>
            <p:nvPr/>
          </p:nvSpPr>
          <p:spPr>
            <a:xfrm>
              <a:off x="5822" y="14180"/>
              <a:ext cx="600" cy="54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</a:t>
              </a: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518" name="Google Shape;518;p40"/>
            <p:cNvCxnSpPr/>
            <p:nvPr/>
          </p:nvCxnSpPr>
          <p:spPr>
            <a:xfrm rot="10800000" flipH="1">
              <a:off x="4692" y="12966"/>
              <a:ext cx="434" cy="36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9" name="Google Shape;519;p40"/>
            <p:cNvCxnSpPr/>
            <p:nvPr/>
          </p:nvCxnSpPr>
          <p:spPr>
            <a:xfrm>
              <a:off x="5574" y="13008"/>
              <a:ext cx="514" cy="1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20" name="Google Shape;520;p40"/>
          <p:cNvSpPr/>
          <p:nvPr/>
        </p:nvSpPr>
        <p:spPr>
          <a:xfrm>
            <a:off x="1295400" y="4876800"/>
            <a:ext cx="228600" cy="381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521" name="Google Shape;521;p40"/>
          <p:cNvGrpSpPr/>
          <p:nvPr/>
        </p:nvGrpSpPr>
        <p:grpSpPr>
          <a:xfrm>
            <a:off x="2286000" y="3733800"/>
            <a:ext cx="5105400" cy="304800"/>
            <a:chOff x="2286000" y="3733800"/>
            <a:chExt cx="5105400" cy="304800"/>
          </a:xfrm>
        </p:grpSpPr>
        <p:cxnSp>
          <p:nvCxnSpPr>
            <p:cNvPr id="522" name="Google Shape;522;p40"/>
            <p:cNvCxnSpPr/>
            <p:nvPr/>
          </p:nvCxnSpPr>
          <p:spPr>
            <a:xfrm rot="10800000" flipH="1">
              <a:off x="2514600" y="3733800"/>
              <a:ext cx="4876800" cy="76200"/>
            </a:xfrm>
            <a:prstGeom prst="straightConnector1">
              <a:avLst/>
            </a:prstGeom>
            <a:noFill/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523" name="Google Shape;523;p40"/>
            <p:cNvCxnSpPr/>
            <p:nvPr/>
          </p:nvCxnSpPr>
          <p:spPr>
            <a:xfrm rot="-5400000">
              <a:off x="2286000" y="3810000"/>
              <a:ext cx="228600" cy="228600"/>
            </a:xfrm>
            <a:prstGeom prst="straightConnector1">
              <a:avLst/>
            </a:prstGeom>
            <a:noFill/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24" name="Google Shape;524;p40"/>
          <p:cNvSpPr/>
          <p:nvPr/>
        </p:nvSpPr>
        <p:spPr>
          <a:xfrm>
            <a:off x="5943600" y="4267200"/>
            <a:ext cx="609600" cy="152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1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 panose="020F0502020204030204"/>
              <a:buNone/>
            </a:pPr>
            <a:r>
              <a:rPr lang="en-US" sz="3200" b="1">
                <a:solidFill>
                  <a:srgbClr val="FF0000"/>
                </a:solidFill>
              </a:rPr>
              <a:t>Global Data Flow Analysis</a:t>
            </a:r>
            <a:endParaRPr sz="3200" b="1">
              <a:solidFill>
                <a:srgbClr val="FF0000"/>
              </a:solidFill>
            </a:endParaRPr>
          </a:p>
        </p:txBody>
      </p:sp>
      <p:sp>
        <p:nvSpPr>
          <p:cNvPr id="530" name="Google Shape;530;p41"/>
          <p:cNvSpPr txBox="1"/>
          <p:nvPr>
            <p:ph type="body" idx="1"/>
          </p:nvPr>
        </p:nvSpPr>
        <p:spPr>
          <a:xfrm>
            <a:off x="457200" y="838200"/>
            <a:ext cx="8229600" cy="521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/>
              <a:t>Definition Point:</a:t>
            </a:r>
            <a:r>
              <a:rPr lang="en-US" sz="2400"/>
              <a:t> a point in a program containing some definition.</a:t>
            </a:r>
            <a:endParaRPr lang="en-US"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/>
              <a:t>Reference Point:</a:t>
            </a:r>
            <a:r>
              <a:rPr lang="en-US" sz="2400"/>
              <a:t> a point in a program containing a reference to a data item.</a:t>
            </a:r>
            <a:endParaRPr lang="en-US"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/>
              <a:t>Evaluation Point:</a:t>
            </a:r>
            <a:r>
              <a:rPr lang="en-US" sz="2400"/>
              <a:t> a point in a program containing evaluation of expression.</a:t>
            </a:r>
            <a:endParaRPr lang="en-US" sz="240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pic>
        <p:nvPicPr>
          <p:cNvPr id="531" name="Google Shape;531;p41" descr="Lightbox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4000" y="3200400"/>
            <a:ext cx="5756364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2"/>
          <p:cNvSpPr txBox="1"/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 panose="020F0502020204030204"/>
              <a:buNone/>
            </a:pPr>
            <a:r>
              <a:rPr lang="en-US" sz="3200" b="1">
                <a:solidFill>
                  <a:srgbClr val="FF0000"/>
                </a:solidFill>
              </a:rPr>
              <a:t>Available expression</a:t>
            </a:r>
            <a:endParaRPr sz="3200" b="1">
              <a:solidFill>
                <a:srgbClr val="FF0000"/>
              </a:solidFill>
            </a:endParaRPr>
          </a:p>
        </p:txBody>
      </p:sp>
      <p:sp>
        <p:nvSpPr>
          <p:cNvPr id="537" name="Google Shape;537;p42"/>
          <p:cNvSpPr txBox="1"/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expression a+b is said to be available if none of the operands gets modified before their use.</a:t>
            </a:r>
            <a:endParaRPr lang="en-US"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It is used to eliminate common sub expressions.</a:t>
            </a:r>
            <a:endParaRPr sz="2400"/>
          </a:p>
        </p:txBody>
      </p:sp>
      <p:pic>
        <p:nvPicPr>
          <p:cNvPr id="538" name="Google Shape;538;p42" descr="Lightbox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219200" y="2667000"/>
            <a:ext cx="724852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3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 panose="020F0502020204030204"/>
              <a:buNone/>
            </a:pPr>
            <a:r>
              <a:rPr lang="en-US" sz="3200">
                <a:solidFill>
                  <a:srgbClr val="FF0000"/>
                </a:solidFill>
              </a:rPr>
              <a:t>Reaching definition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544" name="Google Shape;544;p43"/>
          <p:cNvSpPr txBox="1"/>
          <p:nvPr>
            <p:ph type="body" idx="1"/>
          </p:nvPr>
        </p:nvSpPr>
        <p:spPr>
          <a:xfrm>
            <a:off x="457200" y="914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definition D is reaches a point x if there is path from D to x in which D is not killed, i.e., not redefined.</a:t>
            </a:r>
            <a:endParaRPr lang="en-US"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It is used in constant and variable propagation.</a:t>
            </a:r>
            <a:endParaRPr sz="2400"/>
          </a:p>
        </p:txBody>
      </p:sp>
      <p:pic>
        <p:nvPicPr>
          <p:cNvPr id="545" name="Google Shape;545;p43" descr="Lightbox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85800" y="2590800"/>
            <a:ext cx="762952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4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 panose="020F0502020204030204"/>
              <a:buNone/>
            </a:pPr>
            <a:r>
              <a:rPr lang="en-US" sz="3200" b="1">
                <a:solidFill>
                  <a:srgbClr val="FF0000"/>
                </a:solidFill>
              </a:rPr>
              <a:t>Live variable</a:t>
            </a:r>
            <a:endParaRPr sz="3200" b="1">
              <a:solidFill>
                <a:srgbClr val="FF0000"/>
              </a:solidFill>
            </a:endParaRPr>
          </a:p>
        </p:txBody>
      </p:sp>
      <p:sp>
        <p:nvSpPr>
          <p:cNvPr id="551" name="Google Shape;551;p44"/>
          <p:cNvSpPr txBox="1"/>
          <p:nvPr>
            <p:ph type="body" idx="1"/>
          </p:nvPr>
        </p:nvSpPr>
        <p:spPr>
          <a:xfrm>
            <a:off x="457200" y="838200"/>
            <a:ext cx="8229600" cy="528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variable is said to be live at some point p if from p to end the variable is used before it is redefined else it becomes dead</a:t>
            </a:r>
            <a:endParaRPr lang="en-US"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It is useful for register allocation.</a:t>
            </a:r>
            <a:endParaRPr lang="en-US"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It is used in dead code elimination.</a:t>
            </a:r>
            <a:endParaRPr lang="en-US" sz="240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552" name="Google Shape;552;p44" descr="Lightbox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53" name="Google Shape;553;p44" descr="Lightbox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09801" y="2819400"/>
            <a:ext cx="5137538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5"/>
          <p:cNvSpPr txBox="1"/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 panose="020F0502020204030204"/>
              <a:buNone/>
            </a:pPr>
            <a:r>
              <a:rPr lang="en-US" sz="3200" b="1">
                <a:solidFill>
                  <a:srgbClr val="FF0000"/>
                </a:solidFill>
              </a:rPr>
              <a:t>Busy Expression</a:t>
            </a:r>
            <a:endParaRPr sz="3200" b="1">
              <a:solidFill>
                <a:srgbClr val="FF0000"/>
              </a:solidFill>
            </a:endParaRPr>
          </a:p>
        </p:txBody>
      </p:sp>
      <p:sp>
        <p:nvSpPr>
          <p:cNvPr id="559" name="Google Shape;559;p45"/>
          <p:cNvSpPr txBox="1"/>
          <p:nvPr>
            <p:ph type="body" idx="1"/>
          </p:nvPr>
        </p:nvSpPr>
        <p:spPr>
          <a:xfrm>
            <a:off x="0" y="914400"/>
            <a:ext cx="4876800" cy="528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 expression is busy along a path iff its </a:t>
            </a:r>
            <a:r>
              <a:rPr lang="en-US" sz="2400">
                <a:solidFill>
                  <a:srgbClr val="FF0000"/>
                </a:solidFill>
              </a:rPr>
              <a:t>evaluation exists </a:t>
            </a:r>
            <a:r>
              <a:rPr lang="en-US" sz="2400"/>
              <a:t>along that path and none of its operand definition exists before its evaluation along the path.</a:t>
            </a:r>
            <a:endParaRPr lang="en-US"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It is used for performing code movement optimization.</a:t>
            </a:r>
            <a:endParaRPr lang="en-US"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pic>
        <p:nvPicPr>
          <p:cNvPr id="560" name="Google Shape;560;p4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876800" y="838200"/>
            <a:ext cx="4019550" cy="5960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/>
          <p:nvPr>
            <p:ph type="title"/>
          </p:nvPr>
        </p:nvSpPr>
        <p:spPr>
          <a:xfrm>
            <a:off x="6343015" y="4323080"/>
            <a:ext cx="2371090" cy="567055"/>
          </a:xfrm>
        </p:spPr>
        <p:txBody>
          <a:bodyPr/>
          <a:p>
            <a:r>
              <a:rPr lang="en-GB" altLang="en-US"/>
              <a:t>Not busy</a:t>
            </a:r>
            <a:endParaRPr lang="en-GB" altLang="en-US"/>
          </a:p>
        </p:txBody>
      </p:sp>
      <p:sp>
        <p:nvSpPr>
          <p:cNvPr id="6" name="Text Placeholder 5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Placeholder 3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72390" y="88265"/>
            <a:ext cx="3591560" cy="3343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170" y="453390"/>
            <a:ext cx="3957320" cy="2613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010" y="3573780"/>
            <a:ext cx="3920490" cy="30213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Steps</a:t>
            </a:r>
            <a:endParaRPr lang="en-US"/>
          </a:p>
        </p:txBody>
      </p:sp>
      <p:sp>
        <p:nvSpPr>
          <p:cNvPr id="103" name="Google Shape;103;p16"/>
          <p:cNvSpPr txBox="1"/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Computation of TAC for the source code segment.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Construction of basic blocks.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Construction of flow graphs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Code Optimisation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Construction of DAGs for each basic block in the flow graph.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Optimisation</a:t>
            </a:r>
            <a:endParaRPr lang="en-US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>
            <a:normAutofit fontScale="70000"/>
          </a:bodyPr>
          <a:p>
            <a:r>
              <a:rPr lang="en-US" altLang="en-US"/>
              <a:t> A[i]  = base + (i –low) * w   </a:t>
            </a:r>
            <a:endParaRPr lang="en-US" altLang="en-US"/>
          </a:p>
          <a:p>
            <a:r>
              <a:rPr lang="en-US" altLang="en-US"/>
              <a:t>A[] [] = </a:t>
            </a:r>
            <a:r>
              <a:rPr lang="en-US" altLang="en-US">
                <a:solidFill>
                  <a:schemeClr val="accent5">
                    <a:lumMod val="50000"/>
                  </a:schemeClr>
                </a:solidFill>
              </a:rPr>
              <a:t>base</a:t>
            </a:r>
            <a:r>
              <a:rPr lang="en-US" altLang="en-US"/>
              <a:t> + (</a:t>
            </a:r>
            <a:r>
              <a:rPr lang="en-US" altLang="en-US">
                <a:solidFill>
                  <a:srgbClr val="FF0000"/>
                </a:solidFill>
              </a:rPr>
              <a:t>(i1-low1) * n2</a:t>
            </a:r>
            <a:r>
              <a:rPr lang="en-US" altLang="en-US"/>
              <a:t>) + </a:t>
            </a:r>
            <a:r>
              <a:rPr lang="en-US" altLang="en-US">
                <a:solidFill>
                  <a:srgbClr val="7030A0"/>
                </a:solidFill>
              </a:rPr>
              <a:t>i2 – low2</a:t>
            </a:r>
            <a:r>
              <a:rPr lang="en-US" altLang="en-US"/>
              <a:t>) * </a:t>
            </a:r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w</a:t>
            </a:r>
            <a:endParaRPr lang="en-US" altLang="en-US">
              <a:solidFill>
                <a:schemeClr val="accent6">
                  <a:lumMod val="75000"/>
                </a:schemeClr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ym typeface="+mn-ea"/>
              </a:rPr>
              <a:t>x = A[y,z] A is a 10 x 20 array with lower bounds 0 and 0 --TAC.</a:t>
            </a:r>
            <a:endParaRPr lang="en-US"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ym typeface="+mn-ea"/>
              </a:rPr>
              <a:t>     </a:t>
            </a:r>
            <a:r>
              <a:rPr lang="en-US">
                <a:solidFill>
                  <a:srgbClr val="FF0000"/>
                </a:solidFill>
                <a:sym typeface="+mn-ea"/>
              </a:rPr>
              <a:t>t1 = y * 20</a:t>
            </a:r>
            <a:r>
              <a:rPr lang="en-US">
                <a:sym typeface="+mn-ea"/>
              </a:rPr>
              <a:t> // offset until previous row</a:t>
            </a:r>
            <a:endParaRPr lang="en-US">
              <a:sym typeface="+mn-e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ym typeface="+mn-ea"/>
              </a:rPr>
              <a:t>	t1 = t1 </a:t>
            </a:r>
            <a:r>
              <a:rPr lang="en-US">
                <a:solidFill>
                  <a:srgbClr val="7030A0"/>
                </a:solidFill>
                <a:sym typeface="+mn-ea"/>
              </a:rPr>
              <a:t>+ z</a:t>
            </a:r>
            <a:r>
              <a:rPr lang="en-US">
                <a:sym typeface="+mn-ea"/>
              </a:rPr>
              <a:t>   // offset of element within the row</a:t>
            </a:r>
            <a:endParaRPr lang="en-US">
              <a:sym typeface="+mn-e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ym typeface="+mn-ea"/>
              </a:rPr>
              <a:t>	</a:t>
            </a:r>
            <a:r>
              <a:rPr lang="en-US" b="1">
                <a:sym typeface="+mn-ea"/>
              </a:rPr>
              <a:t>t2 = c </a:t>
            </a:r>
            <a:r>
              <a:rPr lang="en-US">
                <a:sym typeface="+mn-ea"/>
              </a:rPr>
              <a:t>       /* array start address*/</a:t>
            </a:r>
            <a:endParaRPr lang="en-US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ym typeface="+mn-ea"/>
              </a:rPr>
              <a:t>	t3 =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sym typeface="+mn-ea"/>
              </a:rPr>
              <a:t> 4 </a:t>
            </a:r>
            <a:r>
              <a:rPr lang="en-US">
                <a:sym typeface="+mn-ea"/>
              </a:rPr>
              <a:t>* t1  // each array element is of size 4</a:t>
            </a:r>
            <a:endParaRPr lang="en-US">
              <a:sym typeface="+mn-e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ym typeface="+mn-ea"/>
              </a:rPr>
              <a:t>	t4 = t2[</a:t>
            </a:r>
            <a:r>
              <a:rPr lang="en-US">
                <a:solidFill>
                  <a:schemeClr val="accent5">
                    <a:lumMod val="50000"/>
                  </a:schemeClr>
                </a:solidFill>
                <a:sym typeface="+mn-ea"/>
              </a:rPr>
              <a:t>t3</a:t>
            </a:r>
            <a:r>
              <a:rPr lang="en-US">
                <a:sym typeface="+mn-ea"/>
              </a:rPr>
              <a:t>]   // offset with start address</a:t>
            </a:r>
            <a:endParaRPr lang="en-US">
              <a:sym typeface="+mn-e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ym typeface="+mn-ea"/>
              </a:rPr>
              <a:t>	x = t4.</a:t>
            </a:r>
            <a:endParaRPr lang="en-US">
              <a:sym typeface="+mn-ea"/>
            </a:endParaRPr>
          </a:p>
          <a:p>
            <a:r>
              <a:rPr lang="en-US" altLang="en-US"/>
              <a:t>  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>
            <a:off x="457200" y="304800"/>
            <a:ext cx="8229600" cy="5821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l-value of the assignment variable or name (L) has two attributes</a:t>
            </a:r>
            <a:endParaRPr sz="2400"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 err="1"/>
              <a:t>L.place</a:t>
            </a:r>
            <a:r>
              <a:rPr lang="en-US" sz="2400" dirty="0"/>
              <a:t> that is a pointer to the symbol table entry for that name.</a:t>
            </a:r>
            <a:endParaRPr lang="en-US" sz="2400"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 err="1"/>
              <a:t>L.offset</a:t>
            </a:r>
            <a:r>
              <a:rPr lang="en-US" sz="2400" dirty="0"/>
              <a:t> is set to</a:t>
            </a:r>
            <a:r>
              <a:rPr lang="en-US" sz="2400" b="1" dirty="0"/>
              <a:t> null</a:t>
            </a:r>
            <a:r>
              <a:rPr lang="en-US" sz="2400" dirty="0"/>
              <a:t> for a simple variable. Otherwise it is an array. (assignment is for a particular array element)</a:t>
            </a:r>
            <a:endParaRPr lang="en-US" sz="2400"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E -- &gt; L</a:t>
            </a:r>
            <a:endParaRPr lang="en-US" sz="2800" dirty="0">
              <a:solidFill>
                <a:srgbClr val="FF0000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{ </a:t>
            </a:r>
            <a:r>
              <a:rPr lang="en-US" sz="2400" b="1" dirty="0"/>
              <a:t>if</a:t>
            </a:r>
            <a:r>
              <a:rPr lang="en-US" sz="2400" dirty="0"/>
              <a:t> </a:t>
            </a:r>
            <a:r>
              <a:rPr lang="en-US" sz="2400" dirty="0" err="1"/>
              <a:t>L.offset</a:t>
            </a:r>
            <a:r>
              <a:rPr lang="en-US" sz="2400" dirty="0"/>
              <a:t> = null then</a:t>
            </a:r>
            <a:endParaRPr lang="en-US" sz="2400"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		</a:t>
            </a:r>
            <a:r>
              <a:rPr lang="en-US" sz="2400" dirty="0" err="1"/>
              <a:t>E.place</a:t>
            </a:r>
            <a:r>
              <a:rPr lang="en-US" sz="2400" dirty="0"/>
              <a:t> = </a:t>
            </a:r>
            <a:r>
              <a:rPr lang="en-US" sz="2400" dirty="0" err="1" smtClean="0"/>
              <a:t>L.place</a:t>
            </a:r>
            <a:r>
              <a:rPr lang="en-US" sz="2400" dirty="0" smtClean="0"/>
              <a:t> /* simple expression*/</a:t>
            </a:r>
            <a:endParaRPr sz="2400"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dirty="0"/>
              <a:t>  else</a:t>
            </a:r>
            <a:r>
              <a:rPr lang="en-US" sz="2400" dirty="0"/>
              <a:t> {</a:t>
            </a:r>
            <a:endParaRPr lang="en-US" sz="2400"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		</a:t>
            </a:r>
            <a:r>
              <a:rPr lang="en-US" sz="2400" dirty="0" err="1"/>
              <a:t>E.place</a:t>
            </a:r>
            <a:r>
              <a:rPr lang="en-US" sz="2400" dirty="0"/>
              <a:t> = </a:t>
            </a:r>
            <a:r>
              <a:rPr lang="en-US" sz="2400" dirty="0" err="1"/>
              <a:t>newtemp</a:t>
            </a:r>
            <a:r>
              <a:rPr lang="en-US" sz="2400" dirty="0"/>
              <a:t>;</a:t>
            </a:r>
            <a:endParaRPr lang="en-US" sz="2400"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		</a:t>
            </a:r>
            <a:r>
              <a:rPr lang="en-US" sz="2400" dirty="0" smtClean="0"/>
              <a:t>Gen(</a:t>
            </a:r>
            <a:r>
              <a:rPr lang="en-US" sz="2400" dirty="0" err="1" smtClean="0"/>
              <a:t>E.place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L.place</a:t>
            </a:r>
            <a:r>
              <a:rPr lang="en-US" sz="2400" dirty="0"/>
              <a:t> [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L.offset</a:t>
            </a:r>
            <a:r>
              <a:rPr lang="en-US" sz="2400" dirty="0" smtClean="0"/>
              <a:t>]); /* array expression*/</a:t>
            </a:r>
            <a:endParaRPr lang="en-US" sz="2400"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	}</a:t>
            </a:r>
            <a:endParaRPr lang="en-US" sz="2400" dirty="0"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381000" y="152400"/>
            <a:ext cx="8229600" cy="6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dirty="0"/>
              <a:t>L </a:t>
            </a:r>
            <a:r>
              <a:rPr lang="en-US" sz="2800" dirty="0" smtClean="0">
                <a:sym typeface="Wingdings" panose="05000000000000000000" pitchFamily="2" charset="2"/>
              </a:rPr>
              <a:t></a:t>
            </a:r>
            <a:r>
              <a:rPr lang="en-US" sz="2800" dirty="0" err="1" smtClean="0"/>
              <a:t>Elist</a:t>
            </a:r>
            <a:r>
              <a:rPr lang="en-US" sz="2800" dirty="0" smtClean="0"/>
              <a:t> </a:t>
            </a:r>
            <a:r>
              <a:rPr lang="en-US" sz="2800" dirty="0"/>
              <a:t>]</a:t>
            </a:r>
            <a:endParaRPr sz="2800"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For each dimension, the offset of the array is incremented by the width of the dimension given by width(</a:t>
            </a:r>
            <a:r>
              <a:rPr lang="en-US" sz="2400" dirty="0" err="1"/>
              <a:t>Elist.array</a:t>
            </a:r>
            <a:r>
              <a:rPr lang="en-US" sz="2400" dirty="0"/>
              <a:t>)</a:t>
            </a:r>
            <a:endParaRPr lang="en-US" sz="2400"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{       </a:t>
            </a:r>
            <a:r>
              <a:rPr lang="en-US" sz="2400" dirty="0" err="1"/>
              <a:t>L.place</a:t>
            </a:r>
            <a:r>
              <a:rPr lang="en-US" sz="2400" dirty="0"/>
              <a:t> = </a:t>
            </a:r>
            <a:r>
              <a:rPr lang="en-US" sz="2400" dirty="0" err="1"/>
              <a:t>newtemp</a:t>
            </a:r>
            <a:r>
              <a:rPr lang="en-US" sz="2400" dirty="0"/>
              <a:t>;</a:t>
            </a:r>
            <a:endParaRPr lang="en-US" sz="2400"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         </a:t>
            </a:r>
            <a:r>
              <a:rPr lang="en-US" sz="2400" dirty="0" err="1"/>
              <a:t>L.offset</a:t>
            </a:r>
            <a:r>
              <a:rPr lang="en-US" sz="2400" dirty="0"/>
              <a:t> = </a:t>
            </a:r>
            <a:r>
              <a:rPr lang="en-US" sz="2400" dirty="0" err="1"/>
              <a:t>newtemp</a:t>
            </a:r>
            <a:r>
              <a:rPr lang="en-US" sz="2400" dirty="0"/>
              <a:t>;</a:t>
            </a:r>
            <a:endParaRPr lang="en-US" sz="2400"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	    </a:t>
            </a:r>
            <a:r>
              <a:rPr lang="en-US" sz="2400" dirty="0" smtClean="0"/>
              <a:t>Gen(</a:t>
            </a:r>
            <a:r>
              <a:rPr lang="en-US" sz="2400" dirty="0" err="1" smtClean="0"/>
              <a:t>L.place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b="1" dirty="0"/>
              <a:t>c(</a:t>
            </a:r>
            <a:r>
              <a:rPr lang="en-US" sz="2400" b="1" dirty="0" err="1"/>
              <a:t>Elist.array</a:t>
            </a:r>
            <a:r>
              <a:rPr lang="en-US" sz="2400" b="1" dirty="0"/>
              <a:t>)</a:t>
            </a:r>
            <a:r>
              <a:rPr lang="en-US" sz="2400" dirty="0"/>
              <a:t>);</a:t>
            </a:r>
            <a:endParaRPr lang="en-US" sz="2400"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	    emit(</a:t>
            </a:r>
            <a:r>
              <a:rPr lang="en-US" sz="2400" dirty="0" err="1"/>
              <a:t>L.offset</a:t>
            </a:r>
            <a:r>
              <a:rPr lang="en-US" sz="2400" dirty="0"/>
              <a:t> = </a:t>
            </a:r>
            <a:r>
              <a:rPr lang="en-US" sz="2400" dirty="0" err="1"/>
              <a:t>Elist.place</a:t>
            </a:r>
            <a:r>
              <a:rPr lang="en-US" sz="2400" dirty="0"/>
              <a:t> *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width(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Elist.array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sz="2400" dirty="0"/>
              <a:t>)  </a:t>
            </a:r>
            <a:endParaRPr sz="2400"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}</a:t>
            </a:r>
            <a:endParaRPr lang="en-US" sz="2400"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 dirty="0" err="1">
                <a:solidFill>
                  <a:srgbClr val="FF0000"/>
                </a:solidFill>
              </a:rPr>
              <a:t>Elist</a:t>
            </a:r>
            <a:r>
              <a:rPr lang="en-US" sz="2800" dirty="0">
                <a:solidFill>
                  <a:srgbClr val="FF0000"/>
                </a:solidFill>
              </a:rPr>
              <a:t> -- &gt; </a:t>
            </a:r>
            <a:r>
              <a:rPr lang="en-US" sz="2800" b="1" dirty="0">
                <a:solidFill>
                  <a:srgbClr val="FF0000"/>
                </a:solidFill>
              </a:rPr>
              <a:t>id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[</a:t>
            </a:r>
            <a:r>
              <a:rPr lang="en-US" sz="2800" dirty="0">
                <a:solidFill>
                  <a:srgbClr val="FF0000"/>
                </a:solidFill>
              </a:rPr>
              <a:t> E</a:t>
            </a:r>
            <a:endParaRPr sz="2800" dirty="0">
              <a:solidFill>
                <a:srgbClr val="FF0000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 dirty="0">
                <a:solidFill>
                  <a:srgbClr val="FF0000"/>
                </a:solidFill>
              </a:rPr>
              <a:t>When we consider the first dimension of the array, </a:t>
            </a:r>
            <a:r>
              <a:rPr lang="en-US" sz="2400" dirty="0" err="1">
                <a:solidFill>
                  <a:srgbClr val="FF0000"/>
                </a:solidFill>
              </a:rPr>
              <a:t>Elist.place</a:t>
            </a:r>
            <a:r>
              <a:rPr lang="en-US" sz="2400" dirty="0">
                <a:solidFill>
                  <a:srgbClr val="FF0000"/>
                </a:solidFill>
              </a:rPr>
              <a:t> is initialized to </a:t>
            </a:r>
            <a:r>
              <a:rPr lang="en-US" sz="2400" dirty="0" err="1">
                <a:solidFill>
                  <a:srgbClr val="FF0000"/>
                </a:solidFill>
              </a:rPr>
              <a:t>E.place</a:t>
            </a:r>
            <a:r>
              <a:rPr lang="en-US" sz="2400" dirty="0">
                <a:solidFill>
                  <a:srgbClr val="FF0000"/>
                </a:solidFill>
              </a:rPr>
              <a:t>. </a:t>
            </a:r>
            <a:endParaRPr sz="2400" dirty="0">
              <a:solidFill>
                <a:srgbClr val="FF0000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 dirty="0">
                <a:solidFill>
                  <a:srgbClr val="FF0000"/>
                </a:solidFill>
              </a:rPr>
              <a:t>{ </a:t>
            </a:r>
            <a:r>
              <a:rPr lang="en-US" sz="2400" dirty="0" err="1">
                <a:solidFill>
                  <a:srgbClr val="FF0000"/>
                </a:solidFill>
              </a:rPr>
              <a:t>Elist.array</a:t>
            </a:r>
            <a:r>
              <a:rPr lang="en-US" sz="2400" dirty="0">
                <a:solidFill>
                  <a:srgbClr val="FF0000"/>
                </a:solidFill>
              </a:rPr>
              <a:t> =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id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.place</a:t>
            </a:r>
            <a:r>
              <a:rPr lang="en-US" sz="2400" dirty="0">
                <a:solidFill>
                  <a:srgbClr val="FF0000"/>
                </a:solidFill>
              </a:rPr>
              <a:t>;</a:t>
            </a:r>
            <a:endParaRPr lang="en-US" sz="2400" dirty="0">
              <a:solidFill>
                <a:srgbClr val="FF0000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 dirty="0">
                <a:solidFill>
                  <a:srgbClr val="FF0000"/>
                </a:solidFill>
              </a:rPr>
              <a:t>   </a:t>
            </a:r>
            <a:r>
              <a:rPr lang="en-US" sz="2400" dirty="0" err="1">
                <a:solidFill>
                  <a:srgbClr val="FF0000"/>
                </a:solidFill>
              </a:rPr>
              <a:t>Elist.place</a:t>
            </a:r>
            <a:r>
              <a:rPr lang="en-US" sz="2400" dirty="0">
                <a:solidFill>
                  <a:srgbClr val="FF0000"/>
                </a:solidFill>
              </a:rPr>
              <a:t> = </a:t>
            </a:r>
            <a:r>
              <a:rPr lang="en-US" sz="2400" dirty="0" err="1">
                <a:solidFill>
                  <a:srgbClr val="FF0000"/>
                </a:solidFill>
              </a:rPr>
              <a:t>E.place</a:t>
            </a:r>
            <a:r>
              <a:rPr lang="en-US" sz="2400" dirty="0">
                <a:solidFill>
                  <a:srgbClr val="FF0000"/>
                </a:solidFill>
              </a:rPr>
              <a:t>;</a:t>
            </a:r>
            <a:endParaRPr lang="en-US" sz="2400" dirty="0">
              <a:solidFill>
                <a:srgbClr val="FF0000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 dirty="0">
                <a:solidFill>
                  <a:srgbClr val="FF0000"/>
                </a:solidFill>
              </a:rPr>
              <a:t>   </a:t>
            </a:r>
            <a:r>
              <a:rPr lang="en-US" sz="2400" dirty="0" err="1">
                <a:solidFill>
                  <a:srgbClr val="FF0000"/>
                </a:solidFill>
              </a:rPr>
              <a:t>Elist.ndim</a:t>
            </a:r>
            <a:r>
              <a:rPr lang="en-US" sz="2400" dirty="0">
                <a:solidFill>
                  <a:srgbClr val="FF0000"/>
                </a:solidFill>
              </a:rPr>
              <a:t> = 1 }</a:t>
            </a:r>
            <a:endParaRPr lang="en-US" sz="2400" dirty="0">
              <a:solidFill>
                <a:srgbClr val="FF0000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 </a:t>
            </a:r>
            <a:endParaRPr lang="en-US" sz="2400"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body" idx="1"/>
          </p:nvPr>
        </p:nvSpPr>
        <p:spPr>
          <a:xfrm>
            <a:off x="457200" y="533400"/>
            <a:ext cx="8229600" cy="559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E.place holds both the value of the expression E and the value of the dimension ‘m’. </a:t>
            </a:r>
            <a:endParaRPr lang="en-US" sz="240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When the second dimension is encountered, Elist.ndim (which gives the number of dimensions) is incremented by 1. </a:t>
            </a:r>
            <a:endParaRPr lang="en-US" sz="240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Its offset is also incremented by the width of the dimension. </a:t>
            </a:r>
            <a:endParaRPr lang="en-US" sz="240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>
                <a:solidFill>
                  <a:srgbClr val="FF0000"/>
                </a:solidFill>
              </a:rPr>
              <a:t> Elist -- &gt; Elist</a:t>
            </a:r>
            <a:r>
              <a:rPr lang="en-US" sz="2800" baseline="-25000">
                <a:solidFill>
                  <a:srgbClr val="FF0000"/>
                </a:solidFill>
              </a:rPr>
              <a:t>1</a:t>
            </a:r>
            <a:r>
              <a:rPr lang="en-US" sz="2800">
                <a:solidFill>
                  <a:srgbClr val="FF0000"/>
                </a:solidFill>
              </a:rPr>
              <a:t> , E</a:t>
            </a:r>
            <a:endParaRPr sz="2800">
              <a:solidFill>
                <a:srgbClr val="FF0000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{ t = newtemp;</a:t>
            </a:r>
            <a:endParaRPr lang="en-US" sz="240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m = Elist</a:t>
            </a:r>
            <a:r>
              <a:rPr lang="en-US" sz="2400" baseline="-25000"/>
              <a:t>1</a:t>
            </a:r>
            <a:r>
              <a:rPr lang="en-US" sz="2400"/>
              <a:t>.ndim + 1</a:t>
            </a:r>
            <a:endParaRPr lang="en-US" sz="240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emit(t = Elist</a:t>
            </a:r>
            <a:r>
              <a:rPr lang="en-US" sz="2400" baseline="-25000"/>
              <a:t>1</a:t>
            </a:r>
            <a:r>
              <a:rPr lang="en-US" sz="2400"/>
              <a:t>.place * </a:t>
            </a:r>
            <a:r>
              <a:rPr lang="en-US" sz="2400">
                <a:solidFill>
                  <a:srgbClr val="FF0000"/>
                </a:solidFill>
              </a:rPr>
              <a:t>limit(Elist</a:t>
            </a:r>
            <a:r>
              <a:rPr lang="en-US" sz="2400" baseline="-25000">
                <a:solidFill>
                  <a:srgbClr val="FF0000"/>
                </a:solidFill>
              </a:rPr>
              <a:t>1</a:t>
            </a:r>
            <a:r>
              <a:rPr lang="en-US" sz="2400">
                <a:solidFill>
                  <a:srgbClr val="FF0000"/>
                </a:solidFill>
              </a:rPr>
              <a:t>.array,m)</a:t>
            </a:r>
            <a:r>
              <a:rPr lang="en-US" sz="2400"/>
              <a:t>);</a:t>
            </a:r>
            <a:endParaRPr lang="en-US" sz="240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emit(t = t + </a:t>
            </a:r>
            <a:r>
              <a:rPr lang="en-US" sz="2400">
                <a:solidFill>
                  <a:srgbClr val="7030A0"/>
                </a:solidFill>
              </a:rPr>
              <a:t>E</a:t>
            </a:r>
            <a:r>
              <a:rPr lang="en-GB" altLang="en-US" sz="2400">
                <a:solidFill>
                  <a:srgbClr val="7030A0"/>
                </a:solidFill>
              </a:rPr>
              <a:t>.</a:t>
            </a:r>
            <a:r>
              <a:rPr lang="en-US" sz="2400">
                <a:solidFill>
                  <a:srgbClr val="7030A0"/>
                </a:solidFill>
              </a:rPr>
              <a:t>place</a:t>
            </a:r>
            <a:r>
              <a:rPr lang="en-US" sz="2400"/>
              <a:t>);</a:t>
            </a:r>
            <a:endParaRPr lang="en-US" sz="240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Elist.array = Elist</a:t>
            </a:r>
            <a:r>
              <a:rPr lang="en-US" sz="2400" baseline="-25000"/>
              <a:t>1</a:t>
            </a:r>
            <a:r>
              <a:rPr lang="en-US" sz="2400"/>
              <a:t>.array;</a:t>
            </a:r>
            <a:endParaRPr lang="en-US" sz="240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Elist.place = t;</a:t>
            </a:r>
            <a:endParaRPr lang="en-US" sz="240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Elist.ndim = m; }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 panose="020F0502020204030204"/>
              <a:buNone/>
            </a:pPr>
            <a:r>
              <a:rPr lang="en-US" sz="3200" b="1">
                <a:solidFill>
                  <a:srgbClr val="FF0000"/>
                </a:solidFill>
              </a:rPr>
              <a:t>2. Basic blocks</a:t>
            </a:r>
            <a:endParaRPr sz="3200" b="1">
              <a:solidFill>
                <a:srgbClr val="FF0000"/>
              </a:solidFill>
            </a:endParaRPr>
          </a:p>
        </p:txBody>
      </p:sp>
      <p:sp>
        <p:nvSpPr>
          <p:cNvPr id="117" name="Google Shape;117;p18"/>
          <p:cNvSpPr txBox="1"/>
          <p:nvPr>
            <p:ph type="body" idx="1"/>
          </p:nvPr>
        </p:nvSpPr>
        <p:spPr>
          <a:xfrm>
            <a:off x="457200" y="838200"/>
            <a:ext cx="82296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entered only at the beginning and when entered are executed in sequence without halting or branching</a:t>
            </a:r>
            <a:endParaRPr lang="en-US"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</a:rPr>
              <a:t>Determine the set of leaders</a:t>
            </a:r>
            <a:r>
              <a:rPr lang="en-US" sz="2400"/>
              <a:t>. A </a:t>
            </a:r>
            <a:r>
              <a:rPr lang="en-US" sz="2400" b="1"/>
              <a:t>leader</a:t>
            </a:r>
            <a:r>
              <a:rPr lang="en-US" sz="2400"/>
              <a:t> is the first statement of basic blocks. Rules</a:t>
            </a:r>
            <a:endParaRPr lang="en-US" sz="24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First statement is a leader.</a:t>
            </a:r>
            <a:endParaRPr lang="en-US" sz="24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Any statement which is the target of conditional or unconditional goto is a leader.</a:t>
            </a:r>
            <a:endParaRPr lang="en-US" sz="24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Any statement which initially follows a conditional statement is a leader.     </a:t>
            </a:r>
            <a:endParaRPr lang="en-US"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For each leader construct its </a:t>
            </a:r>
            <a:r>
              <a:rPr lang="en-US" sz="2400" b="1"/>
              <a:t>basic block</a:t>
            </a:r>
            <a:r>
              <a:rPr lang="en-US" sz="2400"/>
              <a:t> which consists of the leader and all statement upto but not including the next leader or the end of the program.</a:t>
            </a:r>
            <a:endParaRPr lang="en-US"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Any statement not placed is a block can never be executed and hence can be removed if desired.  </a:t>
            </a:r>
            <a:endParaRPr lang="en-US"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 = Block 1 – (1) and (2) ; Block 2 is (3 ) to    (11)</a:t>
            </a:r>
            <a:endParaRPr lang="en-US"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                          </a:t>
            </a:r>
            <a:endParaRPr lang="en-US" sz="240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14055</Words>
  <Application>WPS Presentation</Application>
  <PresentationFormat/>
  <Paragraphs>918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Times New Roman</vt:lpstr>
      <vt:lpstr>Office Theme</vt:lpstr>
      <vt:lpstr>Code Optimisation – an Introduction</vt:lpstr>
      <vt:lpstr>Need</vt:lpstr>
      <vt:lpstr>Properties</vt:lpstr>
      <vt:lpstr>Steps</vt:lpstr>
      <vt:lpstr>PowerPoint 演示文稿</vt:lpstr>
      <vt:lpstr>PowerPoint 演示文稿</vt:lpstr>
      <vt:lpstr>PowerPoint 演示文稿</vt:lpstr>
      <vt:lpstr>PowerPoint 演示文稿</vt:lpstr>
      <vt:lpstr>2. Basic blocks</vt:lpstr>
      <vt:lpstr>1. TAC</vt:lpstr>
      <vt:lpstr>PowerPoint 演示文稿</vt:lpstr>
      <vt:lpstr>Quick Sort</vt:lpstr>
      <vt:lpstr>PowerPoint 演示文稿</vt:lpstr>
      <vt:lpstr>3. Local optimisations </vt:lpstr>
      <vt:lpstr>a) Global CSE</vt:lpstr>
      <vt:lpstr>b) Copy propagation</vt:lpstr>
      <vt:lpstr>c) Dead code elimination</vt:lpstr>
      <vt:lpstr>c)  Reduction in strength</vt:lpstr>
      <vt:lpstr>Example</vt:lpstr>
      <vt:lpstr>2. Loop Optimisation</vt:lpstr>
      <vt:lpstr>b) Induction variable elimination</vt:lpstr>
      <vt:lpstr>c)  Reduction in strength</vt:lpstr>
      <vt:lpstr>Example 2</vt:lpstr>
      <vt:lpstr>PowerPoint 演示文稿</vt:lpstr>
      <vt:lpstr>Optimisation of Basic blocks using DAG</vt:lpstr>
      <vt:lpstr>DAGs</vt:lpstr>
      <vt:lpstr>PowerPoint 演示文稿</vt:lpstr>
      <vt:lpstr>DAG optimisations</vt:lpstr>
      <vt:lpstr>Peephole Optimisation</vt:lpstr>
      <vt:lpstr>PowerPoint 演示文稿</vt:lpstr>
      <vt:lpstr>PowerPoint 演示文稿</vt:lpstr>
      <vt:lpstr>Algebraic Optimisations</vt:lpstr>
      <vt:lpstr>PowerPoint 演示文稿</vt:lpstr>
      <vt:lpstr>Global Data Flow Analysis</vt:lpstr>
      <vt:lpstr>Available expression</vt:lpstr>
      <vt:lpstr>Reaching definition</vt:lpstr>
      <vt:lpstr>Live variable</vt:lpstr>
      <vt:lpstr>Busy Expression</vt:lpstr>
      <vt:lpstr>Not busy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Optimisation – an Introduction</dc:title>
  <dc:creator/>
  <cp:lastModifiedBy>Dr Sudha Sadasivam G - PSGCT</cp:lastModifiedBy>
  <cp:revision>6</cp:revision>
  <dcterms:created xsi:type="dcterms:W3CDTF">2023-03-15T11:09:00Z</dcterms:created>
  <dcterms:modified xsi:type="dcterms:W3CDTF">2025-03-17T04:12:49Z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105827437C874A3EBC66D24B4113158F</vt:lpwstr>
  </property>
  <property fmtid="{D5CDD505-2E9C-101B-9397-08002B2CF9AE}" pid="3" name="KSOProductBuildVer">
    <vt:lpwstr>1033-12.2.0.20326</vt:lpwstr>
  </property>
</Properties>
</file>