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68" r:id="rId5"/>
    <p:sldId id="26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BF8AD-55BE-4526-A964-61D410A0B0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99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1" name="Google Shape;231;p10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3" name="Google Shape;263;p11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8" name="Google Shape;288;p1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2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3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4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5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6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7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6" name="Google Shape;166;p8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0" name="Google Shape;190;p9:notes"/>
          <p:cNvSpPr/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39" name="Google Shape;39;p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1" name="Google Shape;41;p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  <a:r>
              <a:rPr lang="en-US"/>
              <a:t>Global Optimisation</a:t>
            </a:r>
            <a:endParaRPr lang="en-US"/>
          </a:p>
        </p:txBody>
      </p:sp>
      <p:sp>
        <p:nvSpPr>
          <p:cNvPr id="85" name="Google Shape;85;p1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/>
          <p:nvPr>
            <p:ph type="title"/>
          </p:nvPr>
        </p:nvSpPr>
        <p:spPr>
          <a:xfrm>
            <a:off x="533400" y="0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Ud-chain – use definition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69" name="Google Shape;169;p20"/>
          <p:cNvGraphicFramePr/>
          <p:nvPr/>
        </p:nvGraphicFramePr>
        <p:xfrm>
          <a:off x="381000" y="4876800"/>
          <a:ext cx="8305800" cy="3000000"/>
        </p:xfrm>
        <a:graphic>
          <a:graphicData uri="http://schemas.openxmlformats.org/drawingml/2006/table">
            <a:tbl>
              <a:tblPr>
                <a:noFill/>
                <a:tableStyleId>{69CBF8AD-55BE-4526-A964-61D410A0B0EC}</a:tableStyleId>
              </a:tblPr>
              <a:tblGrid>
                <a:gridCol w="1036300"/>
                <a:gridCol w="1142600"/>
                <a:gridCol w="2195400"/>
                <a:gridCol w="1792875"/>
                <a:gridCol w="2138625"/>
              </a:tblGrid>
              <a:tr h="3302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Block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Gen(B)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Bit Vector (Gen)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Kill(B)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Bit Vector (Kill)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{d1,d2}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8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{d3,d4,d5}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B2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{d3}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00100</a:t>
                      </a:r>
                      <a:endParaRPr sz="18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{d1}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10000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B3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{d4}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00010</a:t>
                      </a:r>
                      <a:endParaRPr sz="18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{d2, d5}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01001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B4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{d5}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00001</a:t>
                      </a:r>
                      <a:endParaRPr sz="18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{d2, d4}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01010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302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B5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Ø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8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Ø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8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170" name="Google Shape;170;p20"/>
          <p:cNvGrpSpPr/>
          <p:nvPr/>
        </p:nvGrpSpPr>
        <p:grpSpPr>
          <a:xfrm>
            <a:off x="0" y="457200"/>
            <a:ext cx="4267200" cy="4060825"/>
            <a:chOff x="1846" y="7894"/>
            <a:chExt cx="4873" cy="4928"/>
          </a:xfrm>
        </p:grpSpPr>
        <p:sp>
          <p:nvSpPr>
            <p:cNvPr id="171" name="Google Shape;171;p20"/>
            <p:cNvSpPr txBox="1"/>
            <p:nvPr/>
          </p:nvSpPr>
          <p:spPr>
            <a:xfrm>
              <a:off x="4021" y="7894"/>
              <a:ext cx="1918" cy="7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d1:  I = 2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d2:  J = I + 1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2" name="Google Shape;172;p20"/>
            <p:cNvSpPr txBox="1"/>
            <p:nvPr/>
          </p:nvSpPr>
          <p:spPr>
            <a:xfrm>
              <a:off x="6110" y="7894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3974" y="9191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d3:  I =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4" name="Google Shape;174;p20"/>
            <p:cNvSpPr txBox="1"/>
            <p:nvPr/>
          </p:nvSpPr>
          <p:spPr>
            <a:xfrm>
              <a:off x="5794" y="9254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B2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5" name="Google Shape;175;p20"/>
            <p:cNvSpPr txBox="1"/>
            <p:nvPr/>
          </p:nvSpPr>
          <p:spPr>
            <a:xfrm>
              <a:off x="4021" y="10391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d4:  J = J + 1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6" name="Google Shape;176;p20"/>
            <p:cNvSpPr txBox="1"/>
            <p:nvPr/>
          </p:nvSpPr>
          <p:spPr>
            <a:xfrm>
              <a:off x="5849" y="10391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B3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7" name="Google Shape;177;p20"/>
            <p:cNvSpPr txBox="1"/>
            <p:nvPr/>
          </p:nvSpPr>
          <p:spPr>
            <a:xfrm>
              <a:off x="1846" y="11322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d5:  J = J - 4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8" name="Google Shape;178;p20"/>
            <p:cNvSpPr txBox="1"/>
            <p:nvPr/>
          </p:nvSpPr>
          <p:spPr>
            <a:xfrm>
              <a:off x="3934" y="11408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B4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3974" y="12242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5762" y="11963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B5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81" name="Google Shape;181;p20"/>
            <p:cNvCxnSpPr/>
            <p:nvPr/>
          </p:nvCxnSpPr>
          <p:spPr>
            <a:xfrm flipH="1">
              <a:off x="4912" y="8599"/>
              <a:ext cx="14" cy="59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2" name="Google Shape;182;p20"/>
            <p:cNvCxnSpPr/>
            <p:nvPr/>
          </p:nvCxnSpPr>
          <p:spPr>
            <a:xfrm flipH="1">
              <a:off x="4870" y="9771"/>
              <a:ext cx="14" cy="59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3" name="Google Shape;183;p20"/>
            <p:cNvCxnSpPr/>
            <p:nvPr/>
          </p:nvCxnSpPr>
          <p:spPr>
            <a:xfrm flipH="1">
              <a:off x="4828" y="10981"/>
              <a:ext cx="14" cy="124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4" name="Google Shape;184;p20"/>
            <p:cNvCxnSpPr/>
            <p:nvPr/>
          </p:nvCxnSpPr>
          <p:spPr>
            <a:xfrm flipH="1">
              <a:off x="3274" y="10691"/>
              <a:ext cx="714" cy="63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5" name="Google Shape;185;p20"/>
            <p:cNvCxnSpPr/>
            <p:nvPr/>
          </p:nvCxnSpPr>
          <p:spPr>
            <a:xfrm>
              <a:off x="3260" y="11889"/>
              <a:ext cx="728" cy="66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" name="Google Shape;186;p20"/>
            <p:cNvSpPr/>
            <p:nvPr/>
          </p:nvSpPr>
          <p:spPr>
            <a:xfrm rot="10800000" flipH="1">
              <a:off x="5872" y="9590"/>
              <a:ext cx="847" cy="2992"/>
            </a:xfrm>
            <a:custGeom>
              <a:avLst/>
              <a:gdLst/>
              <a:ahLst/>
              <a:cxnLst/>
              <a:rect l="l" t="t" r="r" b="b"/>
              <a:pathLst>
                <a:path w="22521" h="43200" fill="none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</a:path>
                <a:path w="22521" h="43200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  <a:lnTo>
                    <a:pt x="921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" name="Google Shape;187;p20"/>
            <p:cNvSpPr/>
            <p:nvPr/>
          </p:nvSpPr>
          <p:spPr>
            <a:xfrm rot="10800000" flipH="1">
              <a:off x="5936" y="8449"/>
              <a:ext cx="776" cy="949"/>
            </a:xfrm>
            <a:custGeom>
              <a:avLst/>
              <a:gdLst/>
              <a:ahLst/>
              <a:cxnLst/>
              <a:rect l="l" t="t" r="r" b="b"/>
              <a:pathLst>
                <a:path w="22521" h="43200" fill="none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</a:path>
                <a:path w="22521" h="43200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  <a:lnTo>
                    <a:pt x="921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21"/>
          <p:cNvGrpSpPr/>
          <p:nvPr/>
        </p:nvGrpSpPr>
        <p:grpSpPr>
          <a:xfrm>
            <a:off x="0" y="2590800"/>
            <a:ext cx="4267200" cy="4060825"/>
            <a:chOff x="1846" y="7894"/>
            <a:chExt cx="4873" cy="4928"/>
          </a:xfrm>
        </p:grpSpPr>
        <p:sp>
          <p:nvSpPr>
            <p:cNvPr id="193" name="Google Shape;193;p21"/>
            <p:cNvSpPr txBox="1"/>
            <p:nvPr/>
          </p:nvSpPr>
          <p:spPr>
            <a:xfrm>
              <a:off x="4021" y="7894"/>
              <a:ext cx="1918" cy="7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d1:  I = 2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d2:  J = I + 1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4" name="Google Shape;194;p21"/>
            <p:cNvSpPr txBox="1"/>
            <p:nvPr/>
          </p:nvSpPr>
          <p:spPr>
            <a:xfrm>
              <a:off x="6110" y="7894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5" name="Google Shape;195;p21"/>
            <p:cNvSpPr txBox="1"/>
            <p:nvPr/>
          </p:nvSpPr>
          <p:spPr>
            <a:xfrm>
              <a:off x="3974" y="9191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d3:  I =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6" name="Google Shape;196;p21"/>
            <p:cNvSpPr txBox="1"/>
            <p:nvPr/>
          </p:nvSpPr>
          <p:spPr>
            <a:xfrm>
              <a:off x="5794" y="9254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B2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7" name="Google Shape;197;p21"/>
            <p:cNvSpPr txBox="1"/>
            <p:nvPr/>
          </p:nvSpPr>
          <p:spPr>
            <a:xfrm>
              <a:off x="4021" y="10391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d4:  J = J + 1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8" name="Google Shape;198;p21"/>
            <p:cNvSpPr txBox="1"/>
            <p:nvPr/>
          </p:nvSpPr>
          <p:spPr>
            <a:xfrm>
              <a:off x="5849" y="10391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B3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199" name="Google Shape;199;p21"/>
            <p:cNvSpPr txBox="1"/>
            <p:nvPr/>
          </p:nvSpPr>
          <p:spPr>
            <a:xfrm>
              <a:off x="1846" y="11322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d5:  J = J - 4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0" name="Google Shape;200;p21"/>
            <p:cNvSpPr txBox="1"/>
            <p:nvPr/>
          </p:nvSpPr>
          <p:spPr>
            <a:xfrm>
              <a:off x="3934" y="11408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B4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1" name="Google Shape;201;p21"/>
            <p:cNvSpPr txBox="1"/>
            <p:nvPr/>
          </p:nvSpPr>
          <p:spPr>
            <a:xfrm>
              <a:off x="3974" y="12242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02" name="Google Shape;202;p21"/>
            <p:cNvSpPr txBox="1"/>
            <p:nvPr/>
          </p:nvSpPr>
          <p:spPr>
            <a:xfrm>
              <a:off x="5762" y="11963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B5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03" name="Google Shape;203;p21"/>
            <p:cNvCxnSpPr/>
            <p:nvPr/>
          </p:nvCxnSpPr>
          <p:spPr>
            <a:xfrm flipH="1">
              <a:off x="4912" y="8599"/>
              <a:ext cx="14" cy="59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4" name="Google Shape;204;p21"/>
            <p:cNvCxnSpPr/>
            <p:nvPr/>
          </p:nvCxnSpPr>
          <p:spPr>
            <a:xfrm flipH="1">
              <a:off x="4870" y="9771"/>
              <a:ext cx="14" cy="59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5" name="Google Shape;205;p21"/>
            <p:cNvCxnSpPr/>
            <p:nvPr/>
          </p:nvCxnSpPr>
          <p:spPr>
            <a:xfrm flipH="1">
              <a:off x="4828" y="10981"/>
              <a:ext cx="14" cy="124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6" name="Google Shape;206;p21"/>
            <p:cNvCxnSpPr/>
            <p:nvPr/>
          </p:nvCxnSpPr>
          <p:spPr>
            <a:xfrm flipH="1">
              <a:off x="3274" y="10691"/>
              <a:ext cx="714" cy="63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7" name="Google Shape;207;p21"/>
            <p:cNvCxnSpPr/>
            <p:nvPr/>
          </p:nvCxnSpPr>
          <p:spPr>
            <a:xfrm>
              <a:off x="3260" y="11889"/>
              <a:ext cx="728" cy="66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8" name="Google Shape;208;p21"/>
            <p:cNvSpPr/>
            <p:nvPr/>
          </p:nvSpPr>
          <p:spPr>
            <a:xfrm rot="10800000" flipH="1">
              <a:off x="5872" y="9590"/>
              <a:ext cx="847" cy="2992"/>
            </a:xfrm>
            <a:custGeom>
              <a:avLst/>
              <a:gdLst/>
              <a:ahLst/>
              <a:cxnLst/>
              <a:rect l="l" t="t" r="r" b="b"/>
              <a:pathLst>
                <a:path w="22521" h="43200" fill="none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</a:path>
                <a:path w="22521" h="43200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  <a:lnTo>
                    <a:pt x="921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 rot="10800000" flipH="1">
              <a:off x="5936" y="8449"/>
              <a:ext cx="776" cy="949"/>
            </a:xfrm>
            <a:custGeom>
              <a:avLst/>
              <a:gdLst/>
              <a:ahLst/>
              <a:cxnLst/>
              <a:rect l="l" t="t" r="r" b="b"/>
              <a:pathLst>
                <a:path w="22521" h="43200" fill="none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</a:path>
                <a:path w="22521" h="43200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  <a:lnTo>
                    <a:pt x="921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aphicFrame>
        <p:nvGraphicFramePr>
          <p:cNvPr id="210" name="Google Shape;210;p21"/>
          <p:cNvGraphicFramePr/>
          <p:nvPr/>
        </p:nvGraphicFramePr>
        <p:xfrm>
          <a:off x="4267199" y="5029201"/>
          <a:ext cx="4876800" cy="3000000"/>
        </p:xfrm>
        <a:graphic>
          <a:graphicData uri="http://schemas.openxmlformats.org/drawingml/2006/table">
            <a:tbl>
              <a:tblPr>
                <a:noFill/>
                <a:tableStyleId>{69CBF8AD-55BE-4526-A964-61D410A0B0EC}</a:tableStyleId>
              </a:tblPr>
              <a:tblGrid>
                <a:gridCol w="975150"/>
                <a:gridCol w="975150"/>
                <a:gridCol w="975150"/>
                <a:gridCol w="975150"/>
                <a:gridCol w="976200"/>
              </a:tblGrid>
              <a:tr h="261250">
                <a:tc row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Block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Initial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Pass1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2612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in[B]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out[B]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in[B]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out[B]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2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B1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6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00100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7030A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600" u="none" strike="noStrike" cap="none">
                        <a:solidFill>
                          <a:srgbClr val="7030A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2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B2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00100</a:t>
                      </a:r>
                      <a:endParaRPr sz="16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7030A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01100</a:t>
                      </a:r>
                      <a:endParaRPr sz="1600" u="none" strike="noStrike" cap="none">
                        <a:solidFill>
                          <a:srgbClr val="7030A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2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B3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00010</a:t>
                      </a:r>
                      <a:endParaRPr sz="16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01100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7030A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600" u="none" strike="noStrike" cap="none">
                        <a:solidFill>
                          <a:srgbClr val="7030A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2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B4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00001</a:t>
                      </a:r>
                      <a:endParaRPr sz="16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00101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612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B5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6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0070C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600" u="none" strike="noStrike" cap="none">
                        <a:solidFill>
                          <a:srgbClr val="0070C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C0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600" u="none" strike="noStrike" cap="none">
                        <a:solidFill>
                          <a:srgbClr val="C0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rgbClr val="7030A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600" u="none" strike="noStrike" cap="none">
                        <a:solidFill>
                          <a:srgbClr val="7030A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11" name="Google Shape;211;p21"/>
          <p:cNvSpPr/>
          <p:nvPr/>
        </p:nvSpPr>
        <p:spPr>
          <a:xfrm>
            <a:off x="0" y="228600"/>
            <a:ext cx="4800600" cy="830997"/>
          </a:xfrm>
          <a:prstGeom prst="rect">
            <a:avLst/>
          </a:prstGeom>
          <a:solidFill>
            <a:schemeClr val="accent1">
              <a:alpha val="17647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in[B1]=out[B2]=gen[B2]={d3}🡪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00100</a:t>
            </a:r>
            <a:r>
              <a:rPr lang="en-US" sz="1600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out[B1] = in[B1] – kill[B1] U gen[B1]</a:t>
            </a: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={</a:t>
            </a:r>
            <a:r>
              <a:rPr lang="en-US" sz="1600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d3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}–{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d3,d4,d5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}U {</a:t>
            </a:r>
            <a:r>
              <a:rPr lang="en-US" sz="16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d1,d2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 = Ø U {d1,d2} 🡪  </a:t>
            </a:r>
            <a:r>
              <a:rPr lang="en-US" sz="1600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11000</a:t>
            </a:r>
            <a:endParaRPr sz="16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Google Shape;212;p21"/>
          <p:cNvSpPr/>
          <p:nvPr/>
        </p:nvSpPr>
        <p:spPr>
          <a:xfrm>
            <a:off x="0" y="1295400"/>
            <a:ext cx="4724400" cy="830997"/>
          </a:xfrm>
          <a:prstGeom prst="rect">
            <a:avLst/>
          </a:prstGeom>
          <a:solidFill>
            <a:schemeClr val="accent1">
              <a:alpha val="15686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in[B2]=out[B1]Uout[B5]= {</a:t>
            </a:r>
            <a:r>
              <a:rPr lang="en-US" sz="16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d1,d2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 U </a:t>
            </a:r>
            <a:r>
              <a:rPr lang="en-US" sz="1600" b="0" i="0" u="none" strike="noStrike" cap="none">
                <a:solidFill>
                  <a:srgbClr val="0070C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Ø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 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11000</a:t>
            </a:r>
            <a:endParaRPr sz="1600" b="0" i="0" u="none" strike="noStrike" cap="none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out[B2] = in[B2] – kill[B2] U gen[B2]</a:t>
            </a:r>
            <a:endParaRPr sz="16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=  </a:t>
            </a:r>
            <a:r>
              <a:rPr lang="en-US" sz="1600" b="0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{d1,d2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 – {</a:t>
            </a:r>
            <a:r>
              <a:rPr lang="en-US" sz="1600" b="0" i="0" u="none" strike="noStrike" cap="none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d1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 U {</a:t>
            </a:r>
            <a:r>
              <a:rPr lang="en-US" sz="1600" b="0" i="0" u="none" strike="noStrike" cap="none">
                <a:solidFill>
                  <a:srgbClr val="00B05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d3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}= { d2, d3}.🡪 </a:t>
            </a:r>
            <a:r>
              <a:rPr lang="en-US" sz="1600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01100</a:t>
            </a:r>
            <a:endParaRPr sz="1600" b="0" i="0" u="none" strike="noStrike" cap="none">
              <a:solidFill>
                <a:srgbClr val="7030A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13" name="Google Shape;213;p21"/>
          <p:cNvGraphicFramePr/>
          <p:nvPr/>
        </p:nvGraphicFramePr>
        <p:xfrm>
          <a:off x="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{69CBF8AD-55BE-4526-A964-61D410A0B0EC}</a:tableStyleId>
              </a:tblPr>
              <a:tblGrid>
                <a:gridCol w="338200"/>
                <a:gridCol w="654950"/>
                <a:gridCol w="7594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(Gen)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(Kill)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B1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B2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00100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10000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B3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00010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01001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B4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00001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01010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B5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cxnSp>
        <p:nvCxnSpPr>
          <p:cNvPr id="214" name="Google Shape;214;p21"/>
          <p:cNvCxnSpPr/>
          <p:nvPr/>
        </p:nvCxnSpPr>
        <p:spPr>
          <a:xfrm rot="-5400000">
            <a:off x="6934200" y="5715000"/>
            <a:ext cx="304800" cy="304800"/>
          </a:xfrm>
          <a:prstGeom prst="straightConnector1">
            <a:avLst/>
          </a:prstGeom>
          <a:noFill/>
          <a:ln w="25400" cap="flat" cmpd="sng">
            <a:solidFill>
              <a:srgbClr val="5F497A"/>
            </a:solidFill>
            <a:prstDash val="solid"/>
            <a:round/>
            <a:headEnd type="none" w="sm" len="sm"/>
            <a:tailEnd type="stealth" w="med" len="med"/>
          </a:ln>
        </p:spPr>
      </p:cxnSp>
      <p:sp>
        <p:nvSpPr>
          <p:cNvPr id="215" name="Google Shape;215;p21"/>
          <p:cNvSpPr/>
          <p:nvPr/>
        </p:nvSpPr>
        <p:spPr>
          <a:xfrm>
            <a:off x="7239000" y="5562600"/>
            <a:ext cx="914400" cy="2286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6" name="Google Shape;216;p21"/>
          <p:cNvSpPr/>
          <p:nvPr/>
        </p:nvSpPr>
        <p:spPr>
          <a:xfrm>
            <a:off x="8229600" y="5562600"/>
            <a:ext cx="914400" cy="2286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7" name="Google Shape;217;p21"/>
          <p:cNvSpPr/>
          <p:nvPr/>
        </p:nvSpPr>
        <p:spPr>
          <a:xfrm>
            <a:off x="7162800" y="5867400"/>
            <a:ext cx="914400" cy="2286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8" name="Google Shape;218;p21"/>
          <p:cNvSpPr/>
          <p:nvPr/>
        </p:nvSpPr>
        <p:spPr>
          <a:xfrm>
            <a:off x="8229600" y="5791200"/>
            <a:ext cx="914400" cy="2286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9" name="Google Shape;219;p21"/>
          <p:cNvSpPr/>
          <p:nvPr/>
        </p:nvSpPr>
        <p:spPr>
          <a:xfrm>
            <a:off x="5029200" y="304800"/>
            <a:ext cx="4114800" cy="830997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in[B3]  = out[B2]  = {d2,d3}. 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01100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out[B3] = in[B3] – kill[B3] U gen[B3]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={d2,d3}–{d2,d5} U {d4} = { d3,d4}. </a:t>
            </a:r>
            <a:r>
              <a:rPr lang="en-US" sz="1600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00110</a:t>
            </a:r>
            <a:r>
              <a:rPr lang="en-US" sz="16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" name="Google Shape;220;p21"/>
          <p:cNvSpPr/>
          <p:nvPr/>
        </p:nvSpPr>
        <p:spPr>
          <a:xfrm>
            <a:off x="7162800" y="6019800"/>
            <a:ext cx="1066800" cy="3048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1" name="Google Shape;221;p21"/>
          <p:cNvSpPr/>
          <p:nvPr/>
        </p:nvSpPr>
        <p:spPr>
          <a:xfrm>
            <a:off x="8229600" y="6096000"/>
            <a:ext cx="914400" cy="2286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2" name="Google Shape;222;p21"/>
          <p:cNvSpPr/>
          <p:nvPr/>
        </p:nvSpPr>
        <p:spPr>
          <a:xfrm>
            <a:off x="5029200" y="1371600"/>
            <a:ext cx="4114800" cy="830997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in[B4]  = out[B3]  = {d3,d4}. 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00110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out[B4] = in[B4] – kill[B4] U gen[B4]</a:t>
            </a:r>
            <a:endParaRPr lang="en-US"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= {d3,d4}–{d2,d4}U{d5} = { d3,d5}.  </a:t>
            </a:r>
            <a:r>
              <a:rPr lang="en-US" sz="1600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00101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endParaRPr lang="en-US"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3" name="Google Shape;223;p21"/>
          <p:cNvSpPr/>
          <p:nvPr/>
        </p:nvSpPr>
        <p:spPr>
          <a:xfrm>
            <a:off x="7162800" y="6248400"/>
            <a:ext cx="1066800" cy="3048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1"/>
          <p:cNvSpPr/>
          <p:nvPr/>
        </p:nvSpPr>
        <p:spPr>
          <a:xfrm>
            <a:off x="8229600" y="6324600"/>
            <a:ext cx="1066800" cy="3048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" name="Google Shape;225;p21"/>
          <p:cNvSpPr/>
          <p:nvPr/>
        </p:nvSpPr>
        <p:spPr>
          <a:xfrm>
            <a:off x="4648200" y="2590800"/>
            <a:ext cx="4495800" cy="830997"/>
          </a:xfrm>
          <a:prstGeom prst="rect">
            <a:avLst/>
          </a:prstGeom>
          <a:solidFill>
            <a:srgbClr val="E5B8B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in[B5]  = out[B4] U out[B3]={d3,d4,d5}. </a:t>
            </a:r>
            <a:r>
              <a:rPr lang="en-US" sz="1600" b="1" i="0" u="none" strike="noStrike" cap="none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00111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out[B5] = in[B5] – kill[B5] U gen[B5]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	 =  {d3,d4,d5} – Ø U Ø= { d3,d4,d5}.</a:t>
            </a:r>
            <a:r>
              <a:rPr lang="en-US" sz="1600" b="1" i="0" u="none" strike="noStrike" cap="none">
                <a:solidFill>
                  <a:srgbClr val="7030A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00111</a:t>
            </a:r>
            <a:r>
              <a:rPr lang="en-US" sz="16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.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6" name="Google Shape;226;p21"/>
          <p:cNvSpPr/>
          <p:nvPr/>
        </p:nvSpPr>
        <p:spPr>
          <a:xfrm>
            <a:off x="7162800" y="6553200"/>
            <a:ext cx="1066800" cy="3048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8077200" y="6705600"/>
            <a:ext cx="1066800" cy="304800"/>
          </a:xfrm>
          <a:prstGeom prst="rect">
            <a:avLst/>
          </a:prstGeom>
          <a:solidFill>
            <a:srgbClr val="FBD4B4">
              <a:alpha val="27843"/>
            </a:srgbClr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28" name="Google Shape;228;p21"/>
          <p:cNvCxnSpPr/>
          <p:nvPr/>
        </p:nvCxnSpPr>
        <p:spPr>
          <a:xfrm>
            <a:off x="914400" y="4038600"/>
            <a:ext cx="5334000" cy="1752600"/>
          </a:xfrm>
          <a:prstGeom prst="straightConnector1">
            <a:avLst/>
          </a:prstGeom>
          <a:noFill/>
          <a:ln w="25400" cap="flat" cmpd="sng">
            <a:solidFill>
              <a:schemeClr val="accent4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2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2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2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2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2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3" name="Google Shape;233;p22"/>
          <p:cNvGraphicFramePr/>
          <p:nvPr/>
        </p:nvGraphicFramePr>
        <p:xfrm>
          <a:off x="4114798" y="304800"/>
          <a:ext cx="5029200" cy="3809925"/>
        </p:xfrm>
        <a:graphic>
          <a:graphicData uri="http://schemas.openxmlformats.org/drawingml/2006/table">
            <a:tbl>
              <a:tblPr>
                <a:noFill/>
                <a:tableStyleId>{69CBF8AD-55BE-4526-A964-61D410A0B0EC}</a:tableStyleId>
              </a:tblPr>
              <a:tblGrid>
                <a:gridCol w="837600"/>
                <a:gridCol w="837600"/>
                <a:gridCol w="838500"/>
                <a:gridCol w="838500"/>
                <a:gridCol w="838500"/>
                <a:gridCol w="838500"/>
              </a:tblGrid>
              <a:tr h="544275"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Pass1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Pass2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Pass3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cPr/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in[B]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out[B]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in[B]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out[B]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in[B]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out[B]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01100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01100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01100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34" name="Google Shape;234;p22"/>
          <p:cNvGrpSpPr/>
          <p:nvPr/>
        </p:nvGrpSpPr>
        <p:grpSpPr>
          <a:xfrm>
            <a:off x="0" y="2590800"/>
            <a:ext cx="4267200" cy="4060825"/>
            <a:chOff x="1846" y="7894"/>
            <a:chExt cx="4873" cy="4928"/>
          </a:xfrm>
        </p:grpSpPr>
        <p:sp>
          <p:nvSpPr>
            <p:cNvPr id="235" name="Google Shape;235;p22"/>
            <p:cNvSpPr txBox="1"/>
            <p:nvPr/>
          </p:nvSpPr>
          <p:spPr>
            <a:xfrm>
              <a:off x="4021" y="7894"/>
              <a:ext cx="1918" cy="7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d1:  I = 2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d2:  J = I + 1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6110" y="7894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7" name="Google Shape;237;p22"/>
            <p:cNvSpPr txBox="1"/>
            <p:nvPr/>
          </p:nvSpPr>
          <p:spPr>
            <a:xfrm>
              <a:off x="3974" y="9191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d3:  I =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8" name="Google Shape;238;p22"/>
            <p:cNvSpPr txBox="1"/>
            <p:nvPr/>
          </p:nvSpPr>
          <p:spPr>
            <a:xfrm>
              <a:off x="5794" y="9254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B2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39" name="Google Shape;239;p22"/>
            <p:cNvSpPr txBox="1"/>
            <p:nvPr/>
          </p:nvSpPr>
          <p:spPr>
            <a:xfrm>
              <a:off x="4021" y="10391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d4:  J = J + 1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5849" y="10391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B3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1" name="Google Shape;241;p22"/>
            <p:cNvSpPr txBox="1"/>
            <p:nvPr/>
          </p:nvSpPr>
          <p:spPr>
            <a:xfrm>
              <a:off x="1846" y="11322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d5:  J = J - 4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2" name="Google Shape;242;p22"/>
            <p:cNvSpPr txBox="1"/>
            <p:nvPr/>
          </p:nvSpPr>
          <p:spPr>
            <a:xfrm>
              <a:off x="3934" y="11408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B4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3" name="Google Shape;243;p22"/>
            <p:cNvSpPr txBox="1"/>
            <p:nvPr/>
          </p:nvSpPr>
          <p:spPr>
            <a:xfrm>
              <a:off x="3974" y="12242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5762" y="11963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B5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45" name="Google Shape;245;p22"/>
            <p:cNvCxnSpPr/>
            <p:nvPr/>
          </p:nvCxnSpPr>
          <p:spPr>
            <a:xfrm flipH="1">
              <a:off x="4912" y="8599"/>
              <a:ext cx="14" cy="59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6" name="Google Shape;246;p22"/>
            <p:cNvCxnSpPr/>
            <p:nvPr/>
          </p:nvCxnSpPr>
          <p:spPr>
            <a:xfrm flipH="1">
              <a:off x="4870" y="9771"/>
              <a:ext cx="14" cy="59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7" name="Google Shape;247;p22"/>
            <p:cNvCxnSpPr/>
            <p:nvPr/>
          </p:nvCxnSpPr>
          <p:spPr>
            <a:xfrm flipH="1">
              <a:off x="4828" y="10981"/>
              <a:ext cx="14" cy="124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22"/>
            <p:cNvCxnSpPr/>
            <p:nvPr/>
          </p:nvCxnSpPr>
          <p:spPr>
            <a:xfrm flipH="1">
              <a:off x="3274" y="10691"/>
              <a:ext cx="714" cy="63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Google Shape;249;p22"/>
            <p:cNvCxnSpPr/>
            <p:nvPr/>
          </p:nvCxnSpPr>
          <p:spPr>
            <a:xfrm>
              <a:off x="3260" y="11889"/>
              <a:ext cx="728" cy="66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0" name="Google Shape;250;p22"/>
            <p:cNvSpPr/>
            <p:nvPr/>
          </p:nvSpPr>
          <p:spPr>
            <a:xfrm rot="10800000" flipH="1">
              <a:off x="5872" y="9590"/>
              <a:ext cx="847" cy="2992"/>
            </a:xfrm>
            <a:custGeom>
              <a:avLst/>
              <a:gdLst/>
              <a:ahLst/>
              <a:cxnLst/>
              <a:rect l="l" t="t" r="r" b="b"/>
              <a:pathLst>
                <a:path w="22521" h="43200" fill="none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</a:path>
                <a:path w="22521" h="43200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  <a:lnTo>
                    <a:pt x="921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1" name="Google Shape;251;p22"/>
            <p:cNvSpPr/>
            <p:nvPr/>
          </p:nvSpPr>
          <p:spPr>
            <a:xfrm rot="10800000" flipH="1">
              <a:off x="5936" y="8449"/>
              <a:ext cx="776" cy="949"/>
            </a:xfrm>
            <a:custGeom>
              <a:avLst/>
              <a:gdLst/>
              <a:ahLst/>
              <a:cxnLst/>
              <a:rect l="l" t="t" r="r" b="b"/>
              <a:pathLst>
                <a:path w="22521" h="43200" fill="none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</a:path>
                <a:path w="22521" h="43200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  <a:lnTo>
                    <a:pt x="921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aphicFrame>
        <p:nvGraphicFramePr>
          <p:cNvPr id="252" name="Google Shape;252;p22"/>
          <p:cNvGraphicFramePr/>
          <p:nvPr/>
        </p:nvGraphicFramePr>
        <p:xfrm>
          <a:off x="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{69CBF8AD-55BE-4526-A964-61D410A0B0EC}</a:tableStyleId>
              </a:tblPr>
              <a:tblGrid>
                <a:gridCol w="338200"/>
                <a:gridCol w="654950"/>
                <a:gridCol w="759450"/>
              </a:tblGrid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(Gen)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 (Kill)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B1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B2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00100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10000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B3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00010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01001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B4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00001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01010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159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B5</a:t>
                      </a:r>
                      <a:endParaRPr sz="14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B05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400" u="none" strike="noStrike" cap="none">
                        <a:solidFill>
                          <a:srgbClr val="00B05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FF0000"/>
                          </a:solidFill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00000</a:t>
                      </a:r>
                      <a:endParaRPr sz="1400" u="none" strike="noStrike" cap="none">
                        <a:solidFill>
                          <a:srgbClr val="FF0000"/>
                        </a:solidFill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53175" marR="531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53" name="Google Shape;253;p22"/>
          <p:cNvSpPr/>
          <p:nvPr/>
        </p:nvSpPr>
        <p:spPr>
          <a:xfrm>
            <a:off x="4953000" y="4800600"/>
            <a:ext cx="379462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out[B1] = in[B1] – kill[B1] U gen[B1]</a:t>
            </a:r>
            <a:endParaRPr lang="en-US" sz="1800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54" name="Google Shape;254;p22"/>
          <p:cNvCxnSpPr/>
          <p:nvPr/>
        </p:nvCxnSpPr>
        <p:spPr>
          <a:xfrm rot="-5400000">
            <a:off x="5638800" y="1828800"/>
            <a:ext cx="304800" cy="30480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5" name="Google Shape;255;p22"/>
          <p:cNvCxnSpPr/>
          <p:nvPr/>
        </p:nvCxnSpPr>
        <p:spPr>
          <a:xfrm rot="-5400000">
            <a:off x="5067300" y="2857500"/>
            <a:ext cx="1676400" cy="53340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6" name="Google Shape;256;p22"/>
          <p:cNvCxnSpPr/>
          <p:nvPr/>
        </p:nvCxnSpPr>
        <p:spPr>
          <a:xfrm>
            <a:off x="5334000" y="1752600"/>
            <a:ext cx="762000" cy="457200"/>
          </a:xfrm>
          <a:prstGeom prst="straightConnector1">
            <a:avLst/>
          </a:prstGeom>
          <a:noFill/>
          <a:ln w="25400" cap="flat" cmpd="sng">
            <a:solidFill>
              <a:srgbClr val="0070C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7" name="Google Shape;257;p22"/>
          <p:cNvCxnSpPr/>
          <p:nvPr/>
        </p:nvCxnSpPr>
        <p:spPr>
          <a:xfrm>
            <a:off x="5562600" y="2362200"/>
            <a:ext cx="609600" cy="53340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8" name="Google Shape;258;p22"/>
          <p:cNvCxnSpPr/>
          <p:nvPr/>
        </p:nvCxnSpPr>
        <p:spPr>
          <a:xfrm rot="-5400000" flipH="1">
            <a:off x="5600700" y="2781300"/>
            <a:ext cx="533400" cy="457200"/>
          </a:xfrm>
          <a:prstGeom prst="straightConnector1">
            <a:avLst/>
          </a:prstGeom>
          <a:noFill/>
          <a:ln w="25400" cap="flat" cmpd="sng">
            <a:solidFill>
              <a:srgbClr val="C0000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59" name="Google Shape;259;p22"/>
          <p:cNvCxnSpPr/>
          <p:nvPr/>
        </p:nvCxnSpPr>
        <p:spPr>
          <a:xfrm rot="-5400000" flipH="1">
            <a:off x="5295900" y="3162300"/>
            <a:ext cx="762000" cy="685800"/>
          </a:xfrm>
          <a:prstGeom prst="straightConnector1">
            <a:avLst/>
          </a:prstGeom>
          <a:noFill/>
          <a:ln w="25400" cap="flat" cmpd="sng">
            <a:solidFill>
              <a:srgbClr val="7030A0"/>
            </a:solidFill>
            <a:prstDash val="solid"/>
            <a:round/>
            <a:headEnd type="none" w="sm" len="sm"/>
            <a:tailEnd type="stealth" w="med" len="med"/>
          </a:ln>
        </p:spPr>
      </p:cxnSp>
      <p:cxnSp>
        <p:nvCxnSpPr>
          <p:cNvPr id="260" name="Google Shape;260;p22"/>
          <p:cNvCxnSpPr/>
          <p:nvPr/>
        </p:nvCxnSpPr>
        <p:spPr>
          <a:xfrm rot="-5400000" flipH="1">
            <a:off x="5295900" y="2933700"/>
            <a:ext cx="914400" cy="838200"/>
          </a:xfrm>
          <a:prstGeom prst="straightConnector1">
            <a:avLst/>
          </a:prstGeom>
          <a:noFill/>
          <a:ln w="25400" cap="flat" cmpd="sng">
            <a:solidFill>
              <a:srgbClr val="5F497A"/>
            </a:solidFill>
            <a:prstDash val="solid"/>
            <a:round/>
            <a:headEnd type="none" w="sm" len="sm"/>
            <a:tailEnd type="stealth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"/>
          <p:cNvSpPr txBox="1"/>
          <p:nvPr>
            <p:ph type="body" idx="1"/>
          </p:nvPr>
        </p:nvSpPr>
        <p:spPr>
          <a:xfrm>
            <a:off x="4038600" y="304800"/>
            <a:ext cx="5334000" cy="33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225425" lvl="0" indent="-2254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d2 uses I, while d4 and d5 uses J. T</a:t>
            </a:r>
            <a:endParaRPr lang="en-US"/>
          </a:p>
          <a:p>
            <a:pPr marL="165100" lvl="0" indent="-165100" algn="l" rtl="0">
              <a:spcBef>
                <a:spcPts val="350"/>
              </a:spcBef>
              <a:spcAft>
                <a:spcPts val="0"/>
              </a:spcAft>
              <a:buClr>
                <a:srgbClr val="7030A0"/>
              </a:buClr>
              <a:buSzPct val="100000"/>
              <a:buNone/>
            </a:pPr>
            <a:r>
              <a:rPr lang="en-US">
                <a:solidFill>
                  <a:srgbClr val="7030A0"/>
                </a:solidFill>
              </a:rPr>
              <a:t>To compute ud-chain, </a:t>
            </a:r>
            <a:endParaRPr lang="en-US">
              <a:solidFill>
                <a:srgbClr val="7030A0"/>
              </a:solidFill>
            </a:endParaRPr>
          </a:p>
          <a:p>
            <a:pPr marL="165100" lvl="0" indent="-165100" algn="l" rtl="0">
              <a:spcBef>
                <a:spcPts val="350"/>
              </a:spcBef>
              <a:spcAft>
                <a:spcPts val="0"/>
              </a:spcAft>
              <a:buClr>
                <a:srgbClr val="C00000"/>
              </a:buClr>
              <a:buSzPct val="100000"/>
              <a:buChar char="•"/>
            </a:pPr>
            <a:r>
              <a:rPr lang="en-US">
                <a:solidFill>
                  <a:srgbClr val="C00000"/>
                </a:solidFill>
              </a:rPr>
              <a:t>If Use of a var is preceded by def in same block then only last definition reaches the use. Eg I in B1 – def is d1 and use is d2. </a:t>
            </a:r>
            <a:endParaRPr lang="en-US">
              <a:solidFill>
                <a:srgbClr val="C00000"/>
              </a:solidFill>
            </a:endParaRPr>
          </a:p>
          <a:p>
            <a:pPr marL="165100" lvl="0" indent="-1651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If Use of a var is  not preceded by def in same block  (B) , all def of the var in in[B] ie {01111} = {d2,d3,d4,d5}. But d3 does not define J. Hence the ud-chain for J in block B3 is {d2,d4,d5}. </a:t>
            </a:r>
            <a:endParaRPr lang="en-US"/>
          </a:p>
          <a:p>
            <a:pPr marL="165100" lvl="0" indent="-16510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find ud-chain for J in B4, in[B4] is found. It is {00110}={d3,d4}. As d3 does not define J, the ud-chain for J in d5 is {d4}</a:t>
            </a:r>
            <a:br>
              <a:rPr lang="en-US"/>
            </a:br>
            <a:endParaRPr lang="en-US"/>
          </a:p>
          <a:p>
            <a:pPr marL="342900" lvl="0" indent="-231140" algn="l" rtl="0">
              <a:spcBef>
                <a:spcPts val="3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  <p:graphicFrame>
        <p:nvGraphicFramePr>
          <p:cNvPr id="266" name="Google Shape;266;p23"/>
          <p:cNvGraphicFramePr/>
          <p:nvPr/>
        </p:nvGraphicFramePr>
        <p:xfrm>
          <a:off x="381000" y="381000"/>
          <a:ext cx="3000000" cy="3265650"/>
        </p:xfrm>
        <a:graphic>
          <a:graphicData uri="http://schemas.openxmlformats.org/drawingml/2006/table">
            <a:tbl>
              <a:tblPr>
                <a:noFill/>
                <a:tableStyleId>{69CBF8AD-55BE-4526-A964-61D410A0B0EC}</a:tableStyleId>
              </a:tblPr>
              <a:tblGrid>
                <a:gridCol w="426725"/>
                <a:gridCol w="792475"/>
                <a:gridCol w="914400"/>
              </a:tblGrid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in[B]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out[B]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11000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B2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11111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B3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01111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B4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00110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00101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4427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B5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00111</a:t>
                      </a:r>
                      <a:endParaRPr sz="18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grpSp>
        <p:nvGrpSpPr>
          <p:cNvPr id="267" name="Google Shape;267;p23"/>
          <p:cNvGrpSpPr/>
          <p:nvPr/>
        </p:nvGrpSpPr>
        <p:grpSpPr>
          <a:xfrm>
            <a:off x="0" y="2590800"/>
            <a:ext cx="4267200" cy="4060825"/>
            <a:chOff x="1846" y="7894"/>
            <a:chExt cx="4873" cy="4928"/>
          </a:xfrm>
        </p:grpSpPr>
        <p:sp>
          <p:nvSpPr>
            <p:cNvPr id="268" name="Google Shape;268;p23"/>
            <p:cNvSpPr txBox="1"/>
            <p:nvPr/>
          </p:nvSpPr>
          <p:spPr>
            <a:xfrm>
              <a:off x="4021" y="7894"/>
              <a:ext cx="1918" cy="73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d1:  I = 2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d2:  J = I + 1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69" name="Google Shape;269;p23"/>
            <p:cNvSpPr txBox="1"/>
            <p:nvPr/>
          </p:nvSpPr>
          <p:spPr>
            <a:xfrm>
              <a:off x="5327" y="7986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0" name="Google Shape;270;p23"/>
            <p:cNvSpPr txBox="1"/>
            <p:nvPr/>
          </p:nvSpPr>
          <p:spPr>
            <a:xfrm>
              <a:off x="3974" y="9191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d3:  I =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1" name="Google Shape;271;p23"/>
            <p:cNvSpPr txBox="1"/>
            <p:nvPr/>
          </p:nvSpPr>
          <p:spPr>
            <a:xfrm>
              <a:off x="5794" y="9254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B2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2" name="Google Shape;272;p23"/>
            <p:cNvSpPr txBox="1"/>
            <p:nvPr/>
          </p:nvSpPr>
          <p:spPr>
            <a:xfrm>
              <a:off x="4021" y="10391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d4:  J = J + 1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3" name="Google Shape;273;p23"/>
            <p:cNvSpPr txBox="1"/>
            <p:nvPr/>
          </p:nvSpPr>
          <p:spPr>
            <a:xfrm>
              <a:off x="5849" y="10391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B3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4" name="Google Shape;274;p23"/>
            <p:cNvSpPr txBox="1"/>
            <p:nvPr/>
          </p:nvSpPr>
          <p:spPr>
            <a:xfrm>
              <a:off x="1846" y="11322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d5:  J = J - 4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3934" y="11408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B4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6" name="Google Shape;276;p23"/>
            <p:cNvSpPr txBox="1"/>
            <p:nvPr/>
          </p:nvSpPr>
          <p:spPr>
            <a:xfrm>
              <a:off x="3974" y="12242"/>
              <a:ext cx="1918" cy="58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sp>
          <p:nvSpPr>
            <p:cNvPr id="277" name="Google Shape;277;p23"/>
            <p:cNvSpPr txBox="1"/>
            <p:nvPr/>
          </p:nvSpPr>
          <p:spPr>
            <a:xfrm>
              <a:off x="5762" y="11963"/>
              <a:ext cx="588" cy="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1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B5</a:t>
              </a:r>
              <a:endPara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278" name="Google Shape;278;p23"/>
            <p:cNvCxnSpPr/>
            <p:nvPr/>
          </p:nvCxnSpPr>
          <p:spPr>
            <a:xfrm flipH="1">
              <a:off x="4912" y="8599"/>
              <a:ext cx="14" cy="59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9" name="Google Shape;279;p23"/>
            <p:cNvCxnSpPr/>
            <p:nvPr/>
          </p:nvCxnSpPr>
          <p:spPr>
            <a:xfrm flipH="1">
              <a:off x="4870" y="9771"/>
              <a:ext cx="14" cy="593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0" name="Google Shape;280;p23"/>
            <p:cNvCxnSpPr/>
            <p:nvPr/>
          </p:nvCxnSpPr>
          <p:spPr>
            <a:xfrm flipH="1">
              <a:off x="4828" y="10981"/>
              <a:ext cx="14" cy="124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1" name="Google Shape;281;p23"/>
            <p:cNvCxnSpPr/>
            <p:nvPr/>
          </p:nvCxnSpPr>
          <p:spPr>
            <a:xfrm flipH="1">
              <a:off x="3274" y="10691"/>
              <a:ext cx="714" cy="63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82" name="Google Shape;282;p23"/>
            <p:cNvCxnSpPr/>
            <p:nvPr/>
          </p:nvCxnSpPr>
          <p:spPr>
            <a:xfrm>
              <a:off x="3260" y="11889"/>
              <a:ext cx="728" cy="668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83" name="Google Shape;283;p23"/>
            <p:cNvSpPr/>
            <p:nvPr/>
          </p:nvSpPr>
          <p:spPr>
            <a:xfrm rot="10800000" flipH="1">
              <a:off x="5872" y="9590"/>
              <a:ext cx="847" cy="2992"/>
            </a:xfrm>
            <a:custGeom>
              <a:avLst/>
              <a:gdLst/>
              <a:ahLst/>
              <a:cxnLst/>
              <a:rect l="l" t="t" r="r" b="b"/>
              <a:pathLst>
                <a:path w="22521" h="43200" fill="none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</a:path>
                <a:path w="22521" h="43200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  <a:lnTo>
                    <a:pt x="921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 rot="10800000" flipH="1">
              <a:off x="5936" y="8449"/>
              <a:ext cx="776" cy="949"/>
            </a:xfrm>
            <a:custGeom>
              <a:avLst/>
              <a:gdLst/>
              <a:ahLst/>
              <a:cxnLst/>
              <a:rect l="l" t="t" r="r" b="b"/>
              <a:pathLst>
                <a:path w="22521" h="43200" fill="none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</a:path>
                <a:path w="22521" h="43200" extrusionOk="0">
                  <a:moveTo>
                    <a:pt x="920" y="0"/>
                  </a:moveTo>
                  <a:cubicBezTo>
                    <a:pt x="12850" y="0"/>
                    <a:pt x="22521" y="9670"/>
                    <a:pt x="22521" y="21600"/>
                  </a:cubicBezTo>
                  <a:cubicBezTo>
                    <a:pt x="22521" y="33529"/>
                    <a:pt x="12850" y="43200"/>
                    <a:pt x="921" y="43200"/>
                  </a:cubicBezTo>
                  <a:cubicBezTo>
                    <a:pt x="613" y="43200"/>
                    <a:pt x="306" y="43193"/>
                    <a:pt x="-1" y="43180"/>
                  </a:cubicBezTo>
                  <a:lnTo>
                    <a:pt x="921" y="2160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85" name="Google Shape;285;p23"/>
          <p:cNvSpPr/>
          <p:nvPr/>
        </p:nvSpPr>
        <p:spPr>
          <a:xfrm>
            <a:off x="4953000" y="4114800"/>
            <a:ext cx="2819400" cy="9906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UD-Chain</a:t>
            </a: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 fmla="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/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>
                <a:solidFill>
                  <a:srgbClr val="C00000"/>
                </a:solidFill>
              </a:rPr>
              <a:t>Next use information</a:t>
            </a:r>
            <a:endParaRPr sz="3200">
              <a:solidFill>
                <a:srgbClr val="C00000"/>
              </a:solidFill>
            </a:endParaRPr>
          </a:p>
        </p:txBody>
      </p:sp>
      <p:sp>
        <p:nvSpPr>
          <p:cNvPr id="291" name="Google Shape;291;p24"/>
          <p:cNvSpPr txBox="1"/>
          <p:nvPr>
            <p:ph type="body" idx="1"/>
          </p:nvPr>
        </p:nvSpPr>
        <p:spPr>
          <a:xfrm>
            <a:off x="228600" y="990600"/>
            <a:ext cx="89154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i="1"/>
              <a:t>live(a) = true, live(b) = true,  live(t) = true, </a:t>
            </a:r>
            <a:endParaRPr sz="28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i="1"/>
              <a:t>    nextuse(a) = none, nextuse(b) = none, nextuse(t) = none 	</a:t>
            </a:r>
            <a:endParaRPr sz="28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sz="2800">
                <a:solidFill>
                  <a:srgbClr val="C00000"/>
                </a:solidFill>
              </a:rPr>
              <a:t>Statement i: a := b + c</a:t>
            </a:r>
            <a:endParaRPr lang="en-US" sz="2800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i="1"/>
              <a:t>live(a) = false   nextuse(a) = none </a:t>
            </a:r>
            <a:endParaRPr sz="28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i="1"/>
              <a:t>live(b) = true   nextuse(b) = i </a:t>
            </a:r>
            <a:endParaRPr sz="28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i="1"/>
              <a:t>live(c) = true   nextuse(c) = i </a:t>
            </a:r>
            <a:endParaRPr sz="28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i="1"/>
              <a:t>live(t) = false  nextuse(t) = none 	</a:t>
            </a:r>
            <a:endParaRPr lang="en-US" sz="28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ct val="100000"/>
              <a:buNone/>
            </a:pPr>
            <a:r>
              <a:rPr lang="en-US" sz="2800" i="1">
                <a:solidFill>
                  <a:srgbClr val="C00000"/>
                </a:solidFill>
              </a:rPr>
              <a:t>Statement j: t := a + b</a:t>
            </a:r>
            <a:endParaRPr lang="en-US" sz="2800" i="1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i="1"/>
              <a:t>live(a) = true nextuse(a) = j </a:t>
            </a:r>
            <a:endParaRPr sz="28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i="1"/>
              <a:t>live(b) = true nextuse(b) = j , </a:t>
            </a:r>
            <a:endParaRPr lang="en-US" sz="28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800" i="1"/>
              <a:t>live(t) = false nextuse(t) = none 	</a:t>
            </a:r>
            <a:endParaRPr lang="en-US" sz="2800" i="1"/>
          </a:p>
          <a:p>
            <a:pPr marL="342900" lvl="0" indent="-178435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i="1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>
          <a:xfrm>
            <a:off x="457200" y="274955"/>
            <a:ext cx="8229600" cy="486410"/>
          </a:xfrm>
        </p:spPr>
        <p:txBody>
          <a:bodyPr>
            <a:normAutofit fontScale="90000"/>
          </a:bodyPr>
          <a:p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857250"/>
            <a:ext cx="8229600" cy="5269230"/>
          </a:xfrm>
        </p:spPr>
        <p:txBody>
          <a:bodyPr>
            <a:normAutofit/>
          </a:bodyPr>
          <a:p>
            <a:r>
              <a:rPr lang="en-US" altLang="en-US" sz="2400"/>
              <a:t>A data-flow value for a program point represents an</a:t>
            </a:r>
            <a:r>
              <a:rPr lang="en-GB" altLang="en-US" sz="2400"/>
              <a:t> </a:t>
            </a:r>
            <a:r>
              <a:rPr lang="en-US" altLang="en-US" sz="2400"/>
              <a:t> abstraction of the set of all possible program states that</a:t>
            </a:r>
            <a:r>
              <a:rPr lang="en-GB" altLang="en-US" sz="2400"/>
              <a:t> </a:t>
            </a:r>
            <a:r>
              <a:rPr lang="en-US" altLang="en-US" sz="2400"/>
              <a:t>can be observed for that point</a:t>
            </a:r>
            <a:endParaRPr lang="en-US" altLang="en-US" sz="2400"/>
          </a:p>
          <a:p>
            <a:r>
              <a:rPr lang="en-US" altLang="en-US" sz="2400"/>
              <a:t>IN[s] and OUT[s]: data-flow values before and after each</a:t>
            </a:r>
            <a:r>
              <a:rPr lang="en-GB" altLang="en-US" sz="2400"/>
              <a:t> </a:t>
            </a:r>
            <a:r>
              <a:rPr lang="en-US" altLang="en-US" sz="2400"/>
              <a:t> statement s</a:t>
            </a:r>
            <a:endParaRPr lang="en-US" altLang="en-US" sz="2400"/>
          </a:p>
          <a:p>
            <a:r>
              <a:rPr lang="en-US" altLang="en-US" sz="2400"/>
              <a:t> The data-flow problem is to find a solution to a set of</a:t>
            </a:r>
            <a:r>
              <a:rPr lang="en-GB" altLang="en-US" sz="2400"/>
              <a:t> </a:t>
            </a:r>
            <a:r>
              <a:rPr lang="en-US" altLang="en-US" sz="2400"/>
              <a:t> constraints on IN[s] and OUT[s], for all statements s</a:t>
            </a:r>
            <a:endParaRPr lang="en-US" altLang="en-US" sz="2400"/>
          </a:p>
          <a:p>
            <a:r>
              <a:rPr lang="en-US" altLang="en-US" sz="2400"/>
              <a:t> A DFAschema consists of</a:t>
            </a:r>
            <a:endParaRPr lang="en-US" altLang="en-US" sz="2400"/>
          </a:p>
          <a:p>
            <a:pPr lvl="1"/>
            <a:r>
              <a:rPr lang="en-US" altLang="en-US" sz="2100"/>
              <a:t> A control-flow graph</a:t>
            </a:r>
            <a:endParaRPr lang="en-US" altLang="en-US" sz="2100"/>
          </a:p>
          <a:p>
            <a:pPr lvl="1"/>
            <a:r>
              <a:rPr lang="en-US" altLang="en-US" sz="2100"/>
              <a:t> A direction of data-flow (forward or backward)</a:t>
            </a:r>
            <a:endParaRPr lang="en-US" altLang="en-US" sz="2100"/>
          </a:p>
          <a:p>
            <a:pPr lvl="1"/>
            <a:r>
              <a:rPr lang="en-US" altLang="en-US" sz="2100"/>
              <a:t> A set of data-flow values</a:t>
            </a:r>
            <a:endParaRPr lang="en-US" altLang="en-US" sz="2100"/>
          </a:p>
          <a:p>
            <a:pPr lvl="1"/>
            <a:r>
              <a:rPr lang="en-US" altLang="en-US" sz="2100"/>
              <a:t> A confluence operator (normally set union or intersection)</a:t>
            </a:r>
            <a:endParaRPr lang="en-US" altLang="en-US" sz="2100"/>
          </a:p>
          <a:p>
            <a:pPr lvl="1"/>
            <a:r>
              <a:rPr lang="en-US" altLang="en-US" sz="2100"/>
              <a:t> Transfer functions for each block</a:t>
            </a:r>
            <a:endParaRPr lang="en-US" altLang="en-US"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Picture Placeholder 3"/>
          <p:cNvPicPr>
            <a:picLocks noChangeAspect="1"/>
          </p:cNvPicPr>
          <p:nvPr/>
        </p:nvPicPr>
        <p:blipFill>
          <a:blip r:embed="rId1"/>
          <a:srcRect l="39405" t="58437" r="45684" b="24001"/>
          <a:stretch>
            <a:fillRect/>
          </a:stretch>
        </p:blipFill>
        <p:spPr>
          <a:xfrm>
            <a:off x="6050915" y="4123055"/>
            <a:ext cx="79629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Picture Placeholder 3"/>
          <p:cNvPicPr>
            <a:picLocks noChangeAspect="1"/>
          </p:cNvPicPr>
          <p:nvPr/>
        </p:nvPicPr>
        <p:blipFill>
          <a:blip r:embed="rId1"/>
          <a:srcRect l="76844" t="58437" r="9947" b="24001"/>
          <a:stretch>
            <a:fillRect/>
          </a:stretch>
        </p:blipFill>
        <p:spPr>
          <a:xfrm>
            <a:off x="6116955" y="4392295"/>
            <a:ext cx="7302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Placeholder 3"/>
          <p:cNvPicPr>
            <a:picLocks noChangeAspect="1"/>
          </p:cNvPicPr>
          <p:nvPr/>
        </p:nvPicPr>
        <p:blipFill>
          <a:blip r:embed="rId1"/>
          <a:srcRect l="19239" t="22245" r="11784" b="45076"/>
          <a:stretch>
            <a:fillRect/>
          </a:stretch>
        </p:blipFill>
        <p:spPr>
          <a:xfrm>
            <a:off x="6116955" y="3667760"/>
            <a:ext cx="2952115" cy="43243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/>
          <p:cNvSpPr/>
          <p:nvPr>
            <p:ph type="body" idx="1"/>
          </p:nvPr>
        </p:nvSpPr>
        <p:spPr>
          <a:xfrm>
            <a:off x="274320" y="426085"/>
            <a:ext cx="8543290" cy="804545"/>
          </a:xfrm>
        </p:spPr>
        <p:txBody>
          <a:bodyPr>
            <a:noAutofit/>
          </a:bodyPr>
          <a:p>
            <a:r>
              <a:rPr lang="en-US" altLang="en-US" sz="2300"/>
              <a:t> We</a:t>
            </a:r>
            <a:r>
              <a:rPr lang="en-GB" altLang="en-US" sz="2300"/>
              <a:t> </a:t>
            </a:r>
            <a:r>
              <a:rPr lang="en-US" altLang="en-US" sz="2300"/>
              <a:t>kill a definition of a variable a, if between two points</a:t>
            </a:r>
            <a:r>
              <a:rPr lang="en-GB" altLang="en-US" sz="2300"/>
              <a:t> </a:t>
            </a:r>
            <a:r>
              <a:rPr lang="en-US" altLang="en-US" sz="2300"/>
              <a:t> along the path, there is an assignment to a</a:t>
            </a:r>
            <a:endParaRPr lang="en-US" altLang="en-US" sz="2300"/>
          </a:p>
          <a:p>
            <a:r>
              <a:rPr lang="en-US" altLang="en-US" sz="2300"/>
              <a:t> A definition d reaches a point p, if there is a path from the</a:t>
            </a:r>
            <a:r>
              <a:rPr lang="en-GB" altLang="en-US" sz="2300"/>
              <a:t> </a:t>
            </a:r>
            <a:r>
              <a:rPr lang="en-US" altLang="en-US" sz="2300"/>
              <a:t> point immediately following d to p, such that d is not killed</a:t>
            </a:r>
            <a:r>
              <a:rPr lang="en-GB" altLang="en-US" sz="2300"/>
              <a:t> </a:t>
            </a:r>
            <a:r>
              <a:rPr lang="en-US" altLang="en-US" sz="2300"/>
              <a:t> along that path</a:t>
            </a:r>
            <a:endParaRPr lang="en-US" altLang="en-US" sz="2300"/>
          </a:p>
          <a:p>
            <a:r>
              <a:rPr lang="en-US" altLang="en-US" sz="2300"/>
              <a:t> if (a==b) </a:t>
            </a:r>
            <a:r>
              <a:rPr lang="en-US" altLang="en-US" sz="2300">
                <a:solidFill>
                  <a:srgbClr val="FF0000"/>
                </a:solidFill>
              </a:rPr>
              <a:t>a=2</a:t>
            </a:r>
            <a:r>
              <a:rPr lang="en-US" altLang="en-US" sz="2300"/>
              <a:t>; else if (a==b) </a:t>
            </a:r>
            <a:r>
              <a:rPr lang="en-US" altLang="en-US" sz="2300">
                <a:solidFill>
                  <a:srgbClr val="FF0000"/>
                </a:solidFill>
              </a:rPr>
              <a:t>a=4</a:t>
            </a:r>
            <a:r>
              <a:rPr lang="en-US" altLang="en-US" sz="2300"/>
              <a:t>;</a:t>
            </a:r>
            <a:endParaRPr lang="en-US" altLang="en-US" sz="2300"/>
          </a:p>
          <a:p>
            <a:r>
              <a:rPr lang="en-GB" altLang="en-US" sz="2300"/>
              <a:t>both a=2 and a=4 are reaching definitions</a:t>
            </a:r>
            <a:endParaRPr lang="en-GB" altLang="en-US" sz="2300"/>
          </a:p>
        </p:txBody>
      </p:sp>
      <p:sp>
        <p:nvSpPr>
          <p:cNvPr id="6" name="Rectangles 5"/>
          <p:cNvSpPr/>
          <p:nvPr/>
        </p:nvSpPr>
        <p:spPr>
          <a:xfrm>
            <a:off x="7070725" y="4156710"/>
            <a:ext cx="1098550" cy="5594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2400"/>
              <a:t>B</a:t>
            </a:r>
            <a:endParaRPr lang="en-GB" altLang="en-US" sz="2400"/>
          </a:p>
        </p:txBody>
      </p:sp>
      <p:sp>
        <p:nvSpPr>
          <p:cNvPr id="7" name="Rectangles 6"/>
          <p:cNvSpPr/>
          <p:nvPr/>
        </p:nvSpPr>
        <p:spPr>
          <a:xfrm>
            <a:off x="6222365" y="3051175"/>
            <a:ext cx="735330" cy="5594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2400"/>
              <a:t>P1</a:t>
            </a:r>
            <a:endParaRPr lang="en-GB" altLang="en-US" sz="2400"/>
          </a:p>
        </p:txBody>
      </p:sp>
      <p:sp>
        <p:nvSpPr>
          <p:cNvPr id="8" name="Rectangles 7"/>
          <p:cNvSpPr/>
          <p:nvPr/>
        </p:nvSpPr>
        <p:spPr>
          <a:xfrm>
            <a:off x="7070725" y="3051175"/>
            <a:ext cx="735330" cy="5594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2400"/>
              <a:t>P2</a:t>
            </a:r>
            <a:endParaRPr lang="en-GB" altLang="en-US" sz="2400"/>
          </a:p>
        </p:txBody>
      </p:sp>
      <p:sp>
        <p:nvSpPr>
          <p:cNvPr id="9" name="Rectangles 8"/>
          <p:cNvSpPr/>
          <p:nvPr/>
        </p:nvSpPr>
        <p:spPr>
          <a:xfrm>
            <a:off x="8333740" y="3051175"/>
            <a:ext cx="735330" cy="5594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GB" altLang="en-US" sz="2400"/>
              <a:t>Pn</a:t>
            </a:r>
            <a:endParaRPr lang="en-GB" altLang="en-US" sz="2400"/>
          </a:p>
        </p:txBody>
      </p:sp>
      <p:cxnSp>
        <p:nvCxnSpPr>
          <p:cNvPr id="10" name="Straight Arrow Connector 9"/>
          <p:cNvCxnSpPr>
            <a:stCxn id="7" idx="2"/>
          </p:cNvCxnSpPr>
          <p:nvPr/>
        </p:nvCxnSpPr>
        <p:spPr>
          <a:xfrm>
            <a:off x="6590030" y="3610610"/>
            <a:ext cx="559435" cy="5340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6" idx="0"/>
          </p:cNvCxnSpPr>
          <p:nvPr/>
        </p:nvCxnSpPr>
        <p:spPr>
          <a:xfrm flipH="1">
            <a:off x="7620000" y="3627755"/>
            <a:ext cx="3175" cy="528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2"/>
          </p:cNvCxnSpPr>
          <p:nvPr/>
        </p:nvCxnSpPr>
        <p:spPr>
          <a:xfrm flipH="1">
            <a:off x="8011160" y="3610610"/>
            <a:ext cx="690245" cy="5232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</p:cNvCxnSpPr>
          <p:nvPr/>
        </p:nvCxnSpPr>
        <p:spPr>
          <a:xfrm>
            <a:off x="7620000" y="4716145"/>
            <a:ext cx="3175" cy="7308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Picture Placeholder 3"/>
          <p:cNvPicPr>
            <a:picLocks noChangeAspect="1"/>
          </p:cNvPicPr>
          <p:nvPr>
            <p:ph type="pic" idx="2"/>
          </p:nvPr>
        </p:nvPicPr>
        <p:blipFill>
          <a:blip r:embed="rId1"/>
          <a:srcRect l="12616" t="60193" r="5743" b="18216"/>
          <a:stretch>
            <a:fillRect/>
          </a:stretch>
        </p:blipFill>
        <p:spPr>
          <a:xfrm>
            <a:off x="5663565" y="5431790"/>
            <a:ext cx="3628390" cy="370205"/>
          </a:xfrm>
          <a:prstGeom prst="rect">
            <a:avLst/>
          </a:prstGeom>
        </p:spPr>
      </p:pic>
      <p:pic>
        <p:nvPicPr>
          <p:cNvPr id="17" name="Picture Placeholder 3"/>
          <p:cNvPicPr>
            <a:picLocks noChangeAspect="1"/>
          </p:cNvPicPr>
          <p:nvPr/>
        </p:nvPicPr>
        <p:blipFill>
          <a:blip r:embed="rId1"/>
          <a:srcRect l="16421" t="80613" r="5161" b="-1067"/>
          <a:stretch>
            <a:fillRect/>
          </a:stretch>
        </p:blipFill>
        <p:spPr>
          <a:xfrm>
            <a:off x="603250" y="3896995"/>
            <a:ext cx="4358640" cy="624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22363" y="3124200"/>
            <a:ext cx="8921637" cy="358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/>
          <p:cNvPicPr preferRelativeResize="0"/>
          <p:nvPr/>
        </p:nvPicPr>
        <p:blipFill rotWithShape="1">
          <a:blip r:embed="rId2"/>
          <a:srcRect t="7219" r="14569"/>
          <a:stretch>
            <a:fillRect/>
          </a:stretch>
        </p:blipFill>
        <p:spPr>
          <a:xfrm>
            <a:off x="228600" y="228600"/>
            <a:ext cx="4512928" cy="2136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533400" y="762000"/>
            <a:ext cx="79248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Data flow information of a node</a:t>
            </a:r>
            <a:endParaRPr lang="en-US"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1. Data flow information </a:t>
            </a:r>
            <a:r>
              <a:rPr lang="en-US" sz="2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generated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 a node. Here, an expression becomes </a:t>
            </a:r>
            <a:r>
              <a:rPr lang="en-US" sz="2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available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following its computation in the node.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2. Data flow information </a:t>
            </a:r>
            <a:r>
              <a:rPr lang="en-US" sz="2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killed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in a node. Here, a definition of variable ‘v’ kills all 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expressions involving ‘v’.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3. Data flow information 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obtained from </a:t>
            </a:r>
            <a:r>
              <a:rPr lang="en-US" sz="2400" b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neighboring</a:t>
            </a:r>
            <a:r>
              <a:rPr lang="en-US" sz="2400" b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nodes. A definition reaching </a:t>
            </a: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 exit of a predecessor also reaches the entry of a node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Meet over Paths – information from multiple paths to a point P are merged (node 10)</a:t>
            </a:r>
            <a:endParaRPr lang="en-US"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FF0000"/>
                </a:solidFill>
              </a:rPr>
              <a:t>Dataflow problems</a:t>
            </a:r>
            <a:endParaRPr sz="3200" b="1">
              <a:solidFill>
                <a:srgbClr val="FF0000"/>
              </a:solidFill>
            </a:endParaRPr>
          </a:p>
        </p:txBody>
      </p:sp>
      <p:graphicFrame>
        <p:nvGraphicFramePr>
          <p:cNvPr id="102" name="Google Shape;102;p16"/>
          <p:cNvGraphicFramePr/>
          <p:nvPr/>
        </p:nvGraphicFramePr>
        <p:xfrm>
          <a:off x="152400" y="838199"/>
          <a:ext cx="8991600" cy="5076725"/>
        </p:xfrm>
        <a:graphic>
          <a:graphicData uri="http://schemas.openxmlformats.org/drawingml/2006/table">
            <a:tbl>
              <a:tblPr>
                <a:noFill/>
                <a:tableStyleId>{69CBF8AD-55BE-4526-A964-61D410A0B0EC}</a:tableStyleId>
              </a:tblPr>
              <a:tblGrid>
                <a:gridCol w="1754450"/>
                <a:gridCol w="1826950"/>
                <a:gridCol w="4021250"/>
                <a:gridCol w="1388950"/>
              </a:tblGrid>
              <a:tr h="6813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Data Flow Problem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Generated Information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Killed  Information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b="1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Merge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70330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Available Expressions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Downwards exposed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Redefining the l-value of expressions / assigning values kills the previous information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∩ 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13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Reaching Definitions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Downwards exposed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Redefinitions kills the previous definitions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 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481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Live variables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Upwards exposed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Redefining the variable / assigning values kills the variable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 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1362625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Very Busy Expressions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Upwards exposed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Redefining the l-value of expressions kills expressions using it.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strike="noStrike" cap="none">
                          <a:latin typeface="Arial" panose="020B0604020202020204"/>
                          <a:ea typeface="Arial" panose="020B0604020202020204"/>
                          <a:cs typeface="Arial" panose="020B0604020202020204"/>
                          <a:sym typeface="Arial" panose="020B0604020202020204"/>
                        </a:rPr>
                        <a:t>∩</a:t>
                      </a:r>
                      <a:endParaRPr sz="2200" u="none" strike="noStrike" cap="none">
                        <a:latin typeface="Times New Roman" panose="02020603050405020304"/>
                        <a:ea typeface="Times New Roman" panose="02020603050405020304"/>
                        <a:cs typeface="Times New Roman" panose="02020603050405020304"/>
                        <a:sym typeface="Times New Roman" panose="02020603050405020304"/>
                      </a:endParaRPr>
                    </a:p>
                  </a:txBody>
                  <a:tcPr marL="68575" marR="68575" marT="0" marB="0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85800" y="304800"/>
            <a:ext cx="3494029" cy="220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/>
          <p:nvPr/>
        </p:nvSpPr>
        <p:spPr>
          <a:xfrm>
            <a:off x="4800600" y="762000"/>
            <a:ext cx="4018088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out[S] = gen[S] U (in[S] - kill[S])</a:t>
            </a:r>
            <a:endParaRPr sz="24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09" name="Google Shape;109;p17"/>
          <p:cNvGrpSpPr/>
          <p:nvPr/>
        </p:nvGrpSpPr>
        <p:grpSpPr>
          <a:xfrm>
            <a:off x="304800" y="3657600"/>
            <a:ext cx="8382000" cy="1695271"/>
            <a:chOff x="914400" y="3657600"/>
            <a:chExt cx="8382000" cy="1695271"/>
          </a:xfrm>
        </p:grpSpPr>
        <p:sp>
          <p:nvSpPr>
            <p:cNvPr id="110" name="Google Shape;110;p17"/>
            <p:cNvSpPr/>
            <p:nvPr/>
          </p:nvSpPr>
          <p:spPr>
            <a:xfrm>
              <a:off x="914400" y="4227691"/>
              <a:ext cx="790695" cy="80151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cxnSp>
          <p:nvCxnSpPr>
            <p:cNvPr id="111" name="Google Shape;111;p17"/>
            <p:cNvCxnSpPr/>
            <p:nvPr/>
          </p:nvCxnSpPr>
          <p:spPr>
            <a:xfrm flipH="1">
              <a:off x="1257466" y="3831578"/>
              <a:ext cx="20963" cy="40998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2" name="Google Shape;112;p17"/>
            <p:cNvCxnSpPr/>
            <p:nvPr/>
          </p:nvCxnSpPr>
          <p:spPr>
            <a:xfrm>
              <a:off x="1371600" y="5029200"/>
              <a:ext cx="0" cy="32367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3" name="Google Shape;113;p17"/>
            <p:cNvCxnSpPr/>
            <p:nvPr/>
          </p:nvCxnSpPr>
          <p:spPr>
            <a:xfrm flipH="1">
              <a:off x="3657600" y="3886200"/>
              <a:ext cx="20963" cy="409984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14" name="Google Shape;114;p17"/>
            <p:cNvCxnSpPr/>
            <p:nvPr/>
          </p:nvCxnSpPr>
          <p:spPr>
            <a:xfrm>
              <a:off x="3657600" y="5029200"/>
              <a:ext cx="0" cy="323671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15" name="Google Shape;115;p17"/>
            <p:cNvSpPr txBox="1"/>
            <p:nvPr/>
          </p:nvSpPr>
          <p:spPr>
            <a:xfrm>
              <a:off x="2743200" y="4267200"/>
              <a:ext cx="1937005" cy="755233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d: a:= b+c</a:t>
              </a:r>
              <a:endPara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" name="Google Shape;116;p17"/>
            <p:cNvSpPr txBox="1"/>
            <p:nvPr/>
          </p:nvSpPr>
          <p:spPr>
            <a:xfrm>
              <a:off x="4876800" y="3657600"/>
              <a:ext cx="4419600" cy="16414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gen[S] = {d}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kill[S] = </a:t>
              </a: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</a:t>
              </a:r>
              <a:r>
                <a:rPr lang="en-US" sz="2000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</a:t>
              </a: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-{d}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out[S] = gen[S] U (in[S] – kill[S])</a:t>
              </a:r>
              <a:endPara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D</a:t>
              </a:r>
              <a:r>
                <a:rPr lang="en-US" sz="2000" baseline="-25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a </a:t>
              </a:r>
              <a:r>
                <a:rPr lang="en-US" sz="2000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is the set of all definitions of a in TAC</a:t>
              </a:r>
              <a:endPara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10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 panose="020F0502020204030204"/>
                <a:buNone/>
              </a:pPr>
              <a:endPara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7" name="Google Shape;117;p17"/>
          <p:cNvSpPr/>
          <p:nvPr/>
        </p:nvSpPr>
        <p:spPr>
          <a:xfrm>
            <a:off x="2286000" y="2514600"/>
            <a:ext cx="4648200" cy="838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1) Simple statement</a:t>
            </a: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8"/>
          <p:cNvGrpSpPr/>
          <p:nvPr/>
        </p:nvGrpSpPr>
        <p:grpSpPr>
          <a:xfrm>
            <a:off x="1997075" y="973136"/>
            <a:ext cx="974725" cy="2074864"/>
            <a:chOff x="2084" y="13914"/>
            <a:chExt cx="742" cy="1862"/>
          </a:xfrm>
        </p:grpSpPr>
        <p:sp>
          <p:nvSpPr>
            <p:cNvPr id="123" name="Google Shape;123;p18"/>
            <p:cNvSpPr/>
            <p:nvPr/>
          </p:nvSpPr>
          <p:spPr>
            <a:xfrm>
              <a:off x="2084" y="14194"/>
              <a:ext cx="742" cy="54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 panose="020B060402020202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S1</a:t>
              </a:r>
              <a:endPara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24" name="Google Shape;124;p18"/>
            <p:cNvCxnSpPr/>
            <p:nvPr/>
          </p:nvCxnSpPr>
          <p:spPr>
            <a:xfrm flipH="1">
              <a:off x="2490" y="13914"/>
              <a:ext cx="14" cy="2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5" name="Google Shape;125;p18"/>
            <p:cNvCxnSpPr/>
            <p:nvPr/>
          </p:nvCxnSpPr>
          <p:spPr>
            <a:xfrm>
              <a:off x="2462" y="14754"/>
              <a:ext cx="0" cy="21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6" name="Google Shape;126;p18"/>
            <p:cNvSpPr/>
            <p:nvPr/>
          </p:nvSpPr>
          <p:spPr>
            <a:xfrm>
              <a:off x="2098" y="15006"/>
              <a:ext cx="714" cy="54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 panose="020B0604020202020204"/>
                <a:buNone/>
              </a:pPr>
              <a:r>
                <a:rPr lang="en-US" sz="2000" b="0" i="0" u="none" strike="noStrike" cap="none">
                  <a:solidFill>
                    <a:schemeClr val="dk1"/>
                  </a:solidFill>
                  <a:latin typeface="Arial" panose="020B0604020202020204"/>
                  <a:ea typeface="Arial" panose="020B0604020202020204"/>
                  <a:cs typeface="Arial" panose="020B0604020202020204"/>
                  <a:sym typeface="Arial" panose="020B0604020202020204"/>
                </a:rPr>
                <a:t>S2</a:t>
              </a:r>
              <a:endPara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27" name="Google Shape;127;p18"/>
            <p:cNvCxnSpPr/>
            <p:nvPr/>
          </p:nvCxnSpPr>
          <p:spPr>
            <a:xfrm flipH="1">
              <a:off x="2462" y="14726"/>
              <a:ext cx="14" cy="26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" name="Google Shape;128;p18"/>
            <p:cNvCxnSpPr/>
            <p:nvPr/>
          </p:nvCxnSpPr>
          <p:spPr>
            <a:xfrm>
              <a:off x="2434" y="15566"/>
              <a:ext cx="0" cy="21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129" name="Google Shape;129;p18"/>
          <p:cNvSpPr txBox="1"/>
          <p:nvPr/>
        </p:nvSpPr>
        <p:spPr>
          <a:xfrm>
            <a:off x="3429000" y="990600"/>
            <a:ext cx="4953000" cy="995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gen[S] = gen[S2] U (gen[S1] – kill [S2])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kill[S] = kill[S2] U (kill[S1] – gen [S2])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in[S1] = in[S]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in[S2] = out[S1]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out[S] = out[S2]</a:t>
            </a:r>
            <a:endParaRPr lang="en-US"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1981200" y="0"/>
            <a:ext cx="4648200" cy="838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2) Sequence flow  statement</a:t>
            </a: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1" name="Google Shape;131;p18"/>
          <p:cNvSpPr/>
          <p:nvPr/>
        </p:nvSpPr>
        <p:spPr>
          <a:xfrm>
            <a:off x="533400" y="1447800"/>
            <a:ext cx="790695" cy="80151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32" name="Google Shape;132;p18"/>
          <p:cNvCxnSpPr/>
          <p:nvPr/>
        </p:nvCxnSpPr>
        <p:spPr>
          <a:xfrm>
            <a:off x="897428" y="1051687"/>
            <a:ext cx="45719" cy="3961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3" name="Google Shape;133;p18"/>
          <p:cNvCxnSpPr/>
          <p:nvPr/>
        </p:nvCxnSpPr>
        <p:spPr>
          <a:xfrm>
            <a:off x="914400" y="2209800"/>
            <a:ext cx="0" cy="3236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4" name="Google Shape;134;p18"/>
          <p:cNvSpPr/>
          <p:nvPr/>
        </p:nvSpPr>
        <p:spPr>
          <a:xfrm>
            <a:off x="1524000" y="1905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1524000" y="3276600"/>
            <a:ext cx="6019800" cy="838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3) Decision / alternative flow  statement</a:t>
            </a: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36" name="Google Shape;136;p18"/>
          <p:cNvGrpSpPr/>
          <p:nvPr/>
        </p:nvGrpSpPr>
        <p:grpSpPr>
          <a:xfrm>
            <a:off x="1582737" y="4419600"/>
            <a:ext cx="2151063" cy="2295526"/>
            <a:chOff x="2252" y="1370"/>
            <a:chExt cx="1890" cy="1344"/>
          </a:xfrm>
        </p:grpSpPr>
        <p:sp>
          <p:nvSpPr>
            <p:cNvPr id="137" name="Google Shape;137;p18"/>
            <p:cNvSpPr/>
            <p:nvPr/>
          </p:nvSpPr>
          <p:spPr>
            <a:xfrm>
              <a:off x="2252" y="1790"/>
              <a:ext cx="742" cy="54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S1</a:t>
              </a:r>
              <a:endPara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38" name="Google Shape;138;p18"/>
            <p:cNvCxnSpPr/>
            <p:nvPr/>
          </p:nvCxnSpPr>
          <p:spPr>
            <a:xfrm flipH="1">
              <a:off x="2616" y="1440"/>
              <a:ext cx="476" cy="322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9" name="Google Shape;139;p18"/>
            <p:cNvCxnSpPr/>
            <p:nvPr/>
          </p:nvCxnSpPr>
          <p:spPr>
            <a:xfrm>
              <a:off x="2630" y="2350"/>
              <a:ext cx="504" cy="35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0" name="Google Shape;140;p18"/>
            <p:cNvSpPr/>
            <p:nvPr/>
          </p:nvSpPr>
          <p:spPr>
            <a:xfrm>
              <a:off x="3428" y="1790"/>
              <a:ext cx="714" cy="546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 panose="020F0502020204030204"/>
                <a:buNone/>
              </a:pPr>
              <a:r>
                <a:rPr lang="en-US" sz="2400" b="0" i="0" u="none" strike="noStrike" cap="none">
                  <a:solidFill>
                    <a:schemeClr val="dk1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rPr>
                <a:t>S2</a:t>
              </a:r>
              <a:endPara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endParaRPr>
            </a:p>
          </p:txBody>
        </p:sp>
        <p:cxnSp>
          <p:nvCxnSpPr>
            <p:cNvPr id="141" name="Google Shape;141;p18"/>
            <p:cNvCxnSpPr/>
            <p:nvPr/>
          </p:nvCxnSpPr>
          <p:spPr>
            <a:xfrm>
              <a:off x="3246" y="1440"/>
              <a:ext cx="546" cy="33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2" name="Google Shape;142;p18"/>
            <p:cNvCxnSpPr/>
            <p:nvPr/>
          </p:nvCxnSpPr>
          <p:spPr>
            <a:xfrm flipH="1">
              <a:off x="3162" y="2350"/>
              <a:ext cx="602" cy="336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3" name="Google Shape;143;p18"/>
            <p:cNvSpPr/>
            <p:nvPr/>
          </p:nvSpPr>
          <p:spPr>
            <a:xfrm>
              <a:off x="3106" y="1370"/>
              <a:ext cx="126" cy="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3078" y="2616"/>
              <a:ext cx="126" cy="98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5" name="Google Shape;145;p18"/>
          <p:cNvSpPr txBox="1"/>
          <p:nvPr/>
        </p:nvSpPr>
        <p:spPr>
          <a:xfrm>
            <a:off x="4267200" y="4419600"/>
            <a:ext cx="3962400" cy="1912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gen[S] = gen[S1] U gen[S2]</a:t>
            </a:r>
            <a:endParaRPr lang="en-US"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kill[S] = kill[S1] ∩ kill[S2] </a:t>
            </a:r>
            <a:endParaRPr lang="en-US"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in[S1] = in[S]</a:t>
            </a:r>
            <a:endParaRPr lang="en-US"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in[S2] = in[S]</a:t>
            </a:r>
            <a:endParaRPr lang="en-US"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out[S] = out[S1]U out [S2]</a:t>
            </a:r>
            <a:endParaRPr lang="en-US"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 panose="020F0502020204030204"/>
              <a:buNone/>
            </a:pP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46" name="Google Shape;146;p18"/>
          <p:cNvSpPr/>
          <p:nvPr/>
        </p:nvSpPr>
        <p:spPr>
          <a:xfrm>
            <a:off x="0" y="5029200"/>
            <a:ext cx="790695" cy="80151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47" name="Google Shape;147;p18"/>
          <p:cNvCxnSpPr/>
          <p:nvPr/>
        </p:nvCxnSpPr>
        <p:spPr>
          <a:xfrm>
            <a:off x="381000" y="5791200"/>
            <a:ext cx="0" cy="3236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8" name="Google Shape;148;p18"/>
          <p:cNvSpPr/>
          <p:nvPr/>
        </p:nvSpPr>
        <p:spPr>
          <a:xfrm>
            <a:off x="990600" y="54864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49" name="Google Shape;149;p18"/>
          <p:cNvCxnSpPr/>
          <p:nvPr/>
        </p:nvCxnSpPr>
        <p:spPr>
          <a:xfrm>
            <a:off x="381000" y="4648200"/>
            <a:ext cx="45719" cy="3961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/>
          <p:nvPr/>
        </p:nvSpPr>
        <p:spPr>
          <a:xfrm>
            <a:off x="2057400" y="1600200"/>
            <a:ext cx="687387" cy="612522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S1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5" name="Google Shape;155;p19"/>
          <p:cNvSpPr/>
          <p:nvPr/>
        </p:nvSpPr>
        <p:spPr>
          <a:xfrm rot="10209989">
            <a:off x="1725910" y="1639964"/>
            <a:ext cx="519386" cy="624462"/>
          </a:xfrm>
          <a:custGeom>
            <a:avLst/>
            <a:gdLst/>
            <a:ahLst/>
            <a:cxnLst/>
            <a:rect l="l" t="t" r="r" b="b"/>
            <a:pathLst>
              <a:path w="33414" h="43200" fill="none" extrusionOk="0">
                <a:moveTo>
                  <a:pt x="0" y="3517"/>
                </a:moveTo>
                <a:cubicBezTo>
                  <a:pt x="3512" y="1222"/>
                  <a:pt x="7617" y="-1"/>
                  <a:pt x="11814" y="0"/>
                </a:cubicBezTo>
                <a:cubicBezTo>
                  <a:pt x="23743" y="0"/>
                  <a:pt x="33414" y="9670"/>
                  <a:pt x="33414" y="21600"/>
                </a:cubicBezTo>
                <a:cubicBezTo>
                  <a:pt x="33414" y="33529"/>
                  <a:pt x="23743" y="43200"/>
                  <a:pt x="11814" y="43200"/>
                </a:cubicBezTo>
                <a:cubicBezTo>
                  <a:pt x="8382" y="43200"/>
                  <a:pt x="4999" y="42382"/>
                  <a:pt x="1947" y="40814"/>
                </a:cubicBezTo>
              </a:path>
              <a:path w="33414" h="43200" extrusionOk="0">
                <a:moveTo>
                  <a:pt x="0" y="3517"/>
                </a:moveTo>
                <a:cubicBezTo>
                  <a:pt x="3512" y="1222"/>
                  <a:pt x="7617" y="-1"/>
                  <a:pt x="11814" y="0"/>
                </a:cubicBezTo>
                <a:cubicBezTo>
                  <a:pt x="23743" y="0"/>
                  <a:pt x="33414" y="9670"/>
                  <a:pt x="33414" y="21600"/>
                </a:cubicBezTo>
                <a:cubicBezTo>
                  <a:pt x="33414" y="33529"/>
                  <a:pt x="23743" y="43200"/>
                  <a:pt x="11814" y="43200"/>
                </a:cubicBezTo>
                <a:cubicBezTo>
                  <a:pt x="8382" y="43200"/>
                  <a:pt x="4999" y="42382"/>
                  <a:pt x="1947" y="40814"/>
                </a:cubicBezTo>
                <a:lnTo>
                  <a:pt x="11814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3305174" y="1371600"/>
            <a:ext cx="408622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gen[S] = gen[S1]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kill[S] = kill[S1]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in[S1] = in[S] U gen[S1]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out[S] = out[S1] 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7" name="Google Shape;157;p19"/>
          <p:cNvCxnSpPr/>
          <p:nvPr/>
        </p:nvCxnSpPr>
        <p:spPr>
          <a:xfrm flipH="1">
            <a:off x="2362200" y="2209800"/>
            <a:ext cx="45720" cy="5334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2362200" y="1219200"/>
            <a:ext cx="59375" cy="4556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9" name="Google Shape;159;p19"/>
          <p:cNvSpPr/>
          <p:nvPr/>
        </p:nvSpPr>
        <p:spPr>
          <a:xfrm>
            <a:off x="1600200" y="0"/>
            <a:ext cx="6019800" cy="83820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4) Looping statement</a:t>
            </a:r>
            <a:endParaRPr sz="24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0" name="Google Shape;160;p19"/>
          <p:cNvSpPr/>
          <p:nvPr/>
        </p:nvSpPr>
        <p:spPr>
          <a:xfrm>
            <a:off x="0" y="1447800"/>
            <a:ext cx="790695" cy="801510"/>
          </a:xfrm>
          <a:prstGeom prst="ellipse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</a:t>
            </a:r>
            <a:endParaRPr lang="en-US" sz="20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1" name="Google Shape;161;p19"/>
          <p:cNvCxnSpPr/>
          <p:nvPr/>
        </p:nvCxnSpPr>
        <p:spPr>
          <a:xfrm>
            <a:off x="381000" y="2209800"/>
            <a:ext cx="0" cy="323671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" name="Google Shape;162;p19"/>
          <p:cNvSpPr/>
          <p:nvPr/>
        </p:nvSpPr>
        <p:spPr>
          <a:xfrm>
            <a:off x="990600" y="1905000"/>
            <a:ext cx="3810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63" name="Google Shape;163;p19"/>
          <p:cNvCxnSpPr/>
          <p:nvPr/>
        </p:nvCxnSpPr>
        <p:spPr>
          <a:xfrm flipH="1">
            <a:off x="426719" y="1066800"/>
            <a:ext cx="45719" cy="396113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5099</Words>
  <Application>WPS Presentation</Application>
  <PresentationFormat/>
  <Paragraphs>577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Times New Roman</vt:lpstr>
      <vt:lpstr>Microsoft YaHei</vt:lpstr>
      <vt:lpstr>Arial Unicode MS</vt:lpstr>
      <vt:lpstr>Office Theme</vt:lpstr>
      <vt:lpstr>Global Optimisation</vt:lpstr>
      <vt:lpstr>PowerPoint 演示文稿</vt:lpstr>
      <vt:lpstr>PowerPoint 演示文稿</vt:lpstr>
      <vt:lpstr>PowerPoint 演示文稿</vt:lpstr>
      <vt:lpstr>PowerPoint 演示文稿</vt:lpstr>
      <vt:lpstr>Dataflow problems</vt:lpstr>
      <vt:lpstr>PowerPoint 演示文稿</vt:lpstr>
      <vt:lpstr>PowerPoint 演示文稿</vt:lpstr>
      <vt:lpstr>PowerPoint 演示文稿</vt:lpstr>
      <vt:lpstr>Ud-chain – use definition</vt:lpstr>
      <vt:lpstr>PowerPoint 演示文稿</vt:lpstr>
      <vt:lpstr>PowerPoint 演示文稿</vt:lpstr>
      <vt:lpstr>PowerPoint 演示文稿</vt:lpstr>
      <vt:lpstr>Next use information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 Optimisation</dc:title>
  <dc:creator/>
  <cp:lastModifiedBy>Dr Sudha Sadasivam G - PSGCT</cp:lastModifiedBy>
  <cp:revision>3</cp:revision>
  <dcterms:created xsi:type="dcterms:W3CDTF">2023-03-23T05:34:00Z</dcterms:created>
  <dcterms:modified xsi:type="dcterms:W3CDTF">2025-03-21T05:33:58Z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E2B05D8A46CC4E6FA4C8C3E3E8F92651</vt:lpwstr>
  </property>
  <property fmtid="{D5CDD505-2E9C-101B-9397-08002B2CF9AE}" pid="3" name="KSOProductBuildVer">
    <vt:lpwstr>1033-12.2.0.20326</vt:lpwstr>
  </property>
</Properties>
</file>