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3" r:id="rId3"/>
    <p:sldId id="259" r:id="rId4"/>
    <p:sldId id="440" r:id="rId5"/>
    <p:sldId id="258" r:id="rId6"/>
    <p:sldId id="260" r:id="rId7"/>
    <p:sldId id="263" r:id="rId8"/>
    <p:sldId id="262" r:id="rId9"/>
    <p:sldId id="264" r:id="rId10"/>
    <p:sldId id="265" r:id="rId11"/>
    <p:sldId id="304" r:id="rId12"/>
    <p:sldId id="305" r:id="rId13"/>
    <p:sldId id="494" r:id="rId14"/>
    <p:sldId id="430" r:id="rId15"/>
    <p:sldId id="431" r:id="rId16"/>
    <p:sldId id="261" r:id="rId17"/>
    <p:sldId id="495" r:id="rId18"/>
    <p:sldId id="267" r:id="rId19"/>
    <p:sldId id="269" r:id="rId20"/>
    <p:sldId id="496" r:id="rId21"/>
    <p:sldId id="497" r:id="rId22"/>
    <p:sldId id="306" r:id="rId23"/>
    <p:sldId id="307" r:id="rId24"/>
    <p:sldId id="308" r:id="rId25"/>
    <p:sldId id="435" r:id="rId26"/>
    <p:sldId id="272" r:id="rId27"/>
    <p:sldId id="271" r:id="rId28"/>
    <p:sldId id="310" r:id="rId29"/>
    <p:sldId id="311" r:id="rId30"/>
    <p:sldId id="312" r:id="rId31"/>
    <p:sldId id="273" r:id="rId32"/>
    <p:sldId id="274" r:id="rId33"/>
    <p:sldId id="275" r:id="rId34"/>
    <p:sldId id="498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08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18E49-ED71-419A-B5F4-14B64232DF1B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EE32D-9B0A-48A5-8286-99E6DAEDF2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955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521D-E8FE-4891-8349-832CD5EDF8AF}" type="datetimeFigureOut">
              <a:rPr lang="en-US" smtClean="0"/>
              <a:pPr/>
              <a:t>7/23/2024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D1A73-7334-4D11-9EB7-F7F0FC6EAC3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Data Link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76200"/>
            <a:ext cx="6958965" cy="467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00" b="1" spc="5" dirty="0"/>
              <a:t>A</a:t>
            </a:r>
            <a:r>
              <a:rPr sz="2300" b="1" spc="5" dirty="0"/>
              <a:t>CKNOWLEDGED </a:t>
            </a:r>
            <a:r>
              <a:rPr sz="2900" b="1" spc="5" dirty="0"/>
              <a:t>C</a:t>
            </a:r>
            <a:r>
              <a:rPr sz="2300" b="1" spc="5" dirty="0"/>
              <a:t>ONNECTIONLESS</a:t>
            </a:r>
            <a:r>
              <a:rPr sz="2300" b="1" spc="-204" dirty="0"/>
              <a:t> </a:t>
            </a:r>
            <a:r>
              <a:rPr sz="2300" b="1" dirty="0"/>
              <a:t>SERVICE</a:t>
            </a:r>
            <a:endParaRPr sz="2300" b="1"/>
          </a:p>
        </p:txBody>
      </p:sp>
      <p:sp>
        <p:nvSpPr>
          <p:cNvPr id="8" name="object 8"/>
          <p:cNvSpPr txBox="1"/>
          <p:nvPr/>
        </p:nvSpPr>
        <p:spPr>
          <a:xfrm>
            <a:off x="381000" y="533400"/>
            <a:ext cx="8074659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6985" indent="-273050" algn="just">
              <a:lnSpc>
                <a:spcPct val="150000"/>
              </a:lnSpc>
              <a:spcBef>
                <a:spcPts val="10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Arial"/>
                <a:cs typeface="Arial"/>
              </a:rPr>
              <a:t>When </a:t>
            </a:r>
            <a:r>
              <a:rPr sz="2000" spc="-5" dirty="0">
                <a:latin typeface="Arial"/>
                <a:cs typeface="Arial"/>
              </a:rPr>
              <a:t>this </a:t>
            </a:r>
            <a:r>
              <a:rPr sz="2000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spc="-10" dirty="0">
                <a:latin typeface="Arial"/>
                <a:cs typeface="Arial"/>
              </a:rPr>
              <a:t>offered, </a:t>
            </a:r>
            <a:r>
              <a:rPr sz="2000" spc="-5" dirty="0">
                <a:latin typeface="Arial"/>
                <a:cs typeface="Arial"/>
              </a:rPr>
              <a:t>there </a:t>
            </a:r>
            <a:r>
              <a:rPr sz="2000" dirty="0">
                <a:latin typeface="Arial"/>
                <a:cs typeface="Arial"/>
              </a:rPr>
              <a:t>are </a:t>
            </a:r>
            <a:r>
              <a:rPr sz="2000" spc="-5" dirty="0">
                <a:latin typeface="Arial"/>
                <a:cs typeface="Arial"/>
              </a:rPr>
              <a:t>still </a:t>
            </a:r>
            <a:r>
              <a:rPr sz="2000" dirty="0">
                <a:latin typeface="Arial"/>
                <a:cs typeface="Arial"/>
              </a:rPr>
              <a:t>no logical </a:t>
            </a:r>
            <a:r>
              <a:rPr sz="2000" spc="-5" dirty="0">
                <a:latin typeface="Arial"/>
                <a:cs typeface="Arial"/>
              </a:rPr>
              <a:t>connections </a:t>
            </a:r>
            <a:r>
              <a:rPr sz="2000" spc="5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used</a:t>
            </a:r>
            <a:r>
              <a:rPr sz="2000" b="1" dirty="0">
                <a:latin typeface="Arial"/>
                <a:cs typeface="Arial"/>
              </a:rPr>
              <a:t>, but each frame sent </a:t>
            </a:r>
            <a:r>
              <a:rPr sz="2000" b="1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individually</a:t>
            </a:r>
            <a:r>
              <a:rPr sz="2000" b="1" spc="-114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acknowledged</a:t>
            </a:r>
            <a:r>
              <a:rPr sz="2000" dirty="0" smtClean="0">
                <a:latin typeface="Arial"/>
                <a:cs typeface="Arial"/>
              </a:rPr>
              <a:t>.</a:t>
            </a:r>
            <a:endParaRPr sz="3100" dirty="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ct val="15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US" sz="2000" spc="-5" dirty="0" smtClean="0">
                <a:latin typeface="Arial"/>
                <a:cs typeface="Arial"/>
              </a:rPr>
              <a:t>T</a:t>
            </a:r>
            <a:r>
              <a:rPr sz="2000" spc="-5" dirty="0" smtClean="0">
                <a:latin typeface="Arial"/>
                <a:cs typeface="Arial"/>
              </a:rPr>
              <a:t>he </a:t>
            </a:r>
            <a:r>
              <a:rPr sz="2000" dirty="0">
                <a:latin typeface="Arial"/>
                <a:cs typeface="Arial"/>
              </a:rPr>
              <a:t>sender knows </a:t>
            </a:r>
            <a:r>
              <a:rPr sz="2000" spc="-5" dirty="0">
                <a:latin typeface="Arial"/>
                <a:cs typeface="Arial"/>
              </a:rPr>
              <a:t>whether </a:t>
            </a:r>
            <a:r>
              <a:rPr sz="2000" dirty="0">
                <a:latin typeface="Arial"/>
                <a:cs typeface="Arial"/>
              </a:rPr>
              <a:t>a frame </a:t>
            </a:r>
            <a:r>
              <a:rPr sz="2000" spc="-5" dirty="0">
                <a:latin typeface="Arial"/>
                <a:cs typeface="Arial"/>
              </a:rPr>
              <a:t>has </a:t>
            </a:r>
            <a:r>
              <a:rPr sz="2000" dirty="0">
                <a:latin typeface="Arial"/>
                <a:cs typeface="Arial"/>
              </a:rPr>
              <a:t>arrived </a:t>
            </a:r>
            <a:r>
              <a:rPr sz="2000" spc="-20" dirty="0">
                <a:latin typeface="Arial"/>
                <a:cs typeface="Arial"/>
              </a:rPr>
              <a:t>correctly. </a:t>
            </a:r>
            <a:endParaRPr lang="en-US" sz="2000" spc="-20" dirty="0" smtClean="0"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If it </a:t>
            </a:r>
            <a:r>
              <a:rPr sz="2000" dirty="0">
                <a:latin typeface="Arial"/>
                <a:cs typeface="Arial"/>
              </a:rPr>
              <a:t>has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not arrived within a specified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interval,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it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can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be sent </a:t>
            </a: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again.</a:t>
            </a:r>
            <a:endParaRPr lang="en-US" sz="2000" dirty="0" smtClean="0">
              <a:solidFill>
                <a:srgbClr val="FF0000"/>
              </a:solidFill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This service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b="1" dirty="0">
                <a:latin typeface="Arial"/>
                <a:cs typeface="Arial"/>
              </a:rPr>
              <a:t>useful </a:t>
            </a:r>
            <a:r>
              <a:rPr sz="2000" b="1" spc="-5" dirty="0">
                <a:latin typeface="Arial"/>
                <a:cs typeface="Arial"/>
              </a:rPr>
              <a:t>over </a:t>
            </a:r>
            <a:r>
              <a:rPr sz="2000" b="1" dirty="0">
                <a:latin typeface="Arial"/>
                <a:cs typeface="Arial"/>
              </a:rPr>
              <a:t>unreliable channels</a:t>
            </a:r>
            <a:r>
              <a:rPr sz="2000" dirty="0">
                <a:latin typeface="Arial"/>
                <a:cs typeface="Arial"/>
              </a:rPr>
              <a:t>, such as </a:t>
            </a: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wireless</a:t>
            </a:r>
            <a:r>
              <a:rPr sz="2000" spc="-25" dirty="0" smtClean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systems</a:t>
            </a:r>
            <a:r>
              <a:rPr sz="2000" dirty="0" smtClean="0">
                <a:latin typeface="Arial"/>
                <a:cs typeface="Arial"/>
              </a:rPr>
              <a:t>.</a:t>
            </a:r>
            <a:endParaRPr sz="3100" dirty="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>
                <a:latin typeface="Arial"/>
                <a:cs typeface="Arial"/>
              </a:rPr>
              <a:t>Adding Ack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DLL </a:t>
            </a:r>
            <a:r>
              <a:rPr sz="2000" spc="-5" dirty="0">
                <a:latin typeface="Arial"/>
                <a:cs typeface="Arial"/>
              </a:rPr>
              <a:t>rather </a:t>
            </a:r>
            <a:r>
              <a:rPr sz="2000" dirty="0">
                <a:latin typeface="Arial"/>
                <a:cs typeface="Arial"/>
              </a:rPr>
              <a:t>than </a:t>
            </a:r>
            <a:r>
              <a:rPr sz="2000" spc="-5" dirty="0">
                <a:latin typeface="Arial"/>
                <a:cs typeface="Arial"/>
              </a:rPr>
              <a:t>in the Network </a:t>
            </a:r>
            <a:r>
              <a:rPr sz="2000" dirty="0">
                <a:latin typeface="Arial"/>
                <a:cs typeface="Arial"/>
              </a:rPr>
              <a:t>Layer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just an  optimization and not a </a:t>
            </a:r>
            <a:r>
              <a:rPr sz="2000" spc="-5" dirty="0">
                <a:latin typeface="Arial"/>
                <a:cs typeface="Arial"/>
              </a:rPr>
              <a:t>requirement. </a:t>
            </a:r>
            <a:endParaRPr lang="en-US" sz="2000" spc="-5" dirty="0" smtClean="0"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-20" dirty="0" smtClean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On reliable channels, such </a:t>
            </a:r>
            <a:r>
              <a:rPr sz="2000" spc="-5" dirty="0">
                <a:latin typeface="Arial"/>
                <a:cs typeface="Arial"/>
              </a:rPr>
              <a:t>as </a:t>
            </a:r>
            <a:r>
              <a:rPr sz="2000" spc="-20" dirty="0">
                <a:latin typeface="Arial"/>
                <a:cs typeface="Arial"/>
              </a:rPr>
              <a:t>fiber, </a:t>
            </a:r>
            <a:r>
              <a:rPr sz="2000" dirty="0">
                <a:latin typeface="Arial"/>
                <a:cs typeface="Arial"/>
              </a:rPr>
              <a:t>the overhead of a </a:t>
            </a:r>
            <a:r>
              <a:rPr sz="2000" dirty="0" smtClean="0">
                <a:latin typeface="Arial"/>
                <a:cs typeface="Arial"/>
              </a:rPr>
              <a:t>heavy</a:t>
            </a:r>
            <a:r>
              <a:rPr lang="en-US" sz="2000" dirty="0" smtClean="0">
                <a:latin typeface="Arial"/>
                <a:cs typeface="Arial"/>
              </a:rPr>
              <a:t> </a:t>
            </a:r>
            <a:r>
              <a:rPr sz="2000" dirty="0" smtClean="0">
                <a:latin typeface="Arial"/>
                <a:cs typeface="Arial"/>
              </a:rPr>
              <a:t>weight </a:t>
            </a:r>
            <a:r>
              <a:rPr sz="2000" dirty="0">
                <a:latin typeface="Arial"/>
                <a:cs typeface="Arial"/>
              </a:rPr>
              <a:t>data link </a:t>
            </a:r>
            <a:r>
              <a:rPr sz="2000" spc="-5" dirty="0">
                <a:latin typeface="Arial"/>
                <a:cs typeface="Arial"/>
              </a:rPr>
              <a:t>protocol </a:t>
            </a:r>
            <a:r>
              <a:rPr sz="2000" dirty="0">
                <a:latin typeface="Arial"/>
                <a:cs typeface="Arial"/>
              </a:rPr>
              <a:t>may be </a:t>
            </a:r>
            <a:r>
              <a:rPr sz="2000" spc="-15" dirty="0">
                <a:latin typeface="Arial"/>
                <a:cs typeface="Arial"/>
              </a:rPr>
              <a:t>unnecessary, </a:t>
            </a:r>
            <a:r>
              <a:rPr sz="2000" dirty="0">
                <a:latin typeface="Arial"/>
                <a:cs typeface="Arial"/>
              </a:rPr>
              <a:t>but </a:t>
            </a:r>
            <a:r>
              <a:rPr sz="2000" b="1" spc="-10" dirty="0">
                <a:latin typeface="Arial"/>
                <a:cs typeface="Arial"/>
              </a:rPr>
              <a:t>on </a:t>
            </a:r>
            <a:r>
              <a:rPr sz="2000" b="1" dirty="0">
                <a:latin typeface="Arial"/>
                <a:cs typeface="Arial"/>
              </a:rPr>
              <a:t>wireless </a:t>
            </a:r>
            <a:r>
              <a:rPr sz="2000" b="1" dirty="0" smtClean="0">
                <a:latin typeface="Arial"/>
                <a:cs typeface="Arial"/>
              </a:rPr>
              <a:t>channels</a:t>
            </a:r>
            <a:r>
              <a:rPr sz="2000" dirty="0">
                <a:latin typeface="Arial"/>
                <a:cs typeface="Arial"/>
              </a:rPr>
              <a:t>, with their inherent </a:t>
            </a:r>
            <a:r>
              <a:rPr sz="2000" spc="-10" dirty="0">
                <a:latin typeface="Arial"/>
                <a:cs typeface="Arial"/>
              </a:rPr>
              <a:t>unreliability, </a:t>
            </a:r>
            <a:r>
              <a:rPr sz="2000" spc="-5" dirty="0">
                <a:latin typeface="Arial"/>
                <a:cs typeface="Arial"/>
              </a:rPr>
              <a:t>it is </a:t>
            </a:r>
            <a:r>
              <a:rPr sz="2000" dirty="0">
                <a:latin typeface="Arial"/>
                <a:cs typeface="Arial"/>
              </a:rPr>
              <a:t>well worth the</a:t>
            </a:r>
            <a:r>
              <a:rPr sz="2000" spc="-1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spc="5" dirty="0" smtClean="0"/>
              <a:t>ACKNOWLEDGED CONNECTION ORIENTED</a:t>
            </a:r>
            <a:r>
              <a:rPr lang="en-US" sz="3200" b="1" spc="-204" dirty="0" smtClean="0"/>
              <a:t> </a:t>
            </a:r>
            <a:r>
              <a:rPr lang="en-US" sz="3200" b="1" dirty="0" smtClean="0"/>
              <a:t>SERVICE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spc="-5" dirty="0" smtClean="0">
                <a:latin typeface="Arial"/>
                <a:cs typeface="Arial"/>
              </a:rPr>
              <a:t>Here, </a:t>
            </a:r>
            <a:r>
              <a:rPr lang="en-US" sz="2400" dirty="0" smtClean="0">
                <a:latin typeface="Arial"/>
                <a:cs typeface="Arial"/>
              </a:rPr>
              <a:t>the </a:t>
            </a:r>
            <a:r>
              <a:rPr lang="en-US" sz="2400" spc="-5" dirty="0" smtClean="0">
                <a:latin typeface="Arial"/>
                <a:cs typeface="Arial"/>
              </a:rPr>
              <a:t>source and destination machines establish a  connection before any data are </a:t>
            </a:r>
            <a:r>
              <a:rPr lang="en-US" sz="2400" dirty="0" smtClean="0">
                <a:latin typeface="Arial"/>
                <a:cs typeface="Arial"/>
              </a:rPr>
              <a:t>transferred.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Arial"/>
                <a:cs typeface="Arial"/>
              </a:rPr>
              <a:t> Each </a:t>
            </a:r>
            <a:r>
              <a:rPr lang="en-US" sz="2400" spc="-5" dirty="0" smtClean="0">
                <a:latin typeface="Arial"/>
                <a:cs typeface="Arial"/>
              </a:rPr>
              <a:t>frame </a:t>
            </a:r>
            <a:r>
              <a:rPr lang="en-US" sz="2400" dirty="0" smtClean="0">
                <a:latin typeface="Arial"/>
                <a:cs typeface="Arial"/>
              </a:rPr>
              <a:t>sent </a:t>
            </a:r>
            <a:r>
              <a:rPr lang="en-US" sz="2400" spc="-5" dirty="0" smtClean="0">
                <a:latin typeface="Arial"/>
                <a:cs typeface="Arial"/>
              </a:rPr>
              <a:t>over the </a:t>
            </a:r>
            <a:r>
              <a:rPr lang="en-US" sz="2400" dirty="0" smtClean="0">
                <a:latin typeface="Arial"/>
                <a:cs typeface="Arial"/>
              </a:rPr>
              <a:t>connection </a:t>
            </a:r>
            <a:r>
              <a:rPr lang="en-US" sz="2400" spc="-5" dirty="0" smtClean="0">
                <a:latin typeface="Arial"/>
                <a:cs typeface="Arial"/>
              </a:rPr>
              <a:t>is numbered, and the </a:t>
            </a:r>
            <a:r>
              <a:rPr lang="en-US" sz="2400" dirty="0" smtClean="0">
                <a:latin typeface="Arial"/>
                <a:cs typeface="Arial"/>
              </a:rPr>
              <a:t>data link</a:t>
            </a:r>
            <a:r>
              <a:rPr lang="en-US" sz="2400" spc="490" dirty="0" smtClean="0">
                <a:latin typeface="Arial"/>
                <a:cs typeface="Arial"/>
              </a:rPr>
              <a:t> </a:t>
            </a:r>
            <a:r>
              <a:rPr lang="en-US" sz="2400" spc="-5" dirty="0" smtClean="0">
                <a:latin typeface="Arial"/>
                <a:cs typeface="Arial"/>
              </a:rPr>
              <a:t>layer 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guarantees that ea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h fr</a:t>
            </a:r>
            <a:r>
              <a:rPr lang="en-US" sz="2400" spc="1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me s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is in</a:t>
            </a:r>
            <a:r>
              <a:rPr lang="en-US" sz="2400" spc="-15" dirty="0" smtClean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eed re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eiv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lang="en-US" sz="2400" spc="5" dirty="0" smtClean="0">
                <a:solidFill>
                  <a:srgbClr val="FF0000"/>
                </a:solidFill>
                <a:latin typeface="Arial"/>
                <a:cs typeface="Arial"/>
              </a:rPr>
              <a:t>d.</a:t>
            </a:r>
          </a:p>
          <a:p>
            <a:pPr marL="285115">
              <a:lnSpc>
                <a:spcPct val="150000"/>
              </a:lnSpc>
              <a:spcBef>
                <a:spcPts val="95"/>
              </a:spcBef>
              <a:tabLst>
                <a:tab pos="1308100" algn="l"/>
                <a:tab pos="2070100" algn="l"/>
                <a:tab pos="2690495" algn="l"/>
                <a:tab pos="3310890" algn="l"/>
                <a:tab pos="3745229" algn="l"/>
                <a:tab pos="4754245" algn="l"/>
                <a:tab pos="5312410" algn="l"/>
                <a:tab pos="6523990" algn="l"/>
                <a:tab pos="6896100" algn="l"/>
                <a:tab pos="7439025" algn="l"/>
              </a:tabLst>
            </a:pPr>
            <a:r>
              <a:rPr lang="en-US" sz="2400" spc="-5" dirty="0" smtClean="0">
                <a:latin typeface="Arial"/>
                <a:cs typeface="Arial"/>
              </a:rPr>
              <a:t>Furth</a:t>
            </a:r>
            <a:r>
              <a:rPr lang="en-US" sz="2400" spc="10" dirty="0" smtClean="0">
                <a:latin typeface="Arial"/>
                <a:cs typeface="Arial"/>
              </a:rPr>
              <a:t>e</a:t>
            </a:r>
            <a:r>
              <a:rPr lang="en-US" sz="2400" spc="5" dirty="0" smtClean="0">
                <a:latin typeface="Arial"/>
                <a:cs typeface="Arial"/>
              </a:rPr>
              <a:t>r</a:t>
            </a:r>
            <a:r>
              <a:rPr lang="en-US" sz="2400" spc="-5" dirty="0" smtClean="0">
                <a:latin typeface="Arial"/>
                <a:cs typeface="Arial"/>
              </a:rPr>
              <a:t>mor</a:t>
            </a:r>
            <a:r>
              <a:rPr lang="en-US" sz="2400" spc="5" dirty="0" smtClean="0">
                <a:latin typeface="Arial"/>
                <a:cs typeface="Arial"/>
              </a:rPr>
              <a:t>e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lang="en-US" sz="2400" dirty="0" smtClean="0">
                <a:latin typeface="Arial"/>
                <a:cs typeface="Arial"/>
              </a:rPr>
              <a:t>i</a:t>
            </a:r>
            <a:r>
              <a:rPr lang="en-US" sz="2400" spc="-5" dirty="0" smtClean="0">
                <a:latin typeface="Arial"/>
                <a:cs typeface="Arial"/>
              </a:rPr>
              <a:t>t 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gu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rantees that ea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h frame is re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lang="en-US" sz="2400" spc="-5" dirty="0" smtClean="0">
                <a:solidFill>
                  <a:srgbClr val="FF0000"/>
                </a:solidFill>
                <a:latin typeface="Arial"/>
                <a:cs typeface="Arial"/>
              </a:rPr>
              <a:t>eived exactly	</a:t>
            </a:r>
            <a:r>
              <a:rPr lang="en-US" sz="2400" dirty="0" smtClean="0">
                <a:solidFill>
                  <a:srgbClr val="FF0000"/>
                </a:solidFill>
                <a:latin typeface="Arial"/>
                <a:cs typeface="Arial"/>
              </a:rPr>
              <a:t>once	</a:t>
            </a:r>
            <a:r>
              <a:rPr lang="en-US" sz="2400" dirty="0" smtClean="0">
                <a:latin typeface="Arial"/>
                <a:cs typeface="Arial"/>
              </a:rPr>
              <a:t>and	</a:t>
            </a:r>
            <a:r>
              <a:rPr lang="en-US" sz="2400" spc="-5" dirty="0" smtClean="0">
                <a:latin typeface="Arial"/>
                <a:cs typeface="Arial"/>
              </a:rPr>
              <a:t>that	all	frames	are	received	in	the	right</a:t>
            </a:r>
            <a:endParaRPr lang="en-US" sz="2400" dirty="0" smtClean="0">
              <a:latin typeface="Arial"/>
              <a:cs typeface="Arial"/>
            </a:endParaRPr>
          </a:p>
          <a:p>
            <a:pPr marL="285115">
              <a:lnSpc>
                <a:spcPct val="150000"/>
              </a:lnSpc>
              <a:buNone/>
            </a:pPr>
            <a:r>
              <a:rPr lang="en-US" sz="2400" spc="-20" dirty="0" smtClean="0">
                <a:latin typeface="Arial"/>
                <a:cs typeface="Arial"/>
              </a:rPr>
              <a:t>    order.</a:t>
            </a:r>
          </a:p>
          <a:p>
            <a:pPr marL="285115">
              <a:lnSpc>
                <a:spcPct val="100000"/>
              </a:lnSpc>
              <a:buNone/>
            </a:pPr>
            <a:endParaRPr lang="en-US" sz="2400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Autofit/>
          </a:bodyPr>
          <a:lstStyle/>
          <a:p>
            <a:r>
              <a:rPr lang="en-US" sz="3600" b="1" spc="5" dirty="0" smtClean="0"/>
              <a:t>ACKNOWLEDGED CONNECTION ORIENTED</a:t>
            </a:r>
            <a:r>
              <a:rPr lang="en-US" sz="3600" b="1" spc="-204" dirty="0" smtClean="0"/>
              <a:t> </a:t>
            </a:r>
            <a:r>
              <a:rPr lang="en-US" sz="3600" b="1" dirty="0" smtClean="0"/>
              <a:t>SERVICE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pc="-5" dirty="0" smtClean="0">
                <a:latin typeface="Arial"/>
                <a:cs typeface="Arial"/>
              </a:rPr>
              <a:t>W</a:t>
            </a:r>
            <a:r>
              <a:rPr lang="en-US" dirty="0" smtClean="0">
                <a:latin typeface="Arial"/>
                <a:cs typeface="Arial"/>
              </a:rPr>
              <a:t>h</a:t>
            </a:r>
            <a:r>
              <a:rPr lang="en-US" spc="-5" dirty="0" smtClean="0">
                <a:latin typeface="Arial"/>
                <a:cs typeface="Arial"/>
              </a:rPr>
              <a:t>en c</a:t>
            </a:r>
            <a:r>
              <a:rPr lang="en-US" dirty="0" smtClean="0">
                <a:latin typeface="Arial"/>
                <a:cs typeface="Arial"/>
              </a:rPr>
              <a:t>o</a:t>
            </a:r>
            <a:r>
              <a:rPr lang="en-US" spc="-5" dirty="0" smtClean="0">
                <a:latin typeface="Arial"/>
                <a:cs typeface="Arial"/>
              </a:rPr>
              <a:t>nn</a:t>
            </a:r>
            <a:r>
              <a:rPr lang="en-US" dirty="0" smtClean="0">
                <a:latin typeface="Arial"/>
                <a:cs typeface="Arial"/>
              </a:rPr>
              <a:t>e</a:t>
            </a:r>
            <a:r>
              <a:rPr lang="en-US" spc="-5" dirty="0" smtClean="0">
                <a:latin typeface="Arial"/>
                <a:cs typeface="Arial"/>
              </a:rPr>
              <a:t>ctio</a:t>
            </a:r>
            <a:r>
              <a:rPr lang="en-US" spc="10" dirty="0" smtClean="0">
                <a:latin typeface="Arial"/>
                <a:cs typeface="Arial"/>
              </a:rPr>
              <a:t>n</a:t>
            </a:r>
            <a:r>
              <a:rPr lang="en-US" spc="-5" dirty="0" smtClean="0">
                <a:latin typeface="Arial"/>
                <a:cs typeface="Arial"/>
              </a:rPr>
              <a:t>-or</a:t>
            </a:r>
            <a:r>
              <a:rPr lang="en-US" dirty="0" smtClean="0">
                <a:latin typeface="Arial"/>
                <a:cs typeface="Arial"/>
              </a:rPr>
              <a:t>i</a:t>
            </a:r>
            <a:r>
              <a:rPr lang="en-US" spc="-5" dirty="0" smtClean="0">
                <a:latin typeface="Arial"/>
                <a:cs typeface="Arial"/>
              </a:rPr>
              <a:t>ented s</a:t>
            </a:r>
            <a:r>
              <a:rPr lang="en-US" dirty="0" smtClean="0">
                <a:latin typeface="Arial"/>
                <a:cs typeface="Arial"/>
              </a:rPr>
              <a:t>e</a:t>
            </a:r>
            <a:r>
              <a:rPr lang="en-US" spc="-5" dirty="0" smtClean="0">
                <a:latin typeface="Arial"/>
                <a:cs typeface="Arial"/>
              </a:rPr>
              <a:t>rvice is u</a:t>
            </a:r>
            <a:r>
              <a:rPr lang="en-US" dirty="0" smtClean="0">
                <a:latin typeface="Arial"/>
                <a:cs typeface="Arial"/>
              </a:rPr>
              <a:t>s</a:t>
            </a:r>
            <a:r>
              <a:rPr lang="en-US" spc="-5" dirty="0" smtClean="0">
                <a:latin typeface="Arial"/>
                <a:cs typeface="Arial"/>
              </a:rPr>
              <a:t>ed, tra</a:t>
            </a:r>
            <a:r>
              <a:rPr lang="en-US" dirty="0" smtClean="0">
                <a:latin typeface="Arial"/>
                <a:cs typeface="Arial"/>
              </a:rPr>
              <a:t>n</a:t>
            </a:r>
            <a:r>
              <a:rPr lang="en-US" spc="-5" dirty="0" smtClean="0">
                <a:latin typeface="Arial"/>
                <a:cs typeface="Arial"/>
              </a:rPr>
              <a:t>sfers </a:t>
            </a:r>
            <a:r>
              <a:rPr lang="en-US" spc="10" dirty="0" smtClean="0">
                <a:latin typeface="Arial"/>
                <a:cs typeface="Arial"/>
              </a:rPr>
              <a:t>go </a:t>
            </a:r>
            <a:r>
              <a:rPr lang="en-US" spc="-5" dirty="0" smtClean="0">
                <a:latin typeface="Arial"/>
                <a:cs typeface="Arial"/>
              </a:rPr>
              <a:t>through three distinct</a:t>
            </a:r>
            <a:r>
              <a:rPr lang="en-US" spc="5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phases.</a:t>
            </a:r>
          </a:p>
          <a:p>
            <a:pPr marL="74295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pc="-5" dirty="0" smtClean="0">
                <a:latin typeface="Arial"/>
                <a:cs typeface="Arial"/>
              </a:rPr>
              <a:t>In the first </a:t>
            </a:r>
            <a:r>
              <a:rPr lang="en-US" sz="2000" dirty="0" smtClean="0">
                <a:latin typeface="Arial"/>
                <a:cs typeface="Arial"/>
              </a:rPr>
              <a:t>phase, </a:t>
            </a:r>
            <a:r>
              <a:rPr lang="en-US" sz="2000" spc="-5" dirty="0" smtClean="0">
                <a:latin typeface="Arial"/>
                <a:cs typeface="Arial"/>
              </a:rPr>
              <a:t>the </a:t>
            </a:r>
            <a:r>
              <a:rPr lang="en-US" sz="2000" b="1" dirty="0" smtClean="0">
                <a:latin typeface="Arial"/>
                <a:cs typeface="Arial"/>
              </a:rPr>
              <a:t>connection is established </a:t>
            </a:r>
            <a:r>
              <a:rPr lang="en-US" sz="2000" spc="5" dirty="0" smtClean="0">
                <a:latin typeface="Arial"/>
                <a:cs typeface="Arial"/>
              </a:rPr>
              <a:t>by </a:t>
            </a:r>
            <a:r>
              <a:rPr lang="en-US" sz="2000" dirty="0" smtClean="0">
                <a:latin typeface="Arial"/>
                <a:cs typeface="Arial"/>
              </a:rPr>
              <a:t>having both </a:t>
            </a:r>
            <a:r>
              <a:rPr lang="en-US" sz="2000" spc="-185" dirty="0" smtClean="0">
                <a:latin typeface="Arial"/>
                <a:cs typeface="Arial"/>
              </a:rPr>
              <a:t>sides  </a:t>
            </a:r>
            <a:r>
              <a:rPr lang="en-US" sz="2000" spc="-5" dirty="0" smtClean="0">
                <a:latin typeface="Arial"/>
                <a:cs typeface="Arial"/>
              </a:rPr>
              <a:t>initialize variables </a:t>
            </a:r>
            <a:r>
              <a:rPr lang="en-US" sz="2000" dirty="0" smtClean="0">
                <a:latin typeface="Arial"/>
                <a:cs typeface="Arial"/>
              </a:rPr>
              <a:t>and counters </a:t>
            </a:r>
            <a:r>
              <a:rPr lang="en-US" sz="2000" spc="-5" dirty="0" smtClean="0">
                <a:latin typeface="Arial"/>
                <a:cs typeface="Arial"/>
              </a:rPr>
              <a:t>needed </a:t>
            </a:r>
            <a:r>
              <a:rPr lang="en-US" sz="2000" spc="5" dirty="0" smtClean="0">
                <a:latin typeface="Arial"/>
                <a:cs typeface="Arial"/>
              </a:rPr>
              <a:t>to </a:t>
            </a:r>
            <a:r>
              <a:rPr lang="en-US" sz="2000" dirty="0" smtClean="0">
                <a:latin typeface="Arial"/>
                <a:cs typeface="Arial"/>
              </a:rPr>
              <a:t>keep </a:t>
            </a:r>
            <a:r>
              <a:rPr lang="en-US" sz="2000" spc="-5" dirty="0" smtClean="0">
                <a:latin typeface="Arial"/>
                <a:cs typeface="Arial"/>
              </a:rPr>
              <a:t>track </a:t>
            </a:r>
            <a:r>
              <a:rPr lang="en-US" sz="2000" dirty="0" smtClean="0">
                <a:latin typeface="Arial"/>
                <a:cs typeface="Arial"/>
              </a:rPr>
              <a:t>of </a:t>
            </a:r>
            <a:r>
              <a:rPr lang="en-US" sz="2000" spc="-5" dirty="0" smtClean="0">
                <a:latin typeface="Arial"/>
                <a:cs typeface="Arial"/>
              </a:rPr>
              <a:t>which frames </a:t>
            </a:r>
            <a:r>
              <a:rPr lang="en-US" sz="2000" dirty="0" smtClean="0">
                <a:latin typeface="Arial"/>
                <a:cs typeface="Arial"/>
              </a:rPr>
              <a:t>have  been received and </a:t>
            </a:r>
            <a:r>
              <a:rPr lang="en-US" sz="2000" spc="-5" dirty="0" smtClean="0">
                <a:latin typeface="Arial"/>
                <a:cs typeface="Arial"/>
              </a:rPr>
              <a:t>which </a:t>
            </a:r>
            <a:r>
              <a:rPr lang="en-US" sz="2000" dirty="0" smtClean="0">
                <a:latin typeface="Arial"/>
                <a:cs typeface="Arial"/>
              </a:rPr>
              <a:t>ones have</a:t>
            </a:r>
            <a:r>
              <a:rPr lang="en-US" sz="2000" spc="2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not.</a:t>
            </a:r>
          </a:p>
          <a:p>
            <a:pPr marL="74295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pc="-5" dirty="0" smtClean="0">
                <a:latin typeface="Arial"/>
                <a:cs typeface="Arial"/>
              </a:rPr>
              <a:t>In the </a:t>
            </a:r>
            <a:r>
              <a:rPr lang="en-US" sz="2000" dirty="0" smtClean="0">
                <a:latin typeface="Arial"/>
                <a:cs typeface="Arial"/>
              </a:rPr>
              <a:t>second phase, one or </a:t>
            </a:r>
            <a:r>
              <a:rPr lang="en-US" sz="2000" spc="-5" dirty="0" smtClean="0">
                <a:latin typeface="Arial"/>
                <a:cs typeface="Arial"/>
              </a:rPr>
              <a:t>more </a:t>
            </a:r>
            <a:r>
              <a:rPr lang="en-US" sz="2000" b="1" spc="-5" dirty="0" smtClean="0">
                <a:latin typeface="Arial"/>
                <a:cs typeface="Arial"/>
              </a:rPr>
              <a:t>frames </a:t>
            </a:r>
            <a:r>
              <a:rPr lang="en-US" sz="2000" b="1" dirty="0" smtClean="0">
                <a:latin typeface="Arial"/>
                <a:cs typeface="Arial"/>
              </a:rPr>
              <a:t>are actually</a:t>
            </a:r>
            <a:r>
              <a:rPr lang="en-US" sz="2000" b="1" spc="80" dirty="0" smtClean="0">
                <a:latin typeface="Arial"/>
                <a:cs typeface="Arial"/>
              </a:rPr>
              <a:t> </a:t>
            </a:r>
            <a:r>
              <a:rPr lang="en-US" sz="2000" b="1" spc="-5" dirty="0" smtClean="0">
                <a:latin typeface="Arial"/>
                <a:cs typeface="Arial"/>
              </a:rPr>
              <a:t>transmitted</a:t>
            </a:r>
          </a:p>
          <a:p>
            <a:pPr marL="74295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spc="-5" dirty="0" smtClean="0">
                <a:latin typeface="Arial"/>
                <a:cs typeface="Arial"/>
              </a:rPr>
              <a:t>In the </a:t>
            </a:r>
            <a:r>
              <a:rPr lang="en-US" sz="2000" dirty="0" smtClean="0">
                <a:latin typeface="Arial"/>
                <a:cs typeface="Arial"/>
              </a:rPr>
              <a:t>third </a:t>
            </a:r>
            <a:r>
              <a:rPr lang="en-US" sz="2000" spc="5" dirty="0" smtClean="0">
                <a:latin typeface="Arial"/>
                <a:cs typeface="Arial"/>
              </a:rPr>
              <a:t>and </a:t>
            </a:r>
            <a:r>
              <a:rPr lang="en-US" sz="2000" spc="-5" dirty="0" smtClean="0">
                <a:latin typeface="Arial"/>
                <a:cs typeface="Arial"/>
              </a:rPr>
              <a:t>final </a:t>
            </a:r>
            <a:r>
              <a:rPr lang="en-US" sz="2000" dirty="0" smtClean="0">
                <a:latin typeface="Arial"/>
                <a:cs typeface="Arial"/>
              </a:rPr>
              <a:t>phase, </a:t>
            </a:r>
            <a:r>
              <a:rPr lang="en-US" sz="2000" spc="-5" dirty="0" smtClean="0">
                <a:latin typeface="Arial"/>
                <a:cs typeface="Arial"/>
              </a:rPr>
              <a:t>the </a:t>
            </a:r>
            <a:r>
              <a:rPr lang="en-US" sz="2000" b="1" dirty="0" smtClean="0">
                <a:latin typeface="Arial"/>
                <a:cs typeface="Arial"/>
              </a:rPr>
              <a:t>connection is released</a:t>
            </a:r>
            <a:r>
              <a:rPr lang="en-US" sz="2000" dirty="0" smtClean="0">
                <a:latin typeface="Arial"/>
                <a:cs typeface="Arial"/>
              </a:rPr>
              <a:t>, freeing up</a:t>
            </a:r>
            <a:r>
              <a:rPr lang="en-US" sz="2000" spc="335" dirty="0" smtClean="0">
                <a:latin typeface="Arial"/>
                <a:cs typeface="Arial"/>
              </a:rPr>
              <a:t> </a:t>
            </a:r>
            <a:r>
              <a:rPr lang="en-US" sz="2000" spc="-5" dirty="0" smtClean="0">
                <a:latin typeface="Arial"/>
                <a:cs typeface="Arial"/>
              </a:rPr>
              <a:t>the  </a:t>
            </a:r>
            <a:r>
              <a:rPr lang="en-US" sz="2000" dirty="0" smtClean="0">
                <a:latin typeface="Arial"/>
                <a:cs typeface="Arial"/>
              </a:rPr>
              <a:t>variables, </a:t>
            </a:r>
            <a:r>
              <a:rPr lang="en-US" sz="2000" spc="-10" dirty="0" smtClean="0">
                <a:latin typeface="Arial"/>
                <a:cs typeface="Arial"/>
              </a:rPr>
              <a:t>buffers, </a:t>
            </a:r>
            <a:r>
              <a:rPr lang="en-US" sz="2000" dirty="0" smtClean="0">
                <a:latin typeface="Arial"/>
                <a:cs typeface="Arial"/>
              </a:rPr>
              <a:t>and </a:t>
            </a:r>
            <a:r>
              <a:rPr lang="en-US" sz="2000" spc="-5" dirty="0" smtClean="0">
                <a:latin typeface="Arial"/>
                <a:cs typeface="Arial"/>
              </a:rPr>
              <a:t>other </a:t>
            </a:r>
            <a:r>
              <a:rPr lang="en-US" sz="2000" dirty="0" smtClean="0">
                <a:latin typeface="Arial"/>
                <a:cs typeface="Arial"/>
              </a:rPr>
              <a:t>resources used </a:t>
            </a:r>
            <a:r>
              <a:rPr lang="en-US" sz="2000" spc="-5" dirty="0" smtClean="0">
                <a:latin typeface="Arial"/>
                <a:cs typeface="Arial"/>
              </a:rPr>
              <a:t>to </a:t>
            </a:r>
            <a:r>
              <a:rPr lang="en-US" sz="2000" dirty="0" smtClean="0">
                <a:latin typeface="Arial"/>
                <a:cs typeface="Arial"/>
              </a:rPr>
              <a:t>maintain </a:t>
            </a:r>
            <a:r>
              <a:rPr lang="en-US" sz="2000" spc="-5" dirty="0" smtClean="0">
                <a:latin typeface="Arial"/>
                <a:cs typeface="Arial"/>
              </a:rPr>
              <a:t>the</a:t>
            </a:r>
            <a:r>
              <a:rPr lang="en-US" sz="2000" spc="100" dirty="0" smtClean="0">
                <a:latin typeface="Arial"/>
                <a:cs typeface="Arial"/>
              </a:rPr>
              <a:t> </a:t>
            </a:r>
            <a:r>
              <a:rPr lang="en-US" sz="2000" dirty="0" smtClean="0">
                <a:latin typeface="Arial"/>
                <a:cs typeface="Arial"/>
              </a:rPr>
              <a:t>connection.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000" dirty="0" smtClean="0">
              <a:latin typeface="Arial"/>
              <a:cs typeface="Arial"/>
            </a:endParaRPr>
          </a:p>
          <a:p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786742" cy="57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571480"/>
            <a:ext cx="9144000" cy="628652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Blocks of data (called frames), are exchanged between nodes at data link layer.</a:t>
            </a:r>
          </a:p>
          <a:p>
            <a:r>
              <a:rPr lang="en-US" sz="2400" dirty="0" smtClean="0"/>
              <a:t>Network adaptor that enables the nodes to exchange frames.</a:t>
            </a:r>
          </a:p>
          <a:p>
            <a:r>
              <a:rPr lang="en-US" sz="2400" dirty="0" smtClean="0"/>
              <a:t>The structure of the frame is specified by the link-layer protocol.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Central Challenge faced by the adaptor.[Framing Problem]</a:t>
            </a:r>
          </a:p>
          <a:p>
            <a:pPr lvl="1"/>
            <a:r>
              <a:rPr lang="en-US" sz="2400" dirty="0" smtClean="0"/>
              <a:t>Recognizing exactly what set of bits constitutes a frame. </a:t>
            </a:r>
          </a:p>
          <a:p>
            <a:pPr lvl="1"/>
            <a:r>
              <a:rPr lang="en-US" sz="2400" dirty="0" smtClean="0"/>
              <a:t>Determining where the frame begins and ends</a:t>
            </a:r>
          </a:p>
          <a:p>
            <a:r>
              <a:rPr lang="en-US" sz="2400" dirty="0" smtClean="0"/>
              <a:t>There are several ways to address the framing problem.</a:t>
            </a:r>
          </a:p>
          <a:p>
            <a:endParaRPr lang="en-US" sz="2800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2500306"/>
            <a:ext cx="5079191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/>
              <a:t>data link layer, </a:t>
            </a:r>
            <a:r>
              <a:rPr lang="en-US" dirty="0" smtClean="0"/>
              <a:t>needs </a:t>
            </a:r>
            <a:r>
              <a:rPr lang="en-US" dirty="0"/>
              <a:t>to pack bits into frames, so that </a:t>
            </a:r>
            <a:r>
              <a:rPr lang="en-US" dirty="0" smtClean="0"/>
              <a:t>each frame </a:t>
            </a:r>
            <a:r>
              <a:rPr lang="en-US" dirty="0"/>
              <a:t>is distinguishable from another</a:t>
            </a:r>
            <a:r>
              <a:rPr lang="en-US" dirty="0" smtClean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Our </a:t>
            </a:r>
            <a:r>
              <a:rPr lang="en-US" dirty="0"/>
              <a:t>postal system practices a type of framing.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simple act of inserting a letter into an envelope separates one piece of </a:t>
            </a:r>
            <a:r>
              <a:rPr lang="en-US" dirty="0" smtClean="0"/>
              <a:t>information from </a:t>
            </a:r>
            <a:r>
              <a:rPr lang="en-US" dirty="0"/>
              <a:t>another;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envelope serves as the delimiter. </a:t>
            </a:r>
            <a:endParaRPr lang="en-US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smtClean="0"/>
              <a:t>each </a:t>
            </a:r>
            <a:r>
              <a:rPr lang="en-US" dirty="0"/>
              <a:t>envelope </a:t>
            </a:r>
            <a:r>
              <a:rPr lang="en-US" dirty="0" smtClean="0"/>
              <a:t>defines the </a:t>
            </a:r>
            <a:r>
              <a:rPr lang="en-US" dirty="0"/>
              <a:t>sender and receiver </a:t>
            </a:r>
            <a:r>
              <a:rPr lang="en-US" dirty="0" smtClean="0"/>
              <a:t>addresses.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8420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638800"/>
          </a:xfrm>
        </p:spPr>
        <p:txBody>
          <a:bodyPr>
            <a:noAutofit/>
          </a:bodyPr>
          <a:lstStyle/>
          <a:p>
            <a:r>
              <a:rPr lang="en-US" sz="2400" dirty="0"/>
              <a:t>Framing in the data link layer separates a message from one source to a </a:t>
            </a:r>
            <a:r>
              <a:rPr lang="en-US" sz="2400" dirty="0" smtClean="0"/>
              <a:t>destination </a:t>
            </a:r>
            <a:r>
              <a:rPr lang="en-US" sz="2400" dirty="0"/>
              <a:t>by adding a sender address and </a:t>
            </a:r>
            <a:r>
              <a:rPr lang="en-US" sz="2400" dirty="0" smtClean="0"/>
              <a:t>a destination </a:t>
            </a:r>
            <a:r>
              <a:rPr lang="en-US" sz="2400" dirty="0"/>
              <a:t>address.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>
                <a:solidFill>
                  <a:srgbClr val="FF0000"/>
                </a:solidFill>
              </a:rPr>
              <a:t>destination address defines where the packet is </a:t>
            </a:r>
            <a:r>
              <a:rPr lang="en-US" sz="2400" dirty="0"/>
              <a:t>to go; the </a:t>
            </a:r>
            <a:r>
              <a:rPr lang="en-US" sz="2400" dirty="0" smtClean="0">
                <a:solidFill>
                  <a:srgbClr val="FF0000"/>
                </a:solidFill>
              </a:rPr>
              <a:t>sender address </a:t>
            </a:r>
            <a:r>
              <a:rPr lang="en-US" sz="2400" dirty="0">
                <a:solidFill>
                  <a:srgbClr val="FF0000"/>
                </a:solidFill>
              </a:rPr>
              <a:t>helps the recipient acknowledge the receipt</a:t>
            </a:r>
            <a:r>
              <a:rPr lang="en-US" sz="2400" dirty="0"/>
              <a:t>.</a:t>
            </a:r>
          </a:p>
          <a:p>
            <a:r>
              <a:rPr lang="en-US" sz="2400" dirty="0"/>
              <a:t>Although the whole message could be packed in one frame, that is not </a:t>
            </a:r>
            <a:r>
              <a:rPr lang="en-US" sz="2400" dirty="0" smtClean="0"/>
              <a:t>normally done</a:t>
            </a:r>
            <a:r>
              <a:rPr lang="en-US" sz="2400" dirty="0"/>
              <a:t>. </a:t>
            </a:r>
            <a:endParaRPr lang="en-US" sz="2400" dirty="0" smtClean="0"/>
          </a:p>
          <a:p>
            <a:r>
              <a:rPr lang="en-US" sz="2400" dirty="0" smtClean="0"/>
              <a:t>One </a:t>
            </a:r>
            <a:r>
              <a:rPr lang="en-US" sz="2400" dirty="0"/>
              <a:t>reason is that a frame can be </a:t>
            </a:r>
            <a:r>
              <a:rPr lang="en-US" sz="2400" dirty="0">
                <a:solidFill>
                  <a:srgbClr val="FF0000"/>
                </a:solidFill>
              </a:rPr>
              <a:t>very large, making flow and error control </a:t>
            </a:r>
            <a:r>
              <a:rPr lang="en-US" sz="2400" dirty="0" smtClean="0">
                <a:solidFill>
                  <a:srgbClr val="FF0000"/>
                </a:solidFill>
              </a:rPr>
              <a:t>very inefficient</a:t>
            </a:r>
            <a:r>
              <a:rPr lang="en-US" sz="2400" dirty="0">
                <a:solidFill>
                  <a:srgbClr val="FF0000"/>
                </a:solidFill>
              </a:rPr>
              <a:t>. </a:t>
            </a:r>
            <a:endParaRPr 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/>
              <a:t>When </a:t>
            </a:r>
            <a:r>
              <a:rPr lang="en-US" sz="2400" dirty="0"/>
              <a:t>a message is carried in one very large frame, even a single-bit </a:t>
            </a:r>
            <a:r>
              <a:rPr lang="en-US" sz="2400" dirty="0" smtClean="0"/>
              <a:t>error would </a:t>
            </a:r>
            <a:r>
              <a:rPr lang="en-US" sz="2400" dirty="0"/>
              <a:t>require the retransmission of the whole message. </a:t>
            </a:r>
            <a:endParaRPr lang="en-US" sz="2400" dirty="0" smtClean="0"/>
          </a:p>
          <a:p>
            <a:r>
              <a:rPr lang="en-US" sz="2400" dirty="0" smtClean="0"/>
              <a:t>When </a:t>
            </a:r>
            <a:r>
              <a:rPr lang="en-US" sz="2400" dirty="0"/>
              <a:t>a message is </a:t>
            </a:r>
            <a:r>
              <a:rPr lang="en-US" sz="2400" dirty="0" smtClean="0"/>
              <a:t>divided into </a:t>
            </a:r>
            <a:r>
              <a:rPr lang="en-US" sz="2400" dirty="0"/>
              <a:t>smaller frames, a single-bit error affects only that small </a:t>
            </a:r>
            <a:r>
              <a:rPr lang="en-US" sz="2400" dirty="0" smtClean="0"/>
              <a:t>frame.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9313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FRAMING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pPr marL="285750" marR="5715" indent="-273050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286385" algn="l"/>
                <a:tab pos="1059815" algn="l"/>
                <a:tab pos="2672080" algn="l"/>
                <a:tab pos="3312160" algn="l"/>
                <a:tab pos="4685665" algn="l"/>
                <a:tab pos="5810885" algn="l"/>
                <a:tab pos="6520815" algn="l"/>
                <a:tab pos="7048500" algn="l"/>
              </a:tabLst>
            </a:pPr>
            <a:r>
              <a:rPr lang="en-US" dirty="0" smtClean="0">
                <a:latin typeface="Arial"/>
                <a:cs typeface="Arial"/>
              </a:rPr>
              <a:t>DLL	 translates the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p</a:t>
            </a:r>
            <a:r>
              <a:rPr lang="en-US" spc="5" dirty="0" smtClean="0">
                <a:latin typeface="Arial"/>
                <a:cs typeface="Arial"/>
              </a:rPr>
              <a:t>h</a:t>
            </a:r>
            <a:r>
              <a:rPr lang="en-US" dirty="0" smtClean="0">
                <a:latin typeface="Arial"/>
                <a:cs typeface="Arial"/>
              </a:rPr>
              <a:t>ysi</a:t>
            </a:r>
            <a:r>
              <a:rPr lang="en-US" spc="-10" dirty="0" smtClean="0">
                <a:latin typeface="Arial"/>
                <a:cs typeface="Arial"/>
              </a:rPr>
              <a:t>c</a:t>
            </a:r>
            <a:r>
              <a:rPr lang="en-US" dirty="0" smtClean="0">
                <a:latin typeface="Arial"/>
                <a:cs typeface="Arial"/>
              </a:rPr>
              <a:t>al la</a:t>
            </a:r>
            <a:r>
              <a:rPr lang="en-US" spc="5" dirty="0" smtClean="0">
                <a:latin typeface="Arial"/>
                <a:cs typeface="Arial"/>
              </a:rPr>
              <a:t>y</a:t>
            </a:r>
            <a:r>
              <a:rPr lang="en-US" dirty="0" smtClean="0">
                <a:latin typeface="Arial"/>
                <a:cs typeface="Arial"/>
              </a:rPr>
              <a:t>er's	r</a:t>
            </a:r>
            <a:r>
              <a:rPr lang="en-US" spc="-15" dirty="0" smtClean="0">
                <a:latin typeface="Arial"/>
                <a:cs typeface="Arial"/>
              </a:rPr>
              <a:t>a</a:t>
            </a:r>
            <a:r>
              <a:rPr lang="en-US" dirty="0" smtClean="0">
                <a:latin typeface="Arial"/>
                <a:cs typeface="Arial"/>
              </a:rPr>
              <a:t>w	bit	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tream into discrete units (messages) called</a:t>
            </a:r>
            <a:r>
              <a:rPr lang="en-US" spc="-45" dirty="0" smtClean="0">
                <a:latin typeface="Arial"/>
                <a:cs typeface="Arial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/>
                <a:cs typeface="Arial"/>
              </a:rPr>
              <a:t>frames.</a:t>
            </a:r>
            <a:endParaRPr lang="en-US" dirty="0" smtClean="0">
              <a:latin typeface="Arial"/>
              <a:cs typeface="Arial"/>
            </a:endParaRPr>
          </a:p>
          <a:p>
            <a:pPr algn="just">
              <a:lnSpc>
                <a:spcPct val="100000"/>
              </a:lnSpc>
              <a:spcBef>
                <a:spcPts val="30"/>
              </a:spcBef>
              <a:buClr>
                <a:srgbClr val="4F81BC"/>
              </a:buClr>
              <a:buNone/>
            </a:pPr>
            <a:endParaRPr lang="en-US" sz="3600" dirty="0" smtClean="0">
              <a:latin typeface="Times New Roman"/>
              <a:cs typeface="Times New Roman"/>
            </a:endParaRPr>
          </a:p>
          <a:p>
            <a:pPr marL="377190" indent="-364490">
              <a:spcBef>
                <a:spcPts val="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376555" algn="l"/>
                <a:tab pos="377825" algn="l"/>
                <a:tab pos="1178560" algn="l"/>
                <a:tab pos="1850389" algn="l"/>
                <a:tab pos="2835275" algn="l"/>
                <a:tab pos="3344545" algn="l"/>
                <a:tab pos="5120005" algn="l"/>
                <a:tab pos="5609590" algn="l"/>
                <a:tab pos="6211570" algn="l"/>
                <a:tab pos="7527290" algn="l"/>
              </a:tabLst>
            </a:pPr>
            <a:r>
              <a:rPr lang="en-US" dirty="0" smtClean="0">
                <a:latin typeface="Arial"/>
                <a:cs typeface="Arial"/>
              </a:rPr>
              <a:t>How can</a:t>
            </a:r>
            <a:r>
              <a:rPr lang="en-US" dirty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f</a:t>
            </a:r>
            <a:r>
              <a:rPr lang="en-US" spc="-10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a</a:t>
            </a:r>
            <a:r>
              <a:rPr lang="en-US" spc="10" dirty="0" smtClean="0">
                <a:latin typeface="Arial"/>
                <a:cs typeface="Arial"/>
              </a:rPr>
              <a:t>m</a:t>
            </a:r>
            <a:r>
              <a:rPr lang="en-US" dirty="0" smtClean="0">
                <a:latin typeface="Arial"/>
                <a:cs typeface="Arial"/>
              </a:rPr>
              <a:t>e be t</a:t>
            </a:r>
            <a:r>
              <a:rPr lang="en-US" spc="-10" dirty="0" smtClean="0">
                <a:latin typeface="Arial"/>
                <a:cs typeface="Arial"/>
              </a:rPr>
              <a:t>r</a:t>
            </a:r>
            <a:r>
              <a:rPr lang="en-US" dirty="0" smtClean="0">
                <a:latin typeface="Arial"/>
                <a:cs typeface="Arial"/>
              </a:rPr>
              <a:t>an</a:t>
            </a:r>
            <a:r>
              <a:rPr lang="en-US" spc="5" dirty="0" smtClean="0">
                <a:latin typeface="Arial"/>
                <a:cs typeface="Arial"/>
              </a:rPr>
              <a:t>s</a:t>
            </a:r>
            <a:r>
              <a:rPr lang="en-US" dirty="0" smtClean="0">
                <a:latin typeface="Arial"/>
                <a:cs typeface="Arial"/>
              </a:rPr>
              <a:t>mit</a:t>
            </a:r>
            <a:r>
              <a:rPr lang="en-US" spc="-15" dirty="0" smtClean="0">
                <a:latin typeface="Arial"/>
                <a:cs typeface="Arial"/>
              </a:rPr>
              <a:t>t</a:t>
            </a:r>
            <a:r>
              <a:rPr lang="en-US" dirty="0" smtClean="0">
                <a:latin typeface="Arial"/>
                <a:cs typeface="Arial"/>
              </a:rPr>
              <a:t>ed so the	rece</a:t>
            </a:r>
            <a:r>
              <a:rPr lang="en-US" spc="-10" dirty="0" smtClean="0">
                <a:latin typeface="Arial"/>
                <a:cs typeface="Arial"/>
              </a:rPr>
              <a:t>i</a:t>
            </a:r>
            <a:r>
              <a:rPr lang="en-US" dirty="0" smtClean="0">
                <a:latin typeface="Arial"/>
                <a:cs typeface="Arial"/>
              </a:rPr>
              <a:t>ver	can d</a:t>
            </a:r>
            <a:r>
              <a:rPr lang="en-US" spc="5" dirty="0" smtClean="0">
                <a:latin typeface="Arial"/>
                <a:cs typeface="Arial"/>
              </a:rPr>
              <a:t>e</a:t>
            </a:r>
            <a:r>
              <a:rPr lang="en-US" dirty="0" smtClean="0">
                <a:latin typeface="Arial"/>
                <a:cs typeface="Arial"/>
              </a:rPr>
              <a:t>tect frame b</a:t>
            </a:r>
            <a:r>
              <a:rPr lang="en-US" spc="5" dirty="0" smtClean="0">
                <a:latin typeface="Arial"/>
                <a:cs typeface="Arial"/>
              </a:rPr>
              <a:t>o</a:t>
            </a:r>
            <a:r>
              <a:rPr lang="en-US" dirty="0" smtClean="0">
                <a:latin typeface="Arial"/>
                <a:cs typeface="Arial"/>
              </a:rPr>
              <a:t>undaries?</a:t>
            </a:r>
          </a:p>
          <a:p>
            <a:pPr marL="377190" indent="-364490">
              <a:spcBef>
                <a:spcPts val="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376555" algn="l"/>
                <a:tab pos="377825" algn="l"/>
                <a:tab pos="1178560" algn="l"/>
                <a:tab pos="1850389" algn="l"/>
                <a:tab pos="2835275" algn="l"/>
                <a:tab pos="3344545" algn="l"/>
                <a:tab pos="5120005" algn="l"/>
                <a:tab pos="5609590" algn="l"/>
                <a:tab pos="6211570" algn="l"/>
                <a:tab pos="752729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77190" indent="-364490">
              <a:spcBef>
                <a:spcPts val="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376555" algn="l"/>
                <a:tab pos="377825" algn="l"/>
                <a:tab pos="1178560" algn="l"/>
                <a:tab pos="1850389" algn="l"/>
                <a:tab pos="2835275" algn="l"/>
                <a:tab pos="3344545" algn="l"/>
                <a:tab pos="5120005" algn="l"/>
                <a:tab pos="5609590" algn="l"/>
                <a:tab pos="6211570" algn="l"/>
                <a:tab pos="7527290" algn="l"/>
              </a:tabLst>
            </a:pPr>
            <a:r>
              <a:rPr lang="en-US" dirty="0" smtClean="0">
                <a:latin typeface="Arial"/>
                <a:cs typeface="Arial"/>
              </a:rPr>
              <a:t>	</a:t>
            </a:r>
            <a:r>
              <a:rPr lang="en-US" spc="5" dirty="0" smtClean="0">
                <a:latin typeface="Arial"/>
                <a:cs typeface="Arial"/>
              </a:rPr>
              <a:t>Tha</a:t>
            </a:r>
            <a:r>
              <a:rPr lang="en-US" dirty="0" smtClean="0">
                <a:latin typeface="Arial"/>
                <a:cs typeface="Arial"/>
              </a:rPr>
              <a:t>t is, how can the receiver recognize the start and end of a</a:t>
            </a:r>
            <a:r>
              <a:rPr lang="en-US" spc="-40" dirty="0" smtClean="0">
                <a:latin typeface="Arial"/>
                <a:cs typeface="Arial"/>
              </a:rPr>
              <a:t> </a:t>
            </a:r>
            <a:r>
              <a:rPr lang="en-US" dirty="0" smtClean="0">
                <a:latin typeface="Arial"/>
                <a:cs typeface="Arial"/>
              </a:rPr>
              <a:t>frame?</a:t>
            </a:r>
          </a:p>
          <a:p>
            <a:pPr marL="377190" indent="-364490">
              <a:spcBef>
                <a:spcPts val="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376555" algn="l"/>
                <a:tab pos="377825" algn="l"/>
                <a:tab pos="1178560" algn="l"/>
                <a:tab pos="1850389" algn="l"/>
                <a:tab pos="2835275" algn="l"/>
                <a:tab pos="3344545" algn="l"/>
                <a:tab pos="5120005" algn="l"/>
                <a:tab pos="5609590" algn="l"/>
                <a:tab pos="6211570" algn="l"/>
                <a:tab pos="752729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pPr marL="377190" indent="-364490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SzPct val="69230"/>
              <a:buFont typeface="Wingdings"/>
              <a:buChar char=""/>
              <a:tabLst>
                <a:tab pos="376555" algn="l"/>
                <a:tab pos="377825" algn="l"/>
                <a:tab pos="1178560" algn="l"/>
                <a:tab pos="1850389" algn="l"/>
                <a:tab pos="2835275" algn="l"/>
                <a:tab pos="3344545" algn="l"/>
                <a:tab pos="5120005" algn="l"/>
                <a:tab pos="5609590" algn="l"/>
                <a:tab pos="6211570" algn="l"/>
                <a:tab pos="7527290" algn="l"/>
              </a:tabLst>
            </a:pP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001056" cy="857232"/>
          </a:xfrm>
        </p:spPr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85794"/>
            <a:ext cx="8763000" cy="6072206"/>
          </a:xfrm>
        </p:spPr>
        <p:txBody>
          <a:bodyPr>
            <a:noAutofit/>
          </a:bodyPr>
          <a:lstStyle/>
          <a:p>
            <a:r>
              <a:rPr lang="en-US" sz="2800" dirty="0"/>
              <a:t>Frames can be of fixed or variable size.</a:t>
            </a:r>
            <a:endParaRPr lang="en-US" sz="2800" dirty="0" smtClean="0"/>
          </a:p>
          <a:p>
            <a:r>
              <a:rPr lang="en-US" sz="2800" dirty="0" smtClean="0"/>
              <a:t>Fixed-Size </a:t>
            </a:r>
            <a:r>
              <a:rPr lang="en-US" sz="2800" dirty="0"/>
              <a:t>Framing</a:t>
            </a:r>
          </a:p>
          <a:p>
            <a:pPr lvl="1"/>
            <a:r>
              <a:rPr lang="en-US" sz="2400" dirty="0" smtClean="0"/>
              <a:t>There </a:t>
            </a:r>
            <a:r>
              <a:rPr lang="en-US" sz="2400" dirty="0"/>
              <a:t>is no need for </a:t>
            </a:r>
            <a:r>
              <a:rPr lang="en-US" sz="2400" dirty="0" smtClean="0"/>
              <a:t>defining the </a:t>
            </a:r>
            <a:r>
              <a:rPr lang="en-US" sz="2400" dirty="0"/>
              <a:t>boundaries of the </a:t>
            </a:r>
            <a:r>
              <a:rPr lang="en-US" sz="2400" dirty="0" smtClean="0"/>
              <a:t>frames.</a:t>
            </a:r>
          </a:p>
          <a:p>
            <a:pPr lvl="1"/>
            <a:r>
              <a:rPr lang="en-US" sz="2400" dirty="0" smtClean="0"/>
              <a:t> </a:t>
            </a:r>
            <a:r>
              <a:rPr lang="en-US" sz="2400" dirty="0"/>
              <a:t>T</a:t>
            </a:r>
            <a:r>
              <a:rPr lang="en-US" sz="2400" dirty="0" smtClean="0"/>
              <a:t>he </a:t>
            </a:r>
            <a:r>
              <a:rPr lang="en-US" sz="2400" dirty="0"/>
              <a:t>size itself can be used as a delimiter. </a:t>
            </a:r>
            <a:endParaRPr lang="en-US" sz="2400" dirty="0" smtClean="0"/>
          </a:p>
          <a:p>
            <a:pPr lvl="1"/>
            <a:r>
              <a:rPr lang="en-US" sz="2400" dirty="0" smtClean="0"/>
              <a:t>Example Protocols: </a:t>
            </a:r>
          </a:p>
          <a:p>
            <a:pPr lvl="2"/>
            <a:r>
              <a:rPr lang="en-US" sz="2000" dirty="0" smtClean="0"/>
              <a:t>ATM </a:t>
            </a:r>
            <a:r>
              <a:rPr lang="en-US" sz="2000" dirty="0"/>
              <a:t>wide-area network, which uses frames of fixed </a:t>
            </a:r>
            <a:r>
              <a:rPr lang="en-US" sz="2000" dirty="0" smtClean="0"/>
              <a:t>size called </a:t>
            </a:r>
            <a:r>
              <a:rPr lang="en-US" sz="2000" dirty="0"/>
              <a:t>cells. </a:t>
            </a:r>
            <a:endParaRPr lang="en-US" sz="2000" dirty="0" smtClean="0"/>
          </a:p>
          <a:p>
            <a:r>
              <a:rPr lang="en-US" sz="2800" dirty="0" smtClean="0"/>
              <a:t>Variable-Size </a:t>
            </a:r>
            <a:r>
              <a:rPr lang="en-US" sz="2800" dirty="0"/>
              <a:t>Framing</a:t>
            </a:r>
          </a:p>
          <a:p>
            <a:pPr lvl="1"/>
            <a:r>
              <a:rPr lang="en-US" sz="2400" dirty="0" smtClean="0"/>
              <a:t>Need a way to define the end of the frame and the beginning of the next. </a:t>
            </a:r>
          </a:p>
          <a:p>
            <a:pPr lvl="1"/>
            <a:r>
              <a:rPr lang="en-US" sz="2400" dirty="0" smtClean="0"/>
              <a:t>Two </a:t>
            </a:r>
            <a:r>
              <a:rPr lang="en-US" sz="2400" dirty="0"/>
              <a:t>approaches were used for this </a:t>
            </a:r>
            <a:r>
              <a:rPr lang="en-US" sz="2400" dirty="0" smtClean="0"/>
              <a:t>purpose: </a:t>
            </a:r>
          </a:p>
          <a:p>
            <a:pPr lvl="2"/>
            <a:r>
              <a:rPr lang="en-US" sz="2000" dirty="0" smtClean="0"/>
              <a:t>Byte(character)-oriented approach</a:t>
            </a:r>
          </a:p>
          <a:p>
            <a:pPr lvl="2"/>
            <a:r>
              <a:rPr lang="en-US" sz="2000" dirty="0" smtClean="0"/>
              <a:t>Bit-oriented </a:t>
            </a:r>
            <a:r>
              <a:rPr lang="en-US" sz="2000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xmlns="" val="175291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pPr marL="471170">
              <a:lnSpc>
                <a:spcPct val="100000"/>
              </a:lnSpc>
              <a:spcBef>
                <a:spcPts val="869"/>
              </a:spcBef>
            </a:pPr>
            <a:r>
              <a:rPr lang="en-US" spc="-5" dirty="0" smtClean="0">
                <a:latin typeface="Arial"/>
                <a:cs typeface="Arial"/>
              </a:rPr>
              <a:t>Character</a:t>
            </a:r>
            <a:r>
              <a:rPr lang="en-US" spc="-400" dirty="0" smtClean="0">
                <a:latin typeface="Arial"/>
                <a:cs typeface="Arial"/>
              </a:rPr>
              <a:t> </a:t>
            </a:r>
            <a:r>
              <a:rPr lang="en-US" spc="-5" dirty="0" smtClean="0">
                <a:latin typeface="Arial"/>
                <a:cs typeface="Arial"/>
              </a:rPr>
              <a:t>Count</a:t>
            </a:r>
            <a:endParaRPr lang="en-US" dirty="0" smtClean="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1190"/>
              </a:spcBef>
            </a:pPr>
            <a:r>
              <a:rPr lang="en-US" spc="-5" dirty="0" smtClean="0">
                <a:latin typeface="Arial"/>
                <a:cs typeface="Arial"/>
              </a:rPr>
              <a:t>Flag byte with Byte</a:t>
            </a:r>
            <a:r>
              <a:rPr lang="en-US" spc="-370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Stuffing</a:t>
            </a:r>
            <a:endParaRPr lang="en-US" dirty="0" smtClean="0">
              <a:latin typeface="Arial"/>
              <a:cs typeface="Arial"/>
            </a:endParaRPr>
          </a:p>
          <a:p>
            <a:pPr marL="471170">
              <a:lnSpc>
                <a:spcPct val="100000"/>
              </a:lnSpc>
              <a:spcBef>
                <a:spcPts val="1190"/>
              </a:spcBef>
            </a:pPr>
            <a:r>
              <a:rPr lang="en-US" spc="-5" dirty="0" smtClean="0">
                <a:latin typeface="Arial"/>
                <a:cs typeface="Arial"/>
              </a:rPr>
              <a:t>Bit</a:t>
            </a:r>
            <a:r>
              <a:rPr lang="en-US" spc="-365" dirty="0" smtClean="0">
                <a:latin typeface="Arial"/>
                <a:cs typeface="Arial"/>
              </a:rPr>
              <a:t> </a:t>
            </a:r>
            <a:r>
              <a:rPr lang="en-US" spc="-10" dirty="0" smtClean="0">
                <a:latin typeface="Arial"/>
                <a:cs typeface="Arial"/>
              </a:rPr>
              <a:t>stuffing</a:t>
            </a:r>
            <a:endParaRPr lang="en-US" dirty="0" smtClean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4" name="object 14"/>
          <p:cNvSpPr/>
          <p:nvPr/>
        </p:nvSpPr>
        <p:spPr>
          <a:xfrm>
            <a:off x="1219200" y="3886200"/>
            <a:ext cx="6409904" cy="1527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117606"/>
            <a:ext cx="556006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RAMING </a:t>
            </a:r>
            <a:r>
              <a:rPr sz="3000" b="1" dirty="0">
                <a:latin typeface="Arial"/>
                <a:cs typeface="Arial"/>
              </a:rPr>
              <a:t>– </a:t>
            </a:r>
            <a:r>
              <a:rPr sz="2400" b="1" spc="-5" dirty="0">
                <a:latin typeface="Arial"/>
                <a:cs typeface="Arial"/>
              </a:rPr>
              <a:t>CHARACTER</a:t>
            </a:r>
            <a:r>
              <a:rPr sz="2400" b="1" spc="310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COUNT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7340" y="787654"/>
            <a:ext cx="8379460" cy="17177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>
                <a:latin typeface="Arial"/>
                <a:cs typeface="Arial"/>
              </a:rPr>
              <a:t>The first </a:t>
            </a:r>
            <a:r>
              <a:rPr sz="2200" dirty="0">
                <a:latin typeface="Arial"/>
                <a:cs typeface="Arial"/>
              </a:rPr>
              <a:t>framing method </a:t>
            </a:r>
            <a:r>
              <a:rPr sz="2200" b="1" spc="-5" dirty="0">
                <a:latin typeface="Arial"/>
                <a:cs typeface="Arial"/>
              </a:rPr>
              <a:t>uses a field in the header to </a:t>
            </a:r>
            <a:r>
              <a:rPr sz="2200" dirty="0">
                <a:latin typeface="Arial"/>
                <a:cs typeface="Arial"/>
              </a:rPr>
              <a:t>specify </a:t>
            </a:r>
            <a:r>
              <a:rPr sz="2200" spc="-5" dirty="0" smtClean="0">
                <a:latin typeface="Arial"/>
                <a:cs typeface="Arial"/>
              </a:rPr>
              <a:t>the </a:t>
            </a:r>
            <a:r>
              <a:rPr sz="2200" dirty="0">
                <a:latin typeface="Arial"/>
                <a:cs typeface="Arial"/>
              </a:rPr>
              <a:t>number </a:t>
            </a:r>
            <a:r>
              <a:rPr sz="2200" spc="-5" dirty="0">
                <a:latin typeface="Arial"/>
                <a:cs typeface="Arial"/>
              </a:rPr>
              <a:t>of characters in the </a:t>
            </a:r>
            <a:r>
              <a:rPr sz="2200" dirty="0">
                <a:latin typeface="Arial"/>
                <a:cs typeface="Arial"/>
              </a:rPr>
              <a:t>frame. </a:t>
            </a:r>
            <a:endParaRPr lang="en-US" sz="2200" dirty="0" smtClean="0">
              <a:latin typeface="Arial"/>
              <a:cs typeface="Arial"/>
            </a:endParaRPr>
          </a:p>
          <a:p>
            <a:pPr marL="285115" marR="5080" indent="-272415" algn="just">
              <a:lnSpc>
                <a:spcPct val="100000"/>
              </a:lnSpc>
              <a:spcBef>
                <a:spcPts val="95"/>
              </a:spcBef>
              <a:buClr>
                <a:srgbClr val="4F81BC"/>
              </a:buClr>
              <a:buSzPct val="68181"/>
              <a:buFont typeface="Wingdings"/>
              <a:buChar char=""/>
              <a:tabLst>
                <a:tab pos="285750" algn="l"/>
              </a:tabLst>
            </a:pPr>
            <a:r>
              <a:rPr sz="2200" spc="-5" dirty="0" smtClean="0">
                <a:latin typeface="Arial"/>
                <a:cs typeface="Arial"/>
              </a:rPr>
              <a:t>When </a:t>
            </a:r>
            <a:r>
              <a:rPr sz="2200" spc="-5" dirty="0">
                <a:latin typeface="Arial"/>
                <a:cs typeface="Arial"/>
              </a:rPr>
              <a:t>the data link </a:t>
            </a:r>
            <a:r>
              <a:rPr sz="2200" spc="-5" dirty="0" smtClean="0">
                <a:latin typeface="Arial"/>
                <a:cs typeface="Arial"/>
              </a:rPr>
              <a:t>layer</a:t>
            </a:r>
            <a:r>
              <a:rPr lang="en-US" sz="2200" spc="-5" dirty="0" smtClean="0">
                <a:latin typeface="Arial"/>
                <a:cs typeface="Arial"/>
              </a:rPr>
              <a:t> </a:t>
            </a:r>
            <a:r>
              <a:rPr sz="2200" spc="-5" dirty="0" smtClean="0">
                <a:latin typeface="Arial"/>
                <a:cs typeface="Arial"/>
              </a:rPr>
              <a:t>at </a:t>
            </a:r>
            <a:r>
              <a:rPr sz="2200" spc="-5" dirty="0">
                <a:latin typeface="Arial"/>
                <a:cs typeface="Arial"/>
              </a:rPr>
              <a:t>the destination sees </a:t>
            </a:r>
            <a:r>
              <a:rPr sz="2200" spc="-10" dirty="0">
                <a:latin typeface="Arial"/>
                <a:cs typeface="Arial"/>
              </a:rPr>
              <a:t>the </a:t>
            </a:r>
            <a:r>
              <a:rPr sz="2200" spc="-5" dirty="0">
                <a:latin typeface="Arial"/>
                <a:cs typeface="Arial"/>
              </a:rPr>
              <a:t>character count, it knows how many </a:t>
            </a:r>
            <a:r>
              <a:rPr sz="2200" spc="-5" dirty="0" smtClean="0">
                <a:latin typeface="Arial"/>
                <a:cs typeface="Arial"/>
              </a:rPr>
              <a:t>characters </a:t>
            </a:r>
            <a:r>
              <a:rPr sz="2200" spc="-5" dirty="0">
                <a:latin typeface="Arial"/>
                <a:cs typeface="Arial"/>
              </a:rPr>
              <a:t>follow and hence where the end of the frame</a:t>
            </a:r>
            <a:r>
              <a:rPr sz="2200" spc="165" dirty="0">
                <a:latin typeface="Arial"/>
                <a:cs typeface="Arial"/>
              </a:rPr>
              <a:t> </a:t>
            </a:r>
            <a:r>
              <a:rPr sz="2200" dirty="0">
                <a:latin typeface="Arial"/>
                <a:cs typeface="Arial"/>
              </a:rPr>
              <a:t>is.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27897" y="5870244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75" dirty="0">
                <a:solidFill>
                  <a:srgbClr val="FFFFFF"/>
                </a:solidFill>
                <a:latin typeface="Arial"/>
                <a:cs typeface="Arial"/>
              </a:rPr>
              <a:t>11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81000" y="2695955"/>
            <a:ext cx="8077200" cy="30952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747898" y="5971743"/>
            <a:ext cx="9658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algorithm</a:t>
            </a:r>
            <a:endParaRPr sz="1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4322" y="5971743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900" algn="l"/>
              </a:tabLst>
            </a:pP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732401" y="5971743"/>
            <a:ext cx="106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5300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the	co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939409" y="5971743"/>
            <a:ext cx="2440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7370" algn="l"/>
                <a:tab pos="966469" algn="l"/>
                <a:tab pos="1894839" algn="l"/>
                <a:tab pos="2300605" algn="l"/>
              </a:tabLst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1800" spc="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1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b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y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1140" y="5971743"/>
            <a:ext cx="237680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3405" algn="l"/>
                <a:tab pos="1435735" algn="l"/>
                <a:tab pos="2007235" algn="l"/>
              </a:tabLst>
            </a:pP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roub</a:t>
            </a:r>
            <a:r>
              <a:rPr sz="1800" spc="-15" dirty="0">
                <a:solidFill>
                  <a:srgbClr val="FF0000"/>
                </a:solidFill>
                <a:latin typeface="Arial"/>
                <a:cs typeface="Arial"/>
              </a:rPr>
              <a:t>l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800" spc="10" dirty="0">
                <a:solidFill>
                  <a:srgbClr val="FF0000"/>
                </a:solidFill>
                <a:latin typeface="Arial"/>
                <a:cs typeface="Arial"/>
              </a:rPr>
              <a:t>t</a:t>
            </a: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h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	this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FF0000"/>
                </a:solidFill>
                <a:latin typeface="Arial"/>
                <a:cs typeface="Arial"/>
              </a:rPr>
              <a:t>transmission</a:t>
            </a:r>
            <a:r>
              <a:rPr sz="180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FF0000"/>
                </a:solidFill>
                <a:latin typeface="Arial"/>
                <a:cs typeface="Arial"/>
              </a:rPr>
              <a:t>error.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IN" b="1" dirty="0" smtClean="0"/>
              <a:t>DATA LINK LAYER AND 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LINK LAYER SERVICES</a:t>
            </a:r>
          </a:p>
          <a:p>
            <a:pPr lvl="1"/>
            <a:r>
              <a:rPr lang="en-IN" dirty="0" smtClean="0"/>
              <a:t>Link Layer Services</a:t>
            </a:r>
          </a:p>
          <a:p>
            <a:pPr lvl="1"/>
            <a:r>
              <a:rPr lang="en-IN" dirty="0" smtClean="0"/>
              <a:t>Framing</a:t>
            </a:r>
          </a:p>
          <a:p>
            <a:pPr lvl="1"/>
            <a:r>
              <a:rPr lang="en-IN" dirty="0" smtClean="0"/>
              <a:t>Flow Control</a:t>
            </a:r>
          </a:p>
          <a:p>
            <a:pPr lvl="1"/>
            <a:r>
              <a:rPr lang="en-IN" dirty="0" smtClean="0"/>
              <a:t>Error Control</a:t>
            </a:r>
          </a:p>
          <a:p>
            <a:pPr lvl="1"/>
            <a:r>
              <a:rPr lang="en-IN" dirty="0" smtClean="0"/>
              <a:t>Media Access Control</a:t>
            </a:r>
          </a:p>
          <a:p>
            <a:pPr lvl="1"/>
            <a:r>
              <a:rPr lang="en-IN" dirty="0" smtClean="0"/>
              <a:t> Ethernet</a:t>
            </a:r>
          </a:p>
          <a:p>
            <a:r>
              <a:rPr lang="en-IN" dirty="0" smtClean="0"/>
              <a:t> Wireless LAN–Introduction about Bluetooth, </a:t>
            </a:r>
            <a:r>
              <a:rPr lang="en-IN" dirty="0" err="1" smtClean="0"/>
              <a:t>Zigbee</a:t>
            </a:r>
            <a:r>
              <a:rPr lang="en-IN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0"/>
            <a:ext cx="7786742" cy="5714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571480"/>
            <a:ext cx="8686800" cy="6286520"/>
          </a:xfrm>
        </p:spPr>
        <p:txBody>
          <a:bodyPr>
            <a:normAutofit/>
          </a:bodyPr>
          <a:lstStyle/>
          <a:p>
            <a:endParaRPr lang="en-US" sz="2400" dirty="0" smtClean="0"/>
          </a:p>
          <a:p>
            <a:r>
              <a:rPr lang="en-US" sz="2800" dirty="0" smtClean="0"/>
              <a:t>Byte-Oriented Protocols.</a:t>
            </a:r>
          </a:p>
          <a:p>
            <a:pPr lvl="1"/>
            <a:r>
              <a:rPr lang="en-US" dirty="0" smtClean="0"/>
              <a:t>View each frame as a collection of bytes(characters) rather than a collection of bits.</a:t>
            </a:r>
          </a:p>
          <a:p>
            <a:pPr lvl="1"/>
            <a:r>
              <a:rPr lang="en-US" dirty="0" smtClean="0"/>
              <a:t>Example protocols:</a:t>
            </a:r>
          </a:p>
          <a:p>
            <a:pPr lvl="2"/>
            <a:r>
              <a:rPr lang="en-US" sz="2800" dirty="0" smtClean="0"/>
              <a:t>Binary Synchronous Communication (BISYNC) protocol developed by IBM in the late 1960s</a:t>
            </a:r>
          </a:p>
          <a:p>
            <a:pPr lvl="2"/>
            <a:r>
              <a:rPr lang="en-US" sz="2800" dirty="0" smtClean="0"/>
              <a:t>Digital Data Communication Message Protocol (DDCMP) used in Digital Equipment Corporation’s DECNET</a:t>
            </a:r>
          </a:p>
          <a:p>
            <a:pPr lvl="2"/>
            <a:r>
              <a:rPr lang="en-US" sz="2800" dirty="0" smtClean="0"/>
              <a:t>Point-to-Point Protocol (PPP) which is more recent and widely used.</a:t>
            </a:r>
          </a:p>
          <a:p>
            <a:pPr lvl="2"/>
            <a:endParaRPr lang="en-US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15370" cy="78579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Byte-oriented protocol Example: PPP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Commonly used to carry Internet Protocol packets over various sorts of point-to-point links.</a:t>
            </a:r>
          </a:p>
          <a:p>
            <a:r>
              <a:rPr lang="en-US" sz="2000" dirty="0" smtClean="0"/>
              <a:t>Uses special characters known as sentinel characters to indicate where frames start and end. It uses </a:t>
            </a:r>
            <a:r>
              <a:rPr lang="en-US" sz="2000" b="1" dirty="0" smtClean="0"/>
              <a:t>character stuffing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Frame Format:</a:t>
            </a:r>
          </a:p>
          <a:p>
            <a:pPr lvl="1"/>
            <a:r>
              <a:rPr lang="en-US" sz="2000" dirty="0" smtClean="0"/>
              <a:t>Start-of-Text character Flag : 01111110</a:t>
            </a:r>
          </a:p>
          <a:p>
            <a:pPr lvl="1"/>
            <a:r>
              <a:rPr lang="en-US" sz="2000" dirty="0" smtClean="0"/>
              <a:t>Address and Control fields: Usually contain default values.</a:t>
            </a:r>
          </a:p>
          <a:p>
            <a:pPr lvl="1"/>
            <a:r>
              <a:rPr lang="en-US" sz="2000" dirty="0" smtClean="0"/>
              <a:t>Protocol field:  Used for </a:t>
            </a:r>
            <a:r>
              <a:rPr lang="en-US" sz="2000" dirty="0" err="1" smtClean="0"/>
              <a:t>demultiplexing</a:t>
            </a:r>
            <a:r>
              <a:rPr lang="en-US" sz="2000" dirty="0" smtClean="0"/>
              <a:t> and it identifies the high-level protocol such as IP or IPX.</a:t>
            </a:r>
          </a:p>
          <a:p>
            <a:pPr lvl="1"/>
            <a:r>
              <a:rPr lang="en-US" sz="2000" dirty="0" smtClean="0"/>
              <a:t>Frame payload: Size can be negotiated, but it is 1500 bytes by default.</a:t>
            </a:r>
          </a:p>
          <a:p>
            <a:pPr lvl="1"/>
            <a:r>
              <a:rPr lang="en-US" sz="2000" dirty="0" smtClean="0"/>
              <a:t>Checksum field: It is either 2 (by default) or 4 bytes long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5257800"/>
            <a:ext cx="854170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Byte-Oriented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382000" cy="5791200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 smtClean="0"/>
              <a:t>In character - oriented framing, data is transmitted as a sequence of bytes, from an 8-bit coding system like ASCII. The parts of a frame in a character - oriented framing are </a:t>
            </a:r>
          </a:p>
          <a:p>
            <a:pPr algn="just"/>
            <a:r>
              <a:rPr lang="en-US" sz="3000" b="1" dirty="0" smtClean="0"/>
              <a:t>Frame Header: </a:t>
            </a:r>
            <a:r>
              <a:rPr lang="en-US" sz="3000" dirty="0" smtClean="0"/>
              <a:t>It contains the source and the destination addresses of the frame in form of bytes.</a:t>
            </a:r>
          </a:p>
          <a:p>
            <a:pPr algn="just"/>
            <a:r>
              <a:rPr lang="en-US" sz="3000" b="1" dirty="0" smtClean="0"/>
              <a:t>Payload field:</a:t>
            </a:r>
            <a:r>
              <a:rPr lang="en-US" sz="3000" dirty="0" smtClean="0"/>
              <a:t> It contains the message to be delivered. It is a variable sequence of data bytes.</a:t>
            </a:r>
          </a:p>
          <a:p>
            <a:pPr algn="just"/>
            <a:r>
              <a:rPr lang="en-US" sz="3000" b="1" dirty="0" smtClean="0"/>
              <a:t>Trailer: </a:t>
            </a:r>
            <a:r>
              <a:rPr lang="en-US" sz="3000" dirty="0" smtClean="0"/>
              <a:t>It contains the bytes for error detection and error correction.</a:t>
            </a:r>
          </a:p>
          <a:p>
            <a:pPr algn="just"/>
            <a:r>
              <a:rPr lang="en-US" sz="3000" b="1" dirty="0" smtClean="0"/>
              <a:t>Flags:</a:t>
            </a:r>
            <a:r>
              <a:rPr lang="en-US" sz="3000" dirty="0" smtClean="0"/>
              <a:t> Flags are the frame delimiters signaling the start and end of the frame. It is of 1- byte denoting a protocol - dependent special character.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Byte-Oriented Protocols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5639" y="1752600"/>
            <a:ext cx="8888361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>
                <a:latin typeface="Arial"/>
                <a:cs typeface="Arial"/>
              </a:rPr>
              <a:t>F</a:t>
            </a:r>
            <a:r>
              <a:rPr lang="en-US" b="1" dirty="0" smtClean="0">
                <a:latin typeface="Arial"/>
                <a:cs typeface="Arial"/>
              </a:rPr>
              <a:t>RAMING </a:t>
            </a:r>
            <a:r>
              <a:rPr lang="en-US" sz="5400" b="1" dirty="0" smtClean="0">
                <a:latin typeface="Arial"/>
                <a:cs typeface="Arial"/>
              </a:rPr>
              <a:t>– </a:t>
            </a:r>
            <a:r>
              <a:rPr lang="en-US" b="1" spc="-5" dirty="0" smtClean="0">
                <a:latin typeface="Arial"/>
                <a:cs typeface="Arial"/>
              </a:rPr>
              <a:t>BYTE</a:t>
            </a:r>
            <a:r>
              <a:rPr lang="en-US" b="1" spc="275" dirty="0" smtClean="0">
                <a:latin typeface="Arial"/>
                <a:cs typeface="Arial"/>
              </a:rPr>
              <a:t> </a:t>
            </a:r>
            <a:r>
              <a:rPr lang="en-US" b="1" spc="-5" dirty="0" smtClean="0">
                <a:latin typeface="Arial"/>
                <a:cs typeface="Arial"/>
              </a:rPr>
              <a:t>STUFFING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14400"/>
            <a:ext cx="8382000" cy="5211763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Character - oriented protocols are suited for transmission of texts. </a:t>
            </a:r>
          </a:p>
          <a:p>
            <a:pPr algn="just"/>
            <a:r>
              <a:rPr lang="en-US" dirty="0" smtClean="0"/>
              <a:t>However, if the protocol is used for transmitting multimedia messages, there are chances that the pattern of the </a:t>
            </a:r>
            <a:r>
              <a:rPr lang="en-US" b="1" dirty="0" smtClean="0"/>
              <a:t>flag byte is present in the message byte sequence. </a:t>
            </a:r>
          </a:p>
          <a:p>
            <a:pPr algn="just"/>
            <a:r>
              <a:rPr lang="en-US" dirty="0"/>
              <a:t>If this happens, the receiver, when it encounters this pattern in the middle of the data, thinks it has reached the end of the frame. </a:t>
            </a:r>
          </a:p>
          <a:p>
            <a:pPr algn="just"/>
            <a:r>
              <a:rPr lang="en-US" dirty="0"/>
              <a:t>To fix this problem, a </a:t>
            </a:r>
            <a:r>
              <a:rPr lang="en-US" dirty="0">
                <a:solidFill>
                  <a:srgbClr val="FF0000"/>
                </a:solidFill>
              </a:rPr>
              <a:t>byte-stuffing strategy </a:t>
            </a:r>
            <a:r>
              <a:rPr lang="en-US" dirty="0"/>
              <a:t>was added to character-oriented framing.</a:t>
            </a:r>
          </a:p>
          <a:p>
            <a:pPr algn="just"/>
            <a:r>
              <a:rPr lang="en-US" dirty="0" smtClean="0"/>
              <a:t> Here, a </a:t>
            </a:r>
            <a:r>
              <a:rPr lang="en-US" dirty="0" smtClean="0">
                <a:solidFill>
                  <a:srgbClr val="FF0000"/>
                </a:solidFill>
              </a:rPr>
              <a:t>special byte called the escape character (ESC) </a:t>
            </a:r>
            <a:r>
              <a:rPr lang="en-US" dirty="0" smtClean="0"/>
              <a:t>is stuffed before every byte in the message with the same pattern as the flag byte.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sz="3600" b="1" dirty="0">
                <a:latin typeface="Arial"/>
                <a:cs typeface="Arial"/>
              </a:rPr>
              <a:t>FRAMING – </a:t>
            </a:r>
            <a:r>
              <a:rPr lang="en-US" sz="3600" b="1" spc="-5" dirty="0">
                <a:latin typeface="Arial"/>
                <a:cs typeface="Arial"/>
              </a:rPr>
              <a:t>BYTE</a:t>
            </a:r>
            <a:r>
              <a:rPr lang="en-US" sz="3600" b="1" spc="275" dirty="0">
                <a:latin typeface="Arial"/>
                <a:cs typeface="Arial"/>
              </a:rPr>
              <a:t> </a:t>
            </a:r>
            <a:r>
              <a:rPr lang="en-US" sz="3600" b="1" spc="-5" dirty="0">
                <a:latin typeface="Arial"/>
                <a:cs typeface="Arial"/>
              </a:rPr>
              <a:t>STUFFING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Byte stuffing by the escape character allows the presence of the flag in the data section of the frame, but it creates another problem. </a:t>
            </a:r>
          </a:p>
          <a:p>
            <a:pPr algn="just"/>
            <a:r>
              <a:rPr lang="en-US" sz="2400" dirty="0"/>
              <a:t>What happens if the text contains one or more escape characters followed by a flag? </a:t>
            </a:r>
          </a:p>
          <a:p>
            <a:pPr lvl="1" algn="just"/>
            <a:r>
              <a:rPr lang="en-US" sz="2400" dirty="0"/>
              <a:t>The receiver removes the escape character, but keeps the flag, which is incorrectly interpreted as the end of the frame.</a:t>
            </a:r>
          </a:p>
          <a:p>
            <a:pPr algn="just"/>
            <a:r>
              <a:rPr lang="en-US" sz="2400" dirty="0"/>
              <a:t>To solve this problem, the escape characters that are part of the text must also be marked by another escape character. </a:t>
            </a:r>
          </a:p>
          <a:p>
            <a:pPr algn="just"/>
            <a:r>
              <a:rPr lang="en-US" sz="2400" dirty="0"/>
              <a:t>In other words, if the escape character is part of the text, an extra one is added to show that the second one is part of the text.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xmlns="" val="1604888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14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28600" y="1168120"/>
            <a:ext cx="8247888" cy="45405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752600" y="304800"/>
            <a:ext cx="417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Byte </a:t>
            </a:r>
            <a:r>
              <a:rPr sz="28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stuffing </a:t>
            </a:r>
            <a:r>
              <a:rPr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unstuffing</a:t>
            </a:r>
            <a:endParaRPr sz="28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8200" y="838200"/>
            <a:ext cx="7543800" cy="3352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Character - Oriented Framing - problem 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30763"/>
          </a:xfrm>
        </p:spPr>
        <p:txBody>
          <a:bodyPr/>
          <a:lstStyle/>
          <a:p>
            <a:pPr algn="just"/>
            <a:r>
              <a:rPr lang="en-US" dirty="0" smtClean="0"/>
              <a:t>The problem with character - oriented framing is that it </a:t>
            </a:r>
            <a:r>
              <a:rPr lang="en-US" b="1" dirty="0" smtClean="0"/>
              <a:t>adds too much overhead on the message, thus increasing the total size of the frame.</a:t>
            </a: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 Another problem is that </a:t>
            </a:r>
            <a:r>
              <a:rPr lang="en-US" dirty="0" smtClean="0">
                <a:cs typeface="Arial"/>
              </a:rPr>
              <a:t>not all architectures are byte oriented. (</a:t>
            </a:r>
            <a:r>
              <a:rPr lang="en-US" dirty="0" smtClean="0"/>
              <a:t>the coding system used in recent times have 16-bit or 32-bit characters that conflicts with the 8-bit encoding).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Bit-oriented Framing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3058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In bit-oriented framing, data is transmitted as a sequence of bits that can be interpreted in the upper layers both as text as well as multimedia data.</a:t>
            </a:r>
          </a:p>
          <a:p>
            <a:pPr algn="just"/>
            <a:r>
              <a:rPr lang="en-US" dirty="0" smtClean="0"/>
              <a:t>The parts of a frame in a bit - oriented framing are </a:t>
            </a:r>
          </a:p>
          <a:p>
            <a:pPr algn="just"/>
            <a:r>
              <a:rPr lang="en-US" b="1" dirty="0" smtClean="0"/>
              <a:t>Frame Header</a:t>
            </a:r>
            <a:r>
              <a:rPr lang="en-US" dirty="0" smtClean="0"/>
              <a:t> − It contains bits denoting the source and the destination addresses of the frame.</a:t>
            </a:r>
          </a:p>
          <a:p>
            <a:pPr algn="just"/>
            <a:r>
              <a:rPr lang="en-US" b="1" dirty="0" smtClean="0"/>
              <a:t>Payload field</a:t>
            </a:r>
            <a:r>
              <a:rPr lang="en-US" dirty="0" smtClean="0"/>
              <a:t> − It contains the message to be delivered. It is a variable sequence of bits.</a:t>
            </a:r>
          </a:p>
          <a:p>
            <a:pPr algn="just"/>
            <a:r>
              <a:rPr lang="en-US" b="1" dirty="0" smtClean="0"/>
              <a:t>Trailer</a:t>
            </a:r>
            <a:r>
              <a:rPr lang="en-US" dirty="0" smtClean="0"/>
              <a:t> − It contains the error detection and error correction bits.</a:t>
            </a:r>
          </a:p>
          <a:p>
            <a:pPr algn="just"/>
            <a:r>
              <a:rPr lang="en-US" b="1" dirty="0" smtClean="0"/>
              <a:t>Flags</a:t>
            </a:r>
            <a:r>
              <a:rPr lang="en-US" dirty="0" smtClean="0"/>
              <a:t> − Flags are a bit pattern that act as the frame delimiters signaling the start and end of the frame.</a:t>
            </a:r>
          </a:p>
          <a:p>
            <a:pPr algn="just"/>
            <a:r>
              <a:rPr lang="en-US" dirty="0" smtClean="0"/>
              <a:t>It is generally of 8-bits and comprises of six or more consecutive 1s. Most protocols use the 8-bit pattern 01111110 as flag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156447" y="5715000"/>
            <a:ext cx="550545" cy="548640"/>
          </a:xfrm>
          <a:custGeom>
            <a:avLst/>
            <a:gdLst/>
            <a:ahLst/>
            <a:cxnLst/>
            <a:rect l="l" t="t" r="r" b="b"/>
            <a:pathLst>
              <a:path w="550545" h="548639">
                <a:moveTo>
                  <a:pt x="275081" y="0"/>
                </a:moveTo>
                <a:lnTo>
                  <a:pt x="225643" y="4419"/>
                </a:lnTo>
                <a:lnTo>
                  <a:pt x="179109" y="17162"/>
                </a:lnTo>
                <a:lnTo>
                  <a:pt x="136256" y="37453"/>
                </a:lnTo>
                <a:lnTo>
                  <a:pt x="97863" y="64518"/>
                </a:lnTo>
                <a:lnTo>
                  <a:pt x="64706" y="97580"/>
                </a:lnTo>
                <a:lnTo>
                  <a:pt x="37563" y="135867"/>
                </a:lnTo>
                <a:lnTo>
                  <a:pt x="17213" y="178602"/>
                </a:lnTo>
                <a:lnTo>
                  <a:pt x="4432" y="225011"/>
                </a:lnTo>
                <a:lnTo>
                  <a:pt x="0" y="274319"/>
                </a:lnTo>
                <a:lnTo>
                  <a:pt x="4432" y="323628"/>
                </a:lnTo>
                <a:lnTo>
                  <a:pt x="17213" y="370037"/>
                </a:lnTo>
                <a:lnTo>
                  <a:pt x="37563" y="412772"/>
                </a:lnTo>
                <a:lnTo>
                  <a:pt x="64706" y="451059"/>
                </a:lnTo>
                <a:lnTo>
                  <a:pt x="97863" y="484121"/>
                </a:lnTo>
                <a:lnTo>
                  <a:pt x="136256" y="511186"/>
                </a:lnTo>
                <a:lnTo>
                  <a:pt x="179109" y="531477"/>
                </a:lnTo>
                <a:lnTo>
                  <a:pt x="225643" y="544220"/>
                </a:lnTo>
                <a:lnTo>
                  <a:pt x="275081" y="548640"/>
                </a:lnTo>
                <a:lnTo>
                  <a:pt x="324520" y="544220"/>
                </a:lnTo>
                <a:lnTo>
                  <a:pt x="371054" y="531477"/>
                </a:lnTo>
                <a:lnTo>
                  <a:pt x="413907" y="511186"/>
                </a:lnTo>
                <a:lnTo>
                  <a:pt x="452300" y="484121"/>
                </a:lnTo>
                <a:lnTo>
                  <a:pt x="485457" y="451059"/>
                </a:lnTo>
                <a:lnTo>
                  <a:pt x="512600" y="412772"/>
                </a:lnTo>
                <a:lnTo>
                  <a:pt x="532950" y="370037"/>
                </a:lnTo>
                <a:lnTo>
                  <a:pt x="545731" y="323628"/>
                </a:lnTo>
                <a:lnTo>
                  <a:pt x="550163" y="274319"/>
                </a:lnTo>
                <a:lnTo>
                  <a:pt x="545731" y="225011"/>
                </a:lnTo>
                <a:lnTo>
                  <a:pt x="532950" y="178602"/>
                </a:lnTo>
                <a:lnTo>
                  <a:pt x="512600" y="135867"/>
                </a:lnTo>
                <a:lnTo>
                  <a:pt x="485457" y="97580"/>
                </a:lnTo>
                <a:lnTo>
                  <a:pt x="452300" y="64518"/>
                </a:lnTo>
                <a:lnTo>
                  <a:pt x="413907" y="37453"/>
                </a:lnTo>
                <a:lnTo>
                  <a:pt x="371054" y="17162"/>
                </a:lnTo>
                <a:lnTo>
                  <a:pt x="324520" y="4419"/>
                </a:lnTo>
                <a:lnTo>
                  <a:pt x="275081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189433"/>
            <a:ext cx="57150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15" dirty="0">
                <a:latin typeface="Arial" pitchFamily="34" charset="0"/>
                <a:cs typeface="Arial" pitchFamily="34" charset="0"/>
              </a:rPr>
              <a:t>OVERVIEW </a:t>
            </a:r>
            <a:r>
              <a:rPr sz="2800" b="1" dirty="0">
                <a:latin typeface="Arial" pitchFamily="34" charset="0"/>
                <a:cs typeface="Arial" pitchFamily="34" charset="0"/>
              </a:rPr>
              <a:t>OF</a:t>
            </a:r>
            <a:r>
              <a:rPr sz="2800" b="1" spc="315" dirty="0">
                <a:latin typeface="Arial" pitchFamily="34" charset="0"/>
                <a:cs typeface="Arial" pitchFamily="34" charset="0"/>
              </a:rPr>
              <a:t> </a:t>
            </a:r>
            <a:r>
              <a:rPr sz="2800" b="1" dirty="0">
                <a:latin typeface="Arial" pitchFamily="34" charset="0"/>
                <a:cs typeface="Arial" pitchFamily="34" charset="0"/>
              </a:rPr>
              <a:t>DLL</a:t>
            </a:r>
            <a:endParaRPr sz="28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3618" y="587024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40" y="762000"/>
            <a:ext cx="8151495" cy="15908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5" dirty="0">
                <a:latin typeface="Times New Roman"/>
                <a:cs typeface="Times New Roman"/>
              </a:rPr>
              <a:t>link layer transforms the physical </a:t>
            </a:r>
            <a:r>
              <a:rPr sz="2000" spc="-20" dirty="0">
                <a:latin typeface="Times New Roman"/>
                <a:cs typeface="Times New Roman"/>
              </a:rPr>
              <a:t>layer, </a:t>
            </a:r>
            <a:r>
              <a:rPr sz="2000" dirty="0">
                <a:latin typeface="Times New Roman"/>
                <a:cs typeface="Times New Roman"/>
              </a:rPr>
              <a:t>a raw </a:t>
            </a:r>
            <a:r>
              <a:rPr sz="2000" spc="-10" dirty="0">
                <a:latin typeface="Times New Roman"/>
                <a:cs typeface="Times New Roman"/>
              </a:rPr>
              <a:t>transmission </a:t>
            </a:r>
            <a:r>
              <a:rPr sz="2000" spc="-20" dirty="0">
                <a:latin typeface="Times New Roman"/>
                <a:cs typeface="Times New Roman"/>
              </a:rPr>
              <a:t>facility, </a:t>
            </a:r>
            <a:r>
              <a:rPr sz="2000" spc="-5" dirty="0">
                <a:latin typeface="Times New Roman"/>
                <a:cs typeface="Times New Roman"/>
              </a:rPr>
              <a:t>to 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link responsible for node-to-node (hop-to-hop) communication. 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 smtClean="0">
                <a:latin typeface="Times New Roman"/>
                <a:cs typeface="Times New Roman"/>
              </a:rPr>
              <a:t>Specific  </a:t>
            </a:r>
            <a:r>
              <a:rPr sz="2000" spc="-5" dirty="0">
                <a:latin typeface="Times New Roman"/>
                <a:cs typeface="Times New Roman"/>
              </a:rPr>
              <a:t>responsibilities of the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link layer </a:t>
            </a:r>
            <a:r>
              <a:rPr sz="2000" spc="-5" dirty="0" smtClean="0">
                <a:latin typeface="Times New Roman"/>
                <a:cs typeface="Times New Roman"/>
              </a:rPr>
              <a:t>include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spc="-5" dirty="0" smtClean="0">
                <a:latin typeface="Times New Roman"/>
                <a:cs typeface="Times New Roman"/>
              </a:rPr>
              <a:t> </a:t>
            </a:r>
            <a:r>
              <a:rPr lang="en-US" sz="2000" b="1" spc="-5" dirty="0" smtClean="0">
                <a:latin typeface="Times New Roman"/>
                <a:cs typeface="Times New Roman"/>
              </a:rPr>
              <a:t>F</a:t>
            </a:r>
            <a:r>
              <a:rPr sz="2000" b="1" dirty="0" smtClean="0">
                <a:latin typeface="Times New Roman"/>
                <a:cs typeface="Times New Roman"/>
              </a:rPr>
              <a:t>raming,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lang="en-US" sz="2000" b="1" spc="-10" dirty="0" smtClean="0">
                <a:latin typeface="Times New Roman"/>
                <a:cs typeface="Times New Roman"/>
              </a:rPr>
              <a:t>A</a:t>
            </a:r>
            <a:r>
              <a:rPr sz="2000" b="1" spc="-10" dirty="0" smtClean="0">
                <a:latin typeface="Times New Roman"/>
                <a:cs typeface="Times New Roman"/>
              </a:rPr>
              <a:t>ddressing</a:t>
            </a:r>
            <a:r>
              <a:rPr sz="2000" b="1" spc="-10" dirty="0">
                <a:latin typeface="Times New Roman"/>
                <a:cs typeface="Times New Roman"/>
              </a:rPr>
              <a:t>, </a:t>
            </a:r>
            <a:r>
              <a:rPr lang="en-US" sz="2000" b="1" spc="-5" dirty="0" smtClean="0">
                <a:latin typeface="Times New Roman"/>
                <a:cs typeface="Times New Roman"/>
              </a:rPr>
              <a:t>F</a:t>
            </a:r>
            <a:r>
              <a:rPr sz="2000" b="1" spc="-5" dirty="0" smtClean="0">
                <a:latin typeface="Times New Roman"/>
                <a:cs typeface="Times New Roman"/>
              </a:rPr>
              <a:t>low </a:t>
            </a:r>
            <a:r>
              <a:rPr sz="2000" b="1" spc="-10" dirty="0">
                <a:latin typeface="Times New Roman"/>
                <a:cs typeface="Times New Roman"/>
              </a:rPr>
              <a:t>control,  </a:t>
            </a:r>
            <a:r>
              <a:rPr lang="en-US" sz="2000" b="1" spc="-15" dirty="0" smtClean="0">
                <a:latin typeface="Times New Roman"/>
                <a:cs typeface="Times New Roman"/>
              </a:rPr>
              <a:t>E</a:t>
            </a:r>
            <a:r>
              <a:rPr sz="2000" b="1" spc="-15" dirty="0" smtClean="0">
                <a:latin typeface="Times New Roman"/>
                <a:cs typeface="Times New Roman"/>
              </a:rPr>
              <a:t>rror </a:t>
            </a:r>
            <a:r>
              <a:rPr sz="2000" b="1" spc="-10" dirty="0">
                <a:latin typeface="Times New Roman"/>
                <a:cs typeface="Times New Roman"/>
              </a:rPr>
              <a:t>control, </a:t>
            </a:r>
            <a:r>
              <a:rPr sz="2000" b="1" dirty="0">
                <a:latin typeface="Times New Roman"/>
                <a:cs typeface="Times New Roman"/>
              </a:rPr>
              <a:t>and </a:t>
            </a:r>
            <a:r>
              <a:rPr lang="en-US" sz="2000" b="1" dirty="0" smtClean="0">
                <a:latin typeface="Times New Roman"/>
                <a:cs typeface="Times New Roman"/>
              </a:rPr>
              <a:t>M</a:t>
            </a:r>
            <a:r>
              <a:rPr sz="2000" b="1" dirty="0" smtClean="0">
                <a:latin typeface="Times New Roman"/>
                <a:cs typeface="Times New Roman"/>
              </a:rPr>
              <a:t>edia </a:t>
            </a:r>
            <a:r>
              <a:rPr sz="2000" b="1" dirty="0">
                <a:latin typeface="Times New Roman"/>
                <a:cs typeface="Times New Roman"/>
              </a:rPr>
              <a:t>access</a:t>
            </a:r>
            <a:r>
              <a:rPr sz="2000" b="1" spc="-10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control.</a:t>
            </a:r>
            <a:endParaRPr sz="2000" b="1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33400" y="2895600"/>
            <a:ext cx="7620000" cy="34981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Bit-oriented Framing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1828800"/>
            <a:ext cx="87847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83540" y="557530"/>
            <a:ext cx="8149590" cy="59689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indent="-272415">
              <a:lnSpc>
                <a:spcPct val="150000"/>
              </a:lnSpc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400" spc="-5" dirty="0" smtClean="0">
                <a:latin typeface="Arial" pitchFamily="34" charset="0"/>
                <a:cs typeface="Arial" pitchFamily="34" charset="0"/>
              </a:rPr>
              <a:t>Whenever</a:t>
            </a:r>
            <a:r>
              <a:rPr sz="2400" spc="18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the</a:t>
            </a:r>
            <a:r>
              <a:rPr sz="2400" spc="16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sender's</a:t>
            </a:r>
            <a:r>
              <a:rPr sz="240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data</a:t>
            </a:r>
            <a:r>
              <a:rPr sz="2400" spc="17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link</a:t>
            </a:r>
            <a:r>
              <a:rPr sz="2400" spc="18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layer</a:t>
            </a:r>
            <a:r>
              <a:rPr sz="2400" spc="19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encounters</a:t>
            </a:r>
            <a:r>
              <a:rPr sz="2400" spc="180" dirty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five</a:t>
            </a:r>
            <a:r>
              <a:rPr sz="2400" spc="1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consecutive</a:t>
            </a:r>
            <a:r>
              <a:rPr sz="2400" spc="1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5" dirty="0">
                <a:latin typeface="Arial" pitchFamily="34" charset="0"/>
                <a:cs typeface="Arial" pitchFamily="34" charset="0"/>
              </a:rPr>
              <a:t>1s</a:t>
            </a:r>
            <a:r>
              <a:rPr sz="2400" spc="175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in</a:t>
            </a:r>
            <a:r>
              <a:rPr sz="2400" spc="1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 smtClean="0">
                <a:latin typeface="Arial" pitchFamily="34" charset="0"/>
                <a:cs typeface="Arial" pitchFamily="34" charset="0"/>
              </a:rPr>
              <a:t>the</a:t>
            </a:r>
            <a:r>
              <a:rPr lang="en-US"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dirty="0" smtClean="0">
                <a:latin typeface="Arial" pitchFamily="34" charset="0"/>
                <a:cs typeface="Arial" pitchFamily="34" charset="0"/>
              </a:rPr>
              <a:t>data</a:t>
            </a:r>
            <a:r>
              <a:rPr sz="2400" dirty="0">
                <a:latin typeface="Arial" pitchFamily="34" charset="0"/>
                <a:cs typeface="Arial" pitchFamily="34" charset="0"/>
              </a:rPr>
              <a:t>,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it automatically stuffs </a:t>
            </a:r>
            <a:r>
              <a:rPr sz="2400" dirty="0">
                <a:latin typeface="Arial" pitchFamily="34" charset="0"/>
                <a:cs typeface="Arial" pitchFamily="34" charset="0"/>
              </a:rPr>
              <a:t>a 0 bit into the outgoing bit</a:t>
            </a:r>
            <a:r>
              <a:rPr sz="2400" spc="-180" dirty="0">
                <a:latin typeface="Arial" pitchFamily="34" charset="0"/>
                <a:cs typeface="Arial" pitchFamily="34" charset="0"/>
              </a:rPr>
              <a:t>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stream.</a:t>
            </a:r>
            <a:endParaRPr sz="2400" dirty="0">
              <a:latin typeface="Arial" pitchFamily="34" charset="0"/>
              <a:cs typeface="Arial" pitchFamily="34" charset="0"/>
            </a:endParaRPr>
          </a:p>
          <a:p>
            <a:pPr marL="285115" marR="6350" indent="-272415" algn="just">
              <a:lnSpc>
                <a:spcPct val="150000"/>
              </a:lnSpc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400" dirty="0">
                <a:latin typeface="Arial" pitchFamily="34" charset="0"/>
                <a:cs typeface="Arial" pitchFamily="34" charset="0"/>
              </a:rPr>
              <a:t>This bit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stuffing is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analogous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to </a:t>
            </a:r>
            <a:r>
              <a:rPr sz="2400" dirty="0">
                <a:latin typeface="Arial" pitchFamily="34" charset="0"/>
                <a:cs typeface="Arial" pitchFamily="34" charset="0"/>
              </a:rPr>
              <a:t>byte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stuffing,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in which an escape </a:t>
            </a:r>
            <a:r>
              <a:rPr sz="2400" dirty="0">
                <a:latin typeface="Arial" pitchFamily="34" charset="0"/>
                <a:cs typeface="Arial" pitchFamily="34" charset="0"/>
              </a:rPr>
              <a:t>byte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is 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stuffed into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the outgoing character stream before </a:t>
            </a:r>
            <a:r>
              <a:rPr sz="2400" dirty="0">
                <a:latin typeface="Arial" pitchFamily="34" charset="0"/>
                <a:cs typeface="Arial" pitchFamily="34" charset="0"/>
              </a:rPr>
              <a:t>a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flag </a:t>
            </a:r>
            <a:r>
              <a:rPr sz="2400" dirty="0">
                <a:latin typeface="Arial" pitchFamily="34" charset="0"/>
                <a:cs typeface="Arial" pitchFamily="34" charset="0"/>
              </a:rPr>
              <a:t>byte </a:t>
            </a:r>
            <a:r>
              <a:rPr sz="2400" spc="-10" dirty="0">
                <a:latin typeface="Arial" pitchFamily="34" charset="0"/>
                <a:cs typeface="Arial" pitchFamily="34" charset="0"/>
              </a:rPr>
              <a:t>in </a:t>
            </a:r>
            <a:r>
              <a:rPr sz="2400" dirty="0">
                <a:latin typeface="Arial" pitchFamily="34" charset="0"/>
                <a:cs typeface="Arial" pitchFamily="34" charset="0"/>
              </a:rPr>
              <a:t>the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data. </a:t>
            </a:r>
            <a:endParaRPr lang="en-US" sz="2400" spc="-5" dirty="0" smtClean="0">
              <a:latin typeface="Arial" pitchFamily="34" charset="0"/>
              <a:cs typeface="Arial" pitchFamily="34" charset="0"/>
            </a:endParaRPr>
          </a:p>
          <a:p>
            <a:pPr marL="285115" marR="6350" indent="-272415" algn="just">
              <a:lnSpc>
                <a:spcPct val="150000"/>
              </a:lnSpc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400" spc="-5" dirty="0" smtClean="0">
                <a:latin typeface="Arial" pitchFamily="34" charset="0"/>
                <a:cs typeface="Arial" pitchFamily="34" charset="0"/>
              </a:rPr>
              <a:t> </a:t>
            </a:r>
            <a:r>
              <a:rPr sz="2400" dirty="0">
                <a:latin typeface="Arial" pitchFamily="34" charset="0"/>
                <a:cs typeface="Arial" pitchFamily="34" charset="0"/>
              </a:rPr>
              <a:t>When the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receiver sees five consecutive incoming </a:t>
            </a:r>
            <a:r>
              <a:rPr sz="2400" dirty="0">
                <a:latin typeface="Arial" pitchFamily="34" charset="0"/>
                <a:cs typeface="Arial" pitchFamily="34" charset="0"/>
              </a:rPr>
              <a:t>1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bits, followed </a:t>
            </a:r>
            <a:r>
              <a:rPr sz="2400" dirty="0">
                <a:latin typeface="Arial" pitchFamily="34" charset="0"/>
                <a:cs typeface="Arial" pitchFamily="34" charset="0"/>
              </a:rPr>
              <a:t>by a 0 </a:t>
            </a:r>
            <a:r>
              <a:rPr sz="2400" spc="-5" dirty="0">
                <a:latin typeface="Arial" pitchFamily="34" charset="0"/>
                <a:cs typeface="Arial" pitchFamily="34" charset="0"/>
              </a:rPr>
              <a:t>bit,  it automatically destuffs (i.e., </a:t>
            </a:r>
            <a:r>
              <a:rPr sz="2400" dirty="0">
                <a:latin typeface="Arial" pitchFamily="34" charset="0"/>
                <a:cs typeface="Arial" pitchFamily="34" charset="0"/>
              </a:rPr>
              <a:t>deletes) the </a:t>
            </a:r>
            <a:r>
              <a:rPr sz="2400">
                <a:latin typeface="Arial" pitchFamily="34" charset="0"/>
                <a:cs typeface="Arial" pitchFamily="34" charset="0"/>
              </a:rPr>
              <a:t>0</a:t>
            </a:r>
            <a:r>
              <a:rPr sz="2400" spc="-120">
                <a:latin typeface="Arial" pitchFamily="34" charset="0"/>
                <a:cs typeface="Arial" pitchFamily="34" charset="0"/>
              </a:rPr>
              <a:t> </a:t>
            </a:r>
            <a:r>
              <a:rPr sz="2400" smtClean="0">
                <a:latin typeface="Arial" pitchFamily="34" charset="0"/>
                <a:cs typeface="Arial" pitchFamily="34" charset="0"/>
              </a:rPr>
              <a:t>bit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285115" marR="6350" indent="-272415" algn="just">
              <a:spcBef>
                <a:spcPts val="600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lang="en-US" sz="2400" dirty="0" smtClean="0"/>
              <a:t>Bit - oriented protocols are suited for transmitting any sequence of bits. </a:t>
            </a:r>
            <a:endParaRPr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535940" y="83007"/>
            <a:ext cx="6931660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b="1" dirty="0">
                <a:latin typeface="Arial"/>
                <a:cs typeface="Arial"/>
              </a:rPr>
              <a:t>F</a:t>
            </a:r>
            <a:r>
              <a:rPr sz="2400" b="1" dirty="0">
                <a:latin typeface="Arial"/>
                <a:cs typeface="Arial"/>
              </a:rPr>
              <a:t>RAMING </a:t>
            </a:r>
            <a:r>
              <a:rPr sz="3000" b="1" dirty="0">
                <a:latin typeface="Arial"/>
                <a:cs typeface="Arial"/>
              </a:rPr>
              <a:t>– </a:t>
            </a:r>
            <a:r>
              <a:rPr sz="2400" b="1" dirty="0">
                <a:latin typeface="Arial"/>
                <a:cs typeface="Arial"/>
              </a:rPr>
              <a:t>BIT</a:t>
            </a:r>
            <a:r>
              <a:rPr sz="2400" b="1" spc="215" dirty="0">
                <a:latin typeface="Arial"/>
                <a:cs typeface="Arial"/>
              </a:rPr>
              <a:t> </a:t>
            </a:r>
            <a:r>
              <a:rPr sz="2400" b="1" spc="-5" dirty="0">
                <a:latin typeface="Arial"/>
                <a:cs typeface="Arial"/>
              </a:rPr>
              <a:t>STUFFING</a:t>
            </a:r>
            <a:endParaRPr sz="2400" b="1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35940" y="282651"/>
            <a:ext cx="883666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latin typeface="+mn-lt"/>
                <a:cs typeface="Arial"/>
              </a:rPr>
              <a:t>BIT </a:t>
            </a:r>
            <a:r>
              <a:rPr sz="3200" b="0" spc="5" dirty="0">
                <a:latin typeface="+mn-lt"/>
                <a:cs typeface="Arial"/>
              </a:rPr>
              <a:t>STUFFING</a:t>
            </a:r>
            <a:r>
              <a:rPr sz="3200" b="0" spc="225" dirty="0">
                <a:latin typeface="+mn-lt"/>
                <a:cs typeface="Arial"/>
              </a:rPr>
              <a:t> </a:t>
            </a:r>
            <a:r>
              <a:rPr sz="3200" b="0" dirty="0">
                <a:latin typeface="+mn-lt"/>
                <a:cs typeface="Arial"/>
              </a:rPr>
              <a:t>EXAMPLE</a:t>
            </a:r>
            <a:endParaRPr sz="3200">
              <a:latin typeface="+mn-lt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23212" y="990188"/>
            <a:ext cx="7182587" cy="54868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323326" y="5870244"/>
            <a:ext cx="22352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solidFill>
                  <a:srgbClr val="FFFFFF"/>
                </a:solidFill>
                <a:latin typeface="Arial"/>
                <a:cs typeface="Arial"/>
              </a:rPr>
              <a:t>17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57200" y="1543081"/>
            <a:ext cx="7680959" cy="437918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981200" y="381000"/>
            <a:ext cx="41763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spc="-5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sz="2800" b="1" i="1" spc="-5" dirty="0" smtClean="0">
                <a:solidFill>
                  <a:srgbClr val="000000"/>
                </a:solidFill>
                <a:latin typeface="Times New Roman"/>
                <a:cs typeface="Times New Roman"/>
              </a:rPr>
              <a:t>it</a:t>
            </a:r>
            <a:r>
              <a:rPr sz="2800" b="1" i="1" spc="-5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stuffing </a:t>
            </a:r>
            <a:r>
              <a:rPr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and</a:t>
            </a:r>
            <a:r>
              <a:rPr sz="2800" b="1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unstuffing</a:t>
            </a:r>
            <a:endParaRPr sz="2800" b="1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0"/>
            <a:ext cx="8286808" cy="71435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Bit-oriented protocol Example: HDLC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42918"/>
            <a:ext cx="9144000" cy="62150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 smtClean="0"/>
              <a:t>Frame Format:</a:t>
            </a:r>
          </a:p>
          <a:p>
            <a:pPr lvl="1"/>
            <a:r>
              <a:rPr lang="en-US" sz="1900" dirty="0" smtClean="0"/>
              <a:t>Beginning and Ending sequence: 01111110</a:t>
            </a:r>
          </a:p>
          <a:p>
            <a:pPr lvl="2"/>
            <a:r>
              <a:rPr lang="en-US" sz="1900" dirty="0" smtClean="0"/>
              <a:t>Transmitted when the link is idle to keep the sender and receiver clock synchronized.</a:t>
            </a:r>
          </a:p>
          <a:p>
            <a:r>
              <a:rPr lang="en-US" sz="2000" dirty="0" smtClean="0"/>
              <a:t>Uses bit stuffing.</a:t>
            </a:r>
          </a:p>
          <a:p>
            <a:r>
              <a:rPr lang="en-US" sz="2000" dirty="0" smtClean="0"/>
              <a:t>Working:</a:t>
            </a:r>
          </a:p>
          <a:p>
            <a:pPr lvl="1"/>
            <a:r>
              <a:rPr lang="en-US" sz="2000" dirty="0" smtClean="0"/>
              <a:t>Sender: </a:t>
            </a:r>
          </a:p>
          <a:p>
            <a:pPr lvl="2"/>
            <a:r>
              <a:rPr lang="en-US" sz="1800" dirty="0" smtClean="0"/>
              <a:t>Any time five consecutive 1s have been transmitted from the body of the message (i.e., excluding when trying to transmit the distinguished 01111110 sequence), the sender inserts a 0 before transmitting the next bit.</a:t>
            </a:r>
          </a:p>
          <a:p>
            <a:pPr lvl="1"/>
            <a:r>
              <a:rPr lang="en-US" sz="2200" dirty="0" smtClean="0"/>
              <a:t>Receiver:</a:t>
            </a:r>
          </a:p>
          <a:p>
            <a:pPr lvl="2"/>
            <a:r>
              <a:rPr lang="en-US" sz="1800" dirty="0" smtClean="0"/>
              <a:t>Should five consecutive 1s arrive, the receiver makes its decision based on the next bit it sees.</a:t>
            </a:r>
          </a:p>
          <a:p>
            <a:pPr lvl="2"/>
            <a:r>
              <a:rPr lang="en-US" sz="1800" dirty="0" smtClean="0"/>
              <a:t>If the next bit is a 0</a:t>
            </a:r>
          </a:p>
          <a:p>
            <a:pPr lvl="3"/>
            <a:r>
              <a:rPr lang="en-US" sz="1800" dirty="0" smtClean="0"/>
              <a:t> it must have been stuffed, and so the receiver removes it. </a:t>
            </a:r>
          </a:p>
          <a:p>
            <a:pPr lvl="2"/>
            <a:r>
              <a:rPr lang="en-US" sz="1800" dirty="0" smtClean="0"/>
              <a:t>If the next bit is a 1</a:t>
            </a:r>
          </a:p>
          <a:p>
            <a:pPr lvl="3"/>
            <a:r>
              <a:rPr lang="en-US" sz="1800" dirty="0" smtClean="0"/>
              <a:t>Either this is the end-of-frame marker  (or)</a:t>
            </a:r>
          </a:p>
          <a:p>
            <a:pPr lvl="4"/>
            <a:r>
              <a:rPr lang="en-US" sz="1800" dirty="0" smtClean="0"/>
              <a:t>the last 8 bits it has looked at are 01111110</a:t>
            </a:r>
          </a:p>
          <a:p>
            <a:pPr lvl="4"/>
            <a:r>
              <a:rPr lang="en-US" sz="1800" dirty="0" smtClean="0"/>
              <a:t>(</a:t>
            </a:r>
            <a:r>
              <a:rPr lang="en-US" sz="1800" dirty="0" err="1" smtClean="0"/>
              <a:t>ie</a:t>
            </a:r>
            <a:r>
              <a:rPr lang="en-US" sz="1800" dirty="0" smtClean="0"/>
              <a:t>) it sees a 0</a:t>
            </a:r>
          </a:p>
          <a:p>
            <a:pPr lvl="3"/>
            <a:r>
              <a:rPr lang="en-US" sz="1800" dirty="0" smtClean="0"/>
              <a:t> An error has been introduced into the bit stream(discarded)</a:t>
            </a:r>
          </a:p>
          <a:p>
            <a:pPr lvl="4"/>
            <a:r>
              <a:rPr lang="en-US" sz="1800" dirty="0" smtClean="0"/>
              <a:t>the last 8 bits it has looked at are 01111111</a:t>
            </a:r>
          </a:p>
          <a:p>
            <a:pPr lvl="4"/>
            <a:r>
              <a:rPr lang="en-US" sz="1800" dirty="0" smtClean="0"/>
              <a:t>(</a:t>
            </a:r>
            <a:r>
              <a:rPr lang="en-US" sz="1800" dirty="0" err="1" smtClean="0"/>
              <a:t>ie</a:t>
            </a:r>
            <a:r>
              <a:rPr lang="en-US" sz="1800" dirty="0" smtClean="0"/>
              <a:t>) it sees a 1</a:t>
            </a:r>
          </a:p>
          <a:p>
            <a:pPr lvl="2"/>
            <a:endParaRPr lang="en-US" sz="1200" dirty="0" smtClean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1524000"/>
            <a:ext cx="51815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LINK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/>
              <a:t>For the most part, the link layer </a:t>
            </a:r>
            <a:r>
              <a:rPr lang="en-US" dirty="0" smtClean="0"/>
              <a:t>is implemented </a:t>
            </a:r>
            <a:r>
              <a:rPr lang="en-US" dirty="0"/>
              <a:t>in a </a:t>
            </a:r>
            <a:r>
              <a:rPr lang="en-US" b="1" dirty="0"/>
              <a:t>network adapter</a:t>
            </a:r>
            <a:r>
              <a:rPr lang="en-US" dirty="0"/>
              <a:t>, also sometimes known as a </a:t>
            </a:r>
            <a:r>
              <a:rPr lang="en-US" b="1" dirty="0"/>
              <a:t>network </a:t>
            </a:r>
            <a:r>
              <a:rPr lang="en-US" b="1" dirty="0" smtClean="0"/>
              <a:t>interface card </a:t>
            </a:r>
            <a:r>
              <a:rPr lang="en-US" b="1" dirty="0"/>
              <a:t>(NIC)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r>
              <a:rPr lang="en-US" dirty="0" smtClean="0"/>
              <a:t>At </a:t>
            </a:r>
            <a:r>
              <a:rPr lang="en-US" dirty="0"/>
              <a:t>the heart of the network adapter is the link-layer controller, </a:t>
            </a:r>
            <a:r>
              <a:rPr lang="en-US" dirty="0" smtClean="0"/>
              <a:t>usually a </a:t>
            </a:r>
            <a:r>
              <a:rPr lang="en-US" dirty="0"/>
              <a:t>single, special-purpose chip that implements many of the link-layer </a:t>
            </a:r>
            <a:r>
              <a:rPr lang="en-US" dirty="0" smtClean="0"/>
              <a:t>services (framing</a:t>
            </a:r>
            <a:r>
              <a:rPr lang="en-US" dirty="0"/>
              <a:t>, link access, error detection, and so on). </a:t>
            </a:r>
            <a:endParaRPr lang="en-US" dirty="0" smtClean="0"/>
          </a:p>
          <a:p>
            <a:pPr algn="just"/>
            <a:r>
              <a:rPr lang="en-US" dirty="0" smtClean="0"/>
              <a:t>Thus</a:t>
            </a:r>
            <a:r>
              <a:rPr lang="en-US" dirty="0"/>
              <a:t>, much of a link-layer </a:t>
            </a:r>
            <a:r>
              <a:rPr lang="en-US" dirty="0" smtClean="0"/>
              <a:t>controller’s functionality </a:t>
            </a:r>
            <a:r>
              <a:rPr lang="en-US" dirty="0"/>
              <a:t>is implemented in hardware.</a:t>
            </a:r>
          </a:p>
        </p:txBody>
      </p:sp>
    </p:spTree>
    <p:extLst>
      <p:ext uri="{BB962C8B-B14F-4D97-AF65-F5344CB8AC3E}">
        <p14:creationId xmlns:p14="http://schemas.microsoft.com/office/powerpoint/2010/main" xmlns="" val="145103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DLL </a:t>
            </a:r>
            <a:r>
              <a:rPr lang="en-US" sz="5400" b="1" spc="-5" dirty="0" smtClean="0"/>
              <a:t>D</a:t>
            </a:r>
            <a:r>
              <a:rPr lang="en-US" b="1" spc="-5" dirty="0" smtClean="0"/>
              <a:t>ESIGN</a:t>
            </a:r>
            <a:r>
              <a:rPr lang="en-US" b="1" spc="70" dirty="0" smtClean="0"/>
              <a:t> </a:t>
            </a:r>
            <a:r>
              <a:rPr lang="en-US" sz="5400" b="1" spc="-10" dirty="0" smtClean="0"/>
              <a:t>I</a:t>
            </a:r>
            <a:r>
              <a:rPr lang="en-US" b="1" spc="-10" dirty="0" smtClean="0"/>
              <a:t>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800" spc="-95" dirty="0" smtClean="0">
                <a:latin typeface="Arial"/>
                <a:cs typeface="Arial"/>
              </a:rPr>
              <a:t>1.</a:t>
            </a:r>
            <a:r>
              <a:rPr lang="en-US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2800" b="1" spc="-95" dirty="0" smtClean="0">
                <a:latin typeface="Arial"/>
                <a:cs typeface="Arial"/>
              </a:rPr>
              <a:t>services provided to the network layer : </a:t>
            </a:r>
            <a:r>
              <a:rPr lang="en-US" sz="2800" dirty="0" smtClean="0">
                <a:latin typeface="Arial"/>
                <a:cs typeface="Arial"/>
              </a:rPr>
              <a:t>The </a:t>
            </a:r>
            <a:r>
              <a:rPr lang="en-US" sz="2800" spc="-5" dirty="0" smtClean="0">
                <a:latin typeface="Arial"/>
                <a:cs typeface="Arial"/>
              </a:rPr>
              <a:t>function </a:t>
            </a:r>
            <a:r>
              <a:rPr lang="en-US" sz="2800" dirty="0" smtClean="0">
                <a:latin typeface="Arial"/>
                <a:cs typeface="Arial"/>
              </a:rPr>
              <a:t>of the </a:t>
            </a:r>
            <a:r>
              <a:rPr lang="en-US" sz="2800" spc="-5" dirty="0" smtClean="0">
                <a:latin typeface="Arial"/>
                <a:cs typeface="Arial"/>
              </a:rPr>
              <a:t>data </a:t>
            </a:r>
            <a:r>
              <a:rPr lang="en-US" sz="2800" dirty="0" smtClean="0">
                <a:latin typeface="Arial"/>
                <a:cs typeface="Arial"/>
              </a:rPr>
              <a:t>link layer </a:t>
            </a:r>
            <a:r>
              <a:rPr lang="en-US" sz="2800" spc="-5" dirty="0" smtClean="0">
                <a:latin typeface="Arial"/>
                <a:cs typeface="Arial"/>
              </a:rPr>
              <a:t>is to provide </a:t>
            </a:r>
            <a:r>
              <a:rPr lang="en-US" sz="2800" dirty="0" smtClean="0">
                <a:latin typeface="Arial"/>
                <a:cs typeface="Arial"/>
              </a:rPr>
              <a:t>services </a:t>
            </a:r>
            <a:r>
              <a:rPr lang="en-US" sz="2800" spc="-5" dirty="0" smtClean="0">
                <a:latin typeface="Arial"/>
                <a:cs typeface="Arial"/>
              </a:rPr>
              <a:t>to the network  </a:t>
            </a:r>
            <a:r>
              <a:rPr lang="en-US" sz="2800" spc="-20" dirty="0" smtClean="0">
                <a:latin typeface="Arial"/>
                <a:cs typeface="Arial"/>
              </a:rPr>
              <a:t>layer. </a:t>
            </a:r>
            <a:endParaRPr lang="en-US" sz="2800" b="1" spc="-95" dirty="0" smtClean="0">
              <a:latin typeface="Arial"/>
              <a:cs typeface="Arial"/>
            </a:endParaRPr>
          </a:p>
          <a:p>
            <a:pPr algn="just">
              <a:buNone/>
            </a:pPr>
            <a:r>
              <a:rPr lang="en-US" sz="2800" b="1" spc="-95" dirty="0" smtClean="0">
                <a:latin typeface="Arial"/>
                <a:cs typeface="Arial"/>
              </a:rPr>
              <a:t>2. Framing </a:t>
            </a:r>
          </a:p>
          <a:p>
            <a:pPr algn="just">
              <a:buNone/>
            </a:pPr>
            <a:r>
              <a:rPr lang="en-US" sz="2800" spc="-5" dirty="0" smtClean="0">
                <a:latin typeface="Arial"/>
                <a:cs typeface="Arial"/>
              </a:rPr>
              <a:t>   Group </a:t>
            </a:r>
            <a:r>
              <a:rPr lang="en-US" sz="2800" dirty="0" smtClean="0">
                <a:latin typeface="Arial"/>
                <a:cs typeface="Arial"/>
              </a:rPr>
              <a:t>the </a:t>
            </a:r>
            <a:r>
              <a:rPr lang="en-US" sz="2800" spc="-5" dirty="0" smtClean="0">
                <a:latin typeface="Arial"/>
                <a:cs typeface="Arial"/>
              </a:rPr>
              <a:t>physical layer </a:t>
            </a:r>
            <a:r>
              <a:rPr lang="en-US" sz="2800" dirty="0" smtClean="0">
                <a:latin typeface="Arial"/>
                <a:cs typeface="Arial"/>
              </a:rPr>
              <a:t>bit </a:t>
            </a:r>
            <a:r>
              <a:rPr lang="en-US" sz="2800" spc="-5" dirty="0" smtClean="0">
                <a:latin typeface="Arial"/>
                <a:cs typeface="Arial"/>
              </a:rPr>
              <a:t>stream into units called </a:t>
            </a:r>
            <a:r>
              <a:rPr lang="en-US" sz="2800" b="1" spc="-5" dirty="0" smtClean="0">
                <a:latin typeface="Arial"/>
                <a:cs typeface="Arial"/>
              </a:rPr>
              <a:t>frames</a:t>
            </a:r>
            <a:r>
              <a:rPr lang="en-US" sz="2800" spc="-5" dirty="0" smtClean="0">
                <a:latin typeface="Arial"/>
                <a:cs typeface="Arial"/>
              </a:rPr>
              <a:t>. </a:t>
            </a:r>
          </a:p>
          <a:p>
            <a:pPr algn="just">
              <a:buNone/>
            </a:pPr>
            <a:r>
              <a:rPr lang="en-US" sz="2800" spc="-5" dirty="0">
                <a:latin typeface="Arial"/>
                <a:cs typeface="Arial"/>
              </a:rPr>
              <a:t>	</a:t>
            </a:r>
            <a:r>
              <a:rPr lang="en-US" sz="2800" dirty="0" smtClean="0">
                <a:latin typeface="Arial"/>
                <a:cs typeface="Arial"/>
              </a:rPr>
              <a:t>Frames </a:t>
            </a:r>
            <a:r>
              <a:rPr lang="en-US" sz="2800" spc="-95" dirty="0" smtClean="0">
                <a:latin typeface="Arial"/>
                <a:cs typeface="Arial"/>
              </a:rPr>
              <a:t>are  </a:t>
            </a:r>
            <a:r>
              <a:rPr lang="en-US" sz="2800" spc="-5" dirty="0" smtClean="0">
                <a:latin typeface="Arial"/>
                <a:cs typeface="Arial"/>
              </a:rPr>
              <a:t>nothing more than "packets" or "messages".</a:t>
            </a:r>
          </a:p>
          <a:p>
            <a:pPr algn="just">
              <a:buNone/>
            </a:pPr>
            <a:r>
              <a:rPr lang="en-US" sz="2800" spc="-5" dirty="0" smtClean="0">
                <a:latin typeface="Arial"/>
                <a:cs typeface="Arial"/>
              </a:rPr>
              <a:t> 	 By convention, </a:t>
            </a:r>
            <a:r>
              <a:rPr lang="en-US" sz="2800" spc="-20" dirty="0" smtClean="0">
                <a:latin typeface="Arial"/>
                <a:cs typeface="Arial"/>
              </a:rPr>
              <a:t>we </a:t>
            </a:r>
            <a:r>
              <a:rPr lang="en-US" sz="2800" dirty="0" smtClean="0">
                <a:latin typeface="Arial"/>
                <a:cs typeface="Arial"/>
              </a:rPr>
              <a:t>use the  term </a:t>
            </a:r>
            <a:r>
              <a:rPr lang="en-US" sz="2800" spc="-5" dirty="0" smtClean="0">
                <a:latin typeface="Arial"/>
                <a:cs typeface="Arial"/>
              </a:rPr>
              <a:t>"frames" </a:t>
            </a:r>
            <a:r>
              <a:rPr lang="en-US" sz="2800" spc="-15" dirty="0" smtClean="0">
                <a:latin typeface="Arial"/>
                <a:cs typeface="Arial"/>
              </a:rPr>
              <a:t>when </a:t>
            </a:r>
            <a:r>
              <a:rPr lang="en-US" sz="2800" spc="-5" dirty="0" smtClean="0">
                <a:latin typeface="Arial"/>
                <a:cs typeface="Arial"/>
              </a:rPr>
              <a:t>discussing</a:t>
            </a:r>
            <a:r>
              <a:rPr lang="en-US" sz="2800" spc="65" dirty="0" smtClean="0">
                <a:latin typeface="Arial"/>
                <a:cs typeface="Arial"/>
              </a:rPr>
              <a:t> </a:t>
            </a:r>
            <a:r>
              <a:rPr lang="en-US" sz="2800" spc="-5" dirty="0" smtClean="0">
                <a:latin typeface="Arial"/>
                <a:cs typeface="Arial"/>
              </a:rPr>
              <a:t>DLL.</a:t>
            </a:r>
            <a:endParaRPr lang="en-US" sz="2800" dirty="0" smtClean="0">
              <a:latin typeface="Arial"/>
              <a:cs typeface="Arial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sz="5400" b="1" dirty="0" smtClean="0"/>
              <a:t>DLL </a:t>
            </a:r>
            <a:r>
              <a:rPr lang="en-US" sz="5400" b="1" spc="-5" dirty="0" smtClean="0"/>
              <a:t>D</a:t>
            </a:r>
            <a:r>
              <a:rPr lang="en-US" b="1" spc="-5" dirty="0" smtClean="0"/>
              <a:t>ESIGN</a:t>
            </a:r>
            <a:r>
              <a:rPr lang="en-US" b="1" spc="70" dirty="0" smtClean="0"/>
              <a:t> </a:t>
            </a:r>
            <a:r>
              <a:rPr lang="en-US" sz="5400" b="1" spc="-10" dirty="0" smtClean="0"/>
              <a:t>I</a:t>
            </a:r>
            <a:r>
              <a:rPr lang="en-US" b="1" spc="-10" dirty="0" smtClean="0"/>
              <a:t>SSUES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Arial"/>
                <a:cs typeface="Arial"/>
              </a:rPr>
              <a:t>2. Error Control</a:t>
            </a:r>
            <a:endParaRPr lang="en-US" b="1" spc="-505" dirty="0" smtClean="0">
              <a:latin typeface="Arial"/>
              <a:cs typeface="Arial"/>
            </a:endParaRPr>
          </a:p>
          <a:p>
            <a:pPr algn="just">
              <a:buNone/>
            </a:pPr>
            <a:r>
              <a:rPr lang="en-US" spc="-5" dirty="0" smtClean="0">
                <a:latin typeface="Arial"/>
                <a:cs typeface="Arial"/>
              </a:rPr>
              <a:t>   To ensure that the information received by the receiver is exactly the information transmitted by the sender.</a:t>
            </a:r>
          </a:p>
          <a:p>
            <a:pPr>
              <a:buNone/>
            </a:pPr>
            <a:r>
              <a:rPr lang="en-US" b="1" spc="75" dirty="0" smtClean="0">
                <a:latin typeface="Times New Roman"/>
                <a:cs typeface="Times New Roman"/>
              </a:rPr>
              <a:t>3.  </a:t>
            </a:r>
            <a:r>
              <a:rPr lang="en-US" b="1" spc="-5" dirty="0">
                <a:latin typeface="Arial"/>
                <a:cs typeface="Arial"/>
              </a:rPr>
              <a:t>Flow </a:t>
            </a:r>
            <a:r>
              <a:rPr lang="en-US" b="1" dirty="0" smtClean="0">
                <a:latin typeface="Arial"/>
                <a:cs typeface="Arial"/>
              </a:rPr>
              <a:t>Control</a:t>
            </a:r>
          </a:p>
          <a:p>
            <a:pPr algn="just">
              <a:buNone/>
            </a:pPr>
            <a:r>
              <a:rPr lang="en-US" spc="-5" dirty="0" smtClean="0">
                <a:latin typeface="Arial"/>
                <a:cs typeface="Arial"/>
              </a:rPr>
              <a:t>   Prevent a </a:t>
            </a:r>
            <a:r>
              <a:rPr lang="en-US" b="1" spc="-5" dirty="0" smtClean="0">
                <a:latin typeface="Arial"/>
                <a:cs typeface="Arial"/>
              </a:rPr>
              <a:t>fast sender </a:t>
            </a:r>
            <a:r>
              <a:rPr lang="en-US" dirty="0" smtClean="0">
                <a:latin typeface="Arial"/>
                <a:cs typeface="Arial"/>
              </a:rPr>
              <a:t>from </a:t>
            </a:r>
            <a:r>
              <a:rPr lang="en-US" spc="-10" dirty="0" smtClean="0">
                <a:latin typeface="Arial"/>
                <a:cs typeface="Arial"/>
              </a:rPr>
              <a:t>overwhelming </a:t>
            </a:r>
            <a:r>
              <a:rPr lang="en-US" spc="-5" dirty="0" smtClean="0">
                <a:latin typeface="Arial"/>
                <a:cs typeface="Arial"/>
              </a:rPr>
              <a:t>a </a:t>
            </a:r>
            <a:r>
              <a:rPr lang="en-US" b="1" dirty="0" smtClean="0">
                <a:latin typeface="Arial"/>
                <a:cs typeface="Arial"/>
              </a:rPr>
              <a:t>slower</a:t>
            </a:r>
            <a:r>
              <a:rPr lang="en-US" b="1" spc="75" dirty="0" smtClean="0">
                <a:latin typeface="Arial"/>
                <a:cs typeface="Arial"/>
              </a:rPr>
              <a:t> </a:t>
            </a:r>
            <a:r>
              <a:rPr lang="en-US" b="1" spc="-10" dirty="0" smtClean="0">
                <a:latin typeface="Arial"/>
                <a:cs typeface="Arial"/>
              </a:rPr>
              <a:t>receiver</a:t>
            </a:r>
            <a:r>
              <a:rPr lang="en-US" spc="-10" dirty="0" smtClean="0">
                <a:latin typeface="Arial"/>
                <a:cs typeface="Arial"/>
              </a:rPr>
              <a:t>.</a:t>
            </a:r>
            <a:endParaRPr lang="en-US" dirty="0" smtClean="0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" y="152400"/>
            <a:ext cx="807466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600" dirty="0">
                <a:latin typeface="Arial" pitchFamily="34" charset="0"/>
                <a:cs typeface="Arial" pitchFamily="34" charset="0"/>
              </a:rPr>
              <a:t>S</a:t>
            </a:r>
            <a:r>
              <a:rPr sz="3600">
                <a:latin typeface="Arial" pitchFamily="34" charset="0"/>
                <a:cs typeface="Arial" pitchFamily="34" charset="0"/>
              </a:rPr>
              <a:t>ERVICES </a:t>
            </a:r>
            <a:r>
              <a:rPr sz="3600" spc="5" dirty="0">
                <a:latin typeface="Arial" pitchFamily="34" charset="0"/>
                <a:cs typeface="Arial" pitchFamily="34" charset="0"/>
              </a:rPr>
              <a:t>PROVIDED </a:t>
            </a:r>
            <a:r>
              <a:rPr sz="3600" spc="-15" dirty="0">
                <a:latin typeface="Arial" pitchFamily="34" charset="0"/>
                <a:cs typeface="Arial" pitchFamily="34" charset="0"/>
              </a:rPr>
              <a:t>TO </a:t>
            </a:r>
            <a:r>
              <a:rPr sz="3600" spc="5" dirty="0">
                <a:latin typeface="Arial" pitchFamily="34" charset="0"/>
                <a:cs typeface="Arial" pitchFamily="34" charset="0"/>
              </a:rPr>
              <a:t>THE NETWORK</a:t>
            </a:r>
            <a:r>
              <a:rPr sz="3600" spc="90" dirty="0">
                <a:latin typeface="Arial" pitchFamily="34" charset="0"/>
                <a:cs typeface="Arial" pitchFamily="34" charset="0"/>
              </a:rPr>
              <a:t> </a:t>
            </a:r>
            <a:r>
              <a:rPr sz="3600" spc="-35" dirty="0">
                <a:latin typeface="Arial" pitchFamily="34" charset="0"/>
                <a:cs typeface="Arial" pitchFamily="34" charset="0"/>
              </a:rPr>
              <a:t>LAYER</a:t>
            </a:r>
            <a:endParaRPr sz="36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4800" y="1440491"/>
            <a:ext cx="8227059" cy="4619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2415" algn="just">
              <a:lnSpc>
                <a:spcPct val="100000"/>
              </a:lnSpc>
              <a:spcBef>
                <a:spcPts val="105"/>
              </a:spcBef>
              <a:buClr>
                <a:srgbClr val="4F81BC"/>
              </a:buClr>
              <a:buSzPct val="70000"/>
              <a:buFont typeface="Wingdings" pitchFamily="2" charset="2"/>
              <a:buChar char="§"/>
              <a:tabLst>
                <a:tab pos="285750" algn="l"/>
              </a:tabLst>
            </a:pPr>
            <a:r>
              <a:rPr sz="2400" smtClean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principal service </a:t>
            </a:r>
            <a:r>
              <a:rPr sz="2400" spc="-5" dirty="0">
                <a:latin typeface="Arial"/>
                <a:cs typeface="Arial"/>
              </a:rPr>
              <a:t>is transferring </a:t>
            </a:r>
            <a:r>
              <a:rPr sz="2400" dirty="0">
                <a:latin typeface="Arial"/>
                <a:cs typeface="Arial"/>
              </a:rPr>
              <a:t>data </a:t>
            </a:r>
            <a:r>
              <a:rPr sz="2400" spc="-5" dirty="0">
                <a:latin typeface="Arial"/>
                <a:cs typeface="Arial"/>
              </a:rPr>
              <a:t>from the </a:t>
            </a:r>
            <a:r>
              <a:rPr sz="2400" spc="-5">
                <a:latin typeface="Arial"/>
                <a:cs typeface="Arial"/>
              </a:rPr>
              <a:t>network </a:t>
            </a:r>
            <a:r>
              <a:rPr sz="2400" spc="-10" smtClean="0">
                <a:latin typeface="Arial"/>
                <a:cs typeface="Arial"/>
              </a:rPr>
              <a:t>layer</a:t>
            </a:r>
            <a:r>
              <a:rPr sz="2400" smtClean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source </a:t>
            </a:r>
            <a:r>
              <a:rPr sz="2400" dirty="0">
                <a:latin typeface="Arial"/>
                <a:cs typeface="Arial"/>
              </a:rPr>
              <a:t>machine </a:t>
            </a:r>
            <a:r>
              <a:rPr sz="2400" spc="-5" dirty="0">
                <a:latin typeface="Arial"/>
                <a:cs typeface="Arial"/>
              </a:rPr>
              <a:t>to the network layer </a:t>
            </a:r>
            <a:r>
              <a:rPr sz="2400" dirty="0">
                <a:latin typeface="Arial"/>
                <a:cs typeface="Arial"/>
              </a:rPr>
              <a:t>on </a:t>
            </a:r>
            <a:r>
              <a:rPr sz="2400" spc="-5" dirty="0">
                <a:latin typeface="Arial"/>
                <a:cs typeface="Arial"/>
              </a:rPr>
              <a:t>the </a:t>
            </a:r>
            <a:r>
              <a:rPr sz="2400" spc="-5">
                <a:latin typeface="Arial"/>
                <a:cs typeface="Arial"/>
              </a:rPr>
              <a:t>destination </a:t>
            </a:r>
            <a:r>
              <a:rPr sz="2400" smtClean="0">
                <a:latin typeface="Arial"/>
                <a:cs typeface="Arial"/>
              </a:rPr>
              <a:t>machine</a:t>
            </a:r>
            <a:r>
              <a:rPr sz="240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85115" marR="6350" indent="-272415" algn="just">
              <a:lnSpc>
                <a:spcPct val="10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400" smtClean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data link layer can be designed </a:t>
            </a:r>
            <a:r>
              <a:rPr sz="2400" spc="-5" dirty="0">
                <a:latin typeface="Arial"/>
                <a:cs typeface="Arial"/>
              </a:rPr>
              <a:t>to </a:t>
            </a:r>
            <a:r>
              <a:rPr sz="2400" spc="-15" dirty="0">
                <a:latin typeface="Arial"/>
                <a:cs typeface="Arial"/>
              </a:rPr>
              <a:t>offer </a:t>
            </a:r>
            <a:r>
              <a:rPr sz="2400" b="1" dirty="0">
                <a:latin typeface="Arial"/>
                <a:cs typeface="Arial"/>
              </a:rPr>
              <a:t>various services</a:t>
            </a:r>
            <a:r>
              <a:rPr sz="2400" dirty="0">
                <a:latin typeface="Arial"/>
                <a:cs typeface="Arial"/>
              </a:rPr>
              <a:t>. The  </a:t>
            </a:r>
            <a:r>
              <a:rPr sz="2400" spc="-5" dirty="0">
                <a:latin typeface="Arial"/>
                <a:cs typeface="Arial"/>
              </a:rPr>
              <a:t>actual </a:t>
            </a:r>
            <a:r>
              <a:rPr sz="2400" dirty="0">
                <a:latin typeface="Arial"/>
                <a:cs typeface="Arial"/>
              </a:rPr>
              <a:t>services </a:t>
            </a:r>
            <a:r>
              <a:rPr sz="2400" spc="-10" dirty="0">
                <a:latin typeface="Arial"/>
                <a:cs typeface="Arial"/>
              </a:rPr>
              <a:t>offered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vary from </a:t>
            </a:r>
            <a:r>
              <a:rPr sz="2400" dirty="0">
                <a:latin typeface="Arial"/>
                <a:cs typeface="Arial"/>
              </a:rPr>
              <a:t>system </a:t>
            </a:r>
            <a:r>
              <a:rPr sz="2400" spc="-10" dirty="0">
                <a:latin typeface="Arial"/>
                <a:cs typeface="Arial"/>
              </a:rPr>
              <a:t>to </a:t>
            </a:r>
            <a:r>
              <a:rPr sz="2400" spc="-5">
                <a:latin typeface="Arial"/>
                <a:cs typeface="Arial"/>
              </a:rPr>
              <a:t>system</a:t>
            </a:r>
            <a:r>
              <a:rPr sz="2400" spc="-5" smtClean="0">
                <a:latin typeface="Arial"/>
                <a:cs typeface="Arial"/>
              </a:rPr>
              <a:t>.</a:t>
            </a:r>
            <a:endParaRPr lang="en-US" sz="2400" spc="-5" dirty="0" smtClean="0">
              <a:latin typeface="Arial"/>
              <a:cs typeface="Arial"/>
            </a:endParaRPr>
          </a:p>
          <a:p>
            <a:pPr marL="285115" marR="6350" indent="-272415" algn="just">
              <a:lnSpc>
                <a:spcPct val="10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5750" algn="l"/>
              </a:tabLst>
            </a:pPr>
            <a:r>
              <a:rPr sz="2400" spc="-5" smtClean="0">
                <a:latin typeface="Arial"/>
                <a:cs typeface="Arial"/>
              </a:rPr>
              <a:t> Three</a:t>
            </a:r>
            <a:r>
              <a:rPr lang="en-US" sz="2400" spc="-5" dirty="0" smtClean="0">
                <a:latin typeface="Arial"/>
                <a:cs typeface="Arial"/>
              </a:rPr>
              <a:t> </a:t>
            </a:r>
            <a:r>
              <a:rPr sz="2400" smtClean="0">
                <a:latin typeface="Arial"/>
                <a:cs typeface="Arial"/>
              </a:rPr>
              <a:t>reasonable </a:t>
            </a:r>
            <a:r>
              <a:rPr sz="2400" dirty="0">
                <a:latin typeface="Arial"/>
                <a:cs typeface="Arial"/>
              </a:rPr>
              <a:t>possibilities that are commonly provided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are</a:t>
            </a:r>
            <a:endParaRPr sz="2400">
              <a:latin typeface="Arial"/>
              <a:cs typeface="Arial"/>
            </a:endParaRPr>
          </a:p>
          <a:p>
            <a:pPr marL="527685" indent="-514984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AutoNum type="arabicParenR"/>
              <a:tabLst>
                <a:tab pos="527685" algn="l"/>
                <a:tab pos="528320" algn="l"/>
              </a:tabLst>
            </a:pPr>
            <a:r>
              <a:rPr sz="2000" b="1" smtClean="0">
                <a:latin typeface="Arial"/>
                <a:cs typeface="Arial"/>
              </a:rPr>
              <a:t>Unacknowledged </a:t>
            </a:r>
            <a:r>
              <a:rPr sz="2000" b="1">
                <a:latin typeface="Arial"/>
                <a:cs typeface="Arial"/>
              </a:rPr>
              <a:t>Connectionless</a:t>
            </a:r>
            <a:r>
              <a:rPr sz="2000" b="1" spc="-95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service</a:t>
            </a:r>
            <a:endParaRPr sz="3100" b="1">
              <a:latin typeface="Times New Roman"/>
              <a:cs typeface="Times New Roman"/>
            </a:endParaRPr>
          </a:p>
          <a:p>
            <a:pPr marL="527685" indent="-514984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AutoNum type="arabicParenR"/>
              <a:tabLst>
                <a:tab pos="527685" algn="l"/>
                <a:tab pos="528320" algn="l"/>
              </a:tabLst>
            </a:pPr>
            <a:r>
              <a:rPr sz="2000" b="1" dirty="0">
                <a:latin typeface="Arial"/>
                <a:cs typeface="Arial"/>
              </a:rPr>
              <a:t>Acknowledged </a:t>
            </a:r>
            <a:r>
              <a:rPr sz="2000" b="1">
                <a:latin typeface="Arial"/>
                <a:cs typeface="Arial"/>
              </a:rPr>
              <a:t>Connectionless</a:t>
            </a:r>
            <a:r>
              <a:rPr sz="2000" b="1" spc="-75">
                <a:latin typeface="Arial"/>
                <a:cs typeface="Arial"/>
              </a:rPr>
              <a:t> </a:t>
            </a:r>
            <a:r>
              <a:rPr sz="2000" b="1" smtClean="0">
                <a:latin typeface="Arial"/>
                <a:cs typeface="Arial"/>
              </a:rPr>
              <a:t>service</a:t>
            </a:r>
            <a:endParaRPr sz="3100" b="1">
              <a:latin typeface="Times New Roman"/>
              <a:cs typeface="Times New Roman"/>
            </a:endParaRPr>
          </a:p>
          <a:p>
            <a:pPr marL="527685" indent="-514984">
              <a:lnSpc>
                <a:spcPct val="150000"/>
              </a:lnSpc>
              <a:buClr>
                <a:srgbClr val="4F81BC"/>
              </a:buClr>
              <a:buSzPct val="70000"/>
              <a:buAutoNum type="arabicParenR"/>
              <a:tabLst>
                <a:tab pos="527685" algn="l"/>
                <a:tab pos="528320" algn="l"/>
              </a:tabLst>
            </a:pPr>
            <a:r>
              <a:rPr sz="2000" b="1" dirty="0">
                <a:latin typeface="Arial"/>
                <a:cs typeface="Arial"/>
              </a:rPr>
              <a:t>Acknowledged Connection-Oriented</a:t>
            </a:r>
            <a:r>
              <a:rPr sz="2000" b="1" spc="-8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service</a:t>
            </a:r>
            <a:endParaRPr sz="2000" b="1">
              <a:latin typeface="Arial"/>
              <a:cs typeface="Arial"/>
            </a:endParaRPr>
          </a:p>
          <a:p>
            <a:pPr marR="117475" algn="r">
              <a:lnSpc>
                <a:spcPct val="100000"/>
              </a:lnSpc>
              <a:spcBef>
                <a:spcPts val="415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62000" y="1676400"/>
            <a:ext cx="7162800" cy="3200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783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34748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3035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7"/>
                </a:lnTo>
              </a:path>
            </a:pathLst>
          </a:custGeom>
          <a:ln w="11583">
            <a:solidFill>
              <a:srgbClr val="B1C1D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839200" y="0"/>
            <a:ext cx="304800" cy="6858000"/>
          </a:xfrm>
          <a:custGeom>
            <a:avLst/>
            <a:gdLst/>
            <a:ahLst/>
            <a:cxnLst/>
            <a:rect l="l" t="t" r="r" b="b"/>
            <a:pathLst>
              <a:path w="304800" h="6858000">
                <a:moveTo>
                  <a:pt x="0" y="6858000"/>
                </a:moveTo>
                <a:lnTo>
                  <a:pt x="304800" y="6858000"/>
                </a:lnTo>
                <a:lnTo>
                  <a:pt x="3048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B1C1DB">
              <a:alpha val="8705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915400" y="0"/>
            <a:ext cx="0" cy="6858000"/>
          </a:xfrm>
          <a:custGeom>
            <a:avLst/>
            <a:gdLst/>
            <a:ahLst/>
            <a:cxnLst/>
            <a:rect l="l" t="t" r="r" b="b"/>
            <a:pathLst>
              <a:path h="6858000">
                <a:moveTo>
                  <a:pt x="0" y="0"/>
                </a:moveTo>
                <a:lnTo>
                  <a:pt x="0" y="6857999"/>
                </a:lnTo>
              </a:path>
            </a:pathLst>
          </a:custGeom>
          <a:ln w="9144">
            <a:solidFill>
              <a:srgbClr val="4F81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62000" y="152400"/>
            <a:ext cx="7131684" cy="41229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spc="-10" dirty="0"/>
              <a:t>UNACKNOWLEDGED </a:t>
            </a:r>
            <a:r>
              <a:rPr sz="2600" b="1" spc="-5" dirty="0"/>
              <a:t>CONNECTIONLESS</a:t>
            </a:r>
            <a:r>
              <a:rPr sz="2600" b="1" spc="195" dirty="0"/>
              <a:t> </a:t>
            </a:r>
            <a:r>
              <a:rPr sz="2600" b="1" spc="-10" dirty="0"/>
              <a:t>SERVICE</a:t>
            </a:r>
            <a:endParaRPr sz="2600" b="1"/>
          </a:p>
        </p:txBody>
      </p:sp>
      <p:sp>
        <p:nvSpPr>
          <p:cNvPr id="8" name="object 8"/>
          <p:cNvSpPr txBox="1"/>
          <p:nvPr/>
        </p:nvSpPr>
        <p:spPr>
          <a:xfrm>
            <a:off x="381000" y="685800"/>
            <a:ext cx="8073390" cy="555344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750" marR="5715" indent="-273050" algn="just">
              <a:lnSpc>
                <a:spcPct val="150000"/>
              </a:lnSpc>
              <a:spcBef>
                <a:spcPts val="10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lang="en-US" sz="2000" spc="-10" dirty="0" smtClean="0">
                <a:latin typeface="Arial"/>
                <a:cs typeface="Arial"/>
              </a:rPr>
              <a:t>T</a:t>
            </a:r>
            <a:r>
              <a:rPr sz="2000" spc="-10" dirty="0" smtClean="0">
                <a:latin typeface="Arial"/>
                <a:cs typeface="Arial"/>
              </a:rPr>
              <a:t>he </a:t>
            </a:r>
            <a:r>
              <a:rPr sz="2000" spc="-5" dirty="0" smtClean="0">
                <a:latin typeface="Arial"/>
                <a:cs typeface="Arial"/>
              </a:rPr>
              <a:t>source </a:t>
            </a:r>
            <a:r>
              <a:rPr sz="2000" spc="-5" dirty="0">
                <a:latin typeface="Arial"/>
                <a:cs typeface="Arial"/>
              </a:rPr>
              <a:t>machine </a:t>
            </a:r>
            <a:r>
              <a:rPr sz="2000" dirty="0">
                <a:latin typeface="Arial"/>
                <a:cs typeface="Arial"/>
              </a:rPr>
              <a:t>send </a:t>
            </a:r>
            <a:r>
              <a:rPr sz="2000" spc="-5" dirty="0">
                <a:latin typeface="Arial"/>
                <a:cs typeface="Arial"/>
              </a:rPr>
              <a:t>independent frames to </a:t>
            </a:r>
            <a:r>
              <a:rPr sz="200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destination machine  </a:t>
            </a:r>
            <a:r>
              <a:rPr sz="2000" dirty="0">
                <a:latin typeface="Arial"/>
                <a:cs typeface="Arial"/>
              </a:rPr>
              <a:t>without having the destination machine acknowledge</a:t>
            </a:r>
            <a:r>
              <a:rPr sz="2000" spc="-1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them.</a:t>
            </a:r>
          </a:p>
          <a:p>
            <a:pPr marL="285750" marR="5080" indent="-273050" algn="just">
              <a:lnSpc>
                <a:spcPct val="15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dirty="0" smtClean="0">
                <a:latin typeface="Arial"/>
                <a:cs typeface="Arial"/>
              </a:rPr>
              <a:t>No </a:t>
            </a:r>
            <a:r>
              <a:rPr sz="2000" dirty="0">
                <a:latin typeface="Arial"/>
                <a:cs typeface="Arial"/>
              </a:rPr>
              <a:t>logical connection </a:t>
            </a:r>
            <a:r>
              <a:rPr sz="2000" spc="-10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established </a:t>
            </a:r>
            <a:r>
              <a:rPr sz="2000" spc="-5" dirty="0">
                <a:latin typeface="Arial"/>
                <a:cs typeface="Arial"/>
              </a:rPr>
              <a:t>beforehand </a:t>
            </a:r>
            <a:r>
              <a:rPr sz="2000" spc="-10" dirty="0">
                <a:latin typeface="Arial"/>
                <a:cs typeface="Arial"/>
              </a:rPr>
              <a:t>or </a:t>
            </a:r>
            <a:r>
              <a:rPr sz="2000" dirty="0">
                <a:latin typeface="Arial"/>
                <a:cs typeface="Arial"/>
              </a:rPr>
              <a:t>released  </a:t>
            </a:r>
            <a:r>
              <a:rPr sz="2000" spc="-5" dirty="0">
                <a:latin typeface="Arial"/>
                <a:cs typeface="Arial"/>
              </a:rPr>
              <a:t>afterward. </a:t>
            </a:r>
            <a:endParaRPr lang="en-US" sz="2000" spc="-5" dirty="0" smtClean="0"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buClr>
                <a:srgbClr val="4F81BC"/>
              </a:buClr>
              <a:buSzPct val="70000"/>
              <a:buFont typeface="Wingdings"/>
              <a:buChar char=""/>
              <a:tabLst>
                <a:tab pos="286385" algn="l"/>
              </a:tabLst>
            </a:pPr>
            <a:r>
              <a:rPr sz="2000" spc="-5" dirty="0" smtClean="0">
                <a:latin typeface="Arial"/>
                <a:cs typeface="Arial"/>
              </a:rPr>
              <a:t>If </a:t>
            </a:r>
            <a:r>
              <a:rPr sz="2000" dirty="0">
                <a:latin typeface="Arial"/>
                <a:cs typeface="Arial"/>
              </a:rPr>
              <a:t>a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frame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is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lost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due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to noise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on the </a:t>
            </a:r>
            <a:r>
              <a:rPr sz="2000" dirty="0" smtClean="0">
                <a:solidFill>
                  <a:srgbClr val="FF0000"/>
                </a:solidFill>
                <a:latin typeface="Arial"/>
                <a:cs typeface="Arial"/>
              </a:rPr>
              <a:t>line</a:t>
            </a:r>
            <a:r>
              <a:rPr lang="en-US" sz="2000" dirty="0" smtClean="0">
                <a:solidFill>
                  <a:srgbClr val="FF0000"/>
                </a:solidFill>
                <a:latin typeface="Arial"/>
                <a:cs typeface="Arial"/>
              </a:rPr>
              <a:t> n</a:t>
            </a:r>
            <a:r>
              <a:rPr sz="2000" spc="-10" dirty="0" smtClean="0">
                <a:solidFill>
                  <a:srgbClr val="FF0000"/>
                </a:solidFill>
                <a:latin typeface="Arial"/>
                <a:cs typeface="Arial"/>
              </a:rPr>
              <a:t>o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attempt is 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made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dirty="0">
                <a:latin typeface="Arial"/>
                <a:cs typeface="Arial"/>
              </a:rPr>
              <a:t>detect the loss or recover from </a:t>
            </a:r>
            <a:r>
              <a:rPr sz="2000" spc="-5" dirty="0">
                <a:latin typeface="Arial"/>
                <a:cs typeface="Arial"/>
              </a:rPr>
              <a:t>it in </a:t>
            </a:r>
            <a:r>
              <a:rPr sz="2000" dirty="0">
                <a:latin typeface="Arial"/>
                <a:cs typeface="Arial"/>
              </a:rPr>
              <a:t>the data link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layer</a:t>
            </a:r>
            <a:r>
              <a:rPr sz="2000" spc="-20" dirty="0" smtClean="0">
                <a:latin typeface="Arial"/>
                <a:cs typeface="Arial"/>
              </a:rPr>
              <a:t>.</a:t>
            </a:r>
            <a:endParaRPr sz="3100" dirty="0">
              <a:latin typeface="Times New Roman"/>
              <a:cs typeface="Times New Roman"/>
            </a:endParaRPr>
          </a:p>
          <a:p>
            <a:pPr marL="285750" marR="5080" indent="-273050" algn="just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This class of service </a:t>
            </a:r>
            <a:r>
              <a:rPr sz="2000" b="1" spc="-5" dirty="0">
                <a:latin typeface="Arial"/>
                <a:cs typeface="Arial"/>
              </a:rPr>
              <a:t>is appropriate when </a:t>
            </a:r>
            <a:r>
              <a:rPr sz="2000" b="1" dirty="0">
                <a:latin typeface="Arial"/>
                <a:cs typeface="Arial"/>
              </a:rPr>
              <a:t>the error </a:t>
            </a:r>
            <a:r>
              <a:rPr sz="2000" b="1" spc="-5" dirty="0">
                <a:latin typeface="Arial"/>
                <a:cs typeface="Arial"/>
              </a:rPr>
              <a:t>rate is </a:t>
            </a:r>
            <a:r>
              <a:rPr sz="2000" b="1" dirty="0">
                <a:latin typeface="Arial"/>
                <a:cs typeface="Arial"/>
              </a:rPr>
              <a:t>very low </a:t>
            </a:r>
            <a:r>
              <a:rPr sz="2000" spc="5" dirty="0">
                <a:latin typeface="Arial"/>
                <a:cs typeface="Arial"/>
              </a:rPr>
              <a:t>so  </a:t>
            </a:r>
            <a:r>
              <a:rPr sz="2000" dirty="0">
                <a:latin typeface="Arial"/>
                <a:cs typeface="Arial"/>
              </a:rPr>
              <a:t>that </a:t>
            </a:r>
            <a:r>
              <a:rPr sz="2000" b="1" spc="-5" dirty="0">
                <a:latin typeface="Arial"/>
                <a:cs typeface="Arial"/>
              </a:rPr>
              <a:t>recovery </a:t>
            </a:r>
            <a:r>
              <a:rPr sz="2000" b="1" dirty="0">
                <a:latin typeface="Arial"/>
                <a:cs typeface="Arial"/>
              </a:rPr>
              <a:t>is left </a:t>
            </a:r>
            <a:r>
              <a:rPr sz="2000" b="1" spc="-10" dirty="0">
                <a:latin typeface="Arial"/>
                <a:cs typeface="Arial"/>
              </a:rPr>
              <a:t>to </a:t>
            </a:r>
            <a:r>
              <a:rPr sz="2000" b="1" spc="-5" dirty="0">
                <a:latin typeface="Arial"/>
                <a:cs typeface="Arial"/>
              </a:rPr>
              <a:t>higher </a:t>
            </a:r>
            <a:r>
              <a:rPr sz="2000" b="1" dirty="0">
                <a:latin typeface="Arial"/>
                <a:cs typeface="Arial"/>
              </a:rPr>
              <a:t>layers</a:t>
            </a:r>
            <a:r>
              <a:rPr sz="2000" dirty="0">
                <a:latin typeface="Arial"/>
                <a:cs typeface="Arial"/>
              </a:rPr>
              <a:t>. </a:t>
            </a:r>
            <a:endParaRPr lang="en-US" sz="2000" dirty="0" smtClean="0"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351790" algn="l"/>
              </a:tabLst>
            </a:pPr>
            <a:r>
              <a:rPr sz="2000" spc="-5" dirty="0" smtClean="0">
                <a:latin typeface="Arial"/>
                <a:cs typeface="Arial"/>
              </a:rPr>
              <a:t>It </a:t>
            </a:r>
            <a:r>
              <a:rPr sz="2000" spc="-5" dirty="0">
                <a:latin typeface="Arial"/>
                <a:cs typeface="Arial"/>
              </a:rPr>
              <a:t>is </a:t>
            </a:r>
            <a:r>
              <a:rPr sz="2000" dirty="0">
                <a:latin typeface="Arial"/>
                <a:cs typeface="Arial"/>
              </a:rPr>
              <a:t>also </a:t>
            </a:r>
            <a:r>
              <a:rPr sz="2000" spc="-5" dirty="0">
                <a:latin typeface="Arial"/>
                <a:cs typeface="Arial"/>
              </a:rPr>
              <a:t>appropriate for </a:t>
            </a:r>
            <a:r>
              <a:rPr sz="2000" spc="-5" dirty="0" smtClean="0">
                <a:latin typeface="Arial"/>
                <a:cs typeface="Arial"/>
              </a:rPr>
              <a:t>real</a:t>
            </a:r>
            <a:r>
              <a:rPr lang="en-US" sz="2000" spc="-5" dirty="0" smtClean="0">
                <a:latin typeface="Arial"/>
                <a:cs typeface="Arial"/>
              </a:rPr>
              <a:t> </a:t>
            </a:r>
            <a:r>
              <a:rPr sz="2000" spc="-5" dirty="0" smtClean="0">
                <a:latin typeface="Arial"/>
                <a:cs typeface="Arial"/>
              </a:rPr>
              <a:t>- </a:t>
            </a:r>
            <a:r>
              <a:rPr sz="2000" spc="-5" dirty="0">
                <a:latin typeface="Arial"/>
                <a:cs typeface="Arial"/>
              </a:rPr>
              <a:t>time </a:t>
            </a:r>
            <a:r>
              <a:rPr sz="2000" spc="-10" dirty="0">
                <a:latin typeface="Arial"/>
                <a:cs typeface="Arial"/>
              </a:rPr>
              <a:t>traffic, </a:t>
            </a:r>
            <a:r>
              <a:rPr sz="2000" dirty="0">
                <a:latin typeface="Arial"/>
                <a:cs typeface="Arial"/>
              </a:rPr>
              <a:t>such as </a:t>
            </a:r>
            <a:r>
              <a:rPr sz="2000" spc="-5" dirty="0">
                <a:latin typeface="Arial"/>
                <a:cs typeface="Arial"/>
              </a:rPr>
              <a:t>voice, in </a:t>
            </a:r>
            <a:r>
              <a:rPr sz="2000" dirty="0">
                <a:latin typeface="Arial"/>
                <a:cs typeface="Arial"/>
              </a:rPr>
              <a:t>which </a:t>
            </a:r>
            <a:r>
              <a:rPr sz="2000" spc="-5" dirty="0">
                <a:latin typeface="Arial"/>
                <a:cs typeface="Arial"/>
              </a:rPr>
              <a:t>late </a:t>
            </a:r>
            <a:r>
              <a:rPr sz="2000" dirty="0">
                <a:latin typeface="Arial"/>
                <a:cs typeface="Arial"/>
              </a:rPr>
              <a:t>data </a:t>
            </a:r>
            <a:r>
              <a:rPr sz="2000" spc="-5" dirty="0">
                <a:latin typeface="Arial"/>
                <a:cs typeface="Arial"/>
              </a:rPr>
              <a:t>are worse than </a:t>
            </a:r>
            <a:r>
              <a:rPr sz="2000" spc="-15" dirty="0">
                <a:latin typeface="Arial"/>
                <a:cs typeface="Arial"/>
              </a:rPr>
              <a:t>bad </a:t>
            </a:r>
            <a:r>
              <a:rPr sz="2000" dirty="0" smtClean="0">
                <a:latin typeface="Arial"/>
                <a:cs typeface="Arial"/>
              </a:rPr>
              <a:t>data.</a:t>
            </a:r>
            <a:endParaRPr lang="en-US" sz="2000" dirty="0" smtClean="0">
              <a:latin typeface="Arial"/>
              <a:cs typeface="Arial"/>
            </a:endParaRPr>
          </a:p>
          <a:p>
            <a:pPr marL="285750" marR="5080" indent="-273050" algn="just">
              <a:lnSpc>
                <a:spcPct val="150000"/>
              </a:lnSpc>
              <a:spcBef>
                <a:spcPts val="5"/>
              </a:spcBef>
              <a:buClr>
                <a:srgbClr val="4F81BC"/>
              </a:buClr>
              <a:buSzPct val="70000"/>
              <a:buFont typeface="Wingdings"/>
              <a:buChar char=""/>
              <a:tabLst>
                <a:tab pos="351790" algn="l"/>
              </a:tabLst>
            </a:pPr>
            <a:r>
              <a:rPr sz="2000" dirty="0" smtClean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Most </a:t>
            </a:r>
            <a:r>
              <a:rPr sz="2000" b="1" spc="-5" dirty="0">
                <a:latin typeface="Arial"/>
                <a:cs typeface="Arial"/>
              </a:rPr>
              <a:t>LANs use </a:t>
            </a:r>
            <a:r>
              <a:rPr sz="2000" b="1" dirty="0">
                <a:latin typeface="Arial"/>
                <a:cs typeface="Arial"/>
              </a:rPr>
              <a:t>unacknowledged connectionless </a:t>
            </a:r>
            <a:r>
              <a:rPr sz="2000" dirty="0">
                <a:latin typeface="Arial"/>
                <a:cs typeface="Arial"/>
              </a:rPr>
              <a:t>service </a:t>
            </a:r>
            <a:r>
              <a:rPr sz="2000" spc="-5" dirty="0">
                <a:latin typeface="Arial"/>
                <a:cs typeface="Arial"/>
              </a:rPr>
              <a:t>in </a:t>
            </a:r>
            <a:r>
              <a:rPr sz="2000" dirty="0">
                <a:latin typeface="Arial"/>
                <a:cs typeface="Arial"/>
              </a:rPr>
              <a:t>the  data link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layer.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73618" y="5870244"/>
            <a:ext cx="12509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4766</TotalTime>
  <Words>2154</Words>
  <Application>Microsoft Office PowerPoint</Application>
  <PresentationFormat>On-screen Show (4:3)</PresentationFormat>
  <Paragraphs>203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Data Link Layer</vt:lpstr>
      <vt:lpstr>DATA LINK LAYER AND LAN</vt:lpstr>
      <vt:lpstr>OVERVIEW OF DLL</vt:lpstr>
      <vt:lpstr>DATA LINK LAYER</vt:lpstr>
      <vt:lpstr>DLL DESIGN ISSUES</vt:lpstr>
      <vt:lpstr>DLL DESIGN ISSUES</vt:lpstr>
      <vt:lpstr>SERVICES PROVIDED TO THE NETWORK LAYER</vt:lpstr>
      <vt:lpstr>Slide 8</vt:lpstr>
      <vt:lpstr>UNACKNOWLEDGED CONNECTIONLESS SERVICE</vt:lpstr>
      <vt:lpstr>ACKNOWLEDGED CONNECTIONLESS SERVICE</vt:lpstr>
      <vt:lpstr>ACKNOWLEDGED CONNECTION ORIENTED SERVICE</vt:lpstr>
      <vt:lpstr>ACKNOWLEDGED CONNECTION ORIENTED SERVICE</vt:lpstr>
      <vt:lpstr>FRAMING</vt:lpstr>
      <vt:lpstr>Framing</vt:lpstr>
      <vt:lpstr>Framing</vt:lpstr>
      <vt:lpstr>FRAMING</vt:lpstr>
      <vt:lpstr>Framing</vt:lpstr>
      <vt:lpstr>FRAMING</vt:lpstr>
      <vt:lpstr>FRAMING – CHARACTER COUNT</vt:lpstr>
      <vt:lpstr>Framing</vt:lpstr>
      <vt:lpstr>Byte-oriented protocol Example: PPP</vt:lpstr>
      <vt:lpstr>Byte-Oriented Protocols</vt:lpstr>
      <vt:lpstr>Byte-Oriented Protocols</vt:lpstr>
      <vt:lpstr>FRAMING – BYTE STUFFING</vt:lpstr>
      <vt:lpstr>FRAMING – BYTE STUFFING</vt:lpstr>
      <vt:lpstr>Byte stuffing and unstuffing</vt:lpstr>
      <vt:lpstr>Slide 27</vt:lpstr>
      <vt:lpstr>Character - Oriented Framing - problem </vt:lpstr>
      <vt:lpstr>Bit-oriented Framing</vt:lpstr>
      <vt:lpstr>Bit-oriented Framing</vt:lpstr>
      <vt:lpstr>FRAMING – BIT STUFFING</vt:lpstr>
      <vt:lpstr>BIT STUFFING EXAMPLE</vt:lpstr>
      <vt:lpstr>Bit stuffing and unstuffing</vt:lpstr>
      <vt:lpstr>Bit-oriented protocol Example: HDLC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Link Layer</dc:title>
  <dc:creator>Administrator</dc:creator>
  <cp:lastModifiedBy>viji</cp:lastModifiedBy>
  <cp:revision>139</cp:revision>
  <dcterms:created xsi:type="dcterms:W3CDTF">2018-07-19T17:03:43Z</dcterms:created>
  <dcterms:modified xsi:type="dcterms:W3CDTF">2024-07-23T03:26:21Z</dcterms:modified>
</cp:coreProperties>
</file>