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471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473" r:id="rId20"/>
    <p:sldId id="365" r:id="rId21"/>
    <p:sldId id="366" r:id="rId22"/>
    <p:sldId id="367" r:id="rId23"/>
    <p:sldId id="369" r:id="rId24"/>
    <p:sldId id="474" r:id="rId25"/>
    <p:sldId id="371" r:id="rId26"/>
    <p:sldId id="370" r:id="rId27"/>
    <p:sldId id="372" r:id="rId28"/>
    <p:sldId id="373" r:id="rId29"/>
    <p:sldId id="475" r:id="rId30"/>
    <p:sldId id="507" r:id="rId31"/>
    <p:sldId id="476" r:id="rId32"/>
    <p:sldId id="508" r:id="rId33"/>
    <p:sldId id="509" r:id="rId34"/>
    <p:sldId id="510" r:id="rId35"/>
    <p:sldId id="374" r:id="rId36"/>
    <p:sldId id="37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2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8E49-ED71-419A-B5F4-14B64232DF1B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E32D-9B0A-48A5-8286-99E6DAEDF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55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7B75778-4F2D-4075-9ECA-8504A6E9BBBF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ED87C-C551-4DB0-8B94-588C7C0DEB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CCDF990-BBCE-41B2-88F9-9DA650F3CBE2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794D2-6E07-47BD-A70A-28ED1743328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64DD788-4799-4534-A8FE-5B7A338A6C0A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56AB3-D290-4B36-BE9C-C97E26EFFF9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FA4A388-C47F-4D85-B8D5-1AEF2E6B97A6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E5AF3-26B3-4A55-8004-C105369F476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BAAF8F9-193C-4A13-867E-80501AF48D57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6A59-4BF3-431D-8213-4FACEC90074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B838C75-0C05-44FD-BD69-452B412429D3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D92C7-E661-4630-B4FB-893A4AEC57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F3A59E-9102-4493-AF10-394899BA0ECB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9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9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B90DB-0A5C-4547-9F95-D1CAD0AADCB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9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457421-62C9-416C-9AEA-6D6B61056FF6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0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0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E5BAD-395D-4289-A7F5-BC3B0D7F955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0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CC98904-D199-4740-B097-FC60F13B115B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1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1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E6515-460C-4116-9D5D-39D00B07BDE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1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7AF2C52-A6A5-459C-947F-F028EBD42826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2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2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351A9-BBFA-46BF-82B1-1FC7F41B49E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2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F195241-5964-4C72-A450-79DD3FDAC510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D4E47-94D0-4297-88AF-8C2C184E2BA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3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AB1FE32-4B07-4173-98A0-D3D513873F56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A0615-80E2-4858-8865-C1AFB2EC19B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2804C4-848D-4790-863D-CB87741233BD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5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5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45089-F2FB-4187-B860-FFC0327AE74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79E24B9-7940-4A6F-8B24-9FF501E593BC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7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7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02EFE-208E-4E21-AD76-26053D99A3E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7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1DC65E8-09FA-40D0-83AF-028F21B4ABA4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6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6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A3D57-DBA3-49DD-B92A-C016FC71BA1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36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760DD2-7180-4041-A6E1-00E6CA791FDA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8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8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B14A3-F33D-465A-8846-7BD1E501145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38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352E4E-BAB3-443A-948E-31DCDB5A886C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39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39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3F93-AAA5-4EA7-8B17-E67B8DA4F5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39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BDF4C6-0E0D-47C7-9473-00E0CB6ED023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40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0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9D7B5-9603-4995-9966-3692F9915E9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40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853292D-5CEC-41D4-A392-B450791DE47C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41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41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DC666-CE2C-4835-983D-ABA4BCFE89F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41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0D0BF04-0476-41F2-8352-BE23715E3E9B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C6EE3-3FFE-457D-AC89-7D33029BB11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CEF75E-1B02-4C80-A010-5187ED6507F1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18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8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12983-F92A-46C7-AEC5-8C40030C772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8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556E4B-5F3B-475F-8240-7B746CBDD63A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19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D8A5C-E35D-4727-BBD2-8FB1C0177C3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9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F02EE09-12C5-4812-A42C-40EEFE67FDF5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3ED07-931B-49FD-9AA0-1C53D233F9D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E01D4B6-D38A-4FCD-84B4-5FA33C2AAAD4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B79D3-B841-4CA5-B3E1-A72541321A4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F2E803-BAE2-47D7-8AD8-87461D779B49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430A5-CE5C-4AA0-8019-0BFD4945D8D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University of Adelaide, School of Computer Science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F507D1-4475-46E8-B56A-FCE9151E9AF9}" type="datetime3">
              <a:rPr lang="en-US" smtClean="0"/>
              <a:pPr/>
              <a:t>1 August 2024</a:t>
            </a:fld>
            <a:endParaRPr lang="en-US" smtClean="0"/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Chapter 2 — Instructions: Language of the Computer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D94E0-7719-40D6-9F9F-A22814C8DB9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521D-E8FE-4891-8349-832CD5EDF8AF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Ethernet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Ethernet spans</a:t>
            </a:r>
          </a:p>
          <a:p>
            <a:pPr marL="0" indent="0">
              <a:buNone/>
            </a:pPr>
            <a:r>
              <a:rPr lang="en-US" sz="2800" dirty="0" smtClean="0"/>
              <a:t> • A </a:t>
            </a:r>
            <a:r>
              <a:rPr lang="en-US" sz="2800" dirty="0"/>
              <a:t>single segment - a linear sequence of segments connected by repeaters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• </a:t>
            </a:r>
            <a:r>
              <a:rPr lang="en-US" sz="2800" dirty="0" smtClean="0"/>
              <a:t>Multiple </a:t>
            </a:r>
            <a:r>
              <a:rPr lang="en-US" sz="2800" dirty="0"/>
              <a:t>segments - connected in a star configuration by a hub -data transmitted by any one host on that Ethernet reaches all the other hosts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• </a:t>
            </a:r>
            <a:r>
              <a:rPr lang="en-US" sz="2800" dirty="0" smtClean="0"/>
              <a:t>All </a:t>
            </a:r>
            <a:r>
              <a:rPr lang="en-US" sz="2800" dirty="0"/>
              <a:t>these hosts are competing for access to the same link, and, as a consequence, they are said to be in the same </a:t>
            </a:r>
            <a:r>
              <a:rPr lang="en-US" sz="2800" b="1" dirty="0"/>
              <a:t>collision domain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• The multi-access part of the Ethernet is all about dealing with the competition for the link that arises in a collision domain.</a:t>
            </a:r>
          </a:p>
        </p:txBody>
      </p:sp>
    </p:spTree>
    <p:extLst>
      <p:ext uri="{BB962C8B-B14F-4D97-AF65-F5344CB8AC3E}">
        <p14:creationId xmlns="" xmlns:p14="http://schemas.microsoft.com/office/powerpoint/2010/main" val="24025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5" descr="f02-24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447800"/>
            <a:ext cx="63925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Ethernet</a:t>
            </a:r>
            <a:endParaRPr lang="en-AU" sz="4400" dirty="0" smtClean="0"/>
          </a:p>
        </p:txBody>
      </p:sp>
      <p:sp>
        <p:nvSpPr>
          <p:cNvPr id="91140" name="Text Box 8"/>
          <p:cNvSpPr txBox="1">
            <a:spLocks noChangeArrowheads="1"/>
          </p:cNvSpPr>
          <p:nvPr/>
        </p:nvSpPr>
        <p:spPr bwMode="auto">
          <a:xfrm>
            <a:off x="3779838" y="4941888"/>
            <a:ext cx="16954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Ethernet Hub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52399"/>
            <a:ext cx="8281987" cy="665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Access Protocol for Ethernet</a:t>
            </a:r>
            <a:endParaRPr lang="en-AU" sz="4400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4864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100" dirty="0" smtClean="0"/>
              <a:t>The algorithm is commonly called Ethernet’s Media Access Control (MAC).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100" dirty="0" smtClean="0"/>
              <a:t>It is implemented in Hardware on the network adaptor.</a:t>
            </a:r>
          </a:p>
          <a:p>
            <a:pPr eaLnBrk="1" hangingPunct="1">
              <a:lnSpc>
                <a:spcPct val="150000"/>
              </a:lnSpc>
            </a:pPr>
            <a:r>
              <a:rPr lang="en-US" sz="3100" dirty="0" smtClean="0"/>
              <a:t>Frame format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100" dirty="0" smtClean="0"/>
              <a:t>Preamble (64bit): allows the receiver to synchronize with the signal (sequence of alternating 0s and 1s).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100" dirty="0" smtClean="0"/>
              <a:t>Host and Destination Address (48bit each).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100" dirty="0" smtClean="0"/>
              <a:t>Packet type (16bit): acts as </a:t>
            </a:r>
            <a:r>
              <a:rPr lang="en-US" sz="3100" dirty="0" err="1" smtClean="0"/>
              <a:t>demux</a:t>
            </a:r>
            <a:r>
              <a:rPr lang="en-US" sz="3100" dirty="0" smtClean="0"/>
              <a:t> key to identify the higher level protocol.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100" dirty="0" smtClean="0"/>
              <a:t>Data (up to 1500 bytes)</a:t>
            </a:r>
          </a:p>
          <a:p>
            <a:pPr lvl="1">
              <a:lnSpc>
                <a:spcPct val="160000"/>
              </a:lnSpc>
            </a:pPr>
            <a:r>
              <a:rPr lang="en-US" sz="3100" dirty="0"/>
              <a:t>Minimally a frame must contain at least 46 bytes of data. even if this means the host has to pad the frame before transmitting it. </a:t>
            </a:r>
          </a:p>
          <a:p>
            <a:pPr lvl="1">
              <a:lnSpc>
                <a:spcPct val="160000"/>
              </a:lnSpc>
            </a:pPr>
            <a:r>
              <a:rPr lang="en-US" sz="3100" dirty="0"/>
              <a:t>The reason for this minimum frame size is that the frame must be long enough to detect a collision; </a:t>
            </a:r>
            <a:r>
              <a:rPr lang="en-US" sz="3100" dirty="0" smtClean="0"/>
              <a:t> CRC (32bit)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 descr="f02-25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30375"/>
            <a:ext cx="54737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Frame</a:t>
            </a:r>
            <a:endParaRPr lang="en-AU" sz="4400" smtClean="0"/>
          </a:p>
        </p:txBody>
      </p:sp>
      <p:sp>
        <p:nvSpPr>
          <p:cNvPr id="93188" name="Text Box 8"/>
          <p:cNvSpPr txBox="1">
            <a:spLocks noChangeArrowheads="1"/>
          </p:cNvSpPr>
          <p:nvPr/>
        </p:nvSpPr>
        <p:spPr bwMode="auto">
          <a:xfrm>
            <a:off x="2916238" y="2743200"/>
            <a:ext cx="28448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  <a:latin typeface="Arial" charset="0"/>
              </a:rPr>
              <a:t>Ethernet Frame Format</a:t>
            </a:r>
            <a:endParaRPr lang="en-GB" sz="20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233678"/>
            <a:ext cx="7696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• </a:t>
            </a:r>
            <a:r>
              <a:rPr lang="en-US" sz="2000" dirty="0"/>
              <a:t>Ethernet is a bit-oriented framing protocol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• </a:t>
            </a:r>
            <a:r>
              <a:rPr lang="en-US" sz="2000" dirty="0"/>
              <a:t>From the host’s perspective, an Ethernet frame has a 14-byte header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two </a:t>
            </a:r>
            <a:r>
              <a:rPr lang="en-US" sz="2000" dirty="0"/>
              <a:t>6-byte addresses </a:t>
            </a:r>
            <a:r>
              <a:rPr lang="en-US" sz="2000" dirty="0" smtClean="0"/>
              <a:t>and  </a:t>
            </a:r>
            <a:r>
              <a:rPr lang="en-US" sz="2000" dirty="0"/>
              <a:t>2-byte type field.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• </a:t>
            </a:r>
            <a:r>
              <a:rPr lang="en-US" sz="2000" dirty="0"/>
              <a:t>The sending adaptor attaches the preamble and CRC before </a:t>
            </a:r>
            <a:r>
              <a:rPr lang="en-US" sz="2000" dirty="0" smtClean="0"/>
              <a:t>     transmitting</a:t>
            </a:r>
            <a:r>
              <a:rPr lang="en-US" sz="2000" dirty="0"/>
              <a:t>, and the receiving adaptor removes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638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Ethernet Addresses</a:t>
            </a:r>
            <a:endParaRPr lang="en-AU" sz="4400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Each host on an Ethernet (in fact, every Ethernet host in the world) has a unique Ethernet Address.</a:t>
            </a:r>
          </a:p>
          <a:p>
            <a:pPr eaLnBrk="1" hangingPunct="1"/>
            <a:r>
              <a:rPr lang="en-US" sz="2400" dirty="0" smtClean="0"/>
              <a:t>The address belongs to the adaptor, not the host.</a:t>
            </a:r>
          </a:p>
          <a:p>
            <a:pPr lvl="1" eaLnBrk="1" hangingPunct="1"/>
            <a:r>
              <a:rPr lang="en-US" sz="2000" dirty="0" smtClean="0"/>
              <a:t>It is usually burnt into ROM.</a:t>
            </a:r>
          </a:p>
          <a:p>
            <a:pPr eaLnBrk="1" hangingPunct="1"/>
            <a:r>
              <a:rPr lang="en-US" sz="2400" dirty="0" smtClean="0"/>
              <a:t>Ethernet addresses are typically printed in a human readable format</a:t>
            </a:r>
          </a:p>
          <a:p>
            <a:pPr lvl="1" eaLnBrk="1" hangingPunct="1"/>
            <a:r>
              <a:rPr lang="en-US" sz="2000" dirty="0" smtClean="0"/>
              <a:t>As a sequence of six numbers separated by colons.</a:t>
            </a:r>
          </a:p>
          <a:p>
            <a:pPr lvl="1" eaLnBrk="1" hangingPunct="1"/>
            <a:r>
              <a:rPr lang="en-US" sz="2000" dirty="0" smtClean="0"/>
              <a:t>Each number corresponds to 1 byte of the 6 byte address and is given by a pair of hexadecimal digits, one for each of the 4-bit nibbles in the byte</a:t>
            </a:r>
          </a:p>
          <a:p>
            <a:pPr lvl="1" eaLnBrk="1" hangingPunct="1"/>
            <a:r>
              <a:rPr lang="en-US" sz="2000" dirty="0" smtClean="0"/>
              <a:t>Leading 0s are dropped.</a:t>
            </a:r>
          </a:p>
          <a:p>
            <a:pPr lvl="1" eaLnBrk="1" hangingPunct="1"/>
            <a:r>
              <a:rPr lang="en-US" sz="2000" dirty="0" smtClean="0"/>
              <a:t>For example, 8:0:2b:e4:b1:2 is</a:t>
            </a:r>
          </a:p>
          <a:p>
            <a:pPr lvl="2" eaLnBrk="1" hangingPunct="1"/>
            <a:r>
              <a:rPr lang="en-US" sz="1800" dirty="0" smtClean="0"/>
              <a:t>00001000 00000000 00101011 11100100 10110001 00000010</a:t>
            </a:r>
          </a:p>
          <a:p>
            <a:pPr lvl="1" eaLnBrk="1" hangingPunct="1"/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Ethernet Addresses</a:t>
            </a:r>
            <a:endParaRPr lang="en-AU" sz="4400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To ensure that every adaptor gets a unique address, each manufacturer of Ethernet devices is allocated a different prefix that must be prepended to the address on every adaptor they build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Advanced Micro Device(AMD) has been assigned the 24bit prefix 8:0:20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A given manufacturer then makes sure the address suffixes it produces are unique.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Ethernet Addresses</a:t>
            </a:r>
            <a:endParaRPr lang="en-AU" sz="4400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28796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300" dirty="0" smtClean="0"/>
              <a:t>Each frame transmitted on an Ethernet is received by every adaptor connected to that Ethernet.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300" dirty="0" smtClean="0"/>
              <a:t>Each adaptor recognizes those frames addressed to its address and passes only those frames on to the host.</a:t>
            </a:r>
          </a:p>
          <a:p>
            <a:pPr algn="just"/>
            <a:r>
              <a:rPr lang="en-US" sz="2300" dirty="0"/>
              <a:t>An adaptor can also be programmed to run in promiscuous mode, in which case it delivers all received frames to the host, but this is not the normal mode. </a:t>
            </a:r>
          </a:p>
          <a:p>
            <a:pPr algn="just" eaLnBrk="1" hangingPunct="1"/>
            <a:r>
              <a:rPr lang="en-US" sz="2300" dirty="0"/>
              <a:t>In addition, to </a:t>
            </a:r>
            <a:r>
              <a:rPr lang="en-US" sz="2300" dirty="0" err="1"/>
              <a:t>unicast</a:t>
            </a:r>
            <a:r>
              <a:rPr lang="en-US" sz="2300" dirty="0"/>
              <a:t> address, an Ethernet address consisting of </a:t>
            </a:r>
            <a:r>
              <a:rPr lang="en-US" sz="2300" dirty="0" smtClean="0"/>
              <a:t>all 1s is treated as a </a:t>
            </a:r>
            <a:r>
              <a:rPr lang="en-US" sz="2300" i="1" dirty="0" smtClean="0"/>
              <a:t>broadcast</a:t>
            </a:r>
            <a:r>
              <a:rPr lang="en-US" sz="2300" dirty="0" smtClean="0"/>
              <a:t> address.</a:t>
            </a:r>
          </a:p>
          <a:p>
            <a:pPr algn="just" eaLnBrk="1" hangingPunct="1">
              <a:buNone/>
            </a:pPr>
            <a:endParaRPr lang="en-US" sz="2300" dirty="0" smtClean="0"/>
          </a:p>
          <a:p>
            <a:pPr lvl="1" algn="just" eaLnBrk="1" hangingPunct="1"/>
            <a:r>
              <a:rPr lang="en-US" sz="2300" dirty="0" smtClean="0"/>
              <a:t>All adaptors pass frames addressed to the </a:t>
            </a:r>
            <a:r>
              <a:rPr lang="en-US" sz="2300" i="1" dirty="0" smtClean="0"/>
              <a:t>broadcast</a:t>
            </a:r>
            <a:r>
              <a:rPr lang="en-US" sz="2300" dirty="0" smtClean="0"/>
              <a:t> address up to the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 Addresses</a:t>
            </a:r>
            <a:endParaRPr lang="en-AU" sz="440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Similarly, an address that has the first bit set to 1 but is not the </a:t>
            </a:r>
            <a:r>
              <a:rPr lang="en-US" sz="2300" i="1" dirty="0"/>
              <a:t>broadcast</a:t>
            </a:r>
            <a:r>
              <a:rPr lang="en-US" sz="2300" dirty="0"/>
              <a:t> address is called a </a:t>
            </a:r>
            <a:r>
              <a:rPr lang="en-US" sz="2300" i="1" dirty="0"/>
              <a:t>multicast</a:t>
            </a:r>
            <a:r>
              <a:rPr lang="en-US" sz="2300" dirty="0"/>
              <a:t> address.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A given host can program its adaptor to accept some set of </a:t>
            </a:r>
            <a:r>
              <a:rPr lang="en-US" sz="2300" i="1" dirty="0"/>
              <a:t>multicast</a:t>
            </a:r>
            <a:r>
              <a:rPr lang="en-US" sz="2300" dirty="0"/>
              <a:t> addresses.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Multicast addresses are used to send messages to some subset of the hosts on an Ethernet (e.g., all file servers</a:t>
            </a:r>
            <a:r>
              <a:rPr lang="en-US" sz="23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 smtClean="0"/>
              <a:t>To summarize, an Ethernet adaptor receives all frames and accepts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dirty="0" smtClean="0"/>
              <a:t>Frames addressed to its own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dirty="0" smtClean="0"/>
              <a:t>Frames addressed to the broadcast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dirty="0" smtClean="0"/>
              <a:t>Frames addressed to a multicast addressed if it has been instructed </a:t>
            </a:r>
          </a:p>
          <a:p>
            <a:pPr lvl="1" eaLnBrk="1" hangingPunct="1">
              <a:lnSpc>
                <a:spcPct val="90000"/>
              </a:lnSpc>
            </a:pPr>
            <a:endParaRPr lang="en-US" sz="23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Ethernet Transmitter Algorithm</a:t>
            </a:r>
            <a:endParaRPr lang="en-AU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When the adaptor has a frame to send and the line is idle, it transmits the frame immediately.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The upper bound of 1500 bytes in the message means that the adaptor can occupy the line for a fixed length of time.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When the adaptor has a frame to send and the line is busy, it waits for the line to go idle and then transmits immediately.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 Ethernet is said to be 1-persistent protocol because an adaptor with a frame to transmits with probability 1 whenever a busy line goes idle.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Persistent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44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537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Ethernet</a:t>
            </a:r>
            <a:endParaRPr lang="en-AU" sz="4400" b="1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Uses ALOHA (packet radio network) as the root protocol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Developed at the University of Hawaii to support communication across the Hawaiian Islands.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For ALOHA the medium was atmosphere, for Ethernet the medium is a coax cable.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DEC and Intel joined Xerox to define a 10-Mbps Ethernet standard in 1978.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This standard formed the basis for IEEE standard 802.3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More recently 802.3 has been extended to include a 100-Mbps version called </a:t>
            </a:r>
            <a:r>
              <a:rPr lang="en-US" sz="2400" dirty="0" smtClean="0">
                <a:solidFill>
                  <a:schemeClr val="accent1"/>
                </a:solidFill>
              </a:rPr>
              <a:t>Fast Ethernet </a:t>
            </a:r>
            <a:r>
              <a:rPr lang="en-US" sz="2400" dirty="0" smtClean="0"/>
              <a:t>and a 1000-Mbps version </a:t>
            </a:r>
            <a:r>
              <a:rPr lang="en-US" sz="2400" dirty="0" smtClean="0">
                <a:solidFill>
                  <a:schemeClr val="accent1"/>
                </a:solidFill>
              </a:rPr>
              <a:t>called Gigabit Ethernet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Since there is no centralized control it is possible for two (or more) adaptors to begin transmitting at the same time,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Either because both found the line to be idle,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Or, both had been waiting for a busy line to become idle.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When this happens, the two (or more) frames are said to be </a:t>
            </a:r>
            <a:r>
              <a:rPr lang="en-US" sz="2400" i="1" dirty="0" smtClean="0"/>
              <a:t>collide</a:t>
            </a:r>
            <a:r>
              <a:rPr lang="en-US" sz="2400" dirty="0" smtClean="0"/>
              <a:t> on the network.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Since Ethernet supports </a:t>
            </a:r>
            <a:r>
              <a:rPr lang="en-US" sz="2400" dirty="0" smtClean="0">
                <a:solidFill>
                  <a:srgbClr val="FF0000"/>
                </a:solidFill>
              </a:rPr>
              <a:t>collision detection</a:t>
            </a:r>
            <a:r>
              <a:rPr lang="en-US" sz="2400" dirty="0" smtClean="0"/>
              <a:t>, each sender is able to determine that a collision is in progress.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At the moment an adaptor detects that its frame is colliding with another, it first makes sure to transmit </a:t>
            </a:r>
            <a:r>
              <a:rPr lang="en-US" sz="2400" dirty="0" smtClean="0">
                <a:solidFill>
                  <a:srgbClr val="FF0000"/>
                </a:solidFill>
              </a:rPr>
              <a:t>a 32-bit jamming sequence</a:t>
            </a:r>
            <a:r>
              <a:rPr lang="en-US" sz="2400" dirty="0" smtClean="0"/>
              <a:t> and then stops transmission.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Thus, a transmitter will minimally send </a:t>
            </a:r>
            <a:r>
              <a:rPr lang="en-US" sz="2000" dirty="0" smtClean="0">
                <a:solidFill>
                  <a:srgbClr val="FF0000"/>
                </a:solidFill>
              </a:rPr>
              <a:t>96 bits </a:t>
            </a:r>
            <a:r>
              <a:rPr lang="en-US" sz="2000" dirty="0" smtClean="0"/>
              <a:t>in the case of collision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64-bit preamble + 32-bit jamming sequence</a:t>
            </a:r>
          </a:p>
          <a:p>
            <a:pPr lvl="1" eaLnBrk="1" hangingPunct="1">
              <a:lnSpc>
                <a:spcPct val="15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One way that an adaptor will send only 96 bit (called a </a:t>
            </a:r>
            <a:r>
              <a:rPr lang="en-US" sz="2400" i="1" dirty="0" smtClean="0"/>
              <a:t>runt frame</a:t>
            </a:r>
            <a:r>
              <a:rPr lang="en-US" sz="2400" dirty="0" smtClean="0"/>
              <a:t>) is if the two hosts are close to each other.</a:t>
            </a:r>
          </a:p>
          <a:p>
            <a:pPr eaLnBrk="1" hangingPunct="1"/>
            <a:r>
              <a:rPr lang="en-US" sz="2400" dirty="0" smtClean="0"/>
              <a:t>Had they been farther apart,</a:t>
            </a:r>
          </a:p>
          <a:p>
            <a:pPr lvl="1" eaLnBrk="1" hangingPunct="1"/>
            <a:r>
              <a:rPr lang="en-US" sz="2000" dirty="0" smtClean="0"/>
              <a:t>They would have to transmit longer, and thus send more bits, before detecting the collision.</a:t>
            </a:r>
          </a:p>
          <a:p>
            <a:r>
              <a:rPr lang="en-US" sz="2400" dirty="0" smtClean="0"/>
              <a:t>The worst case scenario happens when the two hosts are at opposite ends of the Ethernet.</a:t>
            </a:r>
          </a:p>
          <a:p>
            <a:r>
              <a:rPr lang="en-US" sz="2400" dirty="0" smtClean="0"/>
              <a:t>To know for sure that the frame its just sent did not collide with another frame, the transmitter may need to send as many as 512 bits.</a:t>
            </a:r>
          </a:p>
          <a:p>
            <a:pPr lvl="1"/>
            <a:r>
              <a:rPr lang="en-US" sz="2000" dirty="0" smtClean="0"/>
              <a:t>Every Ethernet frame must be at least 512 bits (64 bytes) long.</a:t>
            </a:r>
          </a:p>
          <a:p>
            <a:pPr lvl="2"/>
            <a:r>
              <a:rPr lang="en-US" sz="1800" dirty="0" smtClean="0"/>
              <a:t>14 bytes of header + 46 bytes of data + 4 bytes of CRC</a:t>
            </a:r>
          </a:p>
          <a:p>
            <a:pPr lvl="1" eaLnBrk="1" hangingPunct="1"/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Why 512 bits?</a:t>
            </a:r>
          </a:p>
          <a:p>
            <a:pPr lvl="1" eaLnBrk="1" hangingPunct="1"/>
            <a:r>
              <a:rPr lang="en-US" sz="2000" smtClean="0"/>
              <a:t>Why is its length limited to 2500 m?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400" smtClean="0"/>
              <a:t>The farther apart two nodes are, the longer it takes for a frame sent by one to reach the other, and the network is vulnerable to collision during this time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7192"/>
            <a:ext cx="7460020" cy="281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248400" cy="244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410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288" y="5229225"/>
            <a:ext cx="8601075" cy="1033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Worst-case scenario: (a) A sends a frame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t; (b) A’s frame arrives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at B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 + d; (c) B begins transmitting at time t + d and collides with A’s frame;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+mj-lt"/>
              </a:rPr>
              <a:t>(d) B’s runt (32-bit) frame arrives at A at time </a:t>
            </a:r>
            <a:r>
              <a:rPr lang="en-US" sz="1800" i="1" dirty="0">
                <a:solidFill>
                  <a:srgbClr val="000099"/>
                </a:solidFill>
                <a:latin typeface="+mj-lt"/>
              </a:rPr>
              <a:t>t + 2d.</a:t>
            </a:r>
            <a:endParaRPr lang="en-GB" sz="1800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105476" name="Picture 5" descr="f02-26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836613"/>
            <a:ext cx="29527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begins transmitting a frame at time </a:t>
            </a:r>
            <a:r>
              <a:rPr lang="en-US" sz="2400" i="1" dirty="0" smtClean="0"/>
              <a:t>t, d</a:t>
            </a:r>
            <a:r>
              <a:rPr lang="en-US" sz="2400" dirty="0" smtClean="0"/>
              <a:t> denotes the one link latency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first bit of A’s frame arrives at B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+ </a:t>
            </a:r>
            <a:r>
              <a:rPr lang="en-US" sz="2400" i="1" dirty="0" smtClean="0"/>
              <a:t>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Suppose an instant before host A’s frame arrives, host B begins to transmit its own frame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B’s frame will immediately collide with A’s frame and this collision will be detected by host 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Host B will send the 32-bit jamming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Host A will not know that the collision occurred until B’s frame reaches it, which will happen at </a:t>
            </a:r>
            <a:r>
              <a:rPr lang="en-US" sz="2400" i="1" dirty="0" smtClean="0"/>
              <a:t>t</a:t>
            </a:r>
            <a:r>
              <a:rPr lang="en-US" sz="2400" dirty="0" smtClean="0"/>
              <a:t> + 2 * </a:t>
            </a:r>
            <a:r>
              <a:rPr lang="en-US" sz="2400" i="1" dirty="0" smtClean="0"/>
              <a:t>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Host A must continue to transmit until this time in order to detect the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Host A must transmit for </a:t>
            </a:r>
            <a:r>
              <a:rPr lang="en-US" sz="2000" i="1" dirty="0" smtClean="0"/>
              <a:t>2</a:t>
            </a:r>
            <a:r>
              <a:rPr lang="en-US" sz="2000" dirty="0" smtClean="0"/>
              <a:t> * </a:t>
            </a:r>
            <a:r>
              <a:rPr lang="en-US" sz="2000" i="1" dirty="0" smtClean="0"/>
              <a:t>d</a:t>
            </a:r>
            <a:r>
              <a:rPr lang="en-US" sz="2000" dirty="0" smtClean="0"/>
              <a:t> to be sure that it detects all possible collisions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Consider that a maximally configured Ethernet is 2500 m long, and there may be up to four repeaters between any two hosts, the round trip delay has been determined to be 51.2 </a:t>
            </a:r>
            <a:r>
              <a:rPr lang="en-US" sz="2800" dirty="0" smtClean="0">
                <a:sym typeface="Symbol" pitchFamily="18" charset="2"/>
              </a:rPr>
              <a:t></a:t>
            </a:r>
            <a:r>
              <a:rPr lang="en-US" sz="2800" dirty="0" smtClean="0"/>
              <a:t>s</a:t>
            </a:r>
          </a:p>
          <a:p>
            <a:pPr lvl="1" eaLnBrk="1" hangingPunct="1"/>
            <a:r>
              <a:rPr lang="en-US" sz="2400" dirty="0" smtClean="0"/>
              <a:t>Which on 10 Mbps Ethernet corresponds to 512 bits</a:t>
            </a:r>
          </a:p>
          <a:p>
            <a:pPr eaLnBrk="1" hangingPunct="1"/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Once an adaptor has detected a collision, and stopped its transmission, it waits a certain amount of time and tries again.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Each time the adaptor tries to transmit but fails, it doubles the amount of time it waits before trying again.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This strategy of doubling the delay interval between each retransmission attempt is known as </a:t>
            </a:r>
            <a:r>
              <a:rPr lang="en-US" sz="2400" i="1" dirty="0" smtClean="0">
                <a:solidFill>
                  <a:srgbClr val="000099"/>
                </a:solidFill>
              </a:rPr>
              <a:t>Exponential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i="1" dirty="0" err="1" smtClean="0">
                <a:solidFill>
                  <a:srgbClr val="000099"/>
                </a:solidFill>
              </a:rPr>
              <a:t>Backoff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60438"/>
          </a:xfrm>
        </p:spPr>
        <p:txBody>
          <a:bodyPr/>
          <a:lstStyle/>
          <a:p>
            <a:r>
              <a:rPr lang="en-US" dirty="0"/>
              <a:t>Back-off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/>
              <a:t>Back-off algorithm is a </a:t>
            </a:r>
            <a:r>
              <a:rPr lang="en-US" sz="2600" b="1" dirty="0"/>
              <a:t>collision resolution</a:t>
            </a:r>
            <a:r>
              <a:rPr lang="en-US" sz="2600" dirty="0"/>
              <a:t> mechanism which is used in random access MAC </a:t>
            </a:r>
            <a:r>
              <a:rPr lang="en-US" sz="2600" dirty="0" smtClean="0"/>
              <a:t>protocols.</a:t>
            </a:r>
          </a:p>
          <a:p>
            <a:pPr fontAlgn="base"/>
            <a:r>
              <a:rPr lang="en-US" sz="2600" dirty="0" smtClean="0"/>
              <a:t>This algorithm is used in Ethernet to schedule re-transmissions after collisions.</a:t>
            </a:r>
          </a:p>
          <a:p>
            <a:pPr fontAlgn="base"/>
            <a:r>
              <a:rPr lang="en-US" sz="2600" dirty="0" smtClean="0"/>
              <a:t>If </a:t>
            </a:r>
            <a:r>
              <a:rPr lang="en-US" sz="2600" dirty="0"/>
              <a:t>a collision takes place between 2 stations, they may restart transmission as soon as they can after the collision. </a:t>
            </a:r>
            <a:endParaRPr lang="en-US" sz="2600" dirty="0" smtClean="0"/>
          </a:p>
          <a:p>
            <a:pPr fontAlgn="base"/>
            <a:r>
              <a:rPr lang="en-US" sz="2600" dirty="0" smtClean="0"/>
              <a:t>This </a:t>
            </a:r>
            <a:r>
              <a:rPr lang="en-US" sz="2600" dirty="0"/>
              <a:t>will always lead to another collision and form an infinite loop of collisions leading to a deadlock. </a:t>
            </a:r>
            <a:endParaRPr lang="en-US" sz="2600" dirty="0" smtClean="0"/>
          </a:p>
          <a:p>
            <a:pPr fontAlgn="base"/>
            <a:r>
              <a:rPr lang="en-US" sz="2600" dirty="0" smtClean="0"/>
              <a:t>To </a:t>
            </a:r>
            <a:r>
              <a:rPr lang="en-US" sz="2600" dirty="0"/>
              <a:t>prevent such scenario back-off algorithm is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1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Ethernet</a:t>
            </a:r>
            <a:endParaRPr lang="en-AU" sz="4400" b="1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An Ethernet segment is implemented on a coaxial cable of up to </a:t>
            </a:r>
            <a:r>
              <a:rPr lang="en-US" sz="2200" dirty="0" smtClean="0">
                <a:solidFill>
                  <a:schemeClr val="accent1"/>
                </a:solidFill>
              </a:rPr>
              <a:t>500 m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This cable is similar to the type used for cable TV except that it typically has an impedance of 50 ohms instead of cable TV’s 75 ohms.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Hosts connect to an Ethernet segment by tapping into it.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A transceiver (a small device directly attached to the tap) detects when the line is idle and drives signal when the host is transmitting.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The transceiver also receives incoming signal.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The transceiver is connected to an Ethernet adaptor which is plugged into the host.</a:t>
            </a: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The protocol is implemented on the adaptor.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Back-off algorithm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566" y="762000"/>
            <a:ext cx="7321434" cy="543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Back-off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an scenario of 2 stations A and B transmitting some data: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25820"/>
            <a:ext cx="5200650" cy="3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74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Back-off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257800"/>
          </a:xfrm>
        </p:spPr>
        <p:txBody>
          <a:bodyPr/>
          <a:lstStyle/>
          <a:p>
            <a:r>
              <a:rPr lang="en-US" b="1" dirty="0" smtClean="0"/>
              <a:t>Case-1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Suppose 2 stations A and B start transmitting data (Packet 1) at the same time then, collision occurs. So, the collision number n for both their data (Packet 1) = 1. Now, both the station randomly pick an integer from the set K i.e. {0, 1}.</a:t>
            </a:r>
          </a:p>
          <a:p>
            <a:endParaRPr lang="en-US" dirty="0"/>
          </a:p>
        </p:txBody>
      </p:sp>
      <p:pic>
        <p:nvPicPr>
          <p:cNvPr id="4" name="Picture 3" descr="Light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352800"/>
            <a:ext cx="472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Back-off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b="1" dirty="0" smtClean="0"/>
              <a:t>Case-2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Assume that A wins in Case 1 and transmitted its data(Packet 1). Now, as soon as B transmits its packet 1, A transmits its packet 2. Hence, collision occurs. Now collision no. n becomes 1 for packet 2 of A and becomes 2 for packet 1 of B.</a:t>
            </a:r>
            <a:br>
              <a:rPr lang="en-US" sz="2400" dirty="0" smtClean="0"/>
            </a:br>
            <a:r>
              <a:rPr lang="en-US" sz="2400" dirty="0" smtClean="0"/>
              <a:t>For packet 2 of A, K = {0, 1}</a:t>
            </a:r>
            <a:br>
              <a:rPr lang="en-US" sz="2400" dirty="0" smtClean="0"/>
            </a:br>
            <a:r>
              <a:rPr lang="en-US" sz="2400" dirty="0" smtClean="0"/>
              <a:t>For packet 1 of B, K = {0, 1, 2, 3}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2743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590800"/>
            <a:ext cx="152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Back-off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dirty="0" smtClean="0"/>
              <a:t>So, the probability of collision decreases as compared to Case 1.</a:t>
            </a:r>
          </a:p>
          <a:p>
            <a:pPr algn="just" fontAlgn="base"/>
            <a:r>
              <a:rPr lang="en-US" sz="2400" b="1" dirty="0" smtClean="0"/>
              <a:t>Advantage </a:t>
            </a:r>
            <a:endParaRPr lang="en-US" sz="2400" dirty="0" smtClean="0"/>
          </a:p>
          <a:p>
            <a:pPr algn="just" fontAlgn="base"/>
            <a:r>
              <a:rPr lang="en-US" sz="2400" dirty="0" smtClean="0"/>
              <a:t>Collision probability decreases exponentially.</a:t>
            </a:r>
          </a:p>
          <a:p>
            <a:pPr algn="just" fontAlgn="base"/>
            <a:r>
              <a:rPr lang="en-US" sz="2400" b="1" dirty="0" smtClean="0"/>
              <a:t>Disadvantages </a:t>
            </a:r>
            <a:endParaRPr lang="en-US" sz="2400" dirty="0" smtClean="0"/>
          </a:p>
          <a:p>
            <a:pPr algn="just" fontAlgn="base"/>
            <a:r>
              <a:rPr lang="en-US" sz="2400" b="1" dirty="0" smtClean="0"/>
              <a:t>Capture effect:</a:t>
            </a:r>
            <a:r>
              <a:rPr lang="en-US" sz="2400" dirty="0" smtClean="0"/>
              <a:t> Station who wins ones keeps on winning. Works only for 2 stations or hosts.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Ethernet Transmitter Algorithm</a:t>
            </a:r>
            <a:endParaRPr lang="en-AU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 adaptor first delays either 0 or 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s, selected at random.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If this effort fails, it then waits 0, 51.2, 102.4, 153.6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 (selected randomly) before trying again;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This is </a:t>
            </a:r>
            <a:r>
              <a:rPr lang="en-US" sz="2000" i="1" dirty="0" smtClean="0"/>
              <a:t>k</a:t>
            </a:r>
            <a:r>
              <a:rPr lang="en-US" sz="2000" dirty="0" smtClean="0"/>
              <a:t> * 51.2 for </a:t>
            </a:r>
            <a:r>
              <a:rPr lang="en-US" sz="2000" i="1" dirty="0" smtClean="0"/>
              <a:t>k</a:t>
            </a:r>
            <a:r>
              <a:rPr lang="en-US" sz="2000" dirty="0" smtClean="0"/>
              <a:t> = 0, 1, 2, 3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After the third collision, it waits </a:t>
            </a:r>
            <a:r>
              <a:rPr lang="en-US" sz="2400" i="1" dirty="0" smtClean="0"/>
              <a:t>k</a:t>
            </a:r>
            <a:r>
              <a:rPr lang="en-US" sz="2400" dirty="0" smtClean="0"/>
              <a:t> * 51.2 for </a:t>
            </a:r>
            <a:r>
              <a:rPr lang="en-US" sz="2400" i="1" dirty="0" smtClean="0"/>
              <a:t>k</a:t>
            </a:r>
            <a:r>
              <a:rPr lang="en-US" sz="2400" dirty="0" smtClean="0"/>
              <a:t> = 0…2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– 1 (again selected at random).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In general, the algorithm randomly selects a </a:t>
            </a:r>
            <a:r>
              <a:rPr lang="en-US" sz="2400" i="1" dirty="0" smtClean="0"/>
              <a:t>k</a:t>
            </a:r>
            <a:r>
              <a:rPr lang="en-US" sz="2400" dirty="0" smtClean="0"/>
              <a:t> between 0 and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– 1 and waits for </a:t>
            </a:r>
            <a:r>
              <a:rPr lang="en-US" sz="2400" i="1" dirty="0" smtClean="0"/>
              <a:t>k</a:t>
            </a:r>
            <a:r>
              <a:rPr lang="en-US" sz="2400" dirty="0" smtClean="0"/>
              <a:t> * 51.2 </a:t>
            </a:r>
            <a:r>
              <a:rPr lang="en-US" sz="2400" dirty="0" smtClean="0">
                <a:sym typeface="Symbol" pitchFamily="18" charset="2"/>
              </a:rPr>
              <a:t></a:t>
            </a:r>
            <a:r>
              <a:rPr lang="en-US" sz="2400" dirty="0" smtClean="0"/>
              <a:t>s,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collisions experienced so far.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/>
              <a:t>Copyright © 2010, Elsevier Inc. All rights Reserved</a:t>
            </a: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Experience with Ethernet</a:t>
            </a:r>
            <a:endParaRPr lang="en-AU" b="1" dirty="0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200" dirty="0" smtClean="0"/>
              <a:t>Ethernets work best under lightly loaded conditions.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/>
              <a:t>Under heavy loads, too much of the network’s capacity is wasted by collisions.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/>
              <a:t>Most Ethernets are used in a conservative way.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/>
              <a:t>Have fewer than 200 hosts connected to them which is far fewer than the maximum of 1024.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/>
              <a:t>Most Ethernets are far shorter than 2500m with a round-trip delay of closer to 5 </a:t>
            </a:r>
            <a:r>
              <a:rPr lang="en-US" sz="2200" dirty="0" smtClean="0">
                <a:sym typeface="Symbol" pitchFamily="18" charset="2"/>
              </a:rPr>
              <a:t>s than 51.2 s.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sym typeface="Symbol" pitchFamily="18" charset="2"/>
              </a:rPr>
              <a:t>Ethernets are easy to administer and maintain.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>
                <a:sym typeface="Symbol" pitchFamily="18" charset="2"/>
              </a:rPr>
              <a:t>There are no switches that can fail and no routing and configuration tables that have to be kept up-to-date.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>
                <a:sym typeface="Symbol" pitchFamily="18" charset="2"/>
              </a:rPr>
              <a:t>It is easy to add a new host to the network.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smtClean="0">
                <a:sym typeface="Symbol" pitchFamily="18" charset="2"/>
              </a:rPr>
              <a:t>It is inexpensive.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200" dirty="0" smtClean="0">
                <a:sym typeface="Symbol" pitchFamily="18" charset="2"/>
              </a:rPr>
              <a:t>Cable is cheap, and only other cost is the network adaptor on each host.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 descr="f02-22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1700213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24075" y="5157788"/>
            <a:ext cx="39147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transceiver and adaptor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Multiple Ethernet segments can be joined together by </a:t>
            </a:r>
            <a:r>
              <a:rPr lang="en-US" sz="2400" i="1" dirty="0" smtClean="0"/>
              <a:t>repeaters.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repeater</a:t>
            </a:r>
            <a:r>
              <a:rPr lang="en-US" sz="2400" dirty="0" smtClean="0"/>
              <a:t> is a device that forwards digital signals.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No more than four repeaters may be positioned between any pair of hosts.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An Ethernet has a total reach of only 2500 m.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 descr="f02-23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1125538"/>
            <a:ext cx="69469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79838" y="5805488"/>
            <a:ext cx="2176462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Ethernet repeater</a:t>
            </a:r>
            <a:endParaRPr lang="en-GB" sz="2000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Any signal placed on the Ethernet by a host is broadcast over the entire network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Signal is propagated in both directions.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Repeaters forward the signal on all outgoing segments.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Terminators attached to the end of each segment absorb the signal.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original Ethernet specifications used the Manchester encoding scheme, while 4B/5B encoding or the similar 8B/10B scheme is used today on higher speed Ethernets.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New Technologies in Ethernet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Instead of using coax cable, an Ethernet can be constructed from a thinner cable known as 10Base2 (the original was 10Base5)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/>
              <a:t>10 means the network operates at 10 Mbps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/>
              <a:t>Base means the cable is used in a baseband system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200" dirty="0" smtClean="0"/>
              <a:t>2 means that a given segment can be no longer than 200 m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/>
              <a:t>5 means that a given segment can be no longer than 500 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"/>
            <a:ext cx="8281987" cy="769938"/>
          </a:xfrm>
        </p:spPr>
        <p:txBody>
          <a:bodyPr/>
          <a:lstStyle/>
          <a:p>
            <a:pPr eaLnBrk="1" hangingPunct="1"/>
            <a:r>
              <a:rPr lang="en-US" sz="4400" smtClean="0"/>
              <a:t>Ethernet</a:t>
            </a:r>
            <a:endParaRPr lang="en-AU" sz="440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New Technologies in Ethernet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Another cable technology is 10BaseT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T stands for twisted pair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000" dirty="0" smtClean="0"/>
              <a:t>Limited to 100 m in length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With 10BaseT, the common configuration is to have several point to point segments coming out of a multi way repeater, called </a:t>
            </a:r>
            <a:r>
              <a:rPr lang="en-US" sz="2400" i="1" dirty="0" smtClean="0"/>
              <a:t>Hub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2692</Words>
  <Application>Microsoft Office PowerPoint</Application>
  <PresentationFormat>On-screen Show (4:3)</PresentationFormat>
  <Paragraphs>295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Link Layer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Ethernet</vt:lpstr>
      <vt:lpstr>Access Protocol for Ethernet</vt:lpstr>
      <vt:lpstr>Ethernet Frame</vt:lpstr>
      <vt:lpstr>Ethernet Addresses</vt:lpstr>
      <vt:lpstr>Ethernet Addresses</vt:lpstr>
      <vt:lpstr>Ethernet Addresses</vt:lpstr>
      <vt:lpstr>Ethernet Addresses</vt:lpstr>
      <vt:lpstr>Ethernet Transmitter Algorithm</vt:lpstr>
      <vt:lpstr>Persistent</vt:lpstr>
      <vt:lpstr>Ethernet Transmitter Algorithm</vt:lpstr>
      <vt:lpstr>Ethernet Transmitter Algorithm</vt:lpstr>
      <vt:lpstr>Ethernet Transmitter Algorithm</vt:lpstr>
      <vt:lpstr>Ethernet Transmitter Algorithm</vt:lpstr>
      <vt:lpstr>CSMA/CD</vt:lpstr>
      <vt:lpstr>Ethernet Transmitter Algorithm</vt:lpstr>
      <vt:lpstr>Ethernet Transmitter Algorithm</vt:lpstr>
      <vt:lpstr>Ethernet Transmitter Algorithm</vt:lpstr>
      <vt:lpstr>Ethernet Transmitter Algorithm</vt:lpstr>
      <vt:lpstr>Back-off algorithm</vt:lpstr>
      <vt:lpstr>Back-off algorithm</vt:lpstr>
      <vt:lpstr>Back-off algorithm</vt:lpstr>
      <vt:lpstr>Back-off algorithm</vt:lpstr>
      <vt:lpstr>Back-off algorithm</vt:lpstr>
      <vt:lpstr>Back-off algorithm</vt:lpstr>
      <vt:lpstr>Ethernet Transmitter Algorithm</vt:lpstr>
      <vt:lpstr>Experience with Ethernet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Administrator</dc:creator>
  <cp:lastModifiedBy>viji</cp:lastModifiedBy>
  <cp:revision>144</cp:revision>
  <dcterms:created xsi:type="dcterms:W3CDTF">2018-07-19T17:03:43Z</dcterms:created>
  <dcterms:modified xsi:type="dcterms:W3CDTF">2024-08-01T05:43:24Z</dcterms:modified>
</cp:coreProperties>
</file>