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97" r:id="rId2"/>
    <p:sldId id="298" r:id="rId3"/>
    <p:sldId id="636" r:id="rId4"/>
    <p:sldId id="635" r:id="rId5"/>
    <p:sldId id="603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1" r:id="rId22"/>
    <p:sldId id="622" r:id="rId23"/>
    <p:sldId id="623" r:id="rId24"/>
    <p:sldId id="624" r:id="rId25"/>
    <p:sldId id="626" r:id="rId26"/>
    <p:sldId id="627" r:id="rId27"/>
    <p:sldId id="628" r:id="rId28"/>
    <p:sldId id="498" r:id="rId29"/>
    <p:sldId id="499" r:id="rId30"/>
    <p:sldId id="500" r:id="rId31"/>
    <p:sldId id="501" r:id="rId32"/>
    <p:sldId id="502" r:id="rId33"/>
    <p:sldId id="503" r:id="rId34"/>
    <p:sldId id="644" r:id="rId35"/>
    <p:sldId id="504" r:id="rId36"/>
    <p:sldId id="505" r:id="rId37"/>
    <p:sldId id="506" r:id="rId38"/>
    <p:sldId id="507" r:id="rId39"/>
    <p:sldId id="643" r:id="rId40"/>
    <p:sldId id="640" r:id="rId41"/>
    <p:sldId id="641" r:id="rId42"/>
    <p:sldId id="642" r:id="rId43"/>
    <p:sldId id="525" r:id="rId44"/>
    <p:sldId id="526" r:id="rId45"/>
    <p:sldId id="527" r:id="rId46"/>
    <p:sldId id="528" r:id="rId47"/>
    <p:sldId id="649" r:id="rId48"/>
    <p:sldId id="650" r:id="rId49"/>
    <p:sldId id="651" r:id="rId50"/>
    <p:sldId id="652" r:id="rId51"/>
    <p:sldId id="655" r:id="rId52"/>
    <p:sldId id="656" r:id="rId53"/>
    <p:sldId id="657" r:id="rId54"/>
    <p:sldId id="658" r:id="rId55"/>
    <p:sldId id="659" r:id="rId56"/>
    <p:sldId id="660" r:id="rId57"/>
    <p:sldId id="661" r:id="rId58"/>
    <p:sldId id="662" r:id="rId59"/>
    <p:sldId id="663" r:id="rId60"/>
    <p:sldId id="664" r:id="rId61"/>
    <p:sldId id="665" r:id="rId62"/>
    <p:sldId id="666" r:id="rId63"/>
    <p:sldId id="667" r:id="rId64"/>
    <p:sldId id="668" r:id="rId65"/>
    <p:sldId id="669" r:id="rId66"/>
    <p:sldId id="670" r:id="rId67"/>
    <p:sldId id="671" r:id="rId68"/>
    <p:sldId id="672" r:id="rId69"/>
    <p:sldId id="673" r:id="rId70"/>
    <p:sldId id="674" r:id="rId71"/>
    <p:sldId id="653" r:id="rId72"/>
    <p:sldId id="65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4C58A-4392-4F02-A891-1C262AB13440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9B8EF-2BEC-42A8-9C67-685263DC8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B8EF-2BEC-42A8-9C67-685263DC8A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6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7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5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62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809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2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2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70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9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8081-D942-4CFC-9A39-19D958432051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D78B-A6E3-418C-ABC2-47CD0803C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4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19Z504 COMPUTER </a:t>
            </a:r>
            <a:r>
              <a:rPr lang="en-US" b="1" dirty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+mj-lt"/>
                <a:ea typeface="+mj-ea"/>
                <a:cs typeface="+mj-cs"/>
              </a:rPr>
              <a:t>Physical Layer</a:t>
            </a:r>
            <a:endParaRPr 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0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Signal – sine wave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9191" cy="4351338"/>
          </a:xfrm>
        </p:spPr>
        <p:txBody>
          <a:bodyPr/>
          <a:lstStyle/>
          <a:p>
            <a:r>
              <a:rPr lang="en-US" dirty="0"/>
              <a:t>The sine wave is </a:t>
            </a:r>
            <a:r>
              <a:rPr lang="en-US" dirty="0" smtClean="0"/>
              <a:t>the fundamental </a:t>
            </a:r>
            <a:r>
              <a:rPr lang="en-US" dirty="0"/>
              <a:t>periodic signal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general sine wave can </a:t>
            </a:r>
            <a:r>
              <a:rPr lang="en-US" dirty="0" smtClean="0"/>
              <a:t>be represented </a:t>
            </a:r>
            <a:r>
              <a:rPr lang="en-US" dirty="0"/>
              <a:t>by three parameters: </a:t>
            </a:r>
            <a:endParaRPr lang="en-US" dirty="0" smtClean="0"/>
          </a:p>
          <a:p>
            <a:pPr lvl="1"/>
            <a:r>
              <a:rPr lang="en-US" dirty="0" smtClean="0"/>
              <a:t>peak </a:t>
            </a:r>
            <a:r>
              <a:rPr lang="en-US" dirty="0"/>
              <a:t>amplitude (</a:t>
            </a:r>
            <a:r>
              <a:rPr lang="en-US" i="1" dirty="0"/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( </a:t>
            </a:r>
            <a:r>
              <a:rPr lang="en-US" i="1" dirty="0"/>
              <a:t>f 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Phase (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83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eak Amplitude (A), Frequency (</a:t>
            </a:r>
            <a:r>
              <a:rPr lang="en-US" i="1" dirty="0" smtClean="0">
                <a:latin typeface="+mn-lt"/>
              </a:rPr>
              <a:t>f </a:t>
            </a:r>
            <a:r>
              <a:rPr lang="en-US" dirty="0" smtClean="0">
                <a:latin typeface="+mn-lt"/>
              </a:rPr>
              <a:t>) ,Period(T) and  Phase(</a:t>
            </a:r>
            <a:r>
              <a:rPr lang="el-GR" dirty="0" smtClean="0">
                <a:latin typeface="+mn-lt"/>
              </a:rPr>
              <a:t>φ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189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Peak </a:t>
            </a:r>
            <a:r>
              <a:rPr lang="en-US" b="1" dirty="0"/>
              <a:t>A</a:t>
            </a:r>
            <a:r>
              <a:rPr lang="en-US" b="1" dirty="0" smtClean="0"/>
              <a:t>mplitude </a:t>
            </a:r>
            <a:r>
              <a:rPr lang="en-US" dirty="0"/>
              <a:t>is the maximum value or strength of the signal over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value is measured in </a:t>
            </a:r>
            <a:r>
              <a:rPr lang="en-US" dirty="0" smtClean="0"/>
              <a:t>volts(V).</a:t>
            </a:r>
          </a:p>
          <a:p>
            <a:r>
              <a:rPr lang="en-US" b="1" dirty="0" smtClean="0"/>
              <a:t>Period</a:t>
            </a:r>
            <a:r>
              <a:rPr lang="en-US" dirty="0" smtClean="0"/>
              <a:t> of a signal, which is the amount of time it takes for one repetition.</a:t>
            </a:r>
          </a:p>
          <a:p>
            <a:r>
              <a:rPr lang="en-US" b="1" dirty="0" smtClean="0"/>
              <a:t>Frequency </a:t>
            </a:r>
            <a:r>
              <a:rPr lang="en-US" dirty="0" smtClean="0"/>
              <a:t>is the rate at which the signal repeats.</a:t>
            </a:r>
          </a:p>
          <a:p>
            <a:pPr lvl="1"/>
            <a:r>
              <a:rPr lang="en-US" dirty="0" smtClean="0"/>
              <a:t>It is measured in cycles per second, or Hertz (Hz).</a:t>
            </a:r>
          </a:p>
          <a:p>
            <a:pPr lvl="1"/>
            <a:r>
              <a:rPr lang="en-US" dirty="0" smtClean="0"/>
              <a:t>Frequency is the rate of change with respect to time. Change in a short span of time means high frequency. Change over a long span of time means low frequency.</a:t>
            </a:r>
          </a:p>
          <a:p>
            <a:r>
              <a:rPr lang="en-US" i="1" dirty="0" smtClean="0"/>
              <a:t>Frequency and period are the inverse of each other.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) T= 1/</a:t>
            </a:r>
            <a:r>
              <a:rPr lang="en-US" i="1" dirty="0" smtClean="0"/>
              <a:t> f</a:t>
            </a:r>
            <a:endParaRPr lang="en-US" dirty="0" smtClean="0"/>
          </a:p>
          <a:p>
            <a:r>
              <a:rPr lang="en-US" b="1" dirty="0" smtClean="0"/>
              <a:t>Phase </a:t>
            </a:r>
            <a:r>
              <a:rPr lang="en-US" dirty="0" smtClean="0"/>
              <a:t>is a measure of the relative position in time within a single period of a signal.</a:t>
            </a:r>
          </a:p>
          <a:p>
            <a:pPr lvl="1"/>
            <a:r>
              <a:rPr lang="en-US" dirty="0" smtClean="0"/>
              <a:t>The term phase describes the position of the waveform relative to time 0.</a:t>
            </a:r>
          </a:p>
          <a:p>
            <a:pPr lvl="1"/>
            <a:r>
              <a:rPr lang="en-US" dirty="0" smtClean="0"/>
              <a:t>Phase is measured in degrees(</a:t>
            </a:r>
            <a:r>
              <a:rPr lang="en-US" baseline="30000" dirty="0" smtClean="0"/>
              <a:t>o</a:t>
            </a:r>
            <a:r>
              <a:rPr lang="en-US" dirty="0" smtClean="0"/>
              <a:t>) or radians(</a:t>
            </a:r>
            <a:r>
              <a:rPr lang="en-US" dirty="0" err="1" smtClean="0"/>
              <a:t>rad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A phase shift of 360° corresponds to a shift of a complete period;</a:t>
            </a:r>
          </a:p>
          <a:p>
            <a:pPr lvl="2"/>
            <a:r>
              <a:rPr lang="en-US" dirty="0" smtClean="0"/>
              <a:t>A phase shift of 180° corresponds </a:t>
            </a:r>
            <a:r>
              <a:rPr lang="en-US" sz="2000" dirty="0" smtClean="0"/>
              <a:t>to </a:t>
            </a:r>
            <a:r>
              <a:rPr lang="en-US" dirty="0" smtClean="0"/>
              <a:t>a shift of one-half of a period; </a:t>
            </a:r>
          </a:p>
          <a:p>
            <a:pPr lvl="2"/>
            <a:r>
              <a:rPr lang="en-US" dirty="0" smtClean="0"/>
              <a:t>A phase shift of 90° corresponds to a shift of one-quarter of a period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87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signals with the same </a:t>
            </a:r>
            <a:r>
              <a:rPr lang="en-US" dirty="0" smtClean="0"/>
              <a:t>Phase </a:t>
            </a:r>
            <a:r>
              <a:rPr lang="en-US" dirty="0"/>
              <a:t>and </a:t>
            </a:r>
            <a:r>
              <a:rPr lang="en-US" dirty="0" err="1" smtClean="0"/>
              <a:t>Frequency,but</a:t>
            </a:r>
            <a:r>
              <a:rPr lang="en-US" dirty="0" smtClean="0"/>
              <a:t> </a:t>
            </a:r>
            <a:r>
              <a:rPr lang="en-US" dirty="0"/>
              <a:t>different </a:t>
            </a:r>
            <a:r>
              <a:rPr lang="en-US" dirty="0" smtClean="0"/>
              <a:t>Amplitudes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02" y="1690687"/>
            <a:ext cx="5819141" cy="499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90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signals with the same </a:t>
            </a:r>
            <a:r>
              <a:rPr lang="en-US" dirty="0" smtClean="0"/>
              <a:t>Amplitude </a:t>
            </a:r>
            <a:r>
              <a:rPr lang="en-US" dirty="0"/>
              <a:t>and </a:t>
            </a:r>
            <a:r>
              <a:rPr lang="en-US" dirty="0" smtClean="0"/>
              <a:t>Phase, but </a:t>
            </a:r>
            <a:r>
              <a:rPr lang="en-US" dirty="0"/>
              <a:t>different </a:t>
            </a:r>
            <a:r>
              <a:rPr lang="en-US" dirty="0" smtClean="0"/>
              <a:t>Frequencies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33" y="1690687"/>
            <a:ext cx="7979174" cy="506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94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sine waves with the same </a:t>
            </a:r>
            <a:r>
              <a:rPr lang="en-US" dirty="0" smtClean="0"/>
              <a:t>Amplitude </a:t>
            </a:r>
            <a:r>
              <a:rPr lang="en-US" dirty="0"/>
              <a:t>and </a:t>
            </a:r>
            <a:r>
              <a:rPr lang="en-US" dirty="0" smtClean="0"/>
              <a:t>Frequency, but </a:t>
            </a:r>
            <a:r>
              <a:rPr lang="en-US" dirty="0"/>
              <a:t>different </a:t>
            </a:r>
            <a:r>
              <a:rPr lang="en-US" dirty="0" smtClean="0"/>
              <a:t>Phases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58" y="1690688"/>
            <a:ext cx="5177496" cy="503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3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wavelength is the distance a simple signal can </a:t>
            </a:r>
            <a:r>
              <a:rPr lang="en-US" dirty="0" smtClean="0"/>
              <a:t>travel in </a:t>
            </a:r>
            <a:r>
              <a:rPr lang="en-US" dirty="0"/>
              <a:t>one period.</a:t>
            </a:r>
          </a:p>
          <a:p>
            <a:r>
              <a:rPr lang="en-US" dirty="0" smtClean="0"/>
              <a:t>In </a:t>
            </a:r>
            <a:r>
              <a:rPr lang="en-US" dirty="0"/>
              <a:t>data communications, we often use wavelength to describe the </a:t>
            </a:r>
            <a:r>
              <a:rPr lang="en-US" dirty="0" smtClean="0"/>
              <a:t>transmission of </a:t>
            </a:r>
            <a:r>
              <a:rPr lang="en-US" dirty="0"/>
              <a:t>light in an optical fiber. </a:t>
            </a:r>
            <a:endParaRPr lang="en-US" dirty="0" smtClean="0"/>
          </a:p>
          <a:p>
            <a:r>
              <a:rPr lang="en-US" dirty="0"/>
              <a:t>if we represent wavelength by </a:t>
            </a:r>
            <a:r>
              <a:rPr lang="el-GR" dirty="0" smtClean="0"/>
              <a:t>λ</a:t>
            </a:r>
            <a:r>
              <a:rPr lang="en-US" dirty="0" smtClean="0"/>
              <a:t>, </a:t>
            </a:r>
            <a:r>
              <a:rPr lang="en-US" dirty="0"/>
              <a:t>propagation speed by c (speed of light), </a:t>
            </a:r>
            <a:r>
              <a:rPr lang="en-US" dirty="0" smtClean="0"/>
              <a:t>and frequency by</a:t>
            </a:r>
            <a:r>
              <a:rPr lang="en-US" i="1" dirty="0"/>
              <a:t> </a:t>
            </a:r>
            <a:r>
              <a:rPr lang="en-US" i="1" dirty="0" smtClean="0"/>
              <a:t>f, </a:t>
            </a:r>
            <a:r>
              <a:rPr lang="en-US" dirty="0"/>
              <a:t>we get</a:t>
            </a:r>
          </a:p>
          <a:p>
            <a:pPr marL="0" indent="0">
              <a:buNone/>
            </a:pPr>
            <a:r>
              <a:rPr lang="en-US" dirty="0" smtClean="0"/>
              <a:t>    Wavelength </a:t>
            </a:r>
            <a:r>
              <a:rPr lang="en-US" dirty="0"/>
              <a:t>=</a:t>
            </a:r>
            <a:r>
              <a:rPr lang="en-US" dirty="0" smtClean="0"/>
              <a:t>propagation </a:t>
            </a:r>
            <a:r>
              <a:rPr lang="en-US" dirty="0"/>
              <a:t>speed x </a:t>
            </a:r>
            <a:r>
              <a:rPr lang="en-US" dirty="0" smtClean="0"/>
              <a:t>period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= propagation speed/frequency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9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Wavelength and </a:t>
            </a:r>
            <a:r>
              <a:rPr lang="en-US" i="1" dirty="0" smtClean="0"/>
              <a:t>Period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1" t="35515" r="3581" b="19634"/>
          <a:stretch/>
        </p:blipFill>
        <p:spPr>
          <a:xfrm>
            <a:off x="1023581" y="1951630"/>
            <a:ext cx="10000087" cy="3548418"/>
          </a:xfrm>
        </p:spPr>
      </p:pic>
    </p:spTree>
    <p:extLst>
      <p:ext uri="{BB962C8B-B14F-4D97-AF65-F5344CB8AC3E}">
        <p14:creationId xmlns="" xmlns:p14="http://schemas.microsoft.com/office/powerpoint/2010/main" val="9460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90"/>
          </a:xfrm>
        </p:spPr>
        <p:txBody>
          <a:bodyPr/>
          <a:lstStyle/>
          <a:p>
            <a:r>
              <a:rPr lang="en-US" dirty="0" smtClean="0"/>
              <a:t>Time &amp; Frequency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77"/>
            <a:ext cx="10515600" cy="4617986"/>
          </a:xfrm>
        </p:spPr>
        <p:txBody>
          <a:bodyPr>
            <a:normAutofit/>
          </a:bodyPr>
          <a:lstStyle/>
          <a:p>
            <a:r>
              <a:rPr lang="en-US" dirty="0"/>
              <a:t>The time-domain plot shows changes in signal amplitude with respect to </a:t>
            </a:r>
            <a:r>
              <a:rPr lang="en-US" dirty="0" smtClean="0"/>
              <a:t>time</a:t>
            </a:r>
          </a:p>
          <a:p>
            <a:r>
              <a:rPr lang="en-US" dirty="0"/>
              <a:t>Phase is not explicitly shown on a time-domain plot.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show the relationship between amplitude and frequency, we can use what </a:t>
            </a:r>
            <a:r>
              <a:rPr lang="en-US" dirty="0" smtClean="0"/>
              <a:t>is called </a:t>
            </a:r>
            <a:r>
              <a:rPr lang="en-US" dirty="0"/>
              <a:t>a frequency-domain plot.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frequency-domain plot is concerned with only </a:t>
            </a:r>
            <a:r>
              <a:rPr lang="en-US" dirty="0" smtClean="0"/>
              <a:t>the peak </a:t>
            </a:r>
            <a:r>
              <a:rPr lang="en-US" dirty="0"/>
              <a:t>value and the </a:t>
            </a:r>
            <a:r>
              <a:rPr lang="en-US" dirty="0" smtClean="0"/>
              <a:t>frequency</a:t>
            </a:r>
          </a:p>
          <a:p>
            <a:r>
              <a:rPr lang="en-US" dirty="0"/>
              <a:t>Changes of amplitude during one period are not </a:t>
            </a:r>
            <a:r>
              <a:rPr lang="en-US" dirty="0" smtClean="0"/>
              <a:t>shown</a:t>
            </a:r>
          </a:p>
          <a:p>
            <a:r>
              <a:rPr lang="en-US" dirty="0"/>
              <a:t>A complete sine wave in the time domain can be </a:t>
            </a:r>
            <a:r>
              <a:rPr lang="en-US" dirty="0" smtClean="0"/>
              <a:t>represented by </a:t>
            </a:r>
            <a:r>
              <a:rPr lang="en-US" dirty="0"/>
              <a:t>one single spike in the frequency domain.</a:t>
            </a:r>
          </a:p>
        </p:txBody>
      </p:sp>
    </p:spTree>
    <p:extLst>
      <p:ext uri="{BB962C8B-B14F-4D97-AF65-F5344CB8AC3E}">
        <p14:creationId xmlns="" xmlns:p14="http://schemas.microsoft.com/office/powerpoint/2010/main" val="39951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time-domain and frequency-domain plots of a sine wave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72" y="1690688"/>
            <a:ext cx="7360837" cy="481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437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frequency domain is more compact and useful when we are dealing with more than one </a:t>
            </a:r>
            <a:r>
              <a:rPr lang="en-US" dirty="0" smtClean="0"/>
              <a:t>sine wave.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89" y="2756847"/>
            <a:ext cx="9402609" cy="37258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39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20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b="1" dirty="0" smtClean="0"/>
              <a:t>Signal Characteristics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b="1" dirty="0"/>
              <a:t>	</a:t>
            </a:r>
            <a:r>
              <a:rPr lang="en-US" b="1" dirty="0" smtClean="0"/>
              <a:t>Signal Encoding Techniques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        Transmission Media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        Performance Metrics -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time </a:t>
            </a:r>
            <a:r>
              <a:rPr lang="en-US" i="1" dirty="0" smtClean="0"/>
              <a:t>and frequency </a:t>
            </a:r>
            <a:r>
              <a:rPr lang="en-US" i="1" dirty="0"/>
              <a:t>domains </a:t>
            </a:r>
            <a:r>
              <a:rPr lang="en-US" i="1" dirty="0" smtClean="0"/>
              <a:t>of a </a:t>
            </a:r>
            <a:r>
              <a:rPr lang="en-US" i="1" dirty="0" err="1"/>
              <a:t>nonperiodic</a:t>
            </a:r>
            <a:r>
              <a:rPr lang="en-US" i="1" dirty="0"/>
              <a:t> 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31" t="32065" r="2641" b="25906"/>
          <a:stretch/>
        </p:blipFill>
        <p:spPr>
          <a:xfrm>
            <a:off x="1078172" y="1951629"/>
            <a:ext cx="10169513" cy="3398293"/>
          </a:xfrm>
        </p:spPr>
      </p:pic>
    </p:spTree>
    <p:extLst>
      <p:ext uri="{BB962C8B-B14F-4D97-AF65-F5344CB8AC3E}">
        <p14:creationId xmlns="" xmlns:p14="http://schemas.microsoft.com/office/powerpoint/2010/main" val="12691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2825"/>
          </a:xfrm>
        </p:spPr>
        <p:txBody>
          <a:bodyPr/>
          <a:lstStyle/>
          <a:p>
            <a:r>
              <a:rPr lang="en-US" b="1" dirty="0"/>
              <a:t>DIGITAL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21802"/>
            <a:ext cx="4826643" cy="6036197"/>
          </a:xfrm>
        </p:spPr>
        <p:txBody>
          <a:bodyPr/>
          <a:lstStyle/>
          <a:p>
            <a:r>
              <a:rPr lang="en-US" dirty="0" smtClean="0"/>
              <a:t>Information can also be represented by a digital signal.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1 can be encoded as a positive voltage </a:t>
            </a:r>
          </a:p>
          <a:p>
            <a:pPr lvl="2"/>
            <a:r>
              <a:rPr lang="en-US" dirty="0" smtClean="0"/>
              <a:t> 0 as zero voltage. </a:t>
            </a:r>
          </a:p>
          <a:p>
            <a:pPr lvl="1"/>
            <a:r>
              <a:rPr lang="en-US" dirty="0" smtClean="0"/>
              <a:t>A digital signal can have more than two levels. </a:t>
            </a:r>
          </a:p>
          <a:p>
            <a:pPr lvl="2"/>
            <a:r>
              <a:rPr lang="en-US" dirty="0" smtClean="0"/>
              <a:t>send more than 1 bit for each level</a:t>
            </a:r>
          </a:p>
          <a:p>
            <a:r>
              <a:rPr lang="en-US" dirty="0" smtClean="0"/>
              <a:t>If a signal has L levels, each level needs log</a:t>
            </a:r>
            <a:r>
              <a:rPr lang="en-US" baseline="-25000" dirty="0" smtClean="0"/>
              <a:t>2</a:t>
            </a:r>
            <a:r>
              <a:rPr lang="en-US" dirty="0" smtClean="0"/>
              <a:t>L bits.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23" y="564032"/>
            <a:ext cx="6633311" cy="5829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0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many bits per level?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digital signal has eight levels. How many bits are needed per </a:t>
            </a:r>
            <a:r>
              <a:rPr lang="en-US" i="1" dirty="0" smtClean="0"/>
              <a:t>level?</a:t>
            </a:r>
          </a:p>
          <a:p>
            <a:pPr lvl="1"/>
            <a:r>
              <a:rPr lang="en-US" dirty="0" smtClean="0"/>
              <a:t>Number of bits per level =log</a:t>
            </a:r>
            <a:r>
              <a:rPr lang="en-US" baseline="-25000" dirty="0" smtClean="0"/>
              <a:t>2</a:t>
            </a:r>
            <a:r>
              <a:rPr lang="en-US" dirty="0" smtClean="0"/>
              <a:t> 8 =3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signal level is represented by 3 bits.</a:t>
            </a:r>
          </a:p>
        </p:txBody>
      </p:sp>
    </p:spTree>
    <p:extLst>
      <p:ext uri="{BB962C8B-B14F-4D97-AF65-F5344CB8AC3E}">
        <p14:creationId xmlns="" xmlns:p14="http://schemas.microsoft.com/office/powerpoint/2010/main" val="6237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Rate/frequency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digital signals are </a:t>
            </a:r>
            <a:r>
              <a:rPr lang="en-US" dirty="0" smtClean="0"/>
              <a:t>non-periodic.</a:t>
            </a:r>
          </a:p>
          <a:p>
            <a:r>
              <a:rPr lang="en-US" dirty="0"/>
              <a:t>The bit rate is the number of bits sent in </a:t>
            </a:r>
            <a:r>
              <a:rPr lang="en-US" dirty="0" smtClean="0"/>
              <a:t>one second, </a:t>
            </a:r>
            <a:r>
              <a:rPr lang="en-US" dirty="0"/>
              <a:t>expressed in bits </a:t>
            </a:r>
            <a:r>
              <a:rPr lang="en-US" dirty="0" smtClean="0"/>
              <a:t>per second </a:t>
            </a:r>
            <a:r>
              <a:rPr lang="en-US" dirty="0"/>
              <a:t>(bps).</a:t>
            </a:r>
          </a:p>
        </p:txBody>
      </p:sp>
    </p:spTree>
    <p:extLst>
      <p:ext uri="{BB962C8B-B14F-4D97-AF65-F5344CB8AC3E}">
        <p14:creationId xmlns="" xmlns:p14="http://schemas.microsoft.com/office/powerpoint/2010/main" val="24533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rate of the channel?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Assume we need to download text documents at the rate of 100 pages per minute. What is the required bit rate of the channel?</a:t>
            </a:r>
          </a:p>
          <a:p>
            <a:pPr lvl="1"/>
            <a:r>
              <a:rPr lang="en-US" dirty="0" smtClean="0"/>
              <a:t>Given: 100 pages per min download</a:t>
            </a:r>
          </a:p>
          <a:p>
            <a:pPr lvl="1"/>
            <a:r>
              <a:rPr lang="en-US" dirty="0" smtClean="0"/>
              <a:t>A page is an average of </a:t>
            </a:r>
          </a:p>
          <a:p>
            <a:pPr lvl="2"/>
            <a:r>
              <a:rPr lang="en-US" dirty="0" smtClean="0"/>
              <a:t>24 lines </a:t>
            </a:r>
          </a:p>
          <a:p>
            <a:pPr lvl="2"/>
            <a:r>
              <a:rPr lang="en-US" dirty="0" smtClean="0"/>
              <a:t>80 characters in each line</a:t>
            </a:r>
          </a:p>
          <a:p>
            <a:pPr lvl="2"/>
            <a:r>
              <a:rPr lang="en-US" dirty="0" smtClean="0"/>
              <a:t>assume that one character requires 8 bits,</a:t>
            </a:r>
          </a:p>
          <a:p>
            <a:pPr lvl="1"/>
            <a:r>
              <a:rPr lang="en-US" dirty="0" smtClean="0"/>
              <a:t>Bit rate = 100 x 24x80x8 = 15,36,000bpm</a:t>
            </a:r>
          </a:p>
          <a:p>
            <a:pPr lvl="1">
              <a:buNone/>
            </a:pPr>
            <a:r>
              <a:rPr lang="en-US" dirty="0" smtClean="0"/>
              <a:t>                 =15,36,000/60 bps= 25,600bps</a:t>
            </a:r>
          </a:p>
          <a:p>
            <a:pPr lvl="1">
              <a:buNone/>
            </a:pPr>
            <a:r>
              <a:rPr lang="en-US" dirty="0" smtClean="0"/>
              <a:t>                  = 25.6kbps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 length is the distance one bit occupies on the </a:t>
            </a:r>
            <a:r>
              <a:rPr lang="en-US" dirty="0" smtClean="0"/>
              <a:t>transmission medium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Bit length =propagation speed x bit duration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360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important consideration in data communications:</a:t>
            </a:r>
          </a:p>
          <a:p>
            <a:pPr lvl="1"/>
            <a:r>
              <a:rPr lang="en-US" dirty="0" smtClean="0"/>
              <a:t> How fast we can send data, in bits per second over a channel. </a:t>
            </a:r>
          </a:p>
          <a:p>
            <a:r>
              <a:rPr lang="en-US" dirty="0" smtClean="0"/>
              <a:t>Data rate depends on three factors:</a:t>
            </a:r>
          </a:p>
          <a:p>
            <a:pPr lvl="1"/>
            <a:r>
              <a:rPr lang="en-US" dirty="0" smtClean="0"/>
              <a:t>1. The bandwidth available</a:t>
            </a:r>
          </a:p>
          <a:p>
            <a:pPr lvl="1"/>
            <a:r>
              <a:rPr lang="en-US" dirty="0" smtClean="0"/>
              <a:t>2. The level of the signals we use</a:t>
            </a:r>
          </a:p>
          <a:p>
            <a:pPr lvl="1"/>
            <a:r>
              <a:rPr lang="en-US" dirty="0" smtClean="0"/>
              <a:t>3. The quality of the channel (the level of noise)</a:t>
            </a:r>
          </a:p>
          <a:p>
            <a:r>
              <a:rPr lang="en-US" dirty="0" smtClean="0"/>
              <a:t>Two theoretical formulas were developed to calculate the data rate:</a:t>
            </a:r>
          </a:p>
          <a:p>
            <a:pPr lvl="1"/>
            <a:r>
              <a:rPr lang="en-US" dirty="0" err="1" smtClean="0"/>
              <a:t>Nyquist</a:t>
            </a:r>
            <a:r>
              <a:rPr lang="en-US" dirty="0" smtClean="0"/>
              <a:t> Bit rate for a noiseless channel</a:t>
            </a:r>
          </a:p>
          <a:p>
            <a:pPr lvl="1"/>
            <a:r>
              <a:rPr lang="en-US" dirty="0" smtClean="0"/>
              <a:t>Shannon capacity for a noisy channel.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Bit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a noiseless channel, the </a:t>
            </a:r>
            <a:r>
              <a:rPr lang="en-US" dirty="0" err="1" smtClean="0"/>
              <a:t>Nyquist</a:t>
            </a:r>
            <a:r>
              <a:rPr lang="en-US" dirty="0" smtClean="0"/>
              <a:t> bit rate formula defines the theoretical maximum bit rate</a:t>
            </a:r>
          </a:p>
          <a:p>
            <a:pPr lvl="1"/>
            <a:r>
              <a:rPr lang="de-DE" dirty="0" smtClean="0"/>
              <a:t>BitRate = 2 x bandwidth x 1og</a:t>
            </a:r>
            <a:r>
              <a:rPr lang="de-DE" baseline="-25000" dirty="0" smtClean="0"/>
              <a:t>2</a:t>
            </a:r>
            <a:r>
              <a:rPr lang="de-DE" dirty="0" smtClean="0"/>
              <a:t> </a:t>
            </a:r>
            <a:r>
              <a:rPr lang="de-DE" i="1" dirty="0" smtClean="0"/>
              <a:t>L</a:t>
            </a:r>
          </a:p>
          <a:p>
            <a:pPr lvl="2"/>
            <a:r>
              <a:rPr lang="en-US" dirty="0" smtClean="0"/>
              <a:t>bandwidth is the bandwidth of the channel, </a:t>
            </a:r>
          </a:p>
          <a:p>
            <a:pPr lvl="2"/>
            <a:r>
              <a:rPr lang="en-US" i="1" dirty="0" smtClean="0"/>
              <a:t>L is the number of signal </a:t>
            </a:r>
            <a:r>
              <a:rPr lang="en-US" dirty="0" smtClean="0"/>
              <a:t>levels used to represent data, </a:t>
            </a:r>
          </a:p>
          <a:p>
            <a:pPr lvl="2"/>
            <a:r>
              <a:rPr lang="en-US" dirty="0" err="1" smtClean="0"/>
              <a:t>BitRate</a:t>
            </a:r>
            <a:r>
              <a:rPr lang="en-US" dirty="0" smtClean="0"/>
              <a:t> is the bit rate in bits per second.</a:t>
            </a:r>
          </a:p>
          <a:p>
            <a:r>
              <a:rPr lang="en-US" dirty="0" smtClean="0"/>
              <a:t>Increasing the levels of a signal may reduce the reliability of the system</a:t>
            </a:r>
          </a:p>
          <a:p>
            <a:r>
              <a:rPr lang="en-US" dirty="0" smtClean="0"/>
              <a:t>Consider the noiseless channel with a bandwidth of 3000 Hz transmitting a signal with four signal levels (for each level, we send 2 bits). The maximum bit rate can be calculated as</a:t>
            </a:r>
          </a:p>
          <a:p>
            <a:pPr lvl="1"/>
            <a:r>
              <a:rPr lang="en-US" dirty="0" err="1" smtClean="0"/>
              <a:t>BitRate</a:t>
            </a:r>
            <a:r>
              <a:rPr lang="en-US" dirty="0" smtClean="0"/>
              <a:t> =2 x 3000 X log</a:t>
            </a:r>
            <a:r>
              <a:rPr lang="en-US" baseline="-25000" dirty="0" smtClean="0"/>
              <a:t>2</a:t>
            </a:r>
            <a:r>
              <a:rPr lang="en-US" dirty="0" smtClean="0"/>
              <a:t> 4 = 12,000 bps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</p:spPr>
        <p:txBody>
          <a:bodyPr/>
          <a:lstStyle/>
          <a:p>
            <a:r>
              <a:rPr lang="en-US" dirty="0" smtClean="0"/>
              <a:t>Signal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5021704"/>
          </a:xfrm>
        </p:spPr>
        <p:txBody>
          <a:bodyPr>
            <a:normAutofit/>
          </a:bodyPr>
          <a:lstStyle/>
          <a:p>
            <a:r>
              <a:rPr lang="en-US" dirty="0" smtClean="0"/>
              <a:t>Link is </a:t>
            </a:r>
            <a:r>
              <a:rPr lang="en-US" dirty="0"/>
              <a:t>a physical medium carrying </a:t>
            </a:r>
            <a:r>
              <a:rPr lang="en-US" dirty="0" smtClean="0"/>
              <a:t>signals.</a:t>
            </a:r>
          </a:p>
          <a:p>
            <a:pPr lvl="1"/>
            <a:r>
              <a:rPr lang="en-US" dirty="0" smtClean="0"/>
              <a:t>Links </a:t>
            </a:r>
            <a:r>
              <a:rPr lang="en-US" dirty="0"/>
              <a:t>provide the </a:t>
            </a:r>
            <a:r>
              <a:rPr lang="en-US" dirty="0" smtClean="0"/>
              <a:t>foundation for </a:t>
            </a:r>
            <a:r>
              <a:rPr lang="en-US" dirty="0"/>
              <a:t>transmitting all sorts of information, including the kind of data we </a:t>
            </a:r>
            <a:r>
              <a:rPr lang="en-US" dirty="0" smtClean="0"/>
              <a:t>are interested </a:t>
            </a:r>
            <a:r>
              <a:rPr lang="en-US" dirty="0"/>
              <a:t>in transmitting—binary data (1s and 0s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The binary data </a:t>
            </a:r>
            <a:r>
              <a:rPr lang="en-US" dirty="0"/>
              <a:t>is </a:t>
            </a:r>
            <a:r>
              <a:rPr lang="en-US" i="1" dirty="0"/>
              <a:t>encoded </a:t>
            </a:r>
            <a:r>
              <a:rPr lang="en-US" dirty="0"/>
              <a:t>in the signal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Encode the binary </a:t>
            </a:r>
            <a:r>
              <a:rPr lang="en-US" dirty="0"/>
              <a:t>data that the source node wants to send into the signals that </a:t>
            </a:r>
            <a:r>
              <a:rPr lang="en-US" dirty="0" smtClean="0"/>
              <a:t>the links </a:t>
            </a:r>
            <a:r>
              <a:rPr lang="en-US" dirty="0"/>
              <a:t>are able to carry and then to decode the signal back into the </a:t>
            </a:r>
            <a:r>
              <a:rPr lang="en-US" dirty="0" smtClean="0"/>
              <a:t>corresponding binary </a:t>
            </a:r>
            <a:r>
              <a:rPr lang="en-US" dirty="0"/>
              <a:t>data at the receiving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The network </a:t>
            </a:r>
            <a:r>
              <a:rPr lang="en-US" dirty="0"/>
              <a:t>adaptor contains a </a:t>
            </a:r>
            <a:r>
              <a:rPr lang="en-US" dirty="0" smtClean="0"/>
              <a:t>signaling </a:t>
            </a:r>
            <a:r>
              <a:rPr lang="en-US" dirty="0"/>
              <a:t>component that actually </a:t>
            </a:r>
            <a:r>
              <a:rPr lang="en-US" dirty="0" smtClean="0"/>
              <a:t>encodes bits </a:t>
            </a:r>
            <a:r>
              <a:rPr lang="en-US" dirty="0"/>
              <a:t>into signals at the sending node and decodes signals into bits at </a:t>
            </a:r>
            <a:r>
              <a:rPr lang="en-US" dirty="0" smtClean="0"/>
              <a:t>the receiving </a:t>
            </a:r>
            <a:r>
              <a:rPr lang="en-US" dirty="0"/>
              <a:t>node.</a:t>
            </a:r>
          </a:p>
        </p:txBody>
      </p:sp>
    </p:spTree>
    <p:extLst>
      <p:ext uri="{BB962C8B-B14F-4D97-AF65-F5344CB8AC3E}">
        <p14:creationId xmlns="" xmlns:p14="http://schemas.microsoft.com/office/powerpoint/2010/main" val="27230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Signal Element Versus Data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9754"/>
            <a:ext cx="5181600" cy="2809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data </a:t>
            </a:r>
            <a:r>
              <a:rPr lang="en-US" dirty="0"/>
              <a:t>element is the smallest entity that can represent a piece of information: this is </a:t>
            </a:r>
            <a:r>
              <a:rPr lang="en-US" dirty="0" smtClean="0"/>
              <a:t>the bit.</a:t>
            </a:r>
          </a:p>
          <a:p>
            <a:r>
              <a:rPr lang="en-US" dirty="0"/>
              <a:t>data </a:t>
            </a:r>
            <a:r>
              <a:rPr lang="en-US" dirty="0" smtClean="0"/>
              <a:t>elements are </a:t>
            </a:r>
            <a:r>
              <a:rPr lang="en-US" dirty="0"/>
              <a:t>what we need to </a:t>
            </a:r>
            <a:r>
              <a:rPr lang="en-US" dirty="0" smtClean="0"/>
              <a:t>send</a:t>
            </a:r>
          </a:p>
          <a:p>
            <a:r>
              <a:rPr lang="en-US" dirty="0"/>
              <a:t>Data elements </a:t>
            </a:r>
            <a:r>
              <a:rPr lang="en-US" dirty="0" smtClean="0"/>
              <a:t>are being </a:t>
            </a:r>
            <a:r>
              <a:rPr lang="en-US" dirty="0"/>
              <a:t>carried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01218"/>
            <a:ext cx="5181600" cy="2635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signal element </a:t>
            </a:r>
            <a:r>
              <a:rPr lang="en-US" dirty="0"/>
              <a:t>is the shortest unit </a:t>
            </a:r>
            <a:r>
              <a:rPr lang="en-US" dirty="0" smtClean="0"/>
              <a:t>(time wise</a:t>
            </a:r>
            <a:r>
              <a:rPr lang="en-US" dirty="0"/>
              <a:t>) of a digital signal</a:t>
            </a:r>
            <a:r>
              <a:rPr lang="en-US" dirty="0" smtClean="0"/>
              <a:t>.</a:t>
            </a:r>
          </a:p>
          <a:p>
            <a:r>
              <a:rPr lang="en-US" dirty="0"/>
              <a:t>signal elements are what we can </a:t>
            </a:r>
            <a:r>
              <a:rPr lang="en-US" dirty="0" smtClean="0"/>
              <a:t>send</a:t>
            </a:r>
          </a:p>
          <a:p>
            <a:r>
              <a:rPr lang="en-US" dirty="0"/>
              <a:t>signal elements are the carriers.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3666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In data communications, our goal is to send data elements</a:t>
            </a:r>
            <a:r>
              <a:rPr lang="en-US" sz="2800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digital data communications, a signal element carries data elements</a:t>
            </a:r>
            <a:endParaRPr lang="en-US" sz="2800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4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</a:rPr>
              <a:t>Components of a data communication </a:t>
            </a:r>
            <a:r>
              <a:rPr lang="en-US" i="1" dirty="0" smtClean="0">
                <a:latin typeface="Times New Roman" panose="02020603050405020304" pitchFamily="18" charset="0"/>
              </a:rPr>
              <a:t>system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3089"/>
            <a:ext cx="10515600" cy="271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82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/>
          <a:lstStyle/>
          <a:p>
            <a:r>
              <a:rPr lang="en-US" dirty="0" smtClean="0"/>
              <a:t>Signal Element versus Data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24" y="1196037"/>
            <a:ext cx="6796585" cy="528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433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</p:spPr>
        <p:txBody>
          <a:bodyPr/>
          <a:lstStyle/>
          <a:p>
            <a:r>
              <a:rPr lang="en-US" dirty="0"/>
              <a:t>Signal Element versus Data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967"/>
            <a:ext cx="10515600" cy="4602996"/>
          </a:xfrm>
        </p:spPr>
        <p:txBody>
          <a:bodyPr>
            <a:normAutofit/>
          </a:bodyPr>
          <a:lstStyle/>
          <a:p>
            <a:r>
              <a:rPr lang="en-US" dirty="0"/>
              <a:t>We define a ratio </a:t>
            </a:r>
            <a:r>
              <a:rPr lang="en-US" i="1" dirty="0"/>
              <a:t>r </a:t>
            </a:r>
            <a:r>
              <a:rPr lang="en-US" dirty="0"/>
              <a:t>which is the number of data elements carried by each signal element</a:t>
            </a:r>
            <a:r>
              <a:rPr lang="en-US" dirty="0" smtClean="0"/>
              <a:t>.</a:t>
            </a:r>
          </a:p>
          <a:p>
            <a:r>
              <a:rPr lang="en-US" dirty="0"/>
              <a:t>Suppose each data element </a:t>
            </a:r>
            <a:r>
              <a:rPr lang="en-US" dirty="0" smtClean="0"/>
              <a:t>is </a:t>
            </a:r>
            <a:r>
              <a:rPr lang="en-US" dirty="0"/>
              <a:t>a person who needs to </a:t>
            </a:r>
            <a:r>
              <a:rPr lang="en-US" dirty="0" smtClean="0"/>
              <a:t>be carried </a:t>
            </a:r>
            <a:r>
              <a:rPr lang="en-US" dirty="0"/>
              <a:t>from one place to another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can think of a signal element as a vehicle that </a:t>
            </a:r>
            <a:r>
              <a:rPr lang="en-US" dirty="0" smtClean="0"/>
              <a:t>can carry people.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/>
              <a:t>r </a:t>
            </a:r>
            <a:r>
              <a:rPr lang="en-US" dirty="0"/>
              <a:t>= 1, it means each person is driving a vehicle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i="1" dirty="0"/>
              <a:t>r </a:t>
            </a:r>
            <a:r>
              <a:rPr lang="en-US" dirty="0"/>
              <a:t>&gt; 1, </a:t>
            </a:r>
            <a:r>
              <a:rPr lang="en-US" dirty="0" smtClean="0"/>
              <a:t>it means </a:t>
            </a:r>
            <a:r>
              <a:rPr lang="en-US" dirty="0"/>
              <a:t>more than one person is travelling in a vehicle (a carpool, for example). </a:t>
            </a:r>
            <a:endParaRPr lang="en-US" dirty="0" smtClean="0"/>
          </a:p>
          <a:p>
            <a:pPr lvl="1"/>
            <a:r>
              <a:rPr lang="en-US" dirty="0" smtClean="0"/>
              <a:t>We can also </a:t>
            </a:r>
            <a:r>
              <a:rPr lang="en-US" dirty="0"/>
              <a:t>have the case where one person is driving a car and a trailer </a:t>
            </a:r>
            <a:r>
              <a:rPr lang="en-US" i="1" dirty="0"/>
              <a:t>(r </a:t>
            </a:r>
            <a:r>
              <a:rPr lang="en-US" dirty="0"/>
              <a:t>= </a:t>
            </a:r>
            <a:r>
              <a:rPr lang="en-US" dirty="0" smtClean="0"/>
              <a:t>1/2 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18548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872"/>
          </a:xfrm>
        </p:spPr>
        <p:txBody>
          <a:bodyPr/>
          <a:lstStyle/>
          <a:p>
            <a:r>
              <a:rPr lang="en-US" dirty="0"/>
              <a:t>Signal Element versus Data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5885"/>
            <a:ext cx="5181600" cy="33332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data rate defines the number of data elements (bits) sent in 1s. </a:t>
            </a:r>
          </a:p>
          <a:p>
            <a:r>
              <a:rPr lang="en-US" dirty="0"/>
              <a:t>The unit is bits per second (bps). </a:t>
            </a:r>
            <a:endParaRPr lang="en-US" dirty="0" smtClean="0"/>
          </a:p>
          <a:p>
            <a:r>
              <a:rPr lang="en-US" dirty="0"/>
              <a:t>The data rate is sometimes called the bit rate; </a:t>
            </a:r>
          </a:p>
          <a:p>
            <a:r>
              <a:rPr lang="en-US" dirty="0"/>
              <a:t>Increasing the data rate increases the speed of transmission;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5905"/>
            <a:ext cx="5181600" cy="2896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signal rate is the number of signal elements sent in 1s. </a:t>
            </a:r>
          </a:p>
          <a:p>
            <a:r>
              <a:rPr lang="en-US" dirty="0"/>
              <a:t>The unit is the baud. </a:t>
            </a:r>
          </a:p>
          <a:p>
            <a:r>
              <a:rPr lang="en-US" dirty="0"/>
              <a:t>The signal rate is sometimes called the pulse rate, the modulation rate, or the baud rate.</a:t>
            </a:r>
          </a:p>
          <a:p>
            <a:r>
              <a:rPr lang="en-US" dirty="0"/>
              <a:t>Decreasing the signal rate decreases the bandwidth requirement.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82059"/>
            <a:ext cx="10515600" cy="215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goal in data communications is to increase the data rate while decreasing the signal rate. </a:t>
            </a:r>
          </a:p>
          <a:p>
            <a:r>
              <a:rPr lang="en-US" dirty="0" smtClean="0"/>
              <a:t>In our vehicle-people analogy, we need to carry more people in fewer vehicles to prevent traffic jams. We have a limited </a:t>
            </a:r>
            <a:r>
              <a:rPr lang="en-US" i="1" dirty="0" smtClean="0"/>
              <a:t>bandwidth </a:t>
            </a:r>
            <a:r>
              <a:rPr lang="en-US" dirty="0" smtClean="0"/>
              <a:t>in our transportation system.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61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970"/>
          </a:xfrm>
        </p:spPr>
        <p:txBody>
          <a:bodyPr/>
          <a:lstStyle/>
          <a:p>
            <a:r>
              <a:rPr lang="en-US" dirty="0" smtClean="0"/>
              <a:t>Encoding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125"/>
            <a:ext cx="10515600" cy="4842838"/>
          </a:xfrm>
        </p:spPr>
        <p:txBody>
          <a:bodyPr>
            <a:normAutofit/>
          </a:bodyPr>
          <a:lstStyle/>
          <a:p>
            <a:r>
              <a:rPr lang="en-US" dirty="0" smtClean="0"/>
              <a:t>Baseline Wandering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receiver keeps an average of the signal it has seen so </a:t>
            </a:r>
            <a:r>
              <a:rPr lang="en-US" sz="2800" dirty="0" smtClean="0"/>
              <a:t>far and </a:t>
            </a:r>
            <a:r>
              <a:rPr lang="en-US" sz="2800" dirty="0"/>
              <a:t>then uses this average to distinguish between low and high signals.</a:t>
            </a:r>
          </a:p>
          <a:p>
            <a:pPr lvl="1" algn="just"/>
            <a:r>
              <a:rPr lang="en-US" sz="2800" dirty="0"/>
              <a:t>Whenever the signal is significantly </a:t>
            </a:r>
            <a:endParaRPr lang="en-US" sz="2800" dirty="0" smtClean="0"/>
          </a:p>
          <a:p>
            <a:pPr lvl="2" algn="just"/>
            <a:r>
              <a:rPr lang="en-US" sz="2800" dirty="0" smtClean="0"/>
              <a:t>lower </a:t>
            </a:r>
            <a:r>
              <a:rPr lang="en-US" sz="2800" dirty="0"/>
              <a:t>than this average, the </a:t>
            </a:r>
            <a:r>
              <a:rPr lang="en-US" sz="2800" dirty="0" smtClean="0"/>
              <a:t>receiver concludes </a:t>
            </a:r>
            <a:r>
              <a:rPr lang="en-US" sz="2800" dirty="0"/>
              <a:t>that it has just seen a 0; </a:t>
            </a:r>
            <a:endParaRPr lang="en-US" sz="2800" dirty="0" smtClean="0"/>
          </a:p>
          <a:p>
            <a:pPr lvl="2" algn="just"/>
            <a:r>
              <a:rPr lang="en-US" sz="2800" dirty="0" smtClean="0"/>
              <a:t>higher </a:t>
            </a:r>
            <a:r>
              <a:rPr lang="en-US" sz="2800" dirty="0"/>
              <a:t>than the average is interpreted to be a 1.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problem is that </a:t>
            </a:r>
            <a:r>
              <a:rPr lang="en-US" sz="2800" dirty="0"/>
              <a:t>too many consecutive 1s or 0s cause this average to change, </a:t>
            </a:r>
            <a:r>
              <a:rPr lang="en-US" sz="2800" dirty="0" smtClean="0"/>
              <a:t>making it </a:t>
            </a:r>
            <a:r>
              <a:rPr lang="en-US" sz="2800" dirty="0"/>
              <a:t>more difficult to detect a significant change in the signal.</a:t>
            </a:r>
          </a:p>
        </p:txBody>
      </p:sp>
    </p:spTree>
    <p:extLst>
      <p:ext uri="{BB962C8B-B14F-4D97-AF65-F5344CB8AC3E}">
        <p14:creationId xmlns="" xmlns:p14="http://schemas.microsoft.com/office/powerpoint/2010/main" val="19595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23"/>
            <a:ext cx="12191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8477" y="1"/>
            <a:ext cx="632352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0"/>
            <a:ext cx="12117609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104" y="52323"/>
            <a:ext cx="1219412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896" y="2177795"/>
            <a:ext cx="0" cy="3233420"/>
          </a:xfrm>
          <a:custGeom>
            <a:avLst/>
            <a:gdLst/>
            <a:ahLst/>
            <a:cxnLst/>
            <a:rect l="l" t="t" r="r" b="b"/>
            <a:pathLst>
              <a:path h="3233420">
                <a:moveTo>
                  <a:pt x="0" y="0"/>
                </a:moveTo>
                <a:lnTo>
                  <a:pt x="0" y="3233039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1232" y="2133600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0" y="32766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2177795"/>
            <a:ext cx="1693" cy="3233420"/>
          </a:xfrm>
          <a:custGeom>
            <a:avLst/>
            <a:gdLst/>
            <a:ahLst/>
            <a:cxnLst/>
            <a:rect l="l" t="t" r="r" b="b"/>
            <a:pathLst>
              <a:path w="1269" h="3233420">
                <a:moveTo>
                  <a:pt x="762" y="0"/>
                </a:moveTo>
                <a:lnTo>
                  <a:pt x="0" y="3233039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2031" y="2148839"/>
            <a:ext cx="0" cy="3262629"/>
          </a:xfrm>
          <a:custGeom>
            <a:avLst/>
            <a:gdLst/>
            <a:ahLst/>
            <a:cxnLst/>
            <a:rect l="l" t="t" r="r" b="b"/>
            <a:pathLst>
              <a:path h="3262629">
                <a:moveTo>
                  <a:pt x="0" y="0"/>
                </a:moveTo>
                <a:lnTo>
                  <a:pt x="0" y="3262122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231" y="2177795"/>
            <a:ext cx="1693" cy="3251200"/>
          </a:xfrm>
          <a:custGeom>
            <a:avLst/>
            <a:gdLst/>
            <a:ahLst/>
            <a:cxnLst/>
            <a:rect l="l" t="t" r="r" b="b"/>
            <a:pathLst>
              <a:path w="1269" h="3251200">
                <a:moveTo>
                  <a:pt x="762" y="0"/>
                </a:moveTo>
                <a:lnTo>
                  <a:pt x="0" y="32512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6031" y="2159507"/>
            <a:ext cx="0" cy="3251200"/>
          </a:xfrm>
          <a:custGeom>
            <a:avLst/>
            <a:gdLst/>
            <a:ahLst/>
            <a:cxnLst/>
            <a:rect l="l" t="t" r="r" b="b"/>
            <a:pathLst>
              <a:path h="3251200">
                <a:moveTo>
                  <a:pt x="0" y="0"/>
                </a:moveTo>
                <a:lnTo>
                  <a:pt x="0" y="32512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631" y="2133600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0" y="32766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5231" y="2148839"/>
            <a:ext cx="0" cy="3262629"/>
          </a:xfrm>
          <a:custGeom>
            <a:avLst/>
            <a:gdLst/>
            <a:ahLst/>
            <a:cxnLst/>
            <a:rect l="l" t="t" r="r" b="b"/>
            <a:pathLst>
              <a:path h="3262629">
                <a:moveTo>
                  <a:pt x="0" y="0"/>
                </a:moveTo>
                <a:lnTo>
                  <a:pt x="0" y="3262122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0288" y="1666494"/>
            <a:ext cx="1683173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165860" algn="l"/>
              </a:tabLst>
            </a:pPr>
            <a:r>
              <a:rPr sz="2100" spc="-160" dirty="0">
                <a:latin typeface="Georgia"/>
                <a:cs typeface="Georgia"/>
              </a:rPr>
              <a:t>0	0	</a:t>
            </a:r>
            <a:r>
              <a:rPr sz="2100" spc="-250" dirty="0"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031065" y="1666494"/>
            <a:ext cx="2071793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990" algn="l"/>
                <a:tab pos="1039494" algn="l"/>
                <a:tab pos="1456690" algn="l"/>
              </a:tabLst>
            </a:pPr>
            <a:r>
              <a:rPr sz="2100" spc="-160" dirty="0">
                <a:solidFill>
                  <a:srgbClr val="000000"/>
                </a:solidFill>
                <a:latin typeface="Georgia"/>
                <a:cs typeface="Georgia"/>
              </a:rPr>
              <a:t>0	</a:t>
            </a:r>
            <a:r>
              <a:rPr sz="2100" spc="-250" dirty="0">
                <a:solidFill>
                  <a:srgbClr val="000000"/>
                </a:solidFill>
                <a:latin typeface="Georgia"/>
                <a:cs typeface="Georgia"/>
              </a:rPr>
              <a:t>1	1	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20500" y="1666494"/>
            <a:ext cx="7924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sz="2100" spc="-250" dirty="0">
                <a:latin typeface="Georgia"/>
                <a:cs typeface="Georgia"/>
              </a:rPr>
              <a:t>1	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5112" y="3658361"/>
            <a:ext cx="704427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180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2248" y="3658361"/>
            <a:ext cx="6096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9815" y="2667761"/>
            <a:ext cx="1693" cy="990600"/>
          </a:xfrm>
          <a:custGeom>
            <a:avLst/>
            <a:gdLst/>
            <a:ahLst/>
            <a:cxnLst/>
            <a:rect l="l" t="t" r="r" b="b"/>
            <a:pathLst>
              <a:path w="1269" h="990600">
                <a:moveTo>
                  <a:pt x="0" y="990600"/>
                </a:moveTo>
                <a:lnTo>
                  <a:pt x="762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9815" y="2667761"/>
            <a:ext cx="712893" cy="0"/>
          </a:xfrm>
          <a:custGeom>
            <a:avLst/>
            <a:gdLst/>
            <a:ahLst/>
            <a:cxnLst/>
            <a:rect l="l" t="t" r="r" b="b"/>
            <a:pathLst>
              <a:path w="534669">
                <a:moveTo>
                  <a:pt x="0" y="0"/>
                </a:moveTo>
                <a:lnTo>
                  <a:pt x="534162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3047" y="2667761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43047" y="3658361"/>
            <a:ext cx="7112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4247" y="2667761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54247" y="2667761"/>
            <a:ext cx="8128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7048" y="2667761"/>
            <a:ext cx="608753" cy="0"/>
          </a:xfrm>
          <a:custGeom>
            <a:avLst/>
            <a:gdLst/>
            <a:ahLst/>
            <a:cxnLst/>
            <a:rect l="l" t="t" r="r" b="b"/>
            <a:pathLst>
              <a:path w="456564">
                <a:moveTo>
                  <a:pt x="0" y="0"/>
                </a:moveTo>
                <a:lnTo>
                  <a:pt x="456438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4615" y="2667761"/>
            <a:ext cx="611293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62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43533" y="932434"/>
            <a:ext cx="6595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NRZ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0473" y="932434"/>
            <a:ext cx="3380740" cy="1095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imes New Roman"/>
                <a:cs typeface="Times New Roman"/>
              </a:rPr>
              <a:t>BASE </a:t>
            </a:r>
            <a:r>
              <a:rPr sz="1800" b="1" spc="-55" dirty="0">
                <a:latin typeface="Times New Roman"/>
                <a:cs typeface="Times New Roman"/>
              </a:rPr>
              <a:t>LINE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WONDER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554990" algn="l"/>
                <a:tab pos="1031240" algn="l"/>
                <a:tab pos="1582420" algn="l"/>
                <a:tab pos="2058035" algn="l"/>
              </a:tabLst>
            </a:pPr>
            <a:r>
              <a:rPr sz="2100" spc="-160" dirty="0">
                <a:latin typeface="Georgia"/>
                <a:cs typeface="Georgia"/>
              </a:rPr>
              <a:t>0	0	</a:t>
            </a:r>
            <a:r>
              <a:rPr sz="2100" spc="-250" dirty="0">
                <a:latin typeface="Georgia"/>
                <a:cs typeface="Georgia"/>
              </a:rPr>
              <a:t>1	</a:t>
            </a:r>
            <a:r>
              <a:rPr sz="2100" spc="-160" dirty="0">
                <a:latin typeface="Georgia"/>
                <a:cs typeface="Georgia"/>
              </a:rPr>
              <a:t>0	</a:t>
            </a:r>
            <a:r>
              <a:rPr sz="2100" spc="-250" dirty="0"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57695" y="2081783"/>
            <a:ext cx="0" cy="3233420"/>
          </a:xfrm>
          <a:custGeom>
            <a:avLst/>
            <a:gdLst/>
            <a:ahLst/>
            <a:cxnLst/>
            <a:rect l="l" t="t" r="r" b="b"/>
            <a:pathLst>
              <a:path h="3233420">
                <a:moveTo>
                  <a:pt x="0" y="0"/>
                </a:moveTo>
                <a:lnTo>
                  <a:pt x="0" y="3233039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4031" y="2133600"/>
            <a:ext cx="0" cy="3181350"/>
          </a:xfrm>
          <a:custGeom>
            <a:avLst/>
            <a:gdLst/>
            <a:ahLst/>
            <a:cxnLst/>
            <a:rect l="l" t="t" r="r" b="b"/>
            <a:pathLst>
              <a:path h="3181350">
                <a:moveTo>
                  <a:pt x="0" y="0"/>
                </a:moveTo>
                <a:lnTo>
                  <a:pt x="0" y="3181096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21600" y="2081783"/>
            <a:ext cx="1693" cy="3233420"/>
          </a:xfrm>
          <a:custGeom>
            <a:avLst/>
            <a:gdLst/>
            <a:ahLst/>
            <a:cxnLst/>
            <a:rect l="l" t="t" r="r" b="b"/>
            <a:pathLst>
              <a:path w="1270" h="3233420">
                <a:moveTo>
                  <a:pt x="762" y="0"/>
                </a:moveTo>
                <a:lnTo>
                  <a:pt x="0" y="3233039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4831" y="2052828"/>
            <a:ext cx="0" cy="3262629"/>
          </a:xfrm>
          <a:custGeom>
            <a:avLst/>
            <a:gdLst/>
            <a:ahLst/>
            <a:cxnLst/>
            <a:rect l="l" t="t" r="r" b="b"/>
            <a:pathLst>
              <a:path h="3262629">
                <a:moveTo>
                  <a:pt x="0" y="0"/>
                </a:moveTo>
                <a:lnTo>
                  <a:pt x="0" y="3262122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6031" y="2081783"/>
            <a:ext cx="1693" cy="3251200"/>
          </a:xfrm>
          <a:custGeom>
            <a:avLst/>
            <a:gdLst/>
            <a:ahLst/>
            <a:cxnLst/>
            <a:rect l="l" t="t" r="r" b="b"/>
            <a:pathLst>
              <a:path w="1270" h="3251200">
                <a:moveTo>
                  <a:pt x="761" y="0"/>
                </a:moveTo>
                <a:lnTo>
                  <a:pt x="0" y="32512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58831" y="2063495"/>
            <a:ext cx="0" cy="3251200"/>
          </a:xfrm>
          <a:custGeom>
            <a:avLst/>
            <a:gdLst/>
            <a:ahLst/>
            <a:cxnLst/>
            <a:rect l="l" t="t" r="r" b="b"/>
            <a:pathLst>
              <a:path h="3251200">
                <a:moveTo>
                  <a:pt x="0" y="0"/>
                </a:moveTo>
                <a:lnTo>
                  <a:pt x="0" y="32512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68431" y="2037588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0" y="327660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78031" y="2052828"/>
            <a:ext cx="0" cy="3262629"/>
          </a:xfrm>
          <a:custGeom>
            <a:avLst/>
            <a:gdLst/>
            <a:ahLst/>
            <a:cxnLst/>
            <a:rect l="l" t="t" r="r" b="b"/>
            <a:pathLst>
              <a:path h="3262629">
                <a:moveTo>
                  <a:pt x="0" y="0"/>
                </a:moveTo>
                <a:lnTo>
                  <a:pt x="0" y="3262122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64807" y="3429761"/>
            <a:ext cx="704427" cy="139700"/>
          </a:xfrm>
          <a:custGeom>
            <a:avLst/>
            <a:gdLst/>
            <a:ahLst/>
            <a:cxnLst/>
            <a:rect l="l" t="t" r="r" b="b"/>
            <a:pathLst>
              <a:path w="528320" h="139700">
                <a:moveTo>
                  <a:pt x="0" y="139191"/>
                </a:moveTo>
                <a:lnTo>
                  <a:pt x="528193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15047" y="3297173"/>
            <a:ext cx="608753" cy="133350"/>
          </a:xfrm>
          <a:custGeom>
            <a:avLst/>
            <a:gdLst/>
            <a:ahLst/>
            <a:cxnLst/>
            <a:rect l="l" t="t" r="r" b="b"/>
            <a:pathLst>
              <a:path w="456564" h="133350">
                <a:moveTo>
                  <a:pt x="0" y="133096"/>
                </a:moveTo>
                <a:lnTo>
                  <a:pt x="456438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24647" y="2571751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724408"/>
                </a:moveTo>
                <a:lnTo>
                  <a:pt x="0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22615" y="2571751"/>
            <a:ext cx="712893" cy="83185"/>
          </a:xfrm>
          <a:custGeom>
            <a:avLst/>
            <a:gdLst/>
            <a:ahLst/>
            <a:cxnLst/>
            <a:rect l="l" t="t" r="r" b="b"/>
            <a:pathLst>
              <a:path w="534670" h="83185">
                <a:moveTo>
                  <a:pt x="0" y="0"/>
                </a:moveTo>
                <a:lnTo>
                  <a:pt x="534162" y="82803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35847" y="2667761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0"/>
                </a:moveTo>
                <a:lnTo>
                  <a:pt x="0" y="895096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35847" y="3429761"/>
            <a:ext cx="7112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096"/>
                </a:moveTo>
                <a:lnTo>
                  <a:pt x="533399" y="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7047" y="2571750"/>
            <a:ext cx="1693" cy="863600"/>
          </a:xfrm>
          <a:custGeom>
            <a:avLst/>
            <a:gdLst/>
            <a:ahLst/>
            <a:cxnLst/>
            <a:rect l="l" t="t" r="r" b="b"/>
            <a:pathLst>
              <a:path w="1270" h="863600">
                <a:moveTo>
                  <a:pt x="0" y="0"/>
                </a:moveTo>
                <a:lnTo>
                  <a:pt x="762" y="86360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7047" y="2571750"/>
            <a:ext cx="881380" cy="190500"/>
          </a:xfrm>
          <a:custGeom>
            <a:avLst/>
            <a:gdLst/>
            <a:ahLst/>
            <a:cxnLst/>
            <a:rect l="l" t="t" r="r" b="b"/>
            <a:pathLst>
              <a:path w="661034" h="190500">
                <a:moveTo>
                  <a:pt x="0" y="0"/>
                </a:moveTo>
                <a:lnTo>
                  <a:pt x="660781" y="190500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10648" y="2762251"/>
            <a:ext cx="608753" cy="146685"/>
          </a:xfrm>
          <a:custGeom>
            <a:avLst/>
            <a:gdLst/>
            <a:ahLst/>
            <a:cxnLst/>
            <a:rect l="l" t="t" r="r" b="b"/>
            <a:pathLst>
              <a:path w="456565" h="146685">
                <a:moveTo>
                  <a:pt x="0" y="0"/>
                </a:moveTo>
                <a:lnTo>
                  <a:pt x="456438" y="146303"/>
                </a:lnTo>
              </a:path>
            </a:pathLst>
          </a:custGeom>
          <a:ln w="38100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69447" y="2902457"/>
            <a:ext cx="609600" cy="213360"/>
          </a:xfrm>
          <a:custGeom>
            <a:avLst/>
            <a:gdLst/>
            <a:ahLst/>
            <a:cxnLst/>
            <a:rect l="l" t="t" r="r" b="b"/>
            <a:pathLst>
              <a:path w="457200" h="213360">
                <a:moveTo>
                  <a:pt x="457200" y="212851"/>
                </a:moveTo>
                <a:lnTo>
                  <a:pt x="0" y="0"/>
                </a:lnTo>
              </a:path>
            </a:pathLst>
          </a:custGeom>
          <a:ln w="38099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3657601"/>
            <a:ext cx="12192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2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063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059"/>
          </a:xfrm>
        </p:spPr>
        <p:txBody>
          <a:bodyPr/>
          <a:lstStyle/>
          <a:p>
            <a:r>
              <a:rPr lang="en-US" dirty="0"/>
              <a:t>Encoding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5066676"/>
          </a:xfrm>
        </p:spPr>
        <p:txBody>
          <a:bodyPr>
            <a:normAutofit/>
          </a:bodyPr>
          <a:lstStyle/>
          <a:p>
            <a:r>
              <a:rPr lang="en-US" dirty="0" smtClean="0"/>
              <a:t>Clock Recovery / Synchronization Problem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the encoding and the decoding </a:t>
            </a:r>
            <a:r>
              <a:rPr lang="en-US" dirty="0" smtClean="0"/>
              <a:t>processes are </a:t>
            </a:r>
            <a:r>
              <a:rPr lang="en-US" dirty="0"/>
              <a:t>driven by a clock—every clock cycle the sender transmits a bit and </a:t>
            </a:r>
            <a:r>
              <a:rPr lang="en-US" dirty="0" smtClean="0"/>
              <a:t>the receiver </a:t>
            </a:r>
            <a:r>
              <a:rPr lang="en-US" dirty="0"/>
              <a:t>recovers a bit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sender’s and the receiver’s clocks have to </a:t>
            </a:r>
            <a:r>
              <a:rPr lang="en-US" dirty="0" smtClean="0"/>
              <a:t>be precisely </a:t>
            </a:r>
            <a:r>
              <a:rPr lang="en-US" dirty="0"/>
              <a:t>synchronized in order for the receiver to recover the same </a:t>
            </a:r>
            <a:r>
              <a:rPr lang="en-US" dirty="0" smtClean="0"/>
              <a:t>bits the </a:t>
            </a:r>
            <a:r>
              <a:rPr lang="en-US" dirty="0"/>
              <a:t>sender transmits.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receiver derives the clock from the received </a:t>
            </a:r>
            <a:r>
              <a:rPr lang="en-US" dirty="0" smtClean="0"/>
              <a:t>signal—the clock </a:t>
            </a:r>
            <a:r>
              <a:rPr lang="en-US" dirty="0"/>
              <a:t>recovery process</a:t>
            </a:r>
            <a:r>
              <a:rPr lang="en-US" dirty="0" smtClean="0"/>
              <a:t>.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Whenever the signal changes, such as on a </a:t>
            </a:r>
            <a:r>
              <a:rPr lang="en-US" sz="2400" dirty="0" smtClean="0"/>
              <a:t>transition from </a:t>
            </a:r>
            <a:r>
              <a:rPr lang="en-US" sz="2400" dirty="0"/>
              <a:t>1 to 0 or from 0 to 1, then the receiver knows it is at a </a:t>
            </a:r>
            <a:r>
              <a:rPr lang="en-US" sz="2400" dirty="0" smtClean="0"/>
              <a:t>clock cycle </a:t>
            </a:r>
            <a:r>
              <a:rPr lang="en-US" sz="2400" dirty="0"/>
              <a:t>boundary, and it can resynchronize itself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long period </a:t>
            </a:r>
            <a:r>
              <a:rPr lang="en-US" dirty="0" smtClean="0"/>
              <a:t>of time </a:t>
            </a:r>
            <a:r>
              <a:rPr lang="en-US" dirty="0">
                <a:solidFill>
                  <a:srgbClr val="FF0000"/>
                </a:solidFill>
              </a:rPr>
              <a:t>without such a transition leads to clock drift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clock </a:t>
            </a:r>
            <a:r>
              <a:rPr lang="en-US" dirty="0" smtClean="0"/>
              <a:t>recovery depends </a:t>
            </a:r>
            <a:r>
              <a:rPr lang="en-US" dirty="0"/>
              <a:t>on having lots of transitions in the signal, no matter what data </a:t>
            </a:r>
            <a:r>
              <a:rPr lang="en-US" dirty="0" smtClean="0"/>
              <a:t>is being </a:t>
            </a:r>
            <a:r>
              <a:rPr lang="en-US" dirty="0"/>
              <a:t>sent.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408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Encoding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64796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we can represent digital data by using digital </a:t>
            </a:r>
            <a:r>
              <a:rPr lang="en-US" dirty="0" smtClean="0"/>
              <a:t>signals</a:t>
            </a:r>
          </a:p>
          <a:p>
            <a:r>
              <a:rPr lang="en-US" dirty="0"/>
              <a:t>The </a:t>
            </a:r>
            <a:r>
              <a:rPr lang="en-US" dirty="0" smtClean="0"/>
              <a:t>conversion involves </a:t>
            </a:r>
            <a:r>
              <a:rPr lang="en-US" dirty="0"/>
              <a:t>three techniques: </a:t>
            </a:r>
            <a:endParaRPr lang="en-US" dirty="0" smtClean="0"/>
          </a:p>
          <a:p>
            <a:pPr lvl="1"/>
            <a:r>
              <a:rPr lang="en-US" dirty="0" smtClean="0"/>
              <a:t>line </a:t>
            </a:r>
            <a:r>
              <a:rPr lang="en-US" dirty="0"/>
              <a:t>coding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block coding,</a:t>
            </a:r>
          </a:p>
          <a:p>
            <a:pPr lvl="1"/>
            <a:r>
              <a:rPr lang="en-US" dirty="0" smtClean="0"/>
              <a:t>scrambling.</a:t>
            </a:r>
          </a:p>
          <a:p>
            <a:r>
              <a:rPr lang="en-US" dirty="0" smtClean="0"/>
              <a:t>Line coding is </a:t>
            </a:r>
            <a:r>
              <a:rPr lang="en-US" dirty="0"/>
              <a:t>always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Block </a:t>
            </a:r>
            <a:r>
              <a:rPr lang="en-US" dirty="0"/>
              <a:t>coding and scrambling </a:t>
            </a:r>
            <a:r>
              <a:rPr lang="en-US" dirty="0" smtClean="0"/>
              <a:t>may or </a:t>
            </a:r>
            <a:r>
              <a:rPr lang="en-US" dirty="0"/>
              <a:t>may not be needed.</a:t>
            </a:r>
          </a:p>
        </p:txBody>
      </p:sp>
    </p:spTree>
    <p:extLst>
      <p:ext uri="{BB962C8B-B14F-4D97-AF65-F5344CB8AC3E}">
        <p14:creationId xmlns="" xmlns:p14="http://schemas.microsoft.com/office/powerpoint/2010/main" val="4499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coding is the process of converting digital data to digital signals</a:t>
            </a:r>
            <a:r>
              <a:rPr lang="en-US" dirty="0" smtClean="0"/>
              <a:t>.</a:t>
            </a:r>
          </a:p>
          <a:p>
            <a:r>
              <a:rPr lang="en-US" dirty="0"/>
              <a:t>We assume </a:t>
            </a:r>
            <a:r>
              <a:rPr lang="en-US" dirty="0" smtClean="0"/>
              <a:t>that data</a:t>
            </a:r>
            <a:r>
              <a:rPr lang="en-US" dirty="0"/>
              <a:t>, in the form of text, numbers, graphical images, audio, or video, are stored in </a:t>
            </a:r>
            <a:r>
              <a:rPr lang="en-US" dirty="0" smtClean="0"/>
              <a:t>computer memory </a:t>
            </a:r>
            <a:r>
              <a:rPr lang="en-US" dirty="0"/>
              <a:t>as sequences of </a:t>
            </a:r>
            <a:r>
              <a:rPr lang="en-US" dirty="0" smtClean="0"/>
              <a:t>bits</a:t>
            </a:r>
          </a:p>
          <a:p>
            <a:r>
              <a:rPr lang="en-US" dirty="0"/>
              <a:t>Line coding converts </a:t>
            </a:r>
            <a:r>
              <a:rPr lang="en-US" dirty="0" smtClean="0"/>
              <a:t>the </a:t>
            </a:r>
            <a:r>
              <a:rPr lang="en-US" dirty="0"/>
              <a:t>sequence </a:t>
            </a:r>
            <a:r>
              <a:rPr lang="en-US" dirty="0" smtClean="0"/>
              <a:t>of bits </a:t>
            </a:r>
            <a:r>
              <a:rPr lang="en-US" dirty="0"/>
              <a:t>to a digital signal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/>
              <a:t>the sender, digital data are encoded into a digital signal;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t the receiver</a:t>
            </a:r>
            <a:r>
              <a:rPr lang="en-US" dirty="0"/>
              <a:t>, the digital data are recreated by decoding the digital signal.</a:t>
            </a:r>
          </a:p>
        </p:txBody>
      </p:sp>
    </p:spTree>
    <p:extLst>
      <p:ext uri="{BB962C8B-B14F-4D97-AF65-F5344CB8AC3E}">
        <p14:creationId xmlns="" xmlns:p14="http://schemas.microsoft.com/office/powerpoint/2010/main" val="2911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Line coding and </a:t>
            </a:r>
            <a:r>
              <a:rPr lang="en-US" b="1" i="1" dirty="0" smtClean="0"/>
              <a:t>decoding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5403"/>
            <a:ext cx="10515600" cy="382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8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5504"/>
          </a:xfrm>
        </p:spPr>
        <p:txBody>
          <a:bodyPr/>
          <a:lstStyle/>
          <a:p>
            <a:r>
              <a:rPr lang="en-US" dirty="0"/>
              <a:t>Line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637392"/>
            <a:ext cx="11832336" cy="5982864"/>
          </a:xfrm>
        </p:spPr>
        <p:txBody>
          <a:bodyPr>
            <a:normAutofit/>
          </a:bodyPr>
          <a:lstStyle/>
          <a:p>
            <a:r>
              <a:rPr lang="en-US" sz="2400" b="1" i="1" dirty="0"/>
              <a:t>Unipolar Scheme</a:t>
            </a:r>
          </a:p>
          <a:p>
            <a:pPr lvl="1"/>
            <a:r>
              <a:rPr lang="en-US" dirty="0"/>
              <a:t>In a unipolar scheme, all the signal levels are on one side of the time axis, either </a:t>
            </a:r>
            <a:r>
              <a:rPr lang="en-US" dirty="0" smtClean="0"/>
              <a:t>above or </a:t>
            </a:r>
            <a:r>
              <a:rPr lang="en-US" dirty="0"/>
              <a:t>below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NRZ (Non-Return-to-Zero) </a:t>
            </a:r>
            <a:endParaRPr lang="en-US" dirty="0" smtClean="0"/>
          </a:p>
          <a:p>
            <a:pPr lvl="2"/>
            <a:r>
              <a:rPr lang="en-US" sz="2400" dirty="0" smtClean="0"/>
              <a:t>Traditionally</a:t>
            </a:r>
            <a:r>
              <a:rPr lang="en-US" sz="2400" dirty="0"/>
              <a:t>, a unipolar scheme was designed as </a:t>
            </a:r>
            <a:r>
              <a:rPr lang="en-US" sz="2400" dirty="0" smtClean="0"/>
              <a:t>a non-return-to-zero </a:t>
            </a:r>
            <a:r>
              <a:rPr lang="en-US" sz="2400" dirty="0"/>
              <a:t>(NRZ) scheme </a:t>
            </a:r>
            <a:endParaRPr lang="en-US" sz="2400" dirty="0" smtClean="0"/>
          </a:p>
          <a:p>
            <a:pPr lvl="2"/>
            <a:r>
              <a:rPr lang="en-US" sz="2400" b="1" dirty="0" smtClean="0"/>
              <a:t>Positive </a:t>
            </a:r>
            <a:r>
              <a:rPr lang="en-US" sz="2400" b="1" dirty="0"/>
              <a:t>voltage defines bit </a:t>
            </a:r>
            <a:r>
              <a:rPr lang="en-US" sz="2400" b="1" dirty="0" smtClean="0"/>
              <a:t>1 </a:t>
            </a:r>
            <a:r>
              <a:rPr lang="en-US" sz="2400" b="1" dirty="0"/>
              <a:t>and </a:t>
            </a:r>
            <a:r>
              <a:rPr lang="en-US" sz="2400" b="1" dirty="0" smtClean="0"/>
              <a:t>the zero </a:t>
            </a:r>
            <a:r>
              <a:rPr lang="en-US" sz="2400" b="1" dirty="0"/>
              <a:t>voltage defines bit </a:t>
            </a:r>
            <a:r>
              <a:rPr lang="en-US" sz="2400" b="1" dirty="0" smtClean="0"/>
              <a:t>0</a:t>
            </a:r>
          </a:p>
          <a:p>
            <a:pPr lvl="2"/>
            <a:r>
              <a:rPr lang="en-US" sz="2400" dirty="0"/>
              <a:t>It is called NRZ because the </a:t>
            </a:r>
            <a:r>
              <a:rPr lang="en-US" sz="2400" b="1" dirty="0"/>
              <a:t>signal does not return to zero at the middle of the bit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scheme is </a:t>
            </a:r>
            <a:r>
              <a:rPr lang="en-US" sz="2400" b="1" dirty="0"/>
              <a:t>very costly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smtClean="0"/>
              <a:t>For </a:t>
            </a:r>
            <a:r>
              <a:rPr lang="en-US" sz="2400" dirty="0"/>
              <a:t>this reason, this scheme is normally </a:t>
            </a:r>
            <a:r>
              <a:rPr lang="en-US" sz="2400" b="1" dirty="0"/>
              <a:t>not used in data communications </a:t>
            </a:r>
            <a:r>
              <a:rPr lang="en-US" sz="2400" dirty="0"/>
              <a:t>today.</a:t>
            </a: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2552" r="35294"/>
          <a:stretch/>
        </p:blipFill>
        <p:spPr bwMode="auto">
          <a:xfrm>
            <a:off x="2330563" y="3979472"/>
            <a:ext cx="6051437" cy="271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232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basic building block of any communications facility is the transmission line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Information can be </a:t>
            </a:r>
            <a:r>
              <a:rPr lang="en-US" dirty="0" smtClean="0"/>
              <a:t>communicated by transmitting </a:t>
            </a:r>
            <a:r>
              <a:rPr lang="en-US" dirty="0"/>
              <a:t>signal over </a:t>
            </a:r>
            <a:r>
              <a:rPr lang="en-US" dirty="0" smtClean="0"/>
              <a:t>some medium (transmission line) 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most commonly used </a:t>
            </a:r>
            <a:r>
              <a:rPr lang="en-US" dirty="0" smtClean="0"/>
              <a:t>transmission media </a:t>
            </a:r>
            <a:r>
              <a:rPr lang="en-US" dirty="0"/>
              <a:t>are twisted-pair lines, coaxial cable, optical fiber cable, and terrestrial </a:t>
            </a:r>
            <a:r>
              <a:rPr lang="en-US" dirty="0" smtClean="0"/>
              <a:t>and satellite microwave.</a:t>
            </a:r>
          </a:p>
          <a:p>
            <a:r>
              <a:rPr lang="en-US" dirty="0"/>
              <a:t>The successful transmission of data depends principally on two factors: </a:t>
            </a:r>
            <a:endParaRPr lang="en-US" dirty="0" smtClean="0"/>
          </a:p>
          <a:p>
            <a:pPr lvl="1"/>
            <a:r>
              <a:rPr lang="en-US" dirty="0" smtClean="0"/>
              <a:t>the quality of </a:t>
            </a:r>
            <a:r>
              <a:rPr lang="en-US" dirty="0"/>
              <a:t>the signal being </a:t>
            </a:r>
            <a:r>
              <a:rPr lang="en-US" dirty="0" smtClean="0"/>
              <a:t>transmitted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characteristics of the </a:t>
            </a:r>
            <a:r>
              <a:rPr lang="en-US" dirty="0" smtClean="0"/>
              <a:t>transmission medium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80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227" r="40604"/>
          <a:stretch/>
        </p:blipFill>
        <p:spPr bwMode="auto">
          <a:xfrm>
            <a:off x="7040880" y="1580443"/>
            <a:ext cx="5151120" cy="293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" y="82296"/>
            <a:ext cx="10515600" cy="719945"/>
          </a:xfrm>
        </p:spPr>
        <p:txBody>
          <a:bodyPr/>
          <a:lstStyle/>
          <a:p>
            <a:r>
              <a:rPr lang="en-US" dirty="0"/>
              <a:t>Line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2328"/>
            <a:ext cx="7002684" cy="60856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/>
              <a:t>Polar Schemes</a:t>
            </a:r>
          </a:p>
          <a:p>
            <a:pPr lvl="1" algn="just"/>
            <a:r>
              <a:rPr lang="en-US" sz="2200" b="1" dirty="0"/>
              <a:t>In polar schemes, the voltages are on the both sides of the time axis. </a:t>
            </a:r>
            <a:endParaRPr lang="en-US" sz="2200" b="1" dirty="0" smtClean="0"/>
          </a:p>
          <a:p>
            <a:pPr lvl="1" algn="just"/>
            <a:r>
              <a:rPr lang="en-US" sz="2200" b="1" dirty="0" smtClean="0"/>
              <a:t>For </a:t>
            </a:r>
            <a:r>
              <a:rPr lang="en-US" sz="2200" b="1" dirty="0"/>
              <a:t>example, </a:t>
            </a:r>
            <a:r>
              <a:rPr lang="en-US" sz="2200" b="1" dirty="0" smtClean="0"/>
              <a:t>the voltage </a:t>
            </a:r>
            <a:r>
              <a:rPr lang="en-US" sz="2200" b="1" dirty="0"/>
              <a:t>level for 0 can be positive and the voltage level for </a:t>
            </a:r>
            <a:r>
              <a:rPr lang="en-US" sz="2200" b="1" dirty="0" smtClean="0"/>
              <a:t>1 </a:t>
            </a:r>
            <a:r>
              <a:rPr lang="en-US" sz="2200" b="1" dirty="0"/>
              <a:t>can be negative.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</a:rPr>
              <a:t>Non-Return-to-Zero (NRZ) 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2" algn="just"/>
            <a:r>
              <a:rPr lang="en-US" sz="2200" b="1" dirty="0" smtClean="0"/>
              <a:t>In </a:t>
            </a:r>
            <a:r>
              <a:rPr lang="en-US" sz="2200" b="1" dirty="0"/>
              <a:t>polar NRZ encoding, we use two levels of </a:t>
            </a:r>
            <a:r>
              <a:rPr lang="en-US" sz="2200" b="1" dirty="0" smtClean="0"/>
              <a:t>voltage amplitude.</a:t>
            </a:r>
          </a:p>
          <a:p>
            <a:pPr lvl="2" algn="just"/>
            <a:r>
              <a:rPr lang="en-US" sz="2200" b="1" dirty="0" smtClean="0"/>
              <a:t>Two </a:t>
            </a:r>
            <a:r>
              <a:rPr lang="en-US" sz="2200" b="1" dirty="0"/>
              <a:t>versions of polar </a:t>
            </a:r>
            <a:r>
              <a:rPr lang="en-US" sz="2200" b="1" dirty="0" smtClean="0"/>
              <a:t>NRZ: NRZ-L and NRZ-I</a:t>
            </a:r>
          </a:p>
          <a:p>
            <a:pPr lvl="2" algn="just"/>
            <a:r>
              <a:rPr lang="en-US" sz="2200" b="1" dirty="0" smtClean="0">
                <a:solidFill>
                  <a:srgbClr val="FF0000"/>
                </a:solidFill>
              </a:rPr>
              <a:t>NRZ-L </a:t>
            </a:r>
            <a:r>
              <a:rPr lang="en-US" sz="2200" b="1" dirty="0">
                <a:solidFill>
                  <a:srgbClr val="FF0000"/>
                </a:solidFill>
              </a:rPr>
              <a:t>(NRZ-Level</a:t>
            </a:r>
            <a:r>
              <a:rPr lang="en-US" sz="2200" b="1" dirty="0" smtClean="0">
                <a:solidFill>
                  <a:srgbClr val="FF0000"/>
                </a:solidFill>
              </a:rPr>
              <a:t>),</a:t>
            </a:r>
          </a:p>
          <a:p>
            <a:pPr lvl="3" algn="just"/>
            <a:r>
              <a:rPr lang="en-US" sz="2200" b="1" dirty="0" smtClean="0"/>
              <a:t> The </a:t>
            </a:r>
            <a:r>
              <a:rPr lang="en-US" sz="2200" b="1" dirty="0"/>
              <a:t>level of the voltage </a:t>
            </a:r>
            <a:r>
              <a:rPr lang="en-US" sz="2200" b="1" dirty="0" smtClean="0"/>
              <a:t>determines the </a:t>
            </a:r>
            <a:r>
              <a:rPr lang="en-US" sz="2200" b="1" dirty="0"/>
              <a:t>value of the bit</a:t>
            </a:r>
            <a:r>
              <a:rPr lang="en-US" sz="2200" b="1" dirty="0" smtClean="0"/>
              <a:t>.</a:t>
            </a:r>
          </a:p>
          <a:p>
            <a:pPr lvl="4" algn="just"/>
            <a:r>
              <a:rPr lang="en-US" sz="2200" b="1" dirty="0" smtClean="0"/>
              <a:t>High voltage -0 and Low voltage -1 (or) </a:t>
            </a:r>
          </a:p>
          <a:p>
            <a:pPr lvl="4" algn="just">
              <a:buNone/>
            </a:pPr>
            <a:r>
              <a:rPr lang="en-US" sz="2200" b="1" dirty="0" smtClean="0"/>
              <a:t>     High voltage -1 and Low voltage -0 </a:t>
            </a:r>
          </a:p>
          <a:p>
            <a:pPr lvl="3" algn="just"/>
            <a:r>
              <a:rPr lang="en-US" sz="2200" b="1" dirty="0" smtClean="0"/>
              <a:t>Generally used in very short connections.</a:t>
            </a:r>
          </a:p>
          <a:p>
            <a:pPr lvl="3" algn="just"/>
            <a:r>
              <a:rPr lang="en-US" sz="2200" b="1" dirty="0" smtClean="0">
                <a:solidFill>
                  <a:schemeClr val="accent1"/>
                </a:solidFill>
              </a:rPr>
              <a:t>Has baseline wandering problem and synchronization problem</a:t>
            </a:r>
          </a:p>
          <a:p>
            <a:pPr lvl="2" algn="just"/>
            <a:r>
              <a:rPr lang="en-US" sz="2200" b="1" dirty="0" smtClean="0">
                <a:solidFill>
                  <a:srgbClr val="FF0000"/>
                </a:solidFill>
              </a:rPr>
              <a:t>NRZ-I </a:t>
            </a:r>
            <a:r>
              <a:rPr lang="en-US" sz="2200" b="1" dirty="0">
                <a:solidFill>
                  <a:srgbClr val="FF0000"/>
                </a:solidFill>
              </a:rPr>
              <a:t>(NRZ-Invert), 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3" algn="just"/>
            <a:r>
              <a:rPr lang="en-US" sz="2200" b="1" dirty="0" smtClean="0"/>
              <a:t>The </a:t>
            </a:r>
            <a:r>
              <a:rPr lang="en-US" sz="2200" b="1" dirty="0"/>
              <a:t>change or lack </a:t>
            </a:r>
            <a:r>
              <a:rPr lang="en-US" sz="2200" b="1" dirty="0" smtClean="0"/>
              <a:t>of change </a:t>
            </a:r>
            <a:r>
              <a:rPr lang="en-US" sz="2200" b="1" dirty="0"/>
              <a:t>in the level of the voltage determines the value of the bit. </a:t>
            </a:r>
            <a:endParaRPr lang="en-US" sz="2200" b="1" dirty="0" smtClean="0"/>
          </a:p>
          <a:p>
            <a:pPr lvl="3" algn="just"/>
            <a:r>
              <a:rPr lang="en-US" sz="2200" b="1" dirty="0" smtClean="0"/>
              <a:t>If </a:t>
            </a:r>
            <a:r>
              <a:rPr lang="en-US" sz="2200" b="1" dirty="0"/>
              <a:t>there is no </a:t>
            </a:r>
            <a:r>
              <a:rPr lang="en-US" sz="2200" b="1" dirty="0" smtClean="0"/>
              <a:t>change, the </a:t>
            </a:r>
            <a:r>
              <a:rPr lang="en-US" sz="2200" b="1" dirty="0"/>
              <a:t>bit is 0; if there is a change, the bit is 1</a:t>
            </a:r>
            <a:r>
              <a:rPr lang="en-US" sz="2200" b="1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832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313043" cy="775504"/>
          </a:xfrm>
        </p:spPr>
        <p:txBody>
          <a:bodyPr/>
          <a:lstStyle/>
          <a:p>
            <a:r>
              <a:rPr lang="en-US" dirty="0"/>
              <a:t>Line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737604"/>
            <a:ext cx="6729984" cy="6120395"/>
          </a:xfrm>
        </p:spPr>
        <p:txBody>
          <a:bodyPr>
            <a:normAutofit/>
          </a:bodyPr>
          <a:lstStyle/>
          <a:p>
            <a:pPr lvl="1" algn="just"/>
            <a:r>
              <a:rPr lang="en-US" sz="2000" b="1" dirty="0"/>
              <a:t>Return to Zero (RZ) </a:t>
            </a:r>
            <a:endParaRPr lang="en-US" sz="2000" b="1" dirty="0" smtClean="0"/>
          </a:p>
          <a:p>
            <a:pPr lvl="2" algn="just"/>
            <a:r>
              <a:rPr lang="en-US" b="1" dirty="0" smtClean="0"/>
              <a:t>The </a:t>
            </a:r>
            <a:r>
              <a:rPr lang="en-US" b="1" dirty="0"/>
              <a:t>main problem with NRZ encoding occurs when the </a:t>
            </a:r>
            <a:r>
              <a:rPr lang="en-US" b="1" dirty="0" smtClean="0">
                <a:solidFill>
                  <a:schemeClr val="accent1"/>
                </a:solidFill>
              </a:rPr>
              <a:t>sender and </a:t>
            </a:r>
            <a:r>
              <a:rPr lang="en-US" b="1" dirty="0">
                <a:solidFill>
                  <a:schemeClr val="accent1"/>
                </a:solidFill>
              </a:rPr>
              <a:t>receiver clocks are not synchronized. 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2" algn="just"/>
            <a:r>
              <a:rPr lang="en-US" b="1" dirty="0" smtClean="0"/>
              <a:t>The </a:t>
            </a:r>
            <a:r>
              <a:rPr lang="en-US" b="1" dirty="0"/>
              <a:t>receiver does not know when one bit </a:t>
            </a:r>
            <a:r>
              <a:rPr lang="en-US" b="1" dirty="0" smtClean="0"/>
              <a:t>has ended </a:t>
            </a:r>
            <a:r>
              <a:rPr lang="en-US" b="1" dirty="0"/>
              <a:t>and the next bit is starting</a:t>
            </a:r>
            <a:r>
              <a:rPr lang="en-US" b="1" dirty="0" smtClean="0"/>
              <a:t>.</a:t>
            </a:r>
          </a:p>
          <a:p>
            <a:pPr lvl="2" algn="just"/>
            <a:r>
              <a:rPr lang="en-US" b="1" dirty="0" smtClean="0"/>
              <a:t> </a:t>
            </a:r>
            <a:r>
              <a:rPr lang="en-US" b="1" dirty="0"/>
              <a:t>One solution is the return-to-zero (RZ) </a:t>
            </a:r>
            <a:r>
              <a:rPr lang="en-US" b="1" dirty="0" smtClean="0"/>
              <a:t>scheme, which </a:t>
            </a:r>
            <a:r>
              <a:rPr lang="en-US" b="1" dirty="0"/>
              <a:t>uses three values: </a:t>
            </a:r>
            <a:endParaRPr lang="en-US" b="1" dirty="0" smtClean="0"/>
          </a:p>
          <a:p>
            <a:pPr lvl="3" algn="just"/>
            <a:r>
              <a:rPr lang="en-US" sz="2000" b="1" dirty="0" smtClean="0"/>
              <a:t>positive</a:t>
            </a:r>
            <a:r>
              <a:rPr lang="en-US" sz="2000" b="1" dirty="0"/>
              <a:t>, negative, and zero</a:t>
            </a:r>
            <a:r>
              <a:rPr lang="en-US" sz="2000" b="1" dirty="0" smtClean="0"/>
              <a:t>.</a:t>
            </a:r>
          </a:p>
          <a:p>
            <a:pPr lvl="2" algn="just"/>
            <a:r>
              <a:rPr lang="en-US" b="1" dirty="0" smtClean="0"/>
              <a:t>In </a:t>
            </a:r>
            <a:r>
              <a:rPr lang="en-US" b="1" dirty="0"/>
              <a:t>RZ, the signal </a:t>
            </a:r>
            <a:r>
              <a:rPr lang="en-US" b="1" dirty="0">
                <a:solidFill>
                  <a:srgbClr val="00B050"/>
                </a:solidFill>
              </a:rPr>
              <a:t>changes </a:t>
            </a:r>
            <a:r>
              <a:rPr lang="en-US" b="1" dirty="0" smtClean="0">
                <a:solidFill>
                  <a:srgbClr val="00B050"/>
                </a:solidFill>
              </a:rPr>
              <a:t>not between </a:t>
            </a:r>
            <a:r>
              <a:rPr lang="en-US" b="1" dirty="0">
                <a:solidFill>
                  <a:srgbClr val="00B050"/>
                </a:solidFill>
              </a:rPr>
              <a:t>bits</a:t>
            </a:r>
            <a:r>
              <a:rPr lang="en-US" b="1" dirty="0"/>
              <a:t> but </a:t>
            </a:r>
            <a:r>
              <a:rPr lang="en-US" b="1" dirty="0">
                <a:solidFill>
                  <a:srgbClr val="00B050"/>
                </a:solidFill>
              </a:rPr>
              <a:t>during the bit</a:t>
            </a:r>
            <a:r>
              <a:rPr lang="en-US" b="1" dirty="0"/>
              <a:t>. </a:t>
            </a:r>
            <a:endParaRPr lang="en-US" b="1" dirty="0" smtClean="0"/>
          </a:p>
          <a:p>
            <a:pPr lvl="2" algn="just"/>
            <a:r>
              <a:rPr lang="en-US" b="1" dirty="0" smtClean="0"/>
              <a:t>The </a:t>
            </a:r>
            <a:r>
              <a:rPr lang="en-US" b="1" dirty="0"/>
              <a:t>signal goes to </a:t>
            </a:r>
            <a:r>
              <a:rPr lang="en-US" b="1" dirty="0">
                <a:solidFill>
                  <a:srgbClr val="00B050"/>
                </a:solidFill>
              </a:rPr>
              <a:t>0 in the </a:t>
            </a:r>
            <a:r>
              <a:rPr lang="en-US" b="1" dirty="0" smtClean="0">
                <a:solidFill>
                  <a:srgbClr val="00B050"/>
                </a:solidFill>
              </a:rPr>
              <a:t>middle of </a:t>
            </a:r>
            <a:r>
              <a:rPr lang="en-US" b="1" dirty="0">
                <a:solidFill>
                  <a:srgbClr val="00B050"/>
                </a:solidFill>
              </a:rPr>
              <a:t>each </a:t>
            </a:r>
            <a:r>
              <a:rPr lang="en-US" b="1" dirty="0" smtClean="0">
                <a:solidFill>
                  <a:srgbClr val="00B050"/>
                </a:solidFill>
              </a:rPr>
              <a:t>bit</a:t>
            </a:r>
            <a:r>
              <a:rPr lang="en-US" b="1" dirty="0" smtClean="0"/>
              <a:t>. It </a:t>
            </a:r>
            <a:r>
              <a:rPr lang="en-US" b="1" dirty="0"/>
              <a:t>remains there until the beginning of the next bit. The main </a:t>
            </a:r>
            <a:r>
              <a:rPr lang="en-US" b="1" dirty="0" smtClean="0"/>
              <a:t>disadvantage of </a:t>
            </a:r>
            <a:r>
              <a:rPr lang="en-US" b="1" dirty="0"/>
              <a:t>RZ encoding is that it requires </a:t>
            </a:r>
            <a:r>
              <a:rPr lang="en-US" b="1" dirty="0">
                <a:solidFill>
                  <a:srgbClr val="FF0000"/>
                </a:solidFill>
              </a:rPr>
              <a:t>two signal changes to encode a bit and </a:t>
            </a:r>
            <a:r>
              <a:rPr lang="en-US" b="1" dirty="0" smtClean="0">
                <a:solidFill>
                  <a:srgbClr val="FF0000"/>
                </a:solidFill>
              </a:rPr>
              <a:t>therefore occupies </a:t>
            </a:r>
            <a:r>
              <a:rPr lang="en-US" b="1" dirty="0">
                <a:solidFill>
                  <a:srgbClr val="FF0000"/>
                </a:solidFill>
              </a:rPr>
              <a:t>greater bandwidth.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 algn="just"/>
            <a:r>
              <a:rPr lang="en-US" b="1" dirty="0" smtClean="0"/>
              <a:t>Problem </a:t>
            </a:r>
            <a:r>
              <a:rPr lang="en-US" b="1" dirty="0"/>
              <a:t>is the complexity: RZ </a:t>
            </a:r>
            <a:r>
              <a:rPr lang="en-US" b="1" dirty="0" smtClean="0"/>
              <a:t>uses three </a:t>
            </a:r>
            <a:r>
              <a:rPr lang="en-US" b="1" dirty="0"/>
              <a:t>levels of voltage, which is more complex to create and </a:t>
            </a:r>
            <a:r>
              <a:rPr lang="en-US" b="1" dirty="0" smtClean="0"/>
              <a:t>distinguish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766" r="45414"/>
          <a:stretch/>
        </p:blipFill>
        <p:spPr bwMode="auto">
          <a:xfrm>
            <a:off x="7170992" y="1515911"/>
            <a:ext cx="5021008" cy="286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94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278319" cy="5396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Line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09582"/>
            <a:ext cx="6955435" cy="6348418"/>
          </a:xfrm>
        </p:spPr>
        <p:txBody>
          <a:bodyPr>
            <a:noAutofit/>
          </a:bodyPr>
          <a:lstStyle/>
          <a:p>
            <a:pPr lvl="1"/>
            <a:r>
              <a:rPr lang="en-US" sz="2000" b="1" dirty="0" err="1"/>
              <a:t>Biphase</a:t>
            </a:r>
            <a:r>
              <a:rPr lang="en-US" sz="2000" b="1" dirty="0" smtClean="0"/>
              <a:t>:</a:t>
            </a:r>
          </a:p>
          <a:p>
            <a:pPr lvl="2"/>
            <a:r>
              <a:rPr lang="en-US" dirty="0" smtClean="0"/>
              <a:t> </a:t>
            </a:r>
            <a:r>
              <a:rPr lang="en-US" b="1" dirty="0"/>
              <a:t>Manchester </a:t>
            </a:r>
            <a:endParaRPr lang="en-US" b="1" dirty="0" smtClean="0"/>
          </a:p>
          <a:p>
            <a:pPr lvl="3"/>
            <a:r>
              <a:rPr lang="en-US" sz="2000" b="1" dirty="0" smtClean="0"/>
              <a:t>The </a:t>
            </a:r>
            <a:r>
              <a:rPr lang="en-US" sz="2000" b="1" dirty="0"/>
              <a:t>idea of RZ (transition </a:t>
            </a:r>
            <a:r>
              <a:rPr lang="en-US" sz="2000" b="1" dirty="0" smtClean="0"/>
              <a:t>at the </a:t>
            </a:r>
            <a:r>
              <a:rPr lang="en-US" sz="2000" b="1" dirty="0"/>
              <a:t>middle of the bit) and the idea of NRZ-L are combined into the Manchester scheme.</a:t>
            </a:r>
          </a:p>
          <a:p>
            <a:pPr lvl="3"/>
            <a:r>
              <a:rPr lang="en-US" sz="2000" b="1" dirty="0"/>
              <a:t>In Manchester encoding, the duration of the bit is divided into two halves. </a:t>
            </a:r>
            <a:endParaRPr lang="en-US" sz="2000" b="1" dirty="0" smtClean="0"/>
          </a:p>
          <a:p>
            <a:pPr lvl="4"/>
            <a:r>
              <a:rPr lang="en-US" sz="2000" b="1" dirty="0" smtClean="0"/>
              <a:t>The voltage remains </a:t>
            </a:r>
            <a:r>
              <a:rPr lang="en-US" sz="2000" b="1" dirty="0"/>
              <a:t>at one level during the first half and moves to the other level in the second half.</a:t>
            </a:r>
          </a:p>
          <a:p>
            <a:pPr lvl="3"/>
            <a:r>
              <a:rPr lang="en-US" sz="2000" b="1" dirty="0"/>
              <a:t>The transition at the middle of the bit provides synchronization. </a:t>
            </a:r>
            <a:endParaRPr lang="en-US" sz="2000" b="1" dirty="0" smtClean="0"/>
          </a:p>
          <a:p>
            <a:pPr lvl="3"/>
            <a:r>
              <a:rPr lang="en-US" sz="2000" b="1" spc="-45" dirty="0" smtClean="0">
                <a:solidFill>
                  <a:srgbClr val="FF0000"/>
                </a:solidFill>
                <a:latin typeface="Georgia"/>
                <a:cs typeface="Georgia"/>
              </a:rPr>
              <a:t>Used </a:t>
            </a:r>
            <a:r>
              <a:rPr lang="en-US" sz="2000" b="1" spc="-30" dirty="0" smtClean="0">
                <a:solidFill>
                  <a:srgbClr val="FF0000"/>
                </a:solidFill>
                <a:latin typeface="Georgia"/>
                <a:cs typeface="Georgia"/>
              </a:rPr>
              <a:t>by </a:t>
            </a:r>
            <a:r>
              <a:rPr lang="en-US" sz="2000" b="1" spc="-155" dirty="0" smtClean="0">
                <a:solidFill>
                  <a:srgbClr val="FF0000"/>
                </a:solidFill>
                <a:latin typeface="Georgia"/>
                <a:cs typeface="Georgia"/>
              </a:rPr>
              <a:t>IEEE </a:t>
            </a:r>
            <a:r>
              <a:rPr lang="en-US" sz="2000" b="1" spc="-150" dirty="0" smtClean="0">
                <a:solidFill>
                  <a:srgbClr val="FF0000"/>
                </a:solidFill>
                <a:latin typeface="Georgia"/>
                <a:cs typeface="Georgia"/>
              </a:rPr>
              <a:t>802.3 </a:t>
            </a:r>
            <a:r>
              <a:rPr lang="en-US" sz="2000" b="1" spc="-35" dirty="0" smtClean="0">
                <a:solidFill>
                  <a:srgbClr val="FF0000"/>
                </a:solidFill>
                <a:latin typeface="Georgia"/>
                <a:cs typeface="Georgia"/>
              </a:rPr>
              <a:t>Ethernet</a:t>
            </a:r>
            <a:r>
              <a:rPr lang="en-US" sz="2000" b="1" spc="-85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US" sz="2000" b="1" spc="-40" dirty="0" smtClean="0">
                <a:solidFill>
                  <a:srgbClr val="FF0000"/>
                </a:solidFill>
                <a:latin typeface="Georgia"/>
                <a:cs typeface="Georgia"/>
              </a:rPr>
              <a:t>LAN</a:t>
            </a:r>
            <a:endParaRPr lang="en-US" sz="2000" b="1" dirty="0" smtClean="0">
              <a:solidFill>
                <a:srgbClr val="FF0000"/>
              </a:solidFill>
              <a:latin typeface="Georgia"/>
              <a:cs typeface="Georgia"/>
            </a:endParaRPr>
          </a:p>
          <a:p>
            <a:pPr lvl="2"/>
            <a:r>
              <a:rPr lang="en-US" b="1" dirty="0" smtClean="0"/>
              <a:t>Differential </a:t>
            </a:r>
            <a:r>
              <a:rPr lang="en-US" b="1" dirty="0"/>
              <a:t>Manchester,</a:t>
            </a:r>
          </a:p>
          <a:p>
            <a:pPr lvl="3"/>
            <a:r>
              <a:rPr lang="en-US" sz="2000" b="1" dirty="0" smtClean="0"/>
              <a:t>Combines </a:t>
            </a:r>
            <a:r>
              <a:rPr lang="en-US" sz="2000" b="1" dirty="0"/>
              <a:t>the ideas of RZ and NRZ-I. </a:t>
            </a:r>
            <a:endParaRPr lang="en-US" sz="2000" b="1" dirty="0" smtClean="0"/>
          </a:p>
          <a:p>
            <a:pPr lvl="3"/>
            <a:r>
              <a:rPr lang="en-US" sz="2000" b="1" dirty="0" smtClean="0"/>
              <a:t>There </a:t>
            </a:r>
            <a:r>
              <a:rPr lang="en-US" sz="2000" b="1" dirty="0"/>
              <a:t>is always a transition </a:t>
            </a:r>
            <a:r>
              <a:rPr lang="en-US" sz="2000" b="1" dirty="0" smtClean="0"/>
              <a:t>at the </a:t>
            </a:r>
            <a:r>
              <a:rPr lang="en-US" sz="2000" b="1" dirty="0"/>
              <a:t>middle of the bit, but the bit values are determined at the beginning of the bit</a:t>
            </a:r>
            <a:r>
              <a:rPr lang="en-US" sz="2000" b="1" dirty="0" smtClean="0"/>
              <a:t>.</a:t>
            </a:r>
          </a:p>
          <a:p>
            <a:pPr lvl="3"/>
            <a:r>
              <a:rPr lang="en-US" sz="2000" b="1" dirty="0" smtClean="0"/>
              <a:t> </a:t>
            </a:r>
            <a:r>
              <a:rPr lang="en-US" sz="2000" b="1" dirty="0"/>
              <a:t>If </a:t>
            </a:r>
            <a:r>
              <a:rPr lang="en-US" sz="2000" b="1" dirty="0" smtClean="0"/>
              <a:t>the next </a:t>
            </a:r>
            <a:r>
              <a:rPr lang="en-US" sz="2000" b="1" dirty="0"/>
              <a:t>bit is 0, there is a transition</a:t>
            </a:r>
            <a:r>
              <a:rPr lang="en-US" sz="2000" b="1" dirty="0" smtClean="0"/>
              <a:t>;  </a:t>
            </a:r>
            <a:r>
              <a:rPr lang="en-US" sz="2000" b="1" dirty="0"/>
              <a:t>if the next bit is 1, there is </a:t>
            </a:r>
            <a:r>
              <a:rPr lang="en-US" sz="2000" b="1" dirty="0" smtClean="0"/>
              <a:t>none.  </a:t>
            </a:r>
            <a:r>
              <a:rPr lang="en-US" b="1" dirty="0" smtClean="0">
                <a:solidFill>
                  <a:srgbClr val="00B050"/>
                </a:solidFill>
              </a:rPr>
              <a:t>No baseline Wandering</a:t>
            </a: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41" r="37729"/>
          <a:stretch/>
        </p:blipFill>
        <p:spPr bwMode="auto">
          <a:xfrm>
            <a:off x="7026694" y="1553731"/>
            <a:ext cx="5360178" cy="414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913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22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7" y="1199213"/>
            <a:ext cx="10942820" cy="4977750"/>
          </a:xfrm>
        </p:spPr>
        <p:txBody>
          <a:bodyPr>
            <a:normAutofit/>
          </a:bodyPr>
          <a:lstStyle/>
          <a:p>
            <a:r>
              <a:rPr lang="en-US" dirty="0"/>
              <a:t>Block coding can give </a:t>
            </a:r>
            <a:r>
              <a:rPr lang="en-US" dirty="0" smtClean="0"/>
              <a:t>us redundancy </a:t>
            </a:r>
            <a:r>
              <a:rPr lang="en-US" dirty="0"/>
              <a:t>and improve the </a:t>
            </a:r>
            <a:r>
              <a:rPr lang="en-US" dirty="0" smtClean="0"/>
              <a:t>performance of </a:t>
            </a:r>
            <a:r>
              <a:rPr lang="en-US" dirty="0"/>
              <a:t>line coding</a:t>
            </a:r>
            <a:r>
              <a:rPr lang="en-US" dirty="0" smtClean="0"/>
              <a:t>.</a:t>
            </a:r>
          </a:p>
          <a:p>
            <a:r>
              <a:rPr lang="en-US" dirty="0"/>
              <a:t>Block coding is normally referred to as </a:t>
            </a:r>
            <a:r>
              <a:rPr lang="en-US" b="1" i="1" dirty="0" err="1" smtClean="0"/>
              <a:t>mB</a:t>
            </a:r>
            <a:r>
              <a:rPr lang="en-US" b="1" i="1" dirty="0" smtClean="0"/>
              <a:t> /</a:t>
            </a:r>
            <a:r>
              <a:rPr lang="en-US" b="1" i="1" dirty="0" err="1" smtClean="0"/>
              <a:t>nB</a:t>
            </a:r>
            <a:r>
              <a:rPr lang="en-US" b="1" i="1" dirty="0" smtClean="0"/>
              <a:t> </a:t>
            </a:r>
            <a:r>
              <a:rPr lang="en-US" b="1" dirty="0" smtClean="0"/>
              <a:t>coding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replaces each </a:t>
            </a:r>
            <a:r>
              <a:rPr lang="en-US" dirty="0" smtClean="0"/>
              <a:t>m-bit </a:t>
            </a:r>
            <a:r>
              <a:rPr lang="en-US" dirty="0"/>
              <a:t>group with an </a:t>
            </a:r>
            <a:r>
              <a:rPr lang="en-US" dirty="0" smtClean="0"/>
              <a:t>n-bit </a:t>
            </a:r>
            <a:r>
              <a:rPr lang="en-US" dirty="0"/>
              <a:t>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coding </a:t>
            </a:r>
            <a:r>
              <a:rPr lang="en-US" dirty="0"/>
              <a:t>normally involves three steps: </a:t>
            </a:r>
            <a:endParaRPr lang="en-US" dirty="0" smtClean="0"/>
          </a:p>
          <a:p>
            <a:pPr lvl="1"/>
            <a:r>
              <a:rPr lang="en-US" b="1" dirty="0" smtClean="0"/>
              <a:t>division</a:t>
            </a:r>
            <a:r>
              <a:rPr lang="en-US" b="1" dirty="0"/>
              <a:t>, substitution, and combination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 division step: </a:t>
            </a:r>
            <a:r>
              <a:rPr lang="en-US" dirty="0"/>
              <a:t>a sequence of bits is </a:t>
            </a:r>
            <a:r>
              <a:rPr lang="en-US" b="1" dirty="0"/>
              <a:t>divided into groups </a:t>
            </a:r>
            <a:r>
              <a:rPr lang="en-US" b="1" dirty="0" smtClean="0"/>
              <a:t>of </a:t>
            </a:r>
            <a:r>
              <a:rPr lang="en-US" b="1" i="1" dirty="0" smtClean="0"/>
              <a:t>m-</a:t>
            </a:r>
            <a:r>
              <a:rPr lang="en-US" b="1" dirty="0" smtClean="0"/>
              <a:t>bits.</a:t>
            </a:r>
          </a:p>
          <a:p>
            <a:r>
              <a:rPr lang="en-US" dirty="0" smtClean="0"/>
              <a:t> substitution: </a:t>
            </a:r>
            <a:r>
              <a:rPr lang="en-US" b="1" dirty="0"/>
              <a:t>substitute an m-bit group for an n-bit </a:t>
            </a:r>
            <a:r>
              <a:rPr lang="en-US" b="1" dirty="0" smtClean="0"/>
              <a:t>group </a:t>
            </a:r>
            <a:r>
              <a:rPr lang="en-US" dirty="0" smtClean="0"/>
              <a:t>is done</a:t>
            </a:r>
          </a:p>
          <a:p>
            <a:r>
              <a:rPr lang="en-US" b="1" dirty="0"/>
              <a:t>n-bit groups are combined </a:t>
            </a:r>
            <a:r>
              <a:rPr lang="en-US" dirty="0"/>
              <a:t>together to form a stream. The new stream has more </a:t>
            </a:r>
            <a:r>
              <a:rPr lang="en-US" dirty="0" smtClean="0"/>
              <a:t>bits than </a:t>
            </a:r>
            <a:r>
              <a:rPr lang="en-US" dirty="0"/>
              <a:t>the original bits</a:t>
            </a:r>
          </a:p>
        </p:txBody>
      </p:sp>
    </p:spTree>
    <p:extLst>
      <p:ext uri="{BB962C8B-B14F-4D97-AF65-F5344CB8AC3E}">
        <p14:creationId xmlns="" xmlns:p14="http://schemas.microsoft.com/office/powerpoint/2010/main" val="34753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Coding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99" y="1825625"/>
            <a:ext cx="608460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43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en-US" dirty="0"/>
              <a:t>Block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87" y="1274165"/>
            <a:ext cx="10807908" cy="5201586"/>
          </a:xfrm>
        </p:spPr>
        <p:txBody>
          <a:bodyPr>
            <a:noAutofit/>
          </a:bodyPr>
          <a:lstStyle/>
          <a:p>
            <a:r>
              <a:rPr lang="en-US" sz="2600" i="1" dirty="0"/>
              <a:t>4B/5B</a:t>
            </a:r>
          </a:p>
          <a:p>
            <a:pPr lvl="1"/>
            <a:r>
              <a:rPr lang="en-US" sz="2600" dirty="0"/>
              <a:t>The four binary/five binary (4B/5B) coding scheme was designed to be used in </a:t>
            </a:r>
            <a:r>
              <a:rPr lang="en-US" sz="2600" dirty="0" smtClean="0"/>
              <a:t>combination with </a:t>
            </a:r>
            <a:r>
              <a:rPr lang="en-US" sz="2600" dirty="0"/>
              <a:t>NRZ-I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NRZ-I and 4B/5B</a:t>
            </a:r>
          </a:p>
          <a:p>
            <a:pPr lvl="2"/>
            <a:r>
              <a:rPr lang="en-US" sz="2600" dirty="0" smtClean="0"/>
              <a:t>A </a:t>
            </a:r>
            <a:r>
              <a:rPr lang="en-US" sz="2600" dirty="0"/>
              <a:t>long </a:t>
            </a:r>
            <a:r>
              <a:rPr lang="en-US" sz="2600" dirty="0" smtClean="0"/>
              <a:t>sequence </a:t>
            </a:r>
            <a:r>
              <a:rPr lang="en-US" sz="2600" dirty="0"/>
              <a:t>make </a:t>
            </a:r>
            <a:r>
              <a:rPr lang="en-US" sz="2600" dirty="0" smtClean="0"/>
              <a:t>the receiver </a:t>
            </a:r>
            <a:r>
              <a:rPr lang="en-US" sz="2600" dirty="0"/>
              <a:t>clock lose synchronization. </a:t>
            </a:r>
            <a:endParaRPr lang="en-US" sz="2600" dirty="0" smtClean="0"/>
          </a:p>
          <a:p>
            <a:pPr lvl="2"/>
            <a:r>
              <a:rPr lang="en-US" sz="2600" dirty="0" smtClean="0"/>
              <a:t>One </a:t>
            </a:r>
            <a:r>
              <a:rPr lang="en-US" sz="2600" dirty="0"/>
              <a:t>solution is </a:t>
            </a:r>
            <a:r>
              <a:rPr lang="en-US" sz="2600" b="1" dirty="0"/>
              <a:t>to change the bit stream, prior </a:t>
            </a:r>
            <a:r>
              <a:rPr lang="en-US" sz="2600" b="1" dirty="0" smtClean="0"/>
              <a:t>to encoding </a:t>
            </a:r>
            <a:r>
              <a:rPr lang="en-US" sz="2600" b="1" dirty="0"/>
              <a:t>with NRZ-I,</a:t>
            </a:r>
            <a:r>
              <a:rPr lang="en-US" sz="2600" dirty="0"/>
              <a:t> so that it does not have a long </a:t>
            </a:r>
            <a:r>
              <a:rPr lang="en-US" sz="2600" dirty="0" smtClean="0"/>
              <a:t>stream.</a:t>
            </a:r>
          </a:p>
          <a:p>
            <a:pPr lvl="2"/>
            <a:r>
              <a:rPr lang="en-US" sz="2600" dirty="0" smtClean="0"/>
              <a:t>The </a:t>
            </a:r>
            <a:r>
              <a:rPr lang="en-US" sz="2600" dirty="0"/>
              <a:t>4B/5B </a:t>
            </a:r>
            <a:r>
              <a:rPr lang="en-US" sz="2600" dirty="0" smtClean="0"/>
              <a:t>scheme achieves </a:t>
            </a:r>
            <a:r>
              <a:rPr lang="en-US" sz="2600" dirty="0"/>
              <a:t>this goal. </a:t>
            </a:r>
            <a:endParaRPr lang="en-US" sz="2600" dirty="0" smtClean="0"/>
          </a:p>
          <a:p>
            <a:pPr lvl="2"/>
            <a:r>
              <a:rPr lang="en-US" sz="2600" dirty="0" smtClean="0"/>
              <a:t>At </a:t>
            </a:r>
            <a:r>
              <a:rPr lang="en-US" sz="2600" dirty="0"/>
              <a:t>the receiver, the NRZ-I encoded digital signal is </a:t>
            </a:r>
            <a:r>
              <a:rPr lang="en-US" sz="2600" dirty="0" smtClean="0"/>
              <a:t>first decoded </a:t>
            </a:r>
            <a:r>
              <a:rPr lang="en-US" sz="2600" dirty="0"/>
              <a:t>into a stream of bits and then decoded to remove the redundancy</a:t>
            </a:r>
          </a:p>
        </p:txBody>
      </p:sp>
    </p:spTree>
    <p:extLst>
      <p:ext uri="{BB962C8B-B14F-4D97-AF65-F5344CB8AC3E}">
        <p14:creationId xmlns="" xmlns:p14="http://schemas.microsoft.com/office/powerpoint/2010/main" val="20160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4B/5B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3" y="2361064"/>
            <a:ext cx="10900107" cy="316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11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8" y="201168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23"/>
            <a:ext cx="12191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8477" y="1"/>
            <a:ext cx="632352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0"/>
            <a:ext cx="12117609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104" y="52323"/>
            <a:ext cx="1219412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40000" y="506248"/>
            <a:ext cx="54745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35" dirty="0"/>
              <a:t>4B/5B</a:t>
            </a:r>
            <a:r>
              <a:rPr b="1" spc="-330" dirty="0"/>
              <a:t> </a:t>
            </a:r>
            <a:r>
              <a:rPr b="1" spc="-295" dirty="0"/>
              <a:t>Encoding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2800" y="1286256"/>
            <a:ext cx="10690352" cy="5548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95"/>
              </a:spcBef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105" dirty="0">
                <a:latin typeface="Arial" pitchFamily="34" charset="0"/>
                <a:cs typeface="Arial" pitchFamily="34" charset="0"/>
              </a:rPr>
              <a:t>4B/5B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block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encoding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scheme designed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to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breakup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long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strings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of </a:t>
            </a:r>
            <a:r>
              <a:rPr sz="2200" b="1" spc="-110" dirty="0">
                <a:latin typeface="Arial" pitchFamily="34" charset="0"/>
                <a:cs typeface="Arial" pitchFamily="34" charset="0"/>
              </a:rPr>
              <a:t>0’s</a:t>
            </a:r>
            <a:r>
              <a:rPr sz="2200" b="1" spc="-204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3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200" spc="-3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45" smtClean="0">
                <a:latin typeface="Arial" pitchFamily="34" charset="0"/>
                <a:cs typeface="Arial" pitchFamily="34" charset="0"/>
              </a:rPr>
              <a:t>1’s</a:t>
            </a:r>
            <a:r>
              <a:rPr lang="en-US" sz="2200" b="1" spc="-245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spc="-20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95"/>
              </a:spcBef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6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this scheme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bit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sequence </a:t>
            </a:r>
            <a:r>
              <a:rPr sz="2200" spc="-40" dirty="0">
                <a:latin typeface="Arial" pitchFamily="34" charset="0"/>
                <a:cs typeface="Arial" pitchFamily="34" charset="0"/>
              </a:rPr>
              <a:t>is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broken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up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in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to </a:t>
            </a:r>
            <a:r>
              <a:rPr sz="2200" b="1" spc="-35" dirty="0">
                <a:latin typeface="Arial" pitchFamily="34" charset="0"/>
                <a:cs typeface="Arial" pitchFamily="34" charset="0"/>
              </a:rPr>
              <a:t>four </a:t>
            </a:r>
            <a:r>
              <a:rPr sz="2200" b="1" spc="-5" dirty="0">
                <a:latin typeface="Arial" pitchFamily="34" charset="0"/>
                <a:cs typeface="Arial" pitchFamily="34" charset="0"/>
              </a:rPr>
              <a:t>bit</a:t>
            </a:r>
            <a:r>
              <a:rPr sz="2200" spc="-70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blocks.</a:t>
            </a:r>
            <a:endParaRPr sz="2200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50" dirty="0">
                <a:latin typeface="Arial" pitchFamily="34" charset="0"/>
                <a:cs typeface="Arial" pitchFamily="34" charset="0"/>
              </a:rPr>
              <a:t>Each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block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of </a:t>
            </a:r>
            <a:r>
              <a:rPr sz="2200" spc="-35" dirty="0">
                <a:latin typeface="Arial" pitchFamily="34" charset="0"/>
                <a:cs typeface="Arial" pitchFamily="34" charset="0"/>
              </a:rPr>
              <a:t>four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bit </a:t>
            </a:r>
            <a:r>
              <a:rPr sz="2200" spc="-35" dirty="0">
                <a:latin typeface="Arial" pitchFamily="34" charset="0"/>
                <a:cs typeface="Arial" pitchFamily="34" charset="0"/>
              </a:rPr>
              <a:t>is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replaced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with </a:t>
            </a:r>
            <a:r>
              <a:rPr sz="2200" spc="-50" dirty="0">
                <a:latin typeface="Arial" pitchFamily="34" charset="0"/>
                <a:cs typeface="Arial" pitchFamily="34" charset="0"/>
              </a:rPr>
              <a:t>a </a:t>
            </a:r>
            <a:r>
              <a:rPr sz="2200" b="1" spc="-35" dirty="0">
                <a:latin typeface="Arial" pitchFamily="34" charset="0"/>
                <a:cs typeface="Arial" pitchFamily="34" charset="0"/>
              </a:rPr>
              <a:t>five </a:t>
            </a:r>
            <a:r>
              <a:rPr sz="2200" b="1" spc="-5" dirty="0">
                <a:latin typeface="Arial" pitchFamily="34" charset="0"/>
                <a:cs typeface="Arial" pitchFamily="34" charset="0"/>
              </a:rPr>
              <a:t>bit</a:t>
            </a:r>
            <a:r>
              <a:rPr sz="2200" b="1" spc="30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15" dirty="0" smtClean="0">
                <a:latin typeface="Arial" pitchFamily="34" charset="0"/>
                <a:cs typeface="Arial" pitchFamily="34" charset="0"/>
              </a:rPr>
              <a:t>block.</a:t>
            </a:r>
            <a:endParaRPr lang="en-US" sz="2200" spc="-15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1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five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bits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codes </a:t>
            </a:r>
            <a:r>
              <a:rPr sz="2200" spc="-40" dirty="0">
                <a:latin typeface="Arial" pitchFamily="34" charset="0"/>
                <a:cs typeface="Arial" pitchFamily="34" charset="0"/>
              </a:rPr>
              <a:t>were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selected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so </a:t>
            </a:r>
            <a:r>
              <a:rPr sz="2200" spc="-10" dirty="0">
                <a:latin typeface="Arial" pitchFamily="34" charset="0"/>
                <a:cs typeface="Arial" pitchFamily="34" charset="0"/>
              </a:rPr>
              <a:t>that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there </a:t>
            </a:r>
            <a:r>
              <a:rPr sz="2200" spc="-40" dirty="0">
                <a:latin typeface="Arial" pitchFamily="34" charset="0"/>
                <a:cs typeface="Arial" pitchFamily="34" charset="0"/>
              </a:rPr>
              <a:t>is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no </a:t>
            </a:r>
            <a:r>
              <a:rPr sz="2200" b="1" spc="-35" dirty="0">
                <a:latin typeface="Arial" pitchFamily="34" charset="0"/>
                <a:cs typeface="Arial" pitchFamily="34" charset="0"/>
              </a:rPr>
              <a:t>more </a:t>
            </a:r>
            <a:r>
              <a:rPr sz="2200" b="1" spc="-20" dirty="0">
                <a:latin typeface="Arial" pitchFamily="34" charset="0"/>
                <a:cs typeface="Arial" pitchFamily="34" charset="0"/>
              </a:rPr>
              <a:t>than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one</a:t>
            </a:r>
            <a:r>
              <a:rPr sz="2200" b="1" spc="-229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0" dirty="0" smtClean="0">
                <a:latin typeface="Arial" pitchFamily="34" charset="0"/>
                <a:cs typeface="Arial" pitchFamily="34" charset="0"/>
              </a:rPr>
              <a:t>leading</a:t>
            </a:r>
            <a:r>
              <a:rPr lang="en-US" sz="2200" b="1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pc="-10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sz="2200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and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no </a:t>
            </a:r>
            <a:r>
              <a:rPr sz="2200" b="1" spc="-30" dirty="0">
                <a:latin typeface="Arial" pitchFamily="34" charset="0"/>
                <a:cs typeface="Arial" pitchFamily="34" charset="0"/>
              </a:rPr>
              <a:t>more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than </a:t>
            </a:r>
            <a:r>
              <a:rPr sz="2200" b="1" spc="-20" dirty="0">
                <a:latin typeface="Arial" pitchFamily="34" charset="0"/>
                <a:cs typeface="Arial" pitchFamily="34" charset="0"/>
              </a:rPr>
              <a:t>two </a:t>
            </a:r>
            <a:r>
              <a:rPr sz="2200" b="1" spc="-25" dirty="0">
                <a:latin typeface="Arial" pitchFamily="34" charset="0"/>
                <a:cs typeface="Arial" pitchFamily="34" charset="0"/>
              </a:rPr>
              <a:t>trailing</a:t>
            </a:r>
            <a:r>
              <a:rPr sz="2200" b="1" spc="-135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5" dirty="0" smtClean="0">
                <a:latin typeface="Arial" pitchFamily="34" charset="0"/>
                <a:cs typeface="Arial" pitchFamily="34" charset="0"/>
              </a:rPr>
              <a:t>zeros</a:t>
            </a:r>
            <a:r>
              <a:rPr sz="2200" spc="-25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spc="-25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sz="2200" b="1" spc="-25" dirty="0">
                <a:latin typeface="Arial" pitchFamily="34" charset="0"/>
                <a:cs typeface="Arial" pitchFamily="34" charset="0"/>
              </a:rPr>
              <a:t>half </a:t>
            </a:r>
            <a:r>
              <a:rPr sz="2200" b="1" spc="-20" dirty="0">
                <a:latin typeface="Arial" pitchFamily="34" charset="0"/>
                <a:cs typeface="Arial" pitchFamily="34" charset="0"/>
              </a:rPr>
              <a:t>of </a:t>
            </a:r>
            <a:r>
              <a:rPr sz="2200" b="1" spc="-5" dirty="0">
                <a:latin typeface="Arial" pitchFamily="34" charset="0"/>
                <a:cs typeface="Arial" pitchFamily="34" charset="0"/>
              </a:rPr>
              <a:t>the </a:t>
            </a:r>
            <a:r>
              <a:rPr sz="2200" b="1" spc="-35" dirty="0">
                <a:latin typeface="Arial" pitchFamily="34" charset="0"/>
                <a:cs typeface="Arial" pitchFamily="34" charset="0"/>
              </a:rPr>
              <a:t>five </a:t>
            </a:r>
            <a:r>
              <a:rPr sz="2200" b="1" spc="-20" dirty="0">
                <a:latin typeface="Arial" pitchFamily="34" charset="0"/>
                <a:cs typeface="Arial" pitchFamily="34" charset="0"/>
              </a:rPr>
              <a:t>bits </a:t>
            </a:r>
            <a:r>
              <a:rPr sz="2200" spc="-45" dirty="0">
                <a:latin typeface="Arial" pitchFamily="34" charset="0"/>
                <a:cs typeface="Arial" pitchFamily="34" charset="0"/>
              </a:rPr>
              <a:t>are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used </a:t>
            </a:r>
            <a:r>
              <a:rPr sz="2200" spc="-35" dirty="0">
                <a:latin typeface="Arial" pitchFamily="34" charset="0"/>
                <a:cs typeface="Arial" pitchFamily="34" charset="0"/>
              </a:rPr>
              <a:t>for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encoding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,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the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remaining </a:t>
            </a:r>
            <a:r>
              <a:rPr sz="2200" spc="-30" dirty="0" smtClean="0">
                <a:latin typeface="Arial" pitchFamily="34" charset="0"/>
                <a:cs typeface="Arial" pitchFamily="34" charset="0"/>
              </a:rPr>
              <a:t>cod</a:t>
            </a:r>
            <a:r>
              <a:rPr lang="en-US" sz="2200" spc="-30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2200" spc="-30" dirty="0" smtClean="0">
                <a:latin typeface="Arial" pitchFamily="34" charset="0"/>
                <a:cs typeface="Arial" pitchFamily="34" charset="0"/>
              </a:rPr>
              <a:t>s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can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be 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used </a:t>
            </a:r>
            <a:r>
              <a:rPr sz="2200" spc="-35" dirty="0">
                <a:latin typeface="Arial" pitchFamily="34" charset="0"/>
                <a:cs typeface="Arial" pitchFamily="34" charset="0"/>
              </a:rPr>
              <a:t>for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other</a:t>
            </a:r>
            <a:r>
              <a:rPr sz="2200" spc="-95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35" dirty="0" smtClean="0">
                <a:latin typeface="Arial" pitchFamily="34" charset="0"/>
                <a:cs typeface="Arial" pitchFamily="34" charset="0"/>
              </a:rPr>
              <a:t>purposes.</a:t>
            </a:r>
            <a:endParaRPr lang="en-US" sz="2200" spc="-35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30" dirty="0" smtClean="0">
                <a:latin typeface="Arial" pitchFamily="34" charset="0"/>
                <a:cs typeface="Arial" pitchFamily="34" charset="0"/>
              </a:rPr>
              <a:t>Thus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,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when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the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codes </a:t>
            </a:r>
            <a:r>
              <a:rPr sz="2200" spc="-45" dirty="0">
                <a:latin typeface="Arial" pitchFamily="34" charset="0"/>
                <a:cs typeface="Arial" pitchFamily="34" charset="0"/>
              </a:rPr>
              <a:t>are </a:t>
            </a:r>
            <a:r>
              <a:rPr sz="2200" spc="-25" dirty="0" smtClean="0">
                <a:latin typeface="Arial" pitchFamily="34" charset="0"/>
                <a:cs typeface="Arial" pitchFamily="34" charset="0"/>
              </a:rPr>
              <a:t>strung </a:t>
            </a:r>
            <a:r>
              <a:rPr sz="2200" spc="-20" dirty="0">
                <a:latin typeface="Arial" pitchFamily="34" charset="0"/>
                <a:cs typeface="Arial" pitchFamily="34" charset="0"/>
              </a:rPr>
              <a:t>together there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can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be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no </a:t>
            </a:r>
            <a:r>
              <a:rPr sz="2200" b="1" spc="-30" dirty="0">
                <a:latin typeface="Arial" pitchFamily="34" charset="0"/>
                <a:cs typeface="Arial" pitchFamily="34" charset="0"/>
              </a:rPr>
              <a:t>more </a:t>
            </a:r>
            <a:r>
              <a:rPr sz="2200" b="1" spc="-15" dirty="0">
                <a:latin typeface="Arial" pitchFamily="34" charset="0"/>
                <a:cs typeface="Arial" pitchFamily="34" charset="0"/>
              </a:rPr>
              <a:t>than</a:t>
            </a:r>
            <a:r>
              <a:rPr sz="2200" b="1" spc="-254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0" dirty="0" smtClean="0">
                <a:latin typeface="Arial" pitchFamily="34" charset="0"/>
                <a:cs typeface="Arial" pitchFamily="34" charset="0"/>
              </a:rPr>
              <a:t>three</a:t>
            </a:r>
            <a:r>
              <a:rPr lang="en-US" sz="2200" b="1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5" dirty="0" smtClean="0">
                <a:latin typeface="Arial" pitchFamily="34" charset="0"/>
                <a:cs typeface="Arial" pitchFamily="34" charset="0"/>
              </a:rPr>
              <a:t>consecutive</a:t>
            </a:r>
            <a:r>
              <a:rPr sz="2200" b="1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b="1" spc="-20" dirty="0" smtClean="0">
                <a:latin typeface="Arial" pitchFamily="34" charset="0"/>
                <a:cs typeface="Arial" pitchFamily="34" charset="0"/>
              </a:rPr>
              <a:t>zeros</a:t>
            </a:r>
            <a:endParaRPr lang="en-US" sz="2200" b="1" spc="-20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1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200" spc="-25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sz="2200" spc="-20" dirty="0" smtClean="0">
                <a:latin typeface="Arial" pitchFamily="34" charset="0"/>
                <a:cs typeface="Arial" pitchFamily="34" charset="0"/>
              </a:rPr>
              <a:t>of bits </a:t>
            </a:r>
            <a:r>
              <a:rPr sz="2200" spc="-30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sz="2200" spc="-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200" spc="-25" dirty="0" smtClean="0">
                <a:latin typeface="Arial" pitchFamily="34" charset="0"/>
                <a:cs typeface="Arial" pitchFamily="34" charset="0"/>
              </a:rPr>
              <a:t>replacement </a:t>
            </a:r>
            <a:r>
              <a:rPr sz="2200" spc="-45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sz="2200" spc="-30" dirty="0" smtClean="0">
                <a:latin typeface="Arial" pitchFamily="34" charset="0"/>
                <a:cs typeface="Arial" pitchFamily="34" charset="0"/>
              </a:rPr>
              <a:t>transmitted using</a:t>
            </a:r>
            <a:r>
              <a:rPr sz="2200" spc="-8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spc="-70" dirty="0" smtClean="0">
                <a:latin typeface="Arial" pitchFamily="34" charset="0"/>
                <a:cs typeface="Arial" pitchFamily="34" charset="0"/>
              </a:rPr>
              <a:t>NRZI.</a:t>
            </a: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buClr>
                <a:srgbClr val="9F4DA2"/>
              </a:buClr>
              <a:buSzPct val="94736"/>
              <a:buFont typeface="Arial" panose="020B0604020202020204" pitchFamily="34" charset="0"/>
              <a:buChar char="•"/>
              <a:tabLst>
                <a:tab pos="287020" algn="l"/>
                <a:tab pos="287655" algn="l"/>
              </a:tabLst>
            </a:pPr>
            <a:r>
              <a:rPr sz="2200" spc="-105" dirty="0" smtClean="0">
                <a:latin typeface="Arial" pitchFamily="34" charset="0"/>
                <a:cs typeface="Arial" pitchFamily="34" charset="0"/>
              </a:rPr>
              <a:t>4B/5B </a:t>
            </a:r>
            <a:r>
              <a:rPr sz="2200" spc="-15" dirty="0">
                <a:latin typeface="Arial" pitchFamily="34" charset="0"/>
                <a:cs typeface="Arial" pitchFamily="34" charset="0"/>
              </a:rPr>
              <a:t>encoding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followed by </a:t>
            </a:r>
            <a:r>
              <a:rPr sz="2200" spc="-85" dirty="0">
                <a:latin typeface="Arial" pitchFamily="34" charset="0"/>
                <a:cs typeface="Arial" pitchFamily="34" charset="0"/>
              </a:rPr>
              <a:t>NRZI </a:t>
            </a:r>
            <a:r>
              <a:rPr sz="2200" spc="-40" dirty="0">
                <a:latin typeface="Arial" pitchFamily="34" charset="0"/>
                <a:cs typeface="Arial" pitchFamily="34" charset="0"/>
              </a:rPr>
              <a:t>is </a:t>
            </a:r>
            <a:r>
              <a:rPr sz="2200" spc="-30" dirty="0">
                <a:latin typeface="Arial" pitchFamily="34" charset="0"/>
                <a:cs typeface="Arial" pitchFamily="34" charset="0"/>
              </a:rPr>
              <a:t>used </a:t>
            </a:r>
            <a:r>
              <a:rPr sz="2200" spc="-25" dirty="0">
                <a:latin typeface="Arial" pitchFamily="34" charset="0"/>
                <a:cs typeface="Arial" pitchFamily="34" charset="0"/>
              </a:rPr>
              <a:t>in </a:t>
            </a:r>
            <a:r>
              <a:rPr sz="2200" b="1" spc="-95" dirty="0">
                <a:latin typeface="Arial" pitchFamily="34" charset="0"/>
                <a:cs typeface="Arial" pitchFamily="34" charset="0"/>
              </a:rPr>
              <a:t>10BaseTX </a:t>
            </a:r>
            <a:r>
              <a:rPr sz="2200" b="1" spc="-65" dirty="0">
                <a:latin typeface="Arial" pitchFamily="34" charset="0"/>
                <a:cs typeface="Arial" pitchFamily="34" charset="0"/>
              </a:rPr>
              <a:t>(Fast</a:t>
            </a:r>
            <a:r>
              <a:rPr sz="2200" b="1" spc="-220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spc="-30" dirty="0">
                <a:latin typeface="Arial" pitchFamily="34" charset="0"/>
                <a:cs typeface="Arial" pitchFamily="34" charset="0"/>
              </a:rPr>
              <a:t>Ethernet).</a:t>
            </a:r>
            <a:endParaRPr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2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23"/>
            <a:ext cx="12191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8477" y="1"/>
            <a:ext cx="632352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0"/>
            <a:ext cx="12117609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104" y="52323"/>
            <a:ext cx="1219412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5599" y="1523955"/>
            <a:ext cx="8746912" cy="2196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312" y="3607308"/>
            <a:ext cx="8731504" cy="3031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4588" y="650457"/>
            <a:ext cx="547539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4B/5B</a:t>
            </a:r>
            <a:r>
              <a:rPr spc="-320" dirty="0"/>
              <a:t> </a:t>
            </a:r>
            <a:r>
              <a:rPr spc="-295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xmlns="" val="28089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23"/>
            <a:ext cx="12191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8477" y="1"/>
            <a:ext cx="632352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0"/>
            <a:ext cx="12117609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104" y="52323"/>
            <a:ext cx="1219412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1981200"/>
            <a:ext cx="3759200" cy="461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800" y="1995042"/>
            <a:ext cx="375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Georgia"/>
                <a:cs typeface="Georgia"/>
              </a:rPr>
              <a:t>1 </a:t>
            </a:r>
            <a:r>
              <a:rPr sz="2400" spc="-185" dirty="0">
                <a:latin typeface="Georgia"/>
                <a:cs typeface="Georgia"/>
              </a:rPr>
              <a:t>0 0 </a:t>
            </a:r>
            <a:r>
              <a:rPr sz="2400" spc="-285" dirty="0">
                <a:latin typeface="Georgia"/>
                <a:cs typeface="Georgia"/>
              </a:rPr>
              <a:t>1 </a:t>
            </a:r>
            <a:r>
              <a:rPr sz="2400" spc="-185" dirty="0">
                <a:latin typeface="Georgia"/>
                <a:cs typeface="Georgia"/>
              </a:rPr>
              <a:t>0 </a:t>
            </a:r>
            <a:r>
              <a:rPr sz="2400" spc="-285" dirty="0">
                <a:latin typeface="Georgia"/>
                <a:cs typeface="Georgia"/>
              </a:rPr>
              <a:t>1 1 </a:t>
            </a:r>
            <a:r>
              <a:rPr sz="2400" spc="-185" dirty="0">
                <a:latin typeface="Georgia"/>
                <a:cs typeface="Georgia"/>
              </a:rPr>
              <a:t>0 </a:t>
            </a:r>
            <a:r>
              <a:rPr sz="2400" spc="-285" dirty="0">
                <a:latin typeface="Georgia"/>
                <a:cs typeface="Georgia"/>
              </a:rPr>
              <a:t>1 1</a:t>
            </a:r>
            <a:r>
              <a:rPr sz="2400" spc="-155" dirty="0">
                <a:latin typeface="Georgia"/>
                <a:cs typeface="Georgia"/>
              </a:rPr>
              <a:t> </a:t>
            </a:r>
            <a:r>
              <a:rPr sz="2400" spc="-285" dirty="0">
                <a:latin typeface="Georgia"/>
                <a:cs typeface="Georgia"/>
              </a:rPr>
              <a:t>1 </a:t>
            </a:r>
            <a:r>
              <a:rPr sz="2400" spc="-185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8215" y="2134361"/>
            <a:ext cx="19304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295400" y="0"/>
                </a:moveTo>
                <a:lnTo>
                  <a:pt x="12954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295400" y="228600"/>
                </a:lnTo>
                <a:lnTo>
                  <a:pt x="1295400" y="304800"/>
                </a:lnTo>
                <a:lnTo>
                  <a:pt x="1447800" y="152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8215" y="2134361"/>
            <a:ext cx="19304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295400" y="304800"/>
                </a:moveTo>
                <a:lnTo>
                  <a:pt x="1295400" y="228600"/>
                </a:lnTo>
                <a:lnTo>
                  <a:pt x="0" y="228600"/>
                </a:lnTo>
                <a:lnTo>
                  <a:pt x="0" y="76200"/>
                </a:lnTo>
                <a:lnTo>
                  <a:pt x="1295400" y="76200"/>
                </a:lnTo>
                <a:lnTo>
                  <a:pt x="1295400" y="0"/>
                </a:lnTo>
                <a:lnTo>
                  <a:pt x="1447800" y="152400"/>
                </a:lnTo>
                <a:lnTo>
                  <a:pt x="1295400" y="304800"/>
                </a:lnTo>
                <a:close/>
              </a:path>
            </a:pathLst>
          </a:custGeom>
          <a:ln w="25908">
            <a:solidFill>
              <a:srgbClr val="2E5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2057400"/>
            <a:ext cx="1320800" cy="461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0800" y="2071242"/>
            <a:ext cx="132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Georgia"/>
                <a:cs typeface="Georgia"/>
              </a:rPr>
              <a:t>1 </a:t>
            </a:r>
            <a:r>
              <a:rPr sz="2400" spc="-185" dirty="0">
                <a:latin typeface="Georgia"/>
                <a:cs typeface="Georgia"/>
              </a:rPr>
              <a:t>0 0</a:t>
            </a:r>
            <a:r>
              <a:rPr sz="2400" spc="-225" dirty="0">
                <a:latin typeface="Georgia"/>
                <a:cs typeface="Georgia"/>
              </a:rPr>
              <a:t> </a:t>
            </a:r>
            <a:r>
              <a:rPr sz="2400" spc="-285" dirty="0"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28000" y="2057400"/>
            <a:ext cx="1422400" cy="46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28000" y="2071242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Georgia"/>
                <a:cs typeface="Georgia"/>
              </a:rPr>
              <a:t>0 </a:t>
            </a:r>
            <a:r>
              <a:rPr sz="2400" spc="-285" dirty="0">
                <a:latin typeface="Georgia"/>
                <a:cs typeface="Georgia"/>
              </a:rPr>
              <a:t>1 1</a:t>
            </a:r>
            <a:r>
              <a:rPr sz="2400" spc="-220" dirty="0">
                <a:latin typeface="Georgia"/>
                <a:cs typeface="Georgia"/>
              </a:rPr>
              <a:t> </a:t>
            </a:r>
            <a:r>
              <a:rPr sz="2400" spc="-185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56800" y="2052827"/>
            <a:ext cx="1219200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56800" y="2066671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Georgia"/>
                <a:cs typeface="Georgia"/>
              </a:rPr>
              <a:t>1 1 1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85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13015" y="2820161"/>
            <a:ext cx="1016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1257300"/>
                </a:moveTo>
                <a:lnTo>
                  <a:pt x="0" y="1257300"/>
                </a:lnTo>
                <a:lnTo>
                  <a:pt x="38100" y="1295400"/>
                </a:lnTo>
                <a:lnTo>
                  <a:pt x="76200" y="1257300"/>
                </a:lnTo>
                <a:close/>
              </a:path>
              <a:path w="76200" h="1295400">
                <a:moveTo>
                  <a:pt x="57150" y="0"/>
                </a:moveTo>
                <a:lnTo>
                  <a:pt x="19050" y="0"/>
                </a:lnTo>
                <a:lnTo>
                  <a:pt x="19050" y="1257300"/>
                </a:lnTo>
                <a:lnTo>
                  <a:pt x="57150" y="1257300"/>
                </a:lnTo>
                <a:lnTo>
                  <a:pt x="5715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3015" y="2820161"/>
            <a:ext cx="1016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1257300"/>
                </a:moveTo>
                <a:lnTo>
                  <a:pt x="57150" y="12573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1257300"/>
                </a:lnTo>
                <a:lnTo>
                  <a:pt x="0" y="1257300"/>
                </a:lnTo>
                <a:lnTo>
                  <a:pt x="38100" y="1295400"/>
                </a:lnTo>
                <a:lnTo>
                  <a:pt x="76200" y="1257300"/>
                </a:lnTo>
                <a:close/>
              </a:path>
            </a:pathLst>
          </a:custGeom>
          <a:ln w="25908">
            <a:solidFill>
              <a:srgbClr val="2E5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0215" y="2820161"/>
            <a:ext cx="1016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1257300"/>
                </a:moveTo>
                <a:lnTo>
                  <a:pt x="0" y="1257300"/>
                </a:lnTo>
                <a:lnTo>
                  <a:pt x="38100" y="1295400"/>
                </a:lnTo>
                <a:lnTo>
                  <a:pt x="76200" y="1257300"/>
                </a:lnTo>
                <a:close/>
              </a:path>
              <a:path w="76200" h="1295400">
                <a:moveTo>
                  <a:pt x="57150" y="0"/>
                </a:moveTo>
                <a:lnTo>
                  <a:pt x="19050" y="0"/>
                </a:lnTo>
                <a:lnTo>
                  <a:pt x="19050" y="1257300"/>
                </a:lnTo>
                <a:lnTo>
                  <a:pt x="57150" y="1257300"/>
                </a:lnTo>
                <a:lnTo>
                  <a:pt x="5715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40215" y="2820161"/>
            <a:ext cx="1016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1257300"/>
                </a:moveTo>
                <a:lnTo>
                  <a:pt x="57150" y="12573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1257300"/>
                </a:lnTo>
                <a:lnTo>
                  <a:pt x="0" y="1257300"/>
                </a:lnTo>
                <a:lnTo>
                  <a:pt x="38100" y="1295400"/>
                </a:lnTo>
                <a:lnTo>
                  <a:pt x="76200" y="1257300"/>
                </a:lnTo>
                <a:close/>
              </a:path>
            </a:pathLst>
          </a:custGeom>
          <a:ln w="25908">
            <a:solidFill>
              <a:srgbClr val="2E5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65815" y="2820161"/>
            <a:ext cx="1016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1257300"/>
                </a:moveTo>
                <a:lnTo>
                  <a:pt x="0" y="1257300"/>
                </a:lnTo>
                <a:lnTo>
                  <a:pt x="38100" y="1295400"/>
                </a:lnTo>
                <a:lnTo>
                  <a:pt x="76200" y="1257300"/>
                </a:lnTo>
                <a:close/>
              </a:path>
              <a:path w="76200" h="1295400">
                <a:moveTo>
                  <a:pt x="57150" y="0"/>
                </a:moveTo>
                <a:lnTo>
                  <a:pt x="19050" y="0"/>
                </a:lnTo>
                <a:lnTo>
                  <a:pt x="19050" y="1257300"/>
                </a:lnTo>
                <a:lnTo>
                  <a:pt x="57150" y="1257300"/>
                </a:lnTo>
                <a:lnTo>
                  <a:pt x="5715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65815" y="2820161"/>
            <a:ext cx="1016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1257300"/>
                </a:moveTo>
                <a:lnTo>
                  <a:pt x="57150" y="12573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1257300"/>
                </a:lnTo>
                <a:lnTo>
                  <a:pt x="0" y="1257300"/>
                </a:lnTo>
                <a:lnTo>
                  <a:pt x="38100" y="1295400"/>
                </a:lnTo>
                <a:lnTo>
                  <a:pt x="76200" y="1257300"/>
                </a:lnTo>
                <a:close/>
              </a:path>
            </a:pathLst>
          </a:custGeom>
          <a:ln w="25908">
            <a:solidFill>
              <a:srgbClr val="2E5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0" y="4338828"/>
            <a:ext cx="1524000" cy="4617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26400" y="4338828"/>
            <a:ext cx="1625600" cy="4617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06972" y="4353305"/>
            <a:ext cx="288459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900" algn="l"/>
              </a:tabLst>
            </a:pPr>
            <a:r>
              <a:rPr sz="2400" spc="-285" dirty="0">
                <a:latin typeface="Georgia"/>
                <a:cs typeface="Georgia"/>
              </a:rPr>
              <a:t>1  </a:t>
            </a:r>
            <a:r>
              <a:rPr sz="2400" spc="-185" dirty="0">
                <a:latin typeface="Georgia"/>
                <a:cs typeface="Georgia"/>
              </a:rPr>
              <a:t>0  0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285" dirty="0">
                <a:latin typeface="Georgia"/>
                <a:cs typeface="Georgia"/>
              </a:rPr>
              <a:t>1 </a:t>
            </a:r>
            <a:r>
              <a:rPr sz="2400" spc="-270" dirty="0">
                <a:latin typeface="Georgia"/>
                <a:cs typeface="Georgia"/>
              </a:rPr>
              <a:t> </a:t>
            </a:r>
            <a:r>
              <a:rPr sz="2400" spc="-285" dirty="0">
                <a:latin typeface="Georgia"/>
                <a:cs typeface="Georgia"/>
              </a:rPr>
              <a:t>1	</a:t>
            </a:r>
            <a:r>
              <a:rPr sz="2400" spc="-185" dirty="0">
                <a:latin typeface="Georgia"/>
                <a:cs typeface="Georgia"/>
              </a:rPr>
              <a:t>0 </a:t>
            </a:r>
            <a:r>
              <a:rPr sz="2400" spc="-285" dirty="0">
                <a:latin typeface="Georgia"/>
                <a:cs typeface="Georgia"/>
              </a:rPr>
              <a:t>1 1 1</a:t>
            </a:r>
            <a:r>
              <a:rPr sz="2400" spc="-240" dirty="0">
                <a:latin typeface="Georgia"/>
                <a:cs typeface="Georgia"/>
              </a:rPr>
              <a:t> </a:t>
            </a:r>
            <a:r>
              <a:rPr sz="2400" spc="-185" dirty="0">
                <a:latin typeface="Georgia"/>
                <a:cs typeface="Georgia"/>
              </a:rPr>
              <a:t>0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53600" y="4343400"/>
            <a:ext cx="1727200" cy="4617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063479" y="4357496"/>
            <a:ext cx="125899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Georgia"/>
                <a:cs typeface="Georgia"/>
              </a:rPr>
              <a:t>1 1 1 </a:t>
            </a:r>
            <a:r>
              <a:rPr sz="2400" spc="-185" dirty="0">
                <a:latin typeface="Georgia"/>
                <a:cs typeface="Georgia"/>
              </a:rPr>
              <a:t>0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85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07200" y="5715000"/>
            <a:ext cx="4368800" cy="4617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56518" y="5029946"/>
            <a:ext cx="3170767" cy="0"/>
          </a:xfrm>
          <a:custGeom>
            <a:avLst/>
            <a:gdLst/>
            <a:ahLst/>
            <a:cxnLst/>
            <a:rect l="l" t="t" r="r" b="b"/>
            <a:pathLst>
              <a:path w="2378075">
                <a:moveTo>
                  <a:pt x="0" y="0"/>
                </a:moveTo>
                <a:lnTo>
                  <a:pt x="2377820" y="0"/>
                </a:lnTo>
              </a:path>
            </a:pathLst>
          </a:custGeom>
          <a:ln w="61752">
            <a:solidFill>
              <a:srgbClr val="2E5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40215" y="5182361"/>
            <a:ext cx="2032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381000"/>
                </a:moveTo>
                <a:lnTo>
                  <a:pt x="0" y="381000"/>
                </a:lnTo>
                <a:lnTo>
                  <a:pt x="76200" y="457200"/>
                </a:lnTo>
                <a:lnTo>
                  <a:pt x="152400" y="381000"/>
                </a:lnTo>
                <a:close/>
              </a:path>
              <a:path w="152400" h="457200">
                <a:moveTo>
                  <a:pt x="114300" y="0"/>
                </a:moveTo>
                <a:lnTo>
                  <a:pt x="38100" y="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40215" y="5182361"/>
            <a:ext cx="2032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381000"/>
                </a:lnTo>
                <a:lnTo>
                  <a:pt x="152400" y="381000"/>
                </a:lnTo>
                <a:lnTo>
                  <a:pt x="76200" y="45720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2E5C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63434" y="3371469"/>
            <a:ext cx="22868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Times New Roman"/>
                <a:cs typeface="Times New Roman"/>
              </a:rPr>
              <a:t>4B/5B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Encoding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0234" y="4972051"/>
            <a:ext cx="761576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02379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latin typeface="Times New Roman"/>
                <a:cs typeface="Times New Roman"/>
              </a:rPr>
              <a:t>Not </a:t>
            </a:r>
            <a:r>
              <a:rPr sz="1800" b="1" spc="114" dirty="0">
                <a:latin typeface="Times New Roman"/>
                <a:cs typeface="Times New Roman"/>
              </a:rPr>
              <a:t>more </a:t>
            </a:r>
            <a:r>
              <a:rPr sz="1800" b="1" spc="110" dirty="0">
                <a:latin typeface="Times New Roman"/>
                <a:cs typeface="Times New Roman"/>
              </a:rPr>
              <a:t>than </a:t>
            </a:r>
            <a:r>
              <a:rPr sz="1800" b="1" spc="-80" dirty="0">
                <a:latin typeface="Times New Roman"/>
                <a:cs typeface="Times New Roman"/>
              </a:rPr>
              <a:t>3  </a:t>
            </a:r>
            <a:r>
              <a:rPr sz="1800" b="1" spc="105" dirty="0">
                <a:latin typeface="Times New Roman"/>
                <a:cs typeface="Times New Roman"/>
              </a:rPr>
              <a:t>consecutive</a:t>
            </a:r>
            <a:r>
              <a:rPr sz="1800" b="1" spc="-175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zeros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2679700">
              <a:lnSpc>
                <a:spcPct val="100000"/>
              </a:lnSpc>
            </a:pPr>
            <a:r>
              <a:rPr sz="2400" spc="-285" dirty="0">
                <a:latin typeface="Georgia"/>
                <a:cs typeface="Georgia"/>
              </a:rPr>
              <a:t>1 </a:t>
            </a:r>
            <a:r>
              <a:rPr sz="2400" spc="-185" dirty="0">
                <a:latin typeface="Georgia"/>
                <a:cs typeface="Georgia"/>
              </a:rPr>
              <a:t>0 0 </a:t>
            </a:r>
            <a:r>
              <a:rPr sz="2400" spc="-285" dirty="0">
                <a:latin typeface="Georgia"/>
                <a:cs typeface="Georgia"/>
              </a:rPr>
              <a:t>1 1 </a:t>
            </a:r>
            <a:r>
              <a:rPr sz="2400" spc="-185" dirty="0">
                <a:latin typeface="Georgia"/>
                <a:cs typeface="Georgia"/>
              </a:rPr>
              <a:t>0 </a:t>
            </a:r>
            <a:r>
              <a:rPr sz="2400" spc="-285" dirty="0">
                <a:latin typeface="Georgia"/>
                <a:cs typeface="Georgia"/>
              </a:rPr>
              <a:t>1 1 1 </a:t>
            </a:r>
            <a:r>
              <a:rPr sz="2400" spc="-185" dirty="0">
                <a:latin typeface="Georgia"/>
                <a:cs typeface="Georgia"/>
              </a:rPr>
              <a:t>0 </a:t>
            </a:r>
            <a:r>
              <a:rPr sz="2400" spc="-285" dirty="0">
                <a:latin typeface="Georgia"/>
                <a:cs typeface="Georgia"/>
              </a:rPr>
              <a:t>1 1 1 </a:t>
            </a:r>
            <a:r>
              <a:rPr sz="2400" spc="-185" dirty="0">
                <a:latin typeface="Georgia"/>
                <a:cs typeface="Georgia"/>
              </a:rPr>
              <a:t>0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185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9787" y="289196"/>
            <a:ext cx="5472853" cy="1354858"/>
          </a:xfrm>
          <a:prstGeom prst="rect">
            <a:avLst/>
          </a:prstGeom>
        </p:spPr>
        <p:txBody>
          <a:bodyPr vert="horz" wrap="square" lIns="0" tIns="295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pc="-235" dirty="0"/>
              <a:t>4B/5B</a:t>
            </a:r>
            <a:r>
              <a:rPr spc="-335" dirty="0"/>
              <a:t> </a:t>
            </a:r>
            <a:r>
              <a:rPr spc="-295" dirty="0"/>
              <a:t>Encoding</a:t>
            </a: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8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Bit</a:t>
            </a:r>
            <a:r>
              <a:rPr sz="1800" b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spc="10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3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/>
          <a:lstStyle/>
          <a:p>
            <a:r>
              <a:rPr lang="en-US" dirty="0" smtClean="0"/>
              <a:t>Data &amp;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244"/>
            <a:ext cx="10515600" cy="50227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</a:t>
            </a:r>
            <a:r>
              <a:rPr lang="en-US" b="1" dirty="0" smtClean="0"/>
              <a:t>ata</a:t>
            </a:r>
            <a:r>
              <a:rPr lang="en-US" dirty="0" smtClean="0"/>
              <a:t> </a:t>
            </a:r>
            <a:r>
              <a:rPr lang="en-US" dirty="0"/>
              <a:t>refers to information presented in whatever form is agreed upon by the parties creating and using the </a:t>
            </a:r>
            <a:r>
              <a:rPr lang="en-US" dirty="0" smtClean="0"/>
              <a:t>data.</a:t>
            </a:r>
          </a:p>
          <a:p>
            <a:pPr algn="just"/>
            <a:r>
              <a:rPr lang="en-US" dirty="0" smtClean="0"/>
              <a:t>A signal is </a:t>
            </a:r>
            <a:r>
              <a:rPr lang="en-US" b="1" dirty="0" smtClean="0"/>
              <a:t>an electrical or electromagnetic current</a:t>
            </a:r>
            <a:r>
              <a:rPr lang="en-US" dirty="0" smtClean="0"/>
              <a:t> (or light if optical fiber) that is used for carrying data from one device or network to another </a:t>
            </a:r>
            <a:endParaRPr lang="en-US" dirty="0"/>
          </a:p>
          <a:p>
            <a:pPr algn="just"/>
            <a:r>
              <a:rPr lang="en-US" b="1" dirty="0" smtClean="0"/>
              <a:t>Transmission </a:t>
            </a:r>
            <a:r>
              <a:rPr lang="en-US" dirty="0"/>
              <a:t>is the communication of data by the propagation and processing of 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Data is encoded in some electrical or electromagnetic(or optical) form to produce analog or digital signals.</a:t>
            </a:r>
          </a:p>
          <a:p>
            <a:pPr algn="just"/>
            <a:r>
              <a:rPr lang="en-US" dirty="0" smtClean="0"/>
              <a:t>The process by which computer interacts with the network transmission media and sends the signal down the media is referred to as </a:t>
            </a:r>
            <a:r>
              <a:rPr lang="en-US" b="1" dirty="0" err="1" smtClean="0"/>
              <a:t>signalling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Both Data and Signal can be </a:t>
            </a:r>
          </a:p>
          <a:p>
            <a:pPr lvl="1" algn="just"/>
            <a:r>
              <a:rPr lang="en-US" dirty="0" smtClean="0"/>
              <a:t>Analog</a:t>
            </a:r>
          </a:p>
          <a:p>
            <a:pPr lvl="1" algn="just"/>
            <a:r>
              <a:rPr lang="en-US" dirty="0" smtClean="0"/>
              <a:t>Digital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11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893" y="4570299"/>
            <a:ext cx="1125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Georgia"/>
                <a:cs typeface="Georgia"/>
              </a:rPr>
              <a:t>NRZI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Georgia"/>
                <a:cs typeface="Georgia"/>
              </a:rPr>
              <a:t>En</a:t>
            </a:r>
            <a:r>
              <a:rPr sz="1800" spc="-80" dirty="0">
                <a:latin typeface="Georgia"/>
                <a:cs typeface="Georgia"/>
              </a:rPr>
              <a:t>c</a:t>
            </a:r>
            <a:r>
              <a:rPr sz="1800" spc="-10" dirty="0">
                <a:latin typeface="Georgia"/>
                <a:cs typeface="Georgia"/>
              </a:rPr>
              <a:t>od</a:t>
            </a:r>
            <a:r>
              <a:rPr sz="1800" spc="-5" dirty="0">
                <a:latin typeface="Georgia"/>
                <a:cs typeface="Georgia"/>
              </a:rPr>
              <a:t>e</a:t>
            </a:r>
            <a:r>
              <a:rPr sz="1800" spc="-50" dirty="0">
                <a:latin typeface="Georgia"/>
                <a:cs typeface="Georgia"/>
              </a:rPr>
              <a:t>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57284" y="4514850"/>
            <a:ext cx="225213" cy="675640"/>
          </a:xfrm>
          <a:custGeom>
            <a:avLst/>
            <a:gdLst/>
            <a:ahLst/>
            <a:cxnLst/>
            <a:rect l="l" t="t" r="r" b="b"/>
            <a:pathLst>
              <a:path w="168909" h="675639">
                <a:moveTo>
                  <a:pt x="168782" y="0"/>
                </a:moveTo>
                <a:lnTo>
                  <a:pt x="0" y="168782"/>
                </a:lnTo>
                <a:lnTo>
                  <a:pt x="0" y="675132"/>
                </a:lnTo>
                <a:lnTo>
                  <a:pt x="168782" y="506349"/>
                </a:lnTo>
                <a:lnTo>
                  <a:pt x="16878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4855" y="4514850"/>
            <a:ext cx="1617980" cy="168910"/>
          </a:xfrm>
          <a:custGeom>
            <a:avLst/>
            <a:gdLst/>
            <a:ahLst/>
            <a:cxnLst/>
            <a:rect l="l" t="t" r="r" b="b"/>
            <a:pathLst>
              <a:path w="1213484" h="168910">
                <a:moveTo>
                  <a:pt x="1213104" y="0"/>
                </a:moveTo>
                <a:lnTo>
                  <a:pt x="168783" y="0"/>
                </a:lnTo>
                <a:lnTo>
                  <a:pt x="0" y="168782"/>
                </a:lnTo>
                <a:lnTo>
                  <a:pt x="1044321" y="168782"/>
                </a:lnTo>
                <a:lnTo>
                  <a:pt x="1213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4855" y="4514850"/>
            <a:ext cx="1617980" cy="675640"/>
          </a:xfrm>
          <a:custGeom>
            <a:avLst/>
            <a:gdLst/>
            <a:ahLst/>
            <a:cxnLst/>
            <a:rect l="l" t="t" r="r" b="b"/>
            <a:pathLst>
              <a:path w="1213484" h="675639">
                <a:moveTo>
                  <a:pt x="0" y="168782"/>
                </a:moveTo>
                <a:lnTo>
                  <a:pt x="168783" y="0"/>
                </a:lnTo>
                <a:lnTo>
                  <a:pt x="1213104" y="0"/>
                </a:lnTo>
                <a:lnTo>
                  <a:pt x="1213104" y="506349"/>
                </a:lnTo>
                <a:lnTo>
                  <a:pt x="1044321" y="675132"/>
                </a:lnTo>
                <a:lnTo>
                  <a:pt x="0" y="675132"/>
                </a:lnTo>
                <a:lnTo>
                  <a:pt x="0" y="168782"/>
                </a:lnTo>
                <a:close/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4855" y="4514850"/>
            <a:ext cx="1617980" cy="168910"/>
          </a:xfrm>
          <a:custGeom>
            <a:avLst/>
            <a:gdLst/>
            <a:ahLst/>
            <a:cxnLst/>
            <a:rect l="l" t="t" r="r" b="b"/>
            <a:pathLst>
              <a:path w="1213484" h="168910">
                <a:moveTo>
                  <a:pt x="0" y="168782"/>
                </a:moveTo>
                <a:lnTo>
                  <a:pt x="1044321" y="168782"/>
                </a:lnTo>
                <a:lnTo>
                  <a:pt x="1213104" y="0"/>
                </a:lnTo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7284" y="4683633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349"/>
                </a:lnTo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4856" y="4683633"/>
            <a:ext cx="1375833" cy="51296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ts val="1875"/>
              </a:lnSpc>
            </a:pPr>
            <a:r>
              <a:rPr sz="1800" spc="-75" dirty="0">
                <a:latin typeface="Georgia"/>
                <a:cs typeface="Georgia"/>
              </a:rPr>
              <a:t>NRZI</a:t>
            </a:r>
            <a:endParaRPr sz="1800">
              <a:latin typeface="Georgia"/>
              <a:cs typeface="Georgia"/>
            </a:endParaRPr>
          </a:p>
          <a:p>
            <a:pPr marL="14604" algn="ctr">
              <a:lnSpc>
                <a:spcPts val="2110"/>
              </a:lnSpc>
            </a:pPr>
            <a:r>
              <a:rPr sz="1800" spc="-15" dirty="0">
                <a:latin typeface="Georgia"/>
                <a:cs typeface="Georgia"/>
              </a:rPr>
              <a:t>Decoder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0" y="3560065"/>
            <a:ext cx="1828800" cy="588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31692"/>
            <a:ext cx="1682496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570" y="3650107"/>
            <a:ext cx="7840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Georgia"/>
                <a:cs typeface="Georgia"/>
              </a:rPr>
              <a:t>1 </a:t>
            </a:r>
            <a:r>
              <a:rPr sz="1800" spc="-140" dirty="0">
                <a:latin typeface="Georgia"/>
                <a:cs typeface="Georgia"/>
              </a:rPr>
              <a:t>0 </a:t>
            </a:r>
            <a:r>
              <a:rPr sz="1800" spc="-215" dirty="0">
                <a:latin typeface="Georgia"/>
                <a:cs typeface="Georgia"/>
              </a:rPr>
              <a:t>1</a:t>
            </a:r>
            <a:r>
              <a:rPr sz="1800" spc="-185" dirty="0">
                <a:latin typeface="Georgia"/>
                <a:cs typeface="Georgia"/>
              </a:rPr>
              <a:t> </a:t>
            </a:r>
            <a:r>
              <a:rPr sz="1800" spc="-14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59935" y="2612135"/>
            <a:ext cx="209296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4319" y="2612135"/>
            <a:ext cx="796544" cy="156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5953" y="2612135"/>
            <a:ext cx="778255" cy="156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9295" y="3499103"/>
            <a:ext cx="851407" cy="156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3761" y="2587751"/>
            <a:ext cx="755903" cy="156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140200" y="2052828"/>
          <a:ext cx="2439245" cy="179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593512"/>
                <a:gridCol w="664633"/>
                <a:gridCol w="571500"/>
              </a:tblGrid>
              <a:tr h="58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3A63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B w="38100">
                      <a:solidFill>
                        <a:srgbClr val="5253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3A63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B w="38100">
                      <a:solidFill>
                        <a:srgbClr val="5253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93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525389"/>
                      </a:solidFill>
                      <a:prstDash val="solid"/>
                    </a:lnR>
                    <a:lnB w="38100">
                      <a:solidFill>
                        <a:srgbClr val="5253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5253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B w="53975">
                      <a:solidFill>
                        <a:srgbClr val="525389"/>
                      </a:solidFill>
                      <a:prstDash val="solid"/>
                    </a:lnB>
                  </a:tcPr>
                </a:tc>
              </a:tr>
              <a:tr h="8985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25389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T w="38100">
                      <a:solidFill>
                        <a:srgbClr val="52538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3A63"/>
                      </a:solidFill>
                      <a:prstDash val="solid"/>
                    </a:lnL>
                    <a:lnR w="38100">
                      <a:solidFill>
                        <a:srgbClr val="525389"/>
                      </a:solidFill>
                      <a:prstDash val="solid"/>
                    </a:lnR>
                    <a:lnT w="38100">
                      <a:solidFill>
                        <a:srgbClr val="52538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525389"/>
                      </a:solidFill>
                      <a:prstDash val="solid"/>
                    </a:lnL>
                    <a:lnR w="38100">
                      <a:solidFill>
                        <a:srgbClr val="525389"/>
                      </a:solidFill>
                      <a:prstDash val="solid"/>
                    </a:lnR>
                    <a:lnB w="38100">
                      <a:solidFill>
                        <a:srgbClr val="5253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25389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T w="53975">
                      <a:solidFill>
                        <a:srgbClr val="525389"/>
                      </a:solidFill>
                      <a:prstDash val="solid"/>
                    </a:lnT>
                  </a:tcPr>
                </a:tc>
              </a:tr>
              <a:tr h="312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525389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T w="38100">
                      <a:solidFill>
                        <a:srgbClr val="52538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93A63"/>
                      </a:solidFill>
                      <a:prstDash val="solid"/>
                    </a:lnL>
                    <a:lnR w="38100">
                      <a:solidFill>
                        <a:srgbClr val="525389"/>
                      </a:solidFill>
                      <a:prstDash val="solid"/>
                    </a:lnR>
                    <a:lnT w="38100">
                      <a:solidFill>
                        <a:srgbClr val="5253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93A63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T w="38100">
                      <a:solidFill>
                        <a:srgbClr val="52538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525389"/>
                      </a:solidFill>
                      <a:prstDash val="solid"/>
                    </a:lnL>
                    <a:lnR w="9525">
                      <a:solidFill>
                        <a:srgbClr val="393A63"/>
                      </a:solidFill>
                      <a:prstDash val="solid"/>
                    </a:lnR>
                    <a:lnT w="53975">
                      <a:solidFill>
                        <a:srgbClr val="52538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524752" y="2575561"/>
            <a:ext cx="896112" cy="167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5015" y="2615945"/>
            <a:ext cx="711200" cy="11430"/>
          </a:xfrm>
          <a:custGeom>
            <a:avLst/>
            <a:gdLst/>
            <a:ahLst/>
            <a:cxnLst/>
            <a:rect l="l" t="t" r="r" b="b"/>
            <a:pathLst>
              <a:path w="533400" h="11430">
                <a:moveTo>
                  <a:pt x="0" y="11429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4912" y="2630424"/>
            <a:ext cx="209296" cy="1025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9376" y="2575561"/>
            <a:ext cx="209296" cy="1060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2057401"/>
            <a:ext cx="0" cy="1787525"/>
          </a:xfrm>
          <a:custGeom>
            <a:avLst/>
            <a:gdLst/>
            <a:ahLst/>
            <a:cxnLst/>
            <a:rect l="l" t="t" r="r" b="b"/>
            <a:pathLst>
              <a:path h="1787525">
                <a:moveTo>
                  <a:pt x="0" y="0"/>
                </a:moveTo>
                <a:lnTo>
                  <a:pt x="0" y="1787270"/>
                </a:lnTo>
              </a:path>
            </a:pathLst>
          </a:custGeom>
          <a:ln w="9144">
            <a:solidFill>
              <a:srgbClr val="393A6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8161" y="4872229"/>
            <a:ext cx="3536527" cy="64135"/>
          </a:xfrm>
          <a:custGeom>
            <a:avLst/>
            <a:gdLst/>
            <a:ahLst/>
            <a:cxnLst/>
            <a:rect l="l" t="t" r="r" b="b"/>
            <a:pathLst>
              <a:path w="2652395" h="64135">
                <a:moveTo>
                  <a:pt x="0" y="0"/>
                </a:moveTo>
                <a:lnTo>
                  <a:pt x="2652268" y="64135"/>
                </a:lnTo>
              </a:path>
            </a:pathLst>
          </a:custGeom>
          <a:ln w="9144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71434" y="1161034"/>
            <a:ext cx="129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72015" y="1470660"/>
            <a:ext cx="2680207" cy="5928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591" y="1423416"/>
            <a:ext cx="2178303" cy="591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63948" y="663702"/>
            <a:ext cx="2390985" cy="7975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b="1" spc="90" dirty="0">
                <a:latin typeface="Times New Roman"/>
                <a:cs typeface="Times New Roman"/>
              </a:rPr>
              <a:t>Digital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880"/>
              </a:spcBef>
              <a:tabLst>
                <a:tab pos="770255" algn="l"/>
                <a:tab pos="1184910" algn="l"/>
                <a:tab pos="1656714" algn="l"/>
              </a:tabLst>
            </a:pPr>
            <a:r>
              <a:rPr sz="1800" spc="-140" dirty="0">
                <a:latin typeface="Georgia"/>
                <a:cs typeface="Georgia"/>
              </a:rPr>
              <a:t>0	</a:t>
            </a:r>
            <a:r>
              <a:rPr sz="1800" spc="-215" dirty="0">
                <a:latin typeface="Georgia"/>
                <a:cs typeface="Georgia"/>
              </a:rPr>
              <a:t>1	1	</a:t>
            </a:r>
            <a:r>
              <a:rPr sz="1800" spc="-14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735" y="4618864"/>
            <a:ext cx="1389380" cy="522605"/>
          </a:xfrm>
          <a:custGeom>
            <a:avLst/>
            <a:gdLst/>
            <a:ahLst/>
            <a:cxnLst/>
            <a:rect l="l" t="t" r="r" b="b"/>
            <a:pathLst>
              <a:path w="1042035" h="522604">
                <a:moveTo>
                  <a:pt x="0" y="522350"/>
                </a:moveTo>
                <a:lnTo>
                  <a:pt x="1042035" y="522350"/>
                </a:lnTo>
                <a:lnTo>
                  <a:pt x="1042035" y="0"/>
                </a:lnTo>
                <a:lnTo>
                  <a:pt x="0" y="0"/>
                </a:lnTo>
                <a:lnTo>
                  <a:pt x="0" y="522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71116" y="4444747"/>
            <a:ext cx="232833" cy="696595"/>
          </a:xfrm>
          <a:custGeom>
            <a:avLst/>
            <a:gdLst/>
            <a:ahLst/>
            <a:cxnLst/>
            <a:rect l="l" t="t" r="r" b="b"/>
            <a:pathLst>
              <a:path w="174625" h="696595">
                <a:moveTo>
                  <a:pt x="174117" y="0"/>
                </a:moveTo>
                <a:lnTo>
                  <a:pt x="0" y="174116"/>
                </a:lnTo>
                <a:lnTo>
                  <a:pt x="0" y="696467"/>
                </a:lnTo>
                <a:lnTo>
                  <a:pt x="174117" y="522350"/>
                </a:lnTo>
                <a:lnTo>
                  <a:pt x="17411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735" y="4444747"/>
            <a:ext cx="1622213" cy="174625"/>
          </a:xfrm>
          <a:custGeom>
            <a:avLst/>
            <a:gdLst/>
            <a:ahLst/>
            <a:cxnLst/>
            <a:rect l="l" t="t" r="r" b="b"/>
            <a:pathLst>
              <a:path w="1216660" h="174625">
                <a:moveTo>
                  <a:pt x="1216152" y="0"/>
                </a:moveTo>
                <a:lnTo>
                  <a:pt x="174117" y="0"/>
                </a:lnTo>
                <a:lnTo>
                  <a:pt x="0" y="174116"/>
                </a:lnTo>
                <a:lnTo>
                  <a:pt x="1042035" y="174116"/>
                </a:lnTo>
                <a:lnTo>
                  <a:pt x="1216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735" y="4444747"/>
            <a:ext cx="1622213" cy="696595"/>
          </a:xfrm>
          <a:custGeom>
            <a:avLst/>
            <a:gdLst/>
            <a:ahLst/>
            <a:cxnLst/>
            <a:rect l="l" t="t" r="r" b="b"/>
            <a:pathLst>
              <a:path w="1216660" h="696595">
                <a:moveTo>
                  <a:pt x="0" y="174116"/>
                </a:moveTo>
                <a:lnTo>
                  <a:pt x="174117" y="0"/>
                </a:lnTo>
                <a:lnTo>
                  <a:pt x="1216152" y="0"/>
                </a:lnTo>
                <a:lnTo>
                  <a:pt x="1216152" y="522350"/>
                </a:lnTo>
                <a:lnTo>
                  <a:pt x="1042035" y="696467"/>
                </a:lnTo>
                <a:lnTo>
                  <a:pt x="0" y="696467"/>
                </a:lnTo>
                <a:lnTo>
                  <a:pt x="0" y="174116"/>
                </a:lnTo>
                <a:close/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735" y="4444747"/>
            <a:ext cx="1622213" cy="174625"/>
          </a:xfrm>
          <a:custGeom>
            <a:avLst/>
            <a:gdLst/>
            <a:ahLst/>
            <a:cxnLst/>
            <a:rect l="l" t="t" r="r" b="b"/>
            <a:pathLst>
              <a:path w="1216660" h="174625">
                <a:moveTo>
                  <a:pt x="0" y="174116"/>
                </a:moveTo>
                <a:lnTo>
                  <a:pt x="1042035" y="174116"/>
                </a:lnTo>
                <a:lnTo>
                  <a:pt x="1216152" y="0"/>
                </a:lnTo>
              </a:path>
            </a:pathLst>
          </a:custGeom>
          <a:ln w="25907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71115" y="4618864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4">
                <a:moveTo>
                  <a:pt x="0" y="0"/>
                </a:moveTo>
                <a:lnTo>
                  <a:pt x="0" y="522350"/>
                </a:lnTo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1735" y="4578222"/>
            <a:ext cx="137244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Georgia"/>
                <a:cs typeface="Georgia"/>
              </a:rPr>
              <a:t>4B/5B</a:t>
            </a:r>
            <a:endParaRPr sz="1800">
              <a:latin typeface="Georgia"/>
              <a:cs typeface="Georgia"/>
            </a:endParaRPr>
          </a:p>
          <a:p>
            <a:pPr marL="13970" algn="ctr">
              <a:lnSpc>
                <a:spcPct val="100000"/>
              </a:lnSpc>
            </a:pPr>
            <a:r>
              <a:rPr sz="1800" spc="-35" dirty="0">
                <a:latin typeface="Georgia"/>
                <a:cs typeface="Georgia"/>
              </a:rPr>
              <a:t>Encoder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489" y="4481321"/>
            <a:ext cx="226060" cy="676910"/>
          </a:xfrm>
          <a:custGeom>
            <a:avLst/>
            <a:gdLst/>
            <a:ahLst/>
            <a:cxnLst/>
            <a:rect l="l" t="t" r="r" b="b"/>
            <a:pathLst>
              <a:path w="169545" h="676910">
                <a:moveTo>
                  <a:pt x="169163" y="0"/>
                </a:moveTo>
                <a:lnTo>
                  <a:pt x="0" y="169163"/>
                </a:lnTo>
                <a:lnTo>
                  <a:pt x="0" y="676655"/>
                </a:lnTo>
                <a:lnTo>
                  <a:pt x="169163" y="507491"/>
                </a:lnTo>
                <a:lnTo>
                  <a:pt x="16916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8504" y="4481322"/>
            <a:ext cx="1622213" cy="169545"/>
          </a:xfrm>
          <a:custGeom>
            <a:avLst/>
            <a:gdLst/>
            <a:ahLst/>
            <a:cxnLst/>
            <a:rect l="l" t="t" r="r" b="b"/>
            <a:pathLst>
              <a:path w="1216659" h="169545">
                <a:moveTo>
                  <a:pt x="1216152" y="0"/>
                </a:moveTo>
                <a:lnTo>
                  <a:pt x="169164" y="0"/>
                </a:lnTo>
                <a:lnTo>
                  <a:pt x="0" y="169163"/>
                </a:lnTo>
                <a:lnTo>
                  <a:pt x="1046988" y="169163"/>
                </a:lnTo>
                <a:lnTo>
                  <a:pt x="1216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504" y="4481321"/>
            <a:ext cx="1622213" cy="676910"/>
          </a:xfrm>
          <a:custGeom>
            <a:avLst/>
            <a:gdLst/>
            <a:ahLst/>
            <a:cxnLst/>
            <a:rect l="l" t="t" r="r" b="b"/>
            <a:pathLst>
              <a:path w="1216659" h="676910">
                <a:moveTo>
                  <a:pt x="0" y="169163"/>
                </a:moveTo>
                <a:lnTo>
                  <a:pt x="169164" y="0"/>
                </a:lnTo>
                <a:lnTo>
                  <a:pt x="1216152" y="0"/>
                </a:lnTo>
                <a:lnTo>
                  <a:pt x="1216152" y="507491"/>
                </a:lnTo>
                <a:lnTo>
                  <a:pt x="1046988" y="676655"/>
                </a:lnTo>
                <a:lnTo>
                  <a:pt x="0" y="676655"/>
                </a:lnTo>
                <a:lnTo>
                  <a:pt x="0" y="169163"/>
                </a:lnTo>
                <a:close/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28504" y="4481322"/>
            <a:ext cx="1622213" cy="169545"/>
          </a:xfrm>
          <a:custGeom>
            <a:avLst/>
            <a:gdLst/>
            <a:ahLst/>
            <a:cxnLst/>
            <a:rect l="l" t="t" r="r" b="b"/>
            <a:pathLst>
              <a:path w="1216659" h="169545">
                <a:moveTo>
                  <a:pt x="0" y="169163"/>
                </a:moveTo>
                <a:lnTo>
                  <a:pt x="1046988" y="169163"/>
                </a:lnTo>
                <a:lnTo>
                  <a:pt x="1216152" y="0"/>
                </a:lnTo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24488" y="465048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491"/>
                </a:lnTo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128505" y="4650485"/>
            <a:ext cx="1379220" cy="508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ts val="1880"/>
              </a:lnSpc>
            </a:pPr>
            <a:r>
              <a:rPr sz="1800" spc="-100" dirty="0">
                <a:latin typeface="Georgia"/>
                <a:cs typeface="Georgia"/>
              </a:rPr>
              <a:t>4B/5B</a:t>
            </a:r>
            <a:endParaRPr sz="1800">
              <a:latin typeface="Georgia"/>
              <a:cs typeface="Georgia"/>
            </a:endParaRPr>
          </a:p>
          <a:p>
            <a:pPr marL="13970" algn="ctr">
              <a:lnSpc>
                <a:spcPts val="2120"/>
              </a:lnSpc>
            </a:pPr>
            <a:r>
              <a:rPr sz="1800" spc="-15" dirty="0">
                <a:latin typeface="Georgia"/>
                <a:cs typeface="Georgia"/>
              </a:rPr>
              <a:t>Decoder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91359" y="4838700"/>
            <a:ext cx="1044448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71623" y="4872990"/>
            <a:ext cx="868680" cy="7620"/>
          </a:xfrm>
          <a:custGeom>
            <a:avLst/>
            <a:gdLst/>
            <a:ahLst/>
            <a:cxnLst/>
            <a:rect l="l" t="t" r="r" b="b"/>
            <a:pathLst>
              <a:path w="651510" h="7620">
                <a:moveTo>
                  <a:pt x="0" y="7493"/>
                </a:moveTo>
                <a:lnTo>
                  <a:pt x="651256" y="0"/>
                </a:lnTo>
              </a:path>
            </a:pathLst>
          </a:custGeom>
          <a:ln w="25908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49231" y="4919472"/>
            <a:ext cx="814493" cy="15875"/>
          </a:xfrm>
          <a:custGeom>
            <a:avLst/>
            <a:gdLst/>
            <a:ahLst/>
            <a:cxnLst/>
            <a:rect l="l" t="t" r="r" b="b"/>
            <a:pathLst>
              <a:path w="610870" h="15875">
                <a:moveTo>
                  <a:pt x="0" y="15875"/>
                </a:moveTo>
                <a:lnTo>
                  <a:pt x="610743" y="0"/>
                </a:lnTo>
              </a:path>
            </a:pathLst>
          </a:custGeom>
          <a:ln w="9144">
            <a:solidFill>
              <a:srgbClr val="39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248988" y="6116828"/>
            <a:ext cx="95419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Georgia"/>
                <a:cs typeface="Georgia"/>
              </a:rPr>
              <a:t>1 </a:t>
            </a:r>
            <a:r>
              <a:rPr sz="1800" spc="-140" dirty="0">
                <a:latin typeface="Georgia"/>
                <a:cs typeface="Georgia"/>
              </a:rPr>
              <a:t>0 </a:t>
            </a:r>
            <a:r>
              <a:rPr sz="1800" spc="-215" dirty="0">
                <a:latin typeface="Georgia"/>
                <a:cs typeface="Georgia"/>
              </a:rPr>
              <a:t>1 1</a:t>
            </a:r>
            <a:r>
              <a:rPr sz="1800" spc="-180" dirty="0">
                <a:latin typeface="Georgia"/>
                <a:cs typeface="Georgia"/>
              </a:rPr>
              <a:t> </a:t>
            </a:r>
            <a:r>
              <a:rPr sz="1800" spc="-14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60204" y="6119877"/>
            <a:ext cx="954193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Georgia"/>
                <a:cs typeface="Georgia"/>
              </a:rPr>
              <a:t>1 </a:t>
            </a:r>
            <a:r>
              <a:rPr sz="1800" spc="-135" dirty="0">
                <a:latin typeface="Georgia"/>
                <a:cs typeface="Georgia"/>
              </a:rPr>
              <a:t>0 </a:t>
            </a:r>
            <a:r>
              <a:rPr sz="1800" spc="-210" dirty="0">
                <a:latin typeface="Georgia"/>
                <a:cs typeface="Georgia"/>
              </a:rPr>
              <a:t>1 1</a:t>
            </a:r>
            <a:r>
              <a:rPr sz="1800" spc="-235" dirty="0">
                <a:latin typeface="Georgia"/>
                <a:cs typeface="Georgia"/>
              </a:rPr>
              <a:t> </a:t>
            </a:r>
            <a:r>
              <a:rPr sz="1800" spc="-135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97721" y="5133594"/>
            <a:ext cx="215900" cy="830580"/>
          </a:xfrm>
          <a:custGeom>
            <a:avLst/>
            <a:gdLst/>
            <a:ahLst/>
            <a:cxnLst/>
            <a:rect l="l" t="t" r="r" b="b"/>
            <a:pathLst>
              <a:path w="161925" h="830579">
                <a:moveTo>
                  <a:pt x="161543" y="749807"/>
                </a:moveTo>
                <a:lnTo>
                  <a:pt x="0" y="749807"/>
                </a:lnTo>
                <a:lnTo>
                  <a:pt x="80771" y="830579"/>
                </a:lnTo>
                <a:lnTo>
                  <a:pt x="161543" y="749807"/>
                </a:lnTo>
                <a:close/>
              </a:path>
              <a:path w="161925" h="830579">
                <a:moveTo>
                  <a:pt x="121157" y="0"/>
                </a:moveTo>
                <a:lnTo>
                  <a:pt x="40385" y="0"/>
                </a:lnTo>
                <a:lnTo>
                  <a:pt x="40385" y="749807"/>
                </a:lnTo>
                <a:lnTo>
                  <a:pt x="121157" y="749807"/>
                </a:lnTo>
                <a:lnTo>
                  <a:pt x="121157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97721" y="5133594"/>
            <a:ext cx="215900" cy="830580"/>
          </a:xfrm>
          <a:custGeom>
            <a:avLst/>
            <a:gdLst/>
            <a:ahLst/>
            <a:cxnLst/>
            <a:rect l="l" t="t" r="r" b="b"/>
            <a:pathLst>
              <a:path w="161925" h="830579">
                <a:moveTo>
                  <a:pt x="0" y="749807"/>
                </a:moveTo>
                <a:lnTo>
                  <a:pt x="40385" y="749807"/>
                </a:lnTo>
                <a:lnTo>
                  <a:pt x="40385" y="0"/>
                </a:lnTo>
                <a:lnTo>
                  <a:pt x="121157" y="0"/>
                </a:lnTo>
                <a:lnTo>
                  <a:pt x="121157" y="749807"/>
                </a:lnTo>
                <a:lnTo>
                  <a:pt x="161543" y="749807"/>
                </a:lnTo>
                <a:lnTo>
                  <a:pt x="80771" y="830579"/>
                </a:lnTo>
                <a:lnTo>
                  <a:pt x="0" y="749807"/>
                </a:lnTo>
                <a:close/>
              </a:path>
            </a:pathLst>
          </a:custGeom>
          <a:ln w="25908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3273" y="5189982"/>
            <a:ext cx="215900" cy="830580"/>
          </a:xfrm>
          <a:custGeom>
            <a:avLst/>
            <a:gdLst/>
            <a:ahLst/>
            <a:cxnLst/>
            <a:rect l="l" t="t" r="r" b="b"/>
            <a:pathLst>
              <a:path w="161925" h="830579">
                <a:moveTo>
                  <a:pt x="161544" y="749808"/>
                </a:moveTo>
                <a:lnTo>
                  <a:pt x="0" y="749808"/>
                </a:lnTo>
                <a:lnTo>
                  <a:pt x="80771" y="830580"/>
                </a:lnTo>
                <a:lnTo>
                  <a:pt x="161544" y="749808"/>
                </a:lnTo>
                <a:close/>
              </a:path>
              <a:path w="161925" h="830579">
                <a:moveTo>
                  <a:pt x="121157" y="0"/>
                </a:moveTo>
                <a:lnTo>
                  <a:pt x="40385" y="0"/>
                </a:lnTo>
                <a:lnTo>
                  <a:pt x="40385" y="749808"/>
                </a:lnTo>
                <a:lnTo>
                  <a:pt x="121157" y="749808"/>
                </a:lnTo>
                <a:lnTo>
                  <a:pt x="121157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273" y="5189982"/>
            <a:ext cx="215900" cy="830580"/>
          </a:xfrm>
          <a:custGeom>
            <a:avLst/>
            <a:gdLst/>
            <a:ahLst/>
            <a:cxnLst/>
            <a:rect l="l" t="t" r="r" b="b"/>
            <a:pathLst>
              <a:path w="161925" h="830579">
                <a:moveTo>
                  <a:pt x="0" y="749808"/>
                </a:moveTo>
                <a:lnTo>
                  <a:pt x="40385" y="749808"/>
                </a:lnTo>
                <a:lnTo>
                  <a:pt x="40385" y="0"/>
                </a:lnTo>
                <a:lnTo>
                  <a:pt x="121157" y="0"/>
                </a:lnTo>
                <a:lnTo>
                  <a:pt x="121157" y="749808"/>
                </a:lnTo>
                <a:lnTo>
                  <a:pt x="161544" y="749808"/>
                </a:lnTo>
                <a:lnTo>
                  <a:pt x="80771" y="830580"/>
                </a:lnTo>
                <a:lnTo>
                  <a:pt x="0" y="749808"/>
                </a:lnTo>
                <a:close/>
              </a:path>
            </a:pathLst>
          </a:custGeom>
          <a:ln w="25908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9601" y="3631692"/>
            <a:ext cx="1393951" cy="522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9600" y="3906012"/>
            <a:ext cx="995680" cy="5227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38004" y="3696461"/>
            <a:ext cx="92879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Dig</a:t>
            </a:r>
            <a:r>
              <a:rPr sz="1800" spc="-20" dirty="0">
                <a:latin typeface="Georgia"/>
                <a:cs typeface="Georgia"/>
              </a:rPr>
              <a:t>ital  </a:t>
            </a:r>
            <a:r>
              <a:rPr sz="1800" spc="-30" dirty="0">
                <a:latin typeface="Georgia"/>
                <a:cs typeface="Georgia"/>
              </a:rPr>
              <a:t>data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147809" y="3858768"/>
            <a:ext cx="1393951" cy="5227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147809" y="4133089"/>
            <a:ext cx="995679" cy="5227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345081" y="3581781"/>
            <a:ext cx="981287" cy="8972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0"/>
              </a:spcBef>
            </a:pPr>
            <a:r>
              <a:rPr sz="1800" spc="-215" dirty="0">
                <a:latin typeface="Georgia"/>
                <a:cs typeface="Georgia"/>
              </a:rPr>
              <a:t>1 </a:t>
            </a:r>
            <a:r>
              <a:rPr sz="1800" spc="-140" dirty="0">
                <a:latin typeface="Georgia"/>
                <a:cs typeface="Georgia"/>
              </a:rPr>
              <a:t>0 </a:t>
            </a:r>
            <a:r>
              <a:rPr sz="1800" spc="-215" dirty="0">
                <a:latin typeface="Georgia"/>
                <a:cs typeface="Georgia"/>
              </a:rPr>
              <a:t>1</a:t>
            </a:r>
            <a:r>
              <a:rPr sz="1800" spc="-165" dirty="0">
                <a:latin typeface="Georgia"/>
                <a:cs typeface="Georgia"/>
              </a:rPr>
              <a:t> </a:t>
            </a:r>
            <a:r>
              <a:rPr sz="1800" spc="-14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  <a:p>
            <a:pPr marL="12700" marR="44450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latin typeface="Georgia"/>
                <a:cs typeface="Georgia"/>
              </a:rPr>
              <a:t>Dig</a:t>
            </a:r>
            <a:r>
              <a:rPr sz="1800" spc="-20" dirty="0">
                <a:latin typeface="Georgia"/>
                <a:cs typeface="Georgia"/>
              </a:rPr>
              <a:t>ital  </a:t>
            </a:r>
            <a:r>
              <a:rPr sz="1800" spc="-30" dirty="0"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1625" y="6087567"/>
            <a:ext cx="2545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4B/5B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Encoding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08272" y="4596385"/>
            <a:ext cx="1450848" cy="585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8431" y="4622291"/>
            <a:ext cx="1426464" cy="598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3615" y="4622291"/>
            <a:ext cx="1280159" cy="457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3615" y="4622291"/>
            <a:ext cx="1280159" cy="457200"/>
          </a:xfrm>
          <a:custGeom>
            <a:avLst/>
            <a:gdLst/>
            <a:ahLst/>
            <a:cxnLst/>
            <a:rect l="l" t="t" r="r" b="b"/>
            <a:pathLst>
              <a:path w="960120" h="457200">
                <a:moveTo>
                  <a:pt x="0" y="457199"/>
                </a:moveTo>
                <a:lnTo>
                  <a:pt x="960119" y="457199"/>
                </a:lnTo>
                <a:lnTo>
                  <a:pt x="96011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914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65321" y="4687570"/>
            <a:ext cx="9355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745"/>
            <a:ext cx="10515600" cy="5669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Medium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9098"/>
            <a:ext cx="12192000" cy="58889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transmission </a:t>
            </a:r>
            <a:r>
              <a:rPr lang="en-US" b="1" dirty="0" smtClean="0"/>
              <a:t>medium can be broadly defined as anything that can carry information </a:t>
            </a:r>
            <a:r>
              <a:rPr lang="en-US" dirty="0" smtClean="0"/>
              <a:t>from a source to a destination.</a:t>
            </a:r>
          </a:p>
          <a:p>
            <a:pPr lvl="1"/>
            <a:r>
              <a:rPr lang="en-US" dirty="0" smtClean="0"/>
              <a:t>For example,</a:t>
            </a:r>
          </a:p>
          <a:p>
            <a:pPr lvl="2"/>
            <a:r>
              <a:rPr lang="en-US" dirty="0" smtClean="0"/>
              <a:t> The transmission medium for two people having a dinner conversation is the air.</a:t>
            </a:r>
          </a:p>
          <a:p>
            <a:pPr lvl="2"/>
            <a:r>
              <a:rPr lang="en-US" dirty="0" smtClean="0"/>
              <a:t>For a written message, the transmission medium might be a mail carrier, a truck, or an airplane</a:t>
            </a:r>
          </a:p>
          <a:p>
            <a:r>
              <a:rPr lang="en-US" dirty="0" smtClean="0"/>
              <a:t>In data communications, the transmission medium is usually free space, metallic cable, or fiber-optic cable. </a:t>
            </a:r>
          </a:p>
          <a:p>
            <a:r>
              <a:rPr lang="en-US" dirty="0" smtClean="0"/>
              <a:t>The information is usually a signal that is the result of a conversion of data from another form.</a:t>
            </a:r>
          </a:p>
          <a:p>
            <a:r>
              <a:rPr lang="en-US" dirty="0" smtClean="0"/>
              <a:t>In telecommunications, transmission media can be divided into two broad categories:</a:t>
            </a:r>
          </a:p>
          <a:p>
            <a:pPr lvl="1"/>
            <a:r>
              <a:rPr lang="en-US" dirty="0" smtClean="0"/>
              <a:t>Guided(wired)</a:t>
            </a:r>
          </a:p>
          <a:p>
            <a:pPr lvl="2"/>
            <a:r>
              <a:rPr lang="en-US" dirty="0" smtClean="0"/>
              <a:t>Guided media include twisted-pair cable, coaxial cable, and fiber-optic cable. </a:t>
            </a:r>
          </a:p>
          <a:p>
            <a:pPr lvl="1"/>
            <a:r>
              <a:rPr lang="en-US" dirty="0" smtClean="0"/>
              <a:t>Unguided(wireless)</a:t>
            </a:r>
          </a:p>
          <a:p>
            <a:pPr lvl="2"/>
            <a:r>
              <a:rPr lang="en-US" dirty="0" smtClean="0"/>
              <a:t>Unguided medium is free space</a:t>
            </a:r>
          </a:p>
          <a:p>
            <a:pPr lvl="2"/>
            <a:r>
              <a:rPr lang="en-US" dirty="0" smtClean="0"/>
              <a:t>Divided into three broad groups: radio waves, microwaves, and infrared waves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Wired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344" y="1453896"/>
            <a:ext cx="5553456" cy="5010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Guided media, </a:t>
            </a:r>
            <a:r>
              <a:rPr lang="en-US" dirty="0" smtClean="0"/>
              <a:t>are </a:t>
            </a:r>
            <a:r>
              <a:rPr lang="en-US" dirty="0"/>
              <a:t>those that provide a conduit from one device to </a:t>
            </a:r>
            <a:r>
              <a:rPr lang="en-US" dirty="0" smtClean="0"/>
              <a:t>another.</a:t>
            </a:r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twisted-pair </a:t>
            </a:r>
            <a:r>
              <a:rPr lang="en-US" dirty="0"/>
              <a:t>cable, coaxial cable, and fiber-optic cable.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signal </a:t>
            </a:r>
            <a:r>
              <a:rPr lang="en-US" dirty="0" smtClean="0"/>
              <a:t>traveling along </a:t>
            </a:r>
            <a:r>
              <a:rPr lang="en-US" dirty="0"/>
              <a:t>any of these media is directed and </a:t>
            </a:r>
            <a:r>
              <a:rPr lang="en-US" dirty="0" smtClean="0"/>
              <a:t>contained </a:t>
            </a:r>
            <a:r>
              <a:rPr lang="en-US" dirty="0"/>
              <a:t>by the physical limits of </a:t>
            </a:r>
            <a:r>
              <a:rPr lang="en-US" dirty="0" smtClean="0"/>
              <a:t>the medium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Twisted-pair </a:t>
            </a:r>
            <a:r>
              <a:rPr lang="en-US" dirty="0"/>
              <a:t>and coaxial cable use metallic (copper) conductors that </a:t>
            </a:r>
            <a:r>
              <a:rPr lang="en-US" dirty="0" smtClean="0"/>
              <a:t>accept and </a:t>
            </a:r>
            <a:r>
              <a:rPr lang="en-US" dirty="0"/>
              <a:t>transport signals in the form of electric current. </a:t>
            </a:r>
            <a:endParaRPr lang="en-US" dirty="0" smtClean="0"/>
          </a:p>
          <a:p>
            <a:r>
              <a:rPr lang="en-US" dirty="0" smtClean="0"/>
              <a:t>Optical </a:t>
            </a:r>
            <a:r>
              <a:rPr lang="en-US" dirty="0"/>
              <a:t>fiber is a cable that </a:t>
            </a:r>
            <a:r>
              <a:rPr lang="en-US" dirty="0" smtClean="0"/>
              <a:t>accepts and </a:t>
            </a:r>
            <a:r>
              <a:rPr lang="en-US" dirty="0"/>
              <a:t>transports signals in the form of light.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23" b="9597"/>
          <a:stretch/>
        </p:blipFill>
        <p:spPr>
          <a:xfrm>
            <a:off x="6291618" y="1825624"/>
            <a:ext cx="5240740" cy="4647853"/>
          </a:xfrm>
        </p:spPr>
      </p:pic>
    </p:spTree>
    <p:extLst>
      <p:ext uri="{BB962C8B-B14F-4D97-AF65-F5344CB8AC3E}">
        <p14:creationId xmlns:p14="http://schemas.microsoft.com/office/powerpoint/2010/main" xmlns="" val="17894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592" y="1661033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twisted pair consists of two conductors (normally copper), each with its own </a:t>
            </a:r>
            <a:r>
              <a:rPr lang="en-US" dirty="0" smtClean="0"/>
              <a:t>plastic insulation</a:t>
            </a:r>
            <a:r>
              <a:rPr lang="en-US" dirty="0"/>
              <a:t>, twisted </a:t>
            </a:r>
            <a:r>
              <a:rPr lang="en-US" dirty="0" smtClean="0"/>
              <a:t>together.</a:t>
            </a:r>
          </a:p>
          <a:p>
            <a:r>
              <a:rPr lang="en-US" dirty="0"/>
              <a:t>One of the wires is used to carry signals to the receiver, and the other is used </a:t>
            </a:r>
            <a:r>
              <a:rPr lang="en-US" dirty="0" smtClean="0"/>
              <a:t>only as </a:t>
            </a:r>
            <a:r>
              <a:rPr lang="en-US" dirty="0"/>
              <a:t>a ground reference. </a:t>
            </a:r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/>
              <a:t>unshielded twisted-pair (UTP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shielded twisted-pair (STP</a:t>
            </a:r>
            <a:r>
              <a:rPr lang="en-US" dirty="0" smtClean="0"/>
              <a:t>).</a:t>
            </a:r>
          </a:p>
        </p:txBody>
      </p:sp>
      <p:pic>
        <p:nvPicPr>
          <p:cNvPr id="1026" name="Picture 2" descr="CAT-6 Cable UTP / STP, Cat6 Cable, कैट 6 केबल in Mumbai ..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33517"/>
            <a:ext cx="6172200" cy="24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03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UTP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STP cable has a metal foil or </a:t>
            </a:r>
            <a:r>
              <a:rPr lang="en-US" dirty="0" smtClean="0"/>
              <a:t>braided mesh-covering </a:t>
            </a:r>
            <a:r>
              <a:rPr lang="en-US" dirty="0"/>
              <a:t>that encases each pair of insulated </a:t>
            </a:r>
            <a:r>
              <a:rPr lang="en-US" dirty="0" smtClean="0"/>
              <a:t>conductors while UTP does not.</a:t>
            </a:r>
          </a:p>
          <a:p>
            <a:r>
              <a:rPr lang="en-US" dirty="0"/>
              <a:t>metal </a:t>
            </a:r>
            <a:r>
              <a:rPr lang="en-US" dirty="0" smtClean="0"/>
              <a:t>casing improves </a:t>
            </a:r>
            <a:r>
              <a:rPr lang="en-US" dirty="0"/>
              <a:t>the quality of cable by preventing the penetration of noise or </a:t>
            </a:r>
            <a:r>
              <a:rPr lang="en-US" dirty="0" smtClean="0"/>
              <a:t>crosstalk, but </a:t>
            </a:r>
            <a:r>
              <a:rPr lang="en-US" dirty="0"/>
              <a:t>it </a:t>
            </a:r>
            <a:r>
              <a:rPr lang="en-US" dirty="0" smtClean="0"/>
              <a:t>is bulkier </a:t>
            </a:r>
            <a:r>
              <a:rPr lang="en-US" dirty="0"/>
              <a:t>and more expensive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7" r="47676"/>
          <a:stretch/>
        </p:blipFill>
        <p:spPr>
          <a:xfrm>
            <a:off x="8940422" y="2784404"/>
            <a:ext cx="3110552" cy="3734275"/>
          </a:xfrm>
        </p:spPr>
      </p:pic>
      <p:pic>
        <p:nvPicPr>
          <p:cNvPr id="2050" name="Picture 2" descr="CAT-6 Cable UTP / STP, Cat6 Cable, कैट 6 केबल in Mumba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9672" y="543350"/>
            <a:ext cx="5209164" cy="206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9" t="2892"/>
          <a:stretch/>
        </p:blipFill>
        <p:spPr>
          <a:xfrm>
            <a:off x="5867517" y="2784404"/>
            <a:ext cx="2839321" cy="36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19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common UTP connector is RJ45 (RJ stands for registered </a:t>
            </a:r>
            <a:r>
              <a:rPr lang="en-US" dirty="0" smtClean="0"/>
              <a:t>jack.</a:t>
            </a:r>
          </a:p>
          <a:p>
            <a:r>
              <a:rPr lang="en-US" dirty="0" smtClean="0"/>
              <a:t>The </a:t>
            </a:r>
            <a:r>
              <a:rPr lang="en-US" dirty="0"/>
              <a:t>RJ45 is a keyed connector, meaning the connector can be inserted </a:t>
            </a:r>
            <a:r>
              <a:rPr lang="en-US" dirty="0" smtClean="0"/>
              <a:t>in only </a:t>
            </a:r>
            <a:r>
              <a:rPr lang="en-US" dirty="0"/>
              <a:t>one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96000" y="1446661"/>
            <a:ext cx="5058135" cy="38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8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Twisted-pair cables are used in telephone lines to provide voice and data channels. </a:t>
            </a:r>
          </a:p>
          <a:p>
            <a:pPr lvl="1"/>
            <a:r>
              <a:rPr lang="en-US" dirty="0"/>
              <a:t>The local loop-the line that connects subscribers to the central telephone </a:t>
            </a:r>
            <a:r>
              <a:rPr lang="en-US" dirty="0" smtClean="0"/>
              <a:t>office-commonly </a:t>
            </a:r>
            <a:r>
              <a:rPr lang="en-US" dirty="0"/>
              <a:t>consists of unshielded twisted-pair cables. </a:t>
            </a:r>
          </a:p>
          <a:p>
            <a:pPr lvl="1"/>
            <a:r>
              <a:rPr lang="en-US" dirty="0"/>
              <a:t>The DSL lines that are used by the telephone companies to provide high-data-rate connections also use the high-bandwidth capability of unshielded twisted-pair cables.</a:t>
            </a:r>
          </a:p>
          <a:p>
            <a:pPr lvl="1"/>
            <a:r>
              <a:rPr lang="en-US" dirty="0"/>
              <a:t>Local-area networks, such as 1</a:t>
            </a:r>
            <a:r>
              <a:rPr lang="en-US" dirty="0" smtClean="0"/>
              <a:t>0Base-T </a:t>
            </a:r>
            <a:r>
              <a:rPr lang="en-US" dirty="0"/>
              <a:t>and </a:t>
            </a:r>
            <a:r>
              <a:rPr lang="en-US" dirty="0" smtClean="0"/>
              <a:t>100Base-T</a:t>
            </a:r>
            <a:r>
              <a:rPr lang="en-US" dirty="0"/>
              <a:t>, also use twisted-pair cables.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2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Coaxial cable (or </a:t>
            </a:r>
            <a:r>
              <a:rPr lang="en-US" i="1" dirty="0"/>
              <a:t>coax) </a:t>
            </a:r>
            <a:r>
              <a:rPr lang="en-US" dirty="0"/>
              <a:t>carries signals of higher frequency ranges than those in </a:t>
            </a:r>
            <a:r>
              <a:rPr lang="en-US" dirty="0" smtClean="0"/>
              <a:t>twisted-pair</a:t>
            </a:r>
            <a:r>
              <a:rPr lang="en-US" dirty="0"/>
              <a:t> </a:t>
            </a:r>
            <a:r>
              <a:rPr lang="en-US" dirty="0" smtClean="0"/>
              <a:t>cable.</a:t>
            </a:r>
          </a:p>
          <a:p>
            <a:r>
              <a:rPr lang="en-US" dirty="0" smtClean="0"/>
              <a:t>coax </a:t>
            </a:r>
            <a:r>
              <a:rPr lang="en-US" dirty="0"/>
              <a:t>has a central core conductor of solid or stranded wire (</a:t>
            </a:r>
            <a:r>
              <a:rPr lang="en-US" dirty="0" smtClean="0"/>
              <a:t>usually copper</a:t>
            </a:r>
            <a:r>
              <a:rPr lang="en-US" dirty="0"/>
              <a:t>) enclosed in an insulating sheath, which is, in turn, encased in an outer </a:t>
            </a:r>
            <a:r>
              <a:rPr lang="en-US" dirty="0" smtClean="0"/>
              <a:t>conductor of </a:t>
            </a:r>
            <a:r>
              <a:rPr lang="en-US" dirty="0"/>
              <a:t>metal foil, braid, or a combination of the two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outer metallic wrapping </a:t>
            </a:r>
            <a:r>
              <a:rPr lang="en-US" dirty="0" smtClean="0"/>
              <a:t>serves both </a:t>
            </a:r>
            <a:r>
              <a:rPr lang="en-US" dirty="0"/>
              <a:t>as a shield against noise and as the second conductor, which completes the circuit.</a:t>
            </a:r>
          </a:p>
          <a:p>
            <a:r>
              <a:rPr lang="en-US" dirty="0"/>
              <a:t>This outer conductor is also enclosed in an insulating sheath, and the whole cable </a:t>
            </a:r>
            <a:r>
              <a:rPr lang="en-US" dirty="0" smtClean="0"/>
              <a:t>is protected </a:t>
            </a:r>
            <a:r>
              <a:rPr lang="en-US" dirty="0"/>
              <a:t>by a plastic </a:t>
            </a:r>
            <a:r>
              <a:rPr lang="en-US" dirty="0" smtClean="0"/>
              <a:t>cover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Baseband</a:t>
            </a:r>
          </a:p>
          <a:p>
            <a:pPr lvl="1"/>
            <a:r>
              <a:rPr lang="en-US" dirty="0" smtClean="0"/>
              <a:t>Broadband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25" b="14520"/>
          <a:stretch/>
        </p:blipFill>
        <p:spPr>
          <a:xfrm>
            <a:off x="6019800" y="1937982"/>
            <a:ext cx="5840104" cy="32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28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</a:t>
            </a:r>
            <a:r>
              <a:rPr lang="en-US" dirty="0" err="1" smtClean="0"/>
              <a:t>Vs</a:t>
            </a:r>
            <a:r>
              <a:rPr lang="en-US" dirty="0" smtClean="0"/>
              <a:t> Broadband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Baseband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is a 50 ohm (Ω) coaxial cable which is used for digital transmission. It is mostly used for LAN’s. Baseband transmits a single signal at a time with very high speed. 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Broadband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uses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transmission on standard cable television cabling. It transmits several simultaneous signal using different frequencies. It covers large area when compared with baseband coaxial cable.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9968" y="1690687"/>
            <a:ext cx="6192032" cy="4055019"/>
          </a:xfrm>
        </p:spPr>
      </p:pic>
    </p:spTree>
    <p:extLst>
      <p:ext uri="{BB962C8B-B14F-4D97-AF65-F5344CB8AC3E}">
        <p14:creationId xmlns:p14="http://schemas.microsoft.com/office/powerpoint/2010/main" xmlns="" val="40936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common type </a:t>
            </a:r>
            <a:r>
              <a:rPr lang="en-US" dirty="0"/>
              <a:t>of connector used today is the </a:t>
            </a:r>
            <a:r>
              <a:rPr lang="en-US" dirty="0" err="1"/>
              <a:t>Bayone</a:t>
            </a:r>
            <a:r>
              <a:rPr lang="en-US" dirty="0"/>
              <a:t>-Neill-</a:t>
            </a:r>
            <a:r>
              <a:rPr lang="en-US" dirty="0" err="1"/>
              <a:t>Concelman</a:t>
            </a:r>
            <a:r>
              <a:rPr lang="en-US" dirty="0"/>
              <a:t> (</a:t>
            </a:r>
            <a:r>
              <a:rPr lang="en-US" dirty="0" smtClean="0"/>
              <a:t>BNC), </a:t>
            </a:r>
            <a:r>
              <a:rPr lang="en-US" dirty="0"/>
              <a:t>connector.</a:t>
            </a:r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popular types of </a:t>
            </a:r>
            <a:r>
              <a:rPr lang="en-US" dirty="0" smtClean="0"/>
              <a:t>connectors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BNC </a:t>
            </a:r>
            <a:r>
              <a:rPr lang="en-US" dirty="0"/>
              <a:t>connector, </a:t>
            </a:r>
          </a:p>
          <a:p>
            <a:pPr lvl="1"/>
            <a:r>
              <a:rPr lang="en-US" dirty="0"/>
              <a:t>BNC T connector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BNC </a:t>
            </a:r>
            <a:r>
              <a:rPr lang="en-US" dirty="0"/>
              <a:t>terminator.</a:t>
            </a:r>
          </a:p>
          <a:p>
            <a:r>
              <a:rPr lang="en-US" dirty="0"/>
              <a:t>The BNC connector is used to connect the end of the cable to a device, such as </a:t>
            </a:r>
            <a:r>
              <a:rPr lang="en-US" dirty="0" smtClean="0"/>
              <a:t>a TV </a:t>
            </a:r>
            <a:r>
              <a:rPr lang="en-US" dirty="0"/>
              <a:t>set.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BNC T connector is used in Ethernet </a:t>
            </a:r>
            <a:r>
              <a:rPr lang="en-US" dirty="0" smtClean="0"/>
              <a:t>networks to branch out </a:t>
            </a:r>
            <a:r>
              <a:rPr lang="en-US" dirty="0"/>
              <a:t>to a connection to a computer or other device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BNC terminator is used at </a:t>
            </a:r>
            <a:r>
              <a:rPr lang="en-US" dirty="0" smtClean="0"/>
              <a:t>the end </a:t>
            </a:r>
            <a:r>
              <a:rPr lang="en-US" dirty="0"/>
              <a:t>of the cable to prevent the reflection of the signal.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4283" y="3199736"/>
            <a:ext cx="2825749" cy="2825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4900" y="3277553"/>
            <a:ext cx="3177100" cy="2899410"/>
          </a:xfrm>
          <a:prstGeom prst="rect">
            <a:avLst/>
          </a:prstGeom>
        </p:spPr>
      </p:pic>
      <p:pic>
        <p:nvPicPr>
          <p:cNvPr id="11" name="Picture 4" descr="BNC Connector, for Cable Modems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25517" r="664" b="20905"/>
          <a:stretch/>
        </p:blipFill>
        <p:spPr bwMode="auto">
          <a:xfrm>
            <a:off x="6735724" y="702188"/>
            <a:ext cx="4558352" cy="24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&amp; Digital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84928" cy="4351338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="1" dirty="0" smtClean="0"/>
              <a:t>nalog </a:t>
            </a:r>
            <a:r>
              <a:rPr lang="en-US" b="1" dirty="0"/>
              <a:t>data </a:t>
            </a:r>
            <a:r>
              <a:rPr lang="en-US" dirty="0"/>
              <a:t>refers to information </a:t>
            </a:r>
            <a:r>
              <a:rPr lang="en-US" dirty="0" smtClean="0"/>
              <a:t>that is </a:t>
            </a:r>
            <a:r>
              <a:rPr lang="en-US" dirty="0"/>
              <a:t>continuous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an analog clock </a:t>
            </a:r>
            <a:r>
              <a:rPr lang="en-US" dirty="0"/>
              <a:t>that has hour, minute, and second hands gives information in a continuous </a:t>
            </a:r>
            <a:r>
              <a:rPr lang="en-US" dirty="0" smtClean="0"/>
              <a:t>form; </a:t>
            </a:r>
            <a:r>
              <a:rPr lang="en-US" dirty="0" err="1" smtClean="0"/>
              <a:t>ie</a:t>
            </a:r>
            <a:r>
              <a:rPr lang="en-US" dirty="0" smtClean="0"/>
              <a:t> - the </a:t>
            </a:r>
            <a:r>
              <a:rPr lang="en-US" dirty="0"/>
              <a:t>movements of the hands are continuous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Analog data are continuous and take continuous values.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igital </a:t>
            </a:r>
            <a:r>
              <a:rPr lang="en-US" b="1" dirty="0"/>
              <a:t>data </a:t>
            </a:r>
            <a:r>
              <a:rPr lang="en-US" dirty="0"/>
              <a:t>refers to information that has discrete </a:t>
            </a:r>
            <a:r>
              <a:rPr lang="en-US" dirty="0" smtClean="0"/>
              <a:t>states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a digital clock </a:t>
            </a:r>
            <a:r>
              <a:rPr lang="en-US" dirty="0" smtClean="0"/>
              <a:t>that reports </a:t>
            </a:r>
            <a:r>
              <a:rPr lang="en-US" dirty="0"/>
              <a:t>the hours and the minutes will change suddenly from 8:05 to 8:06</a:t>
            </a:r>
            <a:r>
              <a:rPr lang="en-US" dirty="0" smtClean="0"/>
              <a:t>.</a:t>
            </a:r>
          </a:p>
          <a:p>
            <a:r>
              <a:rPr lang="en-US" dirty="0"/>
              <a:t>Digital data have discrete states and take discrete values.</a:t>
            </a:r>
          </a:p>
        </p:txBody>
      </p:sp>
    </p:spTree>
    <p:extLst>
      <p:ext uri="{BB962C8B-B14F-4D97-AF65-F5344CB8AC3E}">
        <p14:creationId xmlns="" xmlns:p14="http://schemas.microsoft.com/office/powerpoint/2010/main" val="1810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traditional </a:t>
            </a:r>
            <a:r>
              <a:rPr lang="en-US" dirty="0" smtClean="0"/>
              <a:t>cable TV </a:t>
            </a:r>
            <a:r>
              <a:rPr lang="en-US" dirty="0"/>
              <a:t>network, the entire network used coaxial </a:t>
            </a:r>
            <a:r>
              <a:rPr lang="en-US" dirty="0" smtClean="0"/>
              <a:t>cable.</a:t>
            </a:r>
          </a:p>
          <a:p>
            <a:pPr lvl="1"/>
            <a:r>
              <a:rPr lang="en-US" dirty="0" smtClean="0"/>
              <a:t>hybrid </a:t>
            </a:r>
            <a:r>
              <a:rPr lang="en-US" dirty="0"/>
              <a:t>networks use coaxial </a:t>
            </a:r>
            <a:r>
              <a:rPr lang="en-US" dirty="0" smtClean="0"/>
              <a:t>cable only </a:t>
            </a:r>
            <a:r>
              <a:rPr lang="en-US" dirty="0"/>
              <a:t>at the network boundaries, near the consumer premises. </a:t>
            </a:r>
            <a:endParaRPr lang="en-US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common application of coaxial cable is in traditional Ethernet </a:t>
            </a:r>
            <a:r>
              <a:rPr lang="en-US" dirty="0" smtClean="0"/>
              <a:t>LANs. Because </a:t>
            </a:r>
            <a:r>
              <a:rPr lang="en-US" dirty="0"/>
              <a:t>of its high bandwidth, and consequently high data rate, </a:t>
            </a:r>
            <a:r>
              <a:rPr lang="en-US" dirty="0" smtClean="0"/>
              <a:t>coaxial cable </a:t>
            </a:r>
            <a:r>
              <a:rPr lang="en-US" dirty="0"/>
              <a:t>was chosen for digital transmission in early Ethernet LANs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10Base-2, or </a:t>
            </a:r>
            <a:r>
              <a:rPr lang="en-US" dirty="0" smtClean="0"/>
              <a:t>Thin Ethernet</a:t>
            </a:r>
            <a:r>
              <a:rPr lang="en-US" dirty="0"/>
              <a:t>, uses RG-58 coaxial cable </a:t>
            </a:r>
            <a:r>
              <a:rPr lang="en-US"/>
              <a:t>with </a:t>
            </a:r>
            <a:r>
              <a:rPr lang="en-US" smtClean="0"/>
              <a:t>BNC connectors </a:t>
            </a:r>
            <a:r>
              <a:rPr lang="en-US" dirty="0"/>
              <a:t>to transmit data at 10 </a:t>
            </a:r>
            <a:r>
              <a:rPr lang="en-US" dirty="0" smtClean="0"/>
              <a:t>Mbps with </a:t>
            </a:r>
            <a:r>
              <a:rPr lang="en-US" dirty="0"/>
              <a:t>a range of 185 m. </a:t>
            </a:r>
            <a:endParaRPr lang="en-US" dirty="0" smtClean="0"/>
          </a:p>
          <a:p>
            <a:pPr lvl="1"/>
            <a:r>
              <a:rPr lang="en-US" dirty="0" smtClean="0"/>
              <a:t>The 10Base5</a:t>
            </a:r>
            <a:r>
              <a:rPr lang="en-US" dirty="0"/>
              <a:t>, or Thick Ethernet, uses RG-11 (thick coaxial </a:t>
            </a:r>
            <a:r>
              <a:rPr lang="en-US" dirty="0" smtClean="0"/>
              <a:t>cable) to </a:t>
            </a:r>
            <a:r>
              <a:rPr lang="en-US" dirty="0"/>
              <a:t>transmit 10 Mbps with a range of 5000 m. Thick Ethernet has specialized connectors</a:t>
            </a:r>
          </a:p>
        </p:txBody>
      </p:sp>
    </p:spTree>
    <p:extLst>
      <p:ext uri="{BB962C8B-B14F-4D97-AF65-F5344CB8AC3E}">
        <p14:creationId xmlns:p14="http://schemas.microsoft.com/office/powerpoint/2010/main" xmlns="" val="33545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fiber-optic cable is made of glass or plastic and transmits signals in the form of light</a:t>
            </a:r>
            <a:r>
              <a:rPr lang="en-US" dirty="0" smtClean="0"/>
              <a:t>.</a:t>
            </a:r>
          </a:p>
          <a:p>
            <a:r>
              <a:rPr lang="en-US" dirty="0"/>
              <a:t>Optical fibers use reflection to guide light through a channel.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glass or plastic </a:t>
            </a:r>
            <a:r>
              <a:rPr lang="en-US" dirty="0" smtClean="0"/>
              <a:t>core is </a:t>
            </a:r>
            <a:r>
              <a:rPr lang="en-US" dirty="0"/>
              <a:t>surrounded by a cladding of less dense glass or plastic.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in density of </a:t>
            </a:r>
            <a:r>
              <a:rPr lang="en-US" dirty="0" smtClean="0"/>
              <a:t>the two </a:t>
            </a:r>
            <a:r>
              <a:rPr lang="en-US" dirty="0"/>
              <a:t>materials must be such that a beam of light moving through the core is reflected </a:t>
            </a:r>
            <a:r>
              <a:rPr lang="en-US" dirty="0" smtClean="0"/>
              <a:t>off the </a:t>
            </a:r>
            <a:r>
              <a:rPr lang="en-US" dirty="0"/>
              <a:t>cladding instead of being refracted into it.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0"/>
            <a:ext cx="5784940" cy="26031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9292" y="3542257"/>
            <a:ext cx="5330777" cy="33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42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three types: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subscriber channel </a:t>
            </a:r>
            <a:r>
              <a:rPr lang="en-US" dirty="0"/>
              <a:t>(SC) </a:t>
            </a:r>
            <a:r>
              <a:rPr lang="en-US" b="1" dirty="0"/>
              <a:t>connector </a:t>
            </a:r>
            <a:r>
              <a:rPr lang="en-US" dirty="0"/>
              <a:t>is used for cable TV. It uses a </a:t>
            </a:r>
            <a:r>
              <a:rPr lang="en-US" dirty="0" smtClean="0"/>
              <a:t>push/pull locking </a:t>
            </a:r>
            <a:r>
              <a:rPr lang="en-US" dirty="0"/>
              <a:t>system.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straight-tip </a:t>
            </a:r>
            <a:r>
              <a:rPr lang="en-US" dirty="0"/>
              <a:t>(ST) </a:t>
            </a:r>
            <a:r>
              <a:rPr lang="en-US" b="1" dirty="0"/>
              <a:t>connector </a:t>
            </a:r>
            <a:r>
              <a:rPr lang="en-US" dirty="0"/>
              <a:t>is used for connecting cable </a:t>
            </a:r>
            <a:r>
              <a:rPr lang="en-US" dirty="0" smtClean="0"/>
              <a:t>to networking </a:t>
            </a:r>
            <a:r>
              <a:rPr lang="en-US" dirty="0"/>
              <a:t>devices. It uses a bayonet locking system and is more reliable than SC.</a:t>
            </a:r>
          </a:p>
          <a:p>
            <a:pPr lvl="1"/>
            <a:r>
              <a:rPr lang="en-US" b="1" dirty="0"/>
              <a:t>MT-RJ </a:t>
            </a:r>
            <a:r>
              <a:rPr lang="en-US" dirty="0"/>
              <a:t>is a connector that is the same size as RJ45.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4890" y="1514903"/>
            <a:ext cx="6337109" cy="4162566"/>
          </a:xfrm>
        </p:spPr>
      </p:pic>
    </p:spTree>
    <p:extLst>
      <p:ext uri="{BB962C8B-B14F-4D97-AF65-F5344CB8AC3E}">
        <p14:creationId xmlns:p14="http://schemas.microsoft.com/office/powerpoint/2010/main" xmlns="" val="41589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Fiber-optic cable is often found in backbone networks because its wide bandwidth </a:t>
            </a:r>
            <a:r>
              <a:rPr lang="en-US" dirty="0" smtClean="0"/>
              <a:t>is cost-effective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cable TV companies use a combination of optical fiber and coaxial </a:t>
            </a:r>
            <a:r>
              <a:rPr lang="en-US" dirty="0" smtClean="0"/>
              <a:t>cable, thus </a:t>
            </a:r>
            <a:r>
              <a:rPr lang="en-US" dirty="0"/>
              <a:t>creating a hybrid network. Optical fiber provides the backbone structure </a:t>
            </a:r>
            <a:r>
              <a:rPr lang="en-US" dirty="0" smtClean="0"/>
              <a:t>while coaxial </a:t>
            </a:r>
            <a:r>
              <a:rPr lang="en-US" dirty="0"/>
              <a:t>cable provides the connection to the user premises. This is a cost-effective </a:t>
            </a:r>
            <a:r>
              <a:rPr lang="en-US" dirty="0" smtClean="0"/>
              <a:t>configuration since </a:t>
            </a:r>
            <a:r>
              <a:rPr lang="en-US" dirty="0"/>
              <a:t>the narrow bandwidth requirement at the user end does not justify </a:t>
            </a:r>
            <a:r>
              <a:rPr lang="en-US" dirty="0" smtClean="0"/>
              <a:t>the use </a:t>
            </a:r>
            <a:r>
              <a:rPr lang="en-US" dirty="0"/>
              <a:t>of optical fiber.</a:t>
            </a:r>
          </a:p>
          <a:p>
            <a:pPr lvl="1"/>
            <a:r>
              <a:rPr lang="en-US" dirty="0"/>
              <a:t>Local-area networks such as 100Base-FX network (Fast Ethernet) and </a:t>
            </a:r>
            <a:r>
              <a:rPr lang="en-US" dirty="0" smtClean="0"/>
              <a:t>1000Base-X also </a:t>
            </a:r>
            <a:r>
              <a:rPr lang="en-US" dirty="0"/>
              <a:t>use fiber-optic cable.</a:t>
            </a:r>
          </a:p>
        </p:txBody>
      </p:sp>
    </p:spTree>
    <p:extLst>
      <p:ext uri="{BB962C8B-B14F-4D97-AF65-F5344CB8AC3E}">
        <p14:creationId xmlns:p14="http://schemas.microsoft.com/office/powerpoint/2010/main" xmlns="" val="15684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480" y="1590455"/>
            <a:ext cx="11157995" cy="5267545"/>
          </a:xfrm>
        </p:spPr>
        <p:txBody>
          <a:bodyPr>
            <a:normAutofit/>
          </a:bodyPr>
          <a:lstStyle/>
          <a:p>
            <a:r>
              <a:rPr lang="en-US" dirty="0"/>
              <a:t>Unguided media transport electromagnetic waves without using a physical conductor.</a:t>
            </a:r>
          </a:p>
          <a:p>
            <a:r>
              <a:rPr lang="en-US" dirty="0"/>
              <a:t>This type of communication is often referred to as wireless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Signals are </a:t>
            </a:r>
            <a:r>
              <a:rPr lang="en-US" dirty="0"/>
              <a:t>normally broadcast through free space and thus are available to anyone who has </a:t>
            </a:r>
            <a:r>
              <a:rPr lang="en-US" dirty="0" smtClean="0"/>
              <a:t>a device </a:t>
            </a:r>
            <a:r>
              <a:rPr lang="en-US" dirty="0"/>
              <a:t>capable of receiving them</a:t>
            </a:r>
            <a:r>
              <a:rPr lang="en-US" dirty="0" smtClean="0"/>
              <a:t>.</a:t>
            </a:r>
          </a:p>
          <a:p>
            <a:r>
              <a:rPr lang="en-US" dirty="0"/>
              <a:t>Unguided signals can travel from the source to destination in several ways: </a:t>
            </a:r>
            <a:endParaRPr lang="en-US" dirty="0" smtClean="0"/>
          </a:p>
          <a:p>
            <a:pPr lvl="1"/>
            <a:r>
              <a:rPr lang="en-US" dirty="0" smtClean="0"/>
              <a:t>Ground propagation,</a:t>
            </a:r>
          </a:p>
          <a:p>
            <a:pPr lvl="1"/>
            <a:r>
              <a:rPr lang="en-US" dirty="0" smtClean="0"/>
              <a:t>sky </a:t>
            </a:r>
            <a:r>
              <a:rPr lang="en-US" dirty="0"/>
              <a:t>propagation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line-of-sight </a:t>
            </a:r>
            <a:r>
              <a:rPr lang="en-US" dirty="0"/>
              <a:t>propagation,</a:t>
            </a:r>
          </a:p>
        </p:txBody>
      </p:sp>
    </p:spTree>
    <p:extLst>
      <p:ext uri="{BB962C8B-B14F-4D97-AF65-F5344CB8AC3E}">
        <p14:creationId xmlns:p14="http://schemas.microsoft.com/office/powerpoint/2010/main" xmlns="" val="29410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Transmission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008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ground propagation, radio waves travel through the lowest portion of </a:t>
            </a:r>
            <a:r>
              <a:rPr lang="en-US" dirty="0" smtClean="0"/>
              <a:t>the atmosphere</a:t>
            </a:r>
            <a:r>
              <a:rPr lang="en-US" dirty="0"/>
              <a:t>, hugging the earth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sky </a:t>
            </a:r>
            <a:r>
              <a:rPr lang="en-US" dirty="0"/>
              <a:t>propagation, higher-frequency radio waves radiate upward into the </a:t>
            </a:r>
            <a:r>
              <a:rPr lang="en-US" dirty="0" smtClean="0"/>
              <a:t>ionosphere (the </a:t>
            </a:r>
            <a:r>
              <a:rPr lang="en-US" dirty="0"/>
              <a:t>layer of atmosphere where particles exist as ions) where they are reflected back </a:t>
            </a:r>
            <a:r>
              <a:rPr lang="en-US" dirty="0" smtClean="0"/>
              <a:t>to earth.</a:t>
            </a:r>
          </a:p>
          <a:p>
            <a:r>
              <a:rPr lang="en-US" dirty="0"/>
              <a:t>In line-or-sight propagation, very high-frequency signals are transmitted in </a:t>
            </a:r>
            <a:r>
              <a:rPr lang="en-US" dirty="0" smtClean="0"/>
              <a:t>straight lines </a:t>
            </a:r>
            <a:r>
              <a:rPr lang="en-US" dirty="0"/>
              <a:t>directly from antenna to antenna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956" t="40075" r="29477" b="22915"/>
          <a:stretch/>
        </p:blipFill>
        <p:spPr>
          <a:xfrm>
            <a:off x="5418161" y="1937982"/>
            <a:ext cx="6441743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5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1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64926"/>
            <a:ext cx="5359078" cy="5993073"/>
          </a:xfrm>
        </p:spPr>
        <p:txBody>
          <a:bodyPr/>
          <a:lstStyle/>
          <a:p>
            <a:r>
              <a:rPr lang="en-US" dirty="0" smtClean="0"/>
              <a:t>The section of the electromagnetic spectrum defined as radio waves and microwaves is divided into eight ranges, called </a:t>
            </a:r>
            <a:r>
              <a:rPr lang="en-US" i="1" dirty="0" smtClean="0"/>
              <a:t>bands, each regulated by government authorities.</a:t>
            </a:r>
          </a:p>
          <a:p>
            <a:r>
              <a:rPr lang="en-US" dirty="0" smtClean="0"/>
              <a:t>These bands are rated from </a:t>
            </a:r>
            <a:r>
              <a:rPr lang="en-US" i="1" dirty="0" smtClean="0"/>
              <a:t>very low frequency (VLF) to </a:t>
            </a:r>
            <a:r>
              <a:rPr lang="en-US" i="1" smtClean="0"/>
              <a:t>extremely high frequency </a:t>
            </a:r>
            <a:r>
              <a:rPr lang="en-US" i="1" dirty="0" smtClean="0"/>
              <a:t>(EHF).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01300" y="1242817"/>
            <a:ext cx="6690700" cy="410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Electromagnetic waves </a:t>
            </a:r>
            <a:r>
              <a:rPr lang="en-US" dirty="0"/>
              <a:t>ranging in frequencies between 3 kHz and 1 GHz are normally </a:t>
            </a:r>
            <a:r>
              <a:rPr lang="en-US" dirty="0" smtClean="0"/>
              <a:t>called radio waves.</a:t>
            </a:r>
          </a:p>
          <a:p>
            <a:r>
              <a:rPr lang="en-US" dirty="0"/>
              <a:t>Radio waves, particularly those waves that propagate in the sky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radio </a:t>
            </a:r>
            <a:r>
              <a:rPr lang="en-US" dirty="0"/>
              <a:t>waves a good candidate for long-distance </a:t>
            </a:r>
            <a:r>
              <a:rPr lang="en-US" dirty="0" smtClean="0"/>
              <a:t>broadcasting.</a:t>
            </a:r>
          </a:p>
          <a:p>
            <a:r>
              <a:rPr lang="en-US" dirty="0"/>
              <a:t>Radio waves use omnidirectional antennas that send out signals in all directions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multicasting-in </a:t>
            </a:r>
            <a:r>
              <a:rPr lang="en-US" dirty="0"/>
              <a:t>which there is one sender but many </a:t>
            </a:r>
            <a:r>
              <a:rPr lang="en-US" dirty="0" smtClean="0"/>
              <a:t>receivers. </a:t>
            </a:r>
          </a:p>
          <a:p>
            <a:pPr lvl="2"/>
            <a:r>
              <a:rPr lang="en-US" dirty="0" smtClean="0"/>
              <a:t>AM </a:t>
            </a:r>
            <a:r>
              <a:rPr lang="en-US" dirty="0"/>
              <a:t>and FM radio, television, </a:t>
            </a:r>
            <a:r>
              <a:rPr lang="en-US" dirty="0" smtClean="0"/>
              <a:t>maritime radio</a:t>
            </a:r>
            <a:r>
              <a:rPr lang="en-US" dirty="0"/>
              <a:t>, cordless phones, and </a:t>
            </a:r>
            <a:r>
              <a:rPr lang="en-US" dirty="0" smtClean="0"/>
              <a:t>paging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02837" y="1690687"/>
            <a:ext cx="5620841" cy="39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3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Electromagnetic waves having frequencies between </a:t>
            </a:r>
            <a:r>
              <a:rPr lang="en-US" dirty="0" smtClean="0"/>
              <a:t>1 </a:t>
            </a:r>
            <a:r>
              <a:rPr lang="en-US" dirty="0"/>
              <a:t>and 300 GHz are called microwaves</a:t>
            </a:r>
            <a:r>
              <a:rPr lang="en-US" dirty="0" smtClean="0"/>
              <a:t>.</a:t>
            </a:r>
          </a:p>
          <a:p>
            <a:r>
              <a:rPr lang="en-US" dirty="0"/>
              <a:t>Microwaves are unidirectional</a:t>
            </a:r>
            <a:r>
              <a:rPr lang="en-US" dirty="0" smtClean="0"/>
              <a:t>.</a:t>
            </a:r>
          </a:p>
          <a:p>
            <a:r>
              <a:rPr lang="en-US" dirty="0"/>
              <a:t>Microwave propagation is line-of-sight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Unicast - one-to-one communication </a:t>
            </a:r>
            <a:r>
              <a:rPr lang="en-US" dirty="0"/>
              <a:t>is needed between the sender and the receiver. </a:t>
            </a:r>
            <a:endParaRPr lang="en-US" dirty="0" smtClean="0"/>
          </a:p>
          <a:p>
            <a:pPr lvl="2"/>
            <a:r>
              <a:rPr lang="en-US" dirty="0" smtClean="0"/>
              <a:t>cellular phones, </a:t>
            </a:r>
            <a:r>
              <a:rPr lang="en-US" dirty="0"/>
              <a:t>satellite networks </a:t>
            </a:r>
            <a:r>
              <a:rPr lang="en-US" dirty="0" smtClean="0"/>
              <a:t>and </a:t>
            </a:r>
            <a:r>
              <a:rPr lang="en-US" dirty="0"/>
              <a:t>wireless LANs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4116" y="1825625"/>
            <a:ext cx="5112182" cy="3810900"/>
          </a:xfrm>
        </p:spPr>
      </p:pic>
    </p:spTree>
    <p:extLst>
      <p:ext uri="{BB962C8B-B14F-4D97-AF65-F5344CB8AC3E}">
        <p14:creationId xmlns:p14="http://schemas.microsoft.com/office/powerpoint/2010/main" xmlns="" val="671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Infrared waves, with frequencies from 300 GHz to 400 THz (wavelengths from 1 </a:t>
            </a:r>
            <a:r>
              <a:rPr lang="en-US" dirty="0" smtClean="0"/>
              <a:t>mm to </a:t>
            </a:r>
            <a:r>
              <a:rPr lang="en-US" dirty="0"/>
              <a:t>770 nm</a:t>
            </a:r>
            <a:r>
              <a:rPr lang="en-US" dirty="0" smtClean="0"/>
              <a:t>).</a:t>
            </a:r>
          </a:p>
          <a:p>
            <a:r>
              <a:rPr lang="en-US" dirty="0"/>
              <a:t>used for </a:t>
            </a:r>
            <a:r>
              <a:rPr lang="en-US" dirty="0" smtClean="0"/>
              <a:t>short-range communication.</a:t>
            </a:r>
          </a:p>
          <a:p>
            <a:r>
              <a:rPr lang="en-US" dirty="0"/>
              <a:t>line-of-sight propagation.</a:t>
            </a:r>
            <a:endParaRPr lang="en-US" dirty="0" smtClean="0"/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/>
              <a:t>used to transmit digital data with a very high data </a:t>
            </a:r>
            <a:r>
              <a:rPr lang="en-US" dirty="0" smtClean="0"/>
              <a:t>rate.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0543" y="2142698"/>
            <a:ext cx="5860179" cy="2565780"/>
          </a:xfrm>
        </p:spPr>
      </p:pic>
    </p:spTree>
    <p:extLst>
      <p:ext uri="{BB962C8B-B14F-4D97-AF65-F5344CB8AC3E}">
        <p14:creationId xmlns:p14="http://schemas.microsoft.com/office/powerpoint/2010/main" xmlns="" val="10742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61" y="1"/>
            <a:ext cx="10515600" cy="6481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Signal Vs Digital Signal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054" y="639441"/>
            <a:ext cx="5157787" cy="529601"/>
          </a:xfrm>
        </p:spPr>
        <p:txBody>
          <a:bodyPr/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70" y="1289733"/>
            <a:ext cx="5789231" cy="3684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analog signal </a:t>
            </a:r>
            <a:r>
              <a:rPr lang="en-US" dirty="0" smtClean="0"/>
              <a:t>is one in which the signal intensity varies in a smooth fashion over time.</a:t>
            </a:r>
          </a:p>
          <a:p>
            <a:pPr>
              <a:buNone/>
            </a:pPr>
            <a:r>
              <a:rPr lang="en-US" dirty="0" smtClean="0"/>
              <a:t>   (</a:t>
            </a:r>
            <a:r>
              <a:rPr lang="en-US" dirty="0" err="1" smtClean="0"/>
              <a:t>ie</a:t>
            </a:r>
            <a:r>
              <a:rPr lang="en-US" dirty="0" smtClean="0"/>
              <a:t>)there are no breaks or discontinuities in the signal</a:t>
            </a:r>
          </a:p>
          <a:p>
            <a:r>
              <a:rPr lang="en-US" dirty="0" smtClean="0"/>
              <a:t>The continuous signal might represent speech.</a:t>
            </a:r>
          </a:p>
          <a:p>
            <a:r>
              <a:rPr lang="en-US" dirty="0" smtClean="0"/>
              <a:t>Analog signals can have an infinite number of values in a range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774" y="801487"/>
            <a:ext cx="5183188" cy="460154"/>
          </a:xfrm>
        </p:spPr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797" y="1347606"/>
            <a:ext cx="5715000" cy="3684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digital signal </a:t>
            </a:r>
            <a:r>
              <a:rPr lang="en-US" dirty="0" smtClean="0"/>
              <a:t>is one in which the signal intensity maintains a constant level for some period of time and then abruptly changes to another constant level.</a:t>
            </a:r>
          </a:p>
          <a:p>
            <a:r>
              <a:rPr lang="en-US" dirty="0" smtClean="0"/>
              <a:t>discrete signal might represent binary 1s and 0s.</a:t>
            </a:r>
          </a:p>
          <a:p>
            <a:r>
              <a:rPr lang="en-US" dirty="0" smtClean="0"/>
              <a:t>digital signals can have only a limited number of values.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" y="4751882"/>
            <a:ext cx="6331092" cy="177633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02" y="4721902"/>
            <a:ext cx="5717275" cy="1731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4085" y="0"/>
            <a:ext cx="7806518" cy="6858000"/>
          </a:xfrm>
        </p:spPr>
      </p:pic>
    </p:spTree>
    <p:extLst>
      <p:ext uri="{BB962C8B-B14F-4D97-AF65-F5344CB8AC3E}">
        <p14:creationId xmlns:p14="http://schemas.microsoft.com/office/powerpoint/2010/main" xmlns="" val="15413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19Z504 COMPUTER </a:t>
            </a:r>
            <a:r>
              <a:rPr lang="en-US" b="1" dirty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Unit 2 – Link Layer Services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4530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UNIT 2 – LINK LAYER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Link Layer Services </a:t>
            </a:r>
          </a:p>
          <a:p>
            <a:pPr marL="0" indent="0">
              <a:buNone/>
            </a:pPr>
            <a:r>
              <a:rPr lang="en-US" sz="2400" b="1" dirty="0" smtClean="0"/>
              <a:t>	Framing </a:t>
            </a:r>
          </a:p>
          <a:p>
            <a:pPr marL="0" indent="0">
              <a:buNone/>
            </a:pPr>
            <a:r>
              <a:rPr lang="en-US" sz="2400" b="1" dirty="0" smtClean="0"/>
              <a:t>	Flow Control </a:t>
            </a:r>
          </a:p>
          <a:p>
            <a:pPr marL="0" indent="0">
              <a:buNone/>
            </a:pPr>
            <a:r>
              <a:rPr lang="en-US" sz="2400" b="1" dirty="0" smtClean="0"/>
              <a:t>	Error Control </a:t>
            </a:r>
          </a:p>
          <a:p>
            <a:pPr marL="0" indent="0">
              <a:buNone/>
            </a:pPr>
            <a:r>
              <a:rPr lang="en-US" sz="2400" b="1" dirty="0" smtClean="0"/>
              <a:t>	Media Access Control </a:t>
            </a:r>
          </a:p>
          <a:p>
            <a:pPr marL="0" indent="0">
              <a:buNone/>
            </a:pPr>
            <a:r>
              <a:rPr lang="en-US" sz="2400" b="1" dirty="0" smtClean="0"/>
              <a:t>Ethernet </a:t>
            </a:r>
          </a:p>
          <a:p>
            <a:pPr marL="0" indent="0">
              <a:buNone/>
            </a:pPr>
            <a:r>
              <a:rPr lang="en-US" sz="2400" b="1" dirty="0" smtClean="0"/>
              <a:t>Wireless LAN</a:t>
            </a:r>
          </a:p>
          <a:p>
            <a:pPr marL="0" indent="0">
              <a:buNone/>
            </a:pPr>
            <a:r>
              <a:rPr lang="en-US" sz="2400" b="1" dirty="0" smtClean="0"/>
              <a:t>Introduction about </a:t>
            </a:r>
          </a:p>
          <a:p>
            <a:pPr marL="0" indent="0">
              <a:buNone/>
            </a:pPr>
            <a:r>
              <a:rPr lang="en-US" sz="2400" b="1" dirty="0" smtClean="0"/>
              <a:t>	Bluetooth 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Zigbee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010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</p:spPr>
        <p:txBody>
          <a:bodyPr/>
          <a:lstStyle/>
          <a:p>
            <a:r>
              <a:rPr lang="en-US" dirty="0"/>
              <a:t>Time Domain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7107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dirty="0"/>
              <a:t>analog and digital signals can take one of two </a:t>
            </a:r>
            <a:r>
              <a:rPr lang="en-US" dirty="0" smtClean="0"/>
              <a:t>forms:</a:t>
            </a:r>
          </a:p>
          <a:p>
            <a:pPr lvl="1"/>
            <a:r>
              <a:rPr lang="en-US" i="1" dirty="0" smtClean="0"/>
              <a:t>periodic </a:t>
            </a:r>
            <a:endParaRPr lang="en-US" dirty="0"/>
          </a:p>
          <a:p>
            <a:pPr lvl="1"/>
            <a:r>
              <a:rPr lang="en-US" i="1" dirty="0" smtClean="0"/>
              <a:t>Non-periodic/aperiodic</a:t>
            </a:r>
          </a:p>
          <a:p>
            <a:r>
              <a:rPr lang="en-US" dirty="0"/>
              <a:t>In data </a:t>
            </a:r>
            <a:r>
              <a:rPr lang="en-US" dirty="0" smtClean="0"/>
              <a:t>communications, we </a:t>
            </a:r>
            <a:r>
              <a:rPr lang="en-US" dirty="0"/>
              <a:t>commonly use </a:t>
            </a:r>
            <a:endParaRPr lang="en-US" dirty="0" smtClean="0"/>
          </a:p>
          <a:p>
            <a:pPr lvl="1"/>
            <a:r>
              <a:rPr lang="en-US" dirty="0" smtClean="0"/>
              <a:t>periodic </a:t>
            </a:r>
            <a:r>
              <a:rPr lang="en-US" dirty="0"/>
              <a:t>analog signals (because they need less bandwidth</a:t>
            </a:r>
            <a:r>
              <a:rPr lang="en-US" dirty="0" smtClean="0"/>
              <a:t>,) </a:t>
            </a:r>
          </a:p>
          <a:p>
            <a:pPr lvl="1"/>
            <a:r>
              <a:rPr lang="en-US" dirty="0" smtClean="0"/>
              <a:t>Non-periodic </a:t>
            </a:r>
            <a:r>
              <a:rPr lang="en-US" dirty="0"/>
              <a:t>digital signals (because they can </a:t>
            </a:r>
            <a:r>
              <a:rPr lang="en-US" dirty="0" smtClean="0"/>
              <a:t>represent variation </a:t>
            </a:r>
            <a:r>
              <a:rPr lang="en-US" dirty="0"/>
              <a:t>in </a:t>
            </a:r>
            <a:r>
              <a:rPr lang="en-US" dirty="0" smtClean="0"/>
              <a:t>data).</a:t>
            </a:r>
          </a:p>
        </p:txBody>
      </p:sp>
    </p:spTree>
    <p:extLst>
      <p:ext uri="{BB962C8B-B14F-4D97-AF65-F5344CB8AC3E}">
        <p14:creationId xmlns="" xmlns:p14="http://schemas.microsoft.com/office/powerpoint/2010/main" val="10351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simplest sort of signal is a </a:t>
            </a:r>
            <a:r>
              <a:rPr lang="en-US" sz="2400" b="1" dirty="0"/>
              <a:t>periodic signal</a:t>
            </a:r>
            <a:r>
              <a:rPr lang="en-US" sz="2400" dirty="0"/>
              <a:t>, in which the same signal </a:t>
            </a:r>
            <a:r>
              <a:rPr lang="en-US" sz="2400" dirty="0" smtClean="0"/>
              <a:t>pattern repeats </a:t>
            </a:r>
            <a:r>
              <a:rPr lang="en-US" sz="2400" dirty="0"/>
              <a:t>over </a:t>
            </a:r>
            <a:r>
              <a:rPr lang="en-US" sz="2400" dirty="0" smtClean="0"/>
              <a:t>time.</a:t>
            </a:r>
          </a:p>
          <a:p>
            <a:r>
              <a:rPr lang="en-US" sz="2400" dirty="0"/>
              <a:t>The completion </a:t>
            </a:r>
            <a:r>
              <a:rPr lang="en-US" sz="2400" dirty="0" smtClean="0"/>
              <a:t>of one </a:t>
            </a:r>
            <a:r>
              <a:rPr lang="en-US" sz="2400" dirty="0"/>
              <a:t>full pattern is called a cycle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04716"/>
            <a:ext cx="6172199" cy="66532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01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4602</Words>
  <Application>Microsoft Office PowerPoint</Application>
  <PresentationFormat>Custom</PresentationFormat>
  <Paragraphs>449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19Z504 COMPUTER NETWORKS</vt:lpstr>
      <vt:lpstr>Physical Layer</vt:lpstr>
      <vt:lpstr>Components of a data communication system</vt:lpstr>
      <vt:lpstr>Physical Layer</vt:lpstr>
      <vt:lpstr>Data &amp; Signal</vt:lpstr>
      <vt:lpstr>Analog &amp; Digital Data</vt:lpstr>
      <vt:lpstr>Analog Signal Vs Digital Signal</vt:lpstr>
      <vt:lpstr>Time Domain Concepts</vt:lpstr>
      <vt:lpstr>Periodic signal</vt:lpstr>
      <vt:lpstr>Simple Signal – sine wave </vt:lpstr>
      <vt:lpstr>Peak Amplitude (A), Frequency (f ) ,Period(T) and  Phase(φ)</vt:lpstr>
      <vt:lpstr>Two signals with the same Phase and Frequency,but different Amplitudes</vt:lpstr>
      <vt:lpstr>Two signals with the same Amplitude and Phase, but different Frequencies</vt:lpstr>
      <vt:lpstr>Three sine waves with the same Amplitude and Frequency, but different Phases </vt:lpstr>
      <vt:lpstr>Wavelength</vt:lpstr>
      <vt:lpstr>Wavelength and Period</vt:lpstr>
      <vt:lpstr>Time &amp; Frequency domain</vt:lpstr>
      <vt:lpstr>The time-domain and frequency-domain plots of a sine wave</vt:lpstr>
      <vt:lpstr>Frequency domain</vt:lpstr>
      <vt:lpstr>The time and frequency domains of a nonperiodic signal</vt:lpstr>
      <vt:lpstr>DIGITAL SIGNALS</vt:lpstr>
      <vt:lpstr>How many bits per level?</vt:lpstr>
      <vt:lpstr>Bit Rate/frequency</vt:lpstr>
      <vt:lpstr>Bit rate of the channel?</vt:lpstr>
      <vt:lpstr>Bit Length</vt:lpstr>
      <vt:lpstr>DATA RATE</vt:lpstr>
      <vt:lpstr>Nyquist Bit Rate</vt:lpstr>
      <vt:lpstr>Signal Encoding</vt:lpstr>
      <vt:lpstr>Signal Element Versus Data Element</vt:lpstr>
      <vt:lpstr>Signal Element versus Data Elements</vt:lpstr>
      <vt:lpstr>Signal Element versus Data Elements</vt:lpstr>
      <vt:lpstr>Signal Element versus Data Elements</vt:lpstr>
      <vt:lpstr>Encoding Problems</vt:lpstr>
      <vt:lpstr>0 1 1 1</vt:lpstr>
      <vt:lpstr>Encoding Problems</vt:lpstr>
      <vt:lpstr>Signal Encoding Techniques</vt:lpstr>
      <vt:lpstr>Line Coding</vt:lpstr>
      <vt:lpstr>Line coding and decoding</vt:lpstr>
      <vt:lpstr>Line Coding Schemes</vt:lpstr>
      <vt:lpstr>Line Coding Schemes</vt:lpstr>
      <vt:lpstr>Line Coding Schemes</vt:lpstr>
      <vt:lpstr>Line Coding Schemes</vt:lpstr>
      <vt:lpstr>Block Coding</vt:lpstr>
      <vt:lpstr>Block Coding</vt:lpstr>
      <vt:lpstr>Block Coding</vt:lpstr>
      <vt:lpstr>4B/5B</vt:lpstr>
      <vt:lpstr>4B/5B Encoding</vt:lpstr>
      <vt:lpstr>4B/5B Encoding</vt:lpstr>
      <vt:lpstr>4B/5B Encoding Bit Sequence</vt:lpstr>
      <vt:lpstr>Slide 50</vt:lpstr>
      <vt:lpstr>Transmission Medium</vt:lpstr>
      <vt:lpstr>Wired Transmission Media</vt:lpstr>
      <vt:lpstr>Twisted Pair</vt:lpstr>
      <vt:lpstr>STP Vs UTP</vt:lpstr>
      <vt:lpstr>Twisted Pair Connector</vt:lpstr>
      <vt:lpstr>Twisted Pair</vt:lpstr>
      <vt:lpstr>Coaxial Cable</vt:lpstr>
      <vt:lpstr>Baseband Vs Broadband</vt:lpstr>
      <vt:lpstr>Coaxial Cable Connector</vt:lpstr>
      <vt:lpstr>Coaxial Cable</vt:lpstr>
      <vt:lpstr>Fiber-Optic Cable</vt:lpstr>
      <vt:lpstr>Fiber-Optic Cable Connector</vt:lpstr>
      <vt:lpstr>Fiber-Optic Cable</vt:lpstr>
      <vt:lpstr>Wireless Transmission Media</vt:lpstr>
      <vt:lpstr>Wireless Transmission Media</vt:lpstr>
      <vt:lpstr>Slide 66</vt:lpstr>
      <vt:lpstr>Radio Waves</vt:lpstr>
      <vt:lpstr>Microwaves</vt:lpstr>
      <vt:lpstr>Infrared</vt:lpstr>
      <vt:lpstr>Slide 70</vt:lpstr>
      <vt:lpstr>19Z504 COMPUTER NETWORKS</vt:lpstr>
      <vt:lpstr>UNIT 2 – LINK LAYER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Devices</dc:title>
  <dc:creator>Sajitha</dc:creator>
  <cp:lastModifiedBy>viji</cp:lastModifiedBy>
  <cp:revision>524</cp:revision>
  <dcterms:created xsi:type="dcterms:W3CDTF">2020-07-17T09:39:41Z</dcterms:created>
  <dcterms:modified xsi:type="dcterms:W3CDTF">2024-07-19T05:40:44Z</dcterms:modified>
</cp:coreProperties>
</file>