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6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7610" y="394089"/>
            <a:ext cx="8496778" cy="233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223" y="389922"/>
            <a:ext cx="199453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3037" y="3256975"/>
            <a:ext cx="10245925" cy="284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635" marR="5080" algn="ctr">
              <a:lnSpc>
                <a:spcPts val="5850"/>
              </a:lnSpc>
              <a:spcBef>
                <a:spcPts val="820"/>
              </a:spcBef>
            </a:pPr>
            <a:r>
              <a:rPr spc="-5" dirty="0"/>
              <a:t>The following </a:t>
            </a:r>
            <a:r>
              <a:rPr spc="-10" dirty="0"/>
              <a:t>experiments</a:t>
            </a:r>
            <a:r>
              <a:rPr spc="-90" dirty="0"/>
              <a:t> </a:t>
            </a:r>
            <a:r>
              <a:rPr dirty="0"/>
              <a:t>are  </a:t>
            </a:r>
            <a:r>
              <a:rPr spc="-10" dirty="0"/>
              <a:t>to </a:t>
            </a:r>
            <a:r>
              <a:rPr spc="-5" dirty="0"/>
              <a:t>be </a:t>
            </a:r>
            <a:r>
              <a:rPr spc="-10" dirty="0"/>
              <a:t>implemented </a:t>
            </a:r>
            <a:r>
              <a:rPr spc="-5" dirty="0"/>
              <a:t>in </a:t>
            </a:r>
            <a:r>
              <a:rPr spc="-10" dirty="0"/>
              <a:t>‘C’  language: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3044" y="3585980"/>
            <a:ext cx="6270556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(i) Simple Chat Program using TCP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Sockets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3" y="389923"/>
            <a:ext cx="7699377" cy="829278"/>
          </a:xfrm>
        </p:spPr>
        <p:txBody>
          <a:bodyPr/>
          <a:lstStyle/>
          <a:p>
            <a:r>
              <a:rPr lang="en-US" dirty="0" smtClean="0"/>
              <a:t>Logical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Internet, the host is identified by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is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32-bit(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bytes)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that we can   uniquely identifying the host.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address, each period separates one of the bytes expressed in decimal notation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255.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is hierarchical because as we scan the address from left to right, we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obtain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specific information about where the host is located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Internet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within which network, in the network of networks)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host’s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 needs to be changed when the host moves,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changes the network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it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attached.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is analogous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person’s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IP Address:</a:t>
            </a:r>
          </a:p>
          <a:p>
            <a:pPr marL="3200400" lvl="7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222.222.222.220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27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3" y="389923"/>
            <a:ext cx="7165977" cy="524478"/>
          </a:xfrm>
        </p:spPr>
        <p:txBody>
          <a:bodyPr/>
          <a:lstStyle/>
          <a:p>
            <a:r>
              <a:rPr lang="en-US" dirty="0" smtClean="0"/>
              <a:t>Port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5259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process must identify the receiving process running in the host because in general, a host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running many network applications.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 by Port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Port Number is a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bit 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Ports/Well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to 1023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(assigned by IANA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Ports/Registered Ports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1024 to 49151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(assigned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IANA)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Ports/Private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Ephemeral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 – 49152 to 65535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assigned)</a:t>
            </a:r>
          </a:p>
          <a:p>
            <a:pPr marL="393192" lvl="1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server is identified by port number 80.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mail-server process is identified by port number 25.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14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3" y="389922"/>
            <a:ext cx="9528177" cy="12864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assigns the IP addresses and port numbers?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Internet Assigned Numbers Authority (IANA)</a:t>
            </a:r>
          </a:p>
          <a:p>
            <a:pPr marL="0" indent="0" algn="ctr">
              <a:buNone/>
            </a:pPr>
            <a:r>
              <a:rPr lang="en-US" sz="3600" dirty="0" smtClean="0"/>
              <a:t>https</a:t>
            </a:r>
            <a:r>
              <a:rPr lang="en-US" sz="3600" dirty="0"/>
              <a:t>://</a:t>
            </a:r>
            <a:r>
              <a:rPr lang="en-US" sz="3600" dirty="0" smtClean="0"/>
              <a:t>www.iana.org</a:t>
            </a:r>
          </a:p>
        </p:txBody>
      </p:sp>
    </p:spTree>
    <p:extLst>
      <p:ext uri="{BB962C8B-B14F-4D97-AF65-F5344CB8AC3E}">
        <p14:creationId xmlns:p14="http://schemas.microsoft.com/office/powerpoint/2010/main" xmlns="" val="64495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48037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6705" algn="l"/>
              </a:tabLst>
            </a:pPr>
            <a:r>
              <a:rPr sz="4000" spc="-5" dirty="0"/>
              <a:t>Client	</a:t>
            </a:r>
            <a:r>
              <a:rPr sz="4000" dirty="0"/>
              <a:t>&amp;</a:t>
            </a:r>
            <a:r>
              <a:rPr sz="4000" spc="-95" dirty="0"/>
              <a:t> </a:t>
            </a:r>
            <a:r>
              <a:rPr sz="4000" spc="-5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295400"/>
            <a:ext cx="10165080" cy="487280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>
              <a:lnSpc>
                <a:spcPct val="15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Client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Server </a:t>
            </a:r>
            <a:r>
              <a:rPr sz="2800" dirty="0">
                <a:latin typeface="Carlito"/>
                <a:cs typeface="Carlito"/>
              </a:rPr>
              <a:t>– </a:t>
            </a:r>
            <a:r>
              <a:rPr sz="2800" spc="-5" dirty="0">
                <a:latin typeface="Carlito"/>
                <a:cs typeface="Carlito"/>
              </a:rPr>
              <a:t>refer to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roles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50000"/>
              </a:lnSpc>
              <a:spcBef>
                <a:spcPts val="6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client program initiates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communication</a:t>
            </a:r>
            <a:endParaRPr sz="2800">
              <a:latin typeface="Carlito"/>
              <a:cs typeface="Carlito"/>
            </a:endParaRPr>
          </a:p>
          <a:p>
            <a:pPr marL="187960" marR="238760" indent="-175895">
              <a:lnSpc>
                <a:spcPct val="150000"/>
              </a:lnSpc>
              <a:spcBef>
                <a:spcPts val="10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server program waits passively for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then </a:t>
            </a:r>
            <a:r>
              <a:rPr sz="2800" spc="-5" dirty="0">
                <a:latin typeface="Carlito"/>
                <a:cs typeface="Carlito"/>
              </a:rPr>
              <a:t>responds to clients 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contacts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it.</a:t>
            </a:r>
            <a:endParaRPr sz="2800">
              <a:latin typeface="Carlito"/>
              <a:cs typeface="Carlito"/>
            </a:endParaRPr>
          </a:p>
          <a:p>
            <a:pPr marL="187960" marR="5080" indent="-175895">
              <a:lnSpc>
                <a:spcPct val="150000"/>
              </a:lnSpc>
              <a:spcBef>
                <a:spcPts val="9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Whether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program is </a:t>
            </a:r>
            <a:r>
              <a:rPr sz="2800" dirty="0">
                <a:latin typeface="Carlito"/>
                <a:cs typeface="Carlito"/>
              </a:rPr>
              <a:t>acting as a </a:t>
            </a:r>
            <a:r>
              <a:rPr sz="2800" spc="-5" dirty="0">
                <a:latin typeface="Carlito"/>
                <a:cs typeface="Carlito"/>
              </a:rPr>
              <a:t>client or server determines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general form of its use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sockets API to establish communication  with its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peer.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2898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625346"/>
            <a:ext cx="10240010" cy="412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483870" indent="-175895">
              <a:lnSpc>
                <a:spcPct val="149600"/>
              </a:lnSpc>
              <a:spcBef>
                <a:spcPts val="9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Applications </a:t>
            </a:r>
            <a:r>
              <a:rPr sz="2800" dirty="0">
                <a:latin typeface="Carlito"/>
                <a:cs typeface="Carlito"/>
              </a:rPr>
              <a:t>access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services provided by UDP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through  the </a:t>
            </a:r>
            <a:r>
              <a:rPr sz="2800" spc="-5" dirty="0">
                <a:latin typeface="Carlito"/>
                <a:cs typeface="Carlito"/>
              </a:rPr>
              <a:t>sockets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API.</a:t>
            </a:r>
            <a:endParaRPr sz="2800">
              <a:latin typeface="Carlito"/>
              <a:cs typeface="Carlito"/>
            </a:endParaRPr>
          </a:p>
          <a:p>
            <a:pPr marL="187960" marR="5080" indent="-175895">
              <a:lnSpc>
                <a:spcPct val="151000"/>
              </a:lnSpc>
              <a:spcBef>
                <a:spcPts val="955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i="1" spc="-5" dirty="0">
                <a:latin typeface="Carlito"/>
                <a:cs typeface="Carlito"/>
              </a:rPr>
              <a:t>socket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abstraction </a:t>
            </a:r>
            <a:r>
              <a:rPr sz="2800" spc="-10" dirty="0">
                <a:latin typeface="Carlito"/>
                <a:cs typeface="Carlito"/>
              </a:rPr>
              <a:t>through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dirty="0">
                <a:latin typeface="Carlito"/>
                <a:cs typeface="Carlito"/>
              </a:rPr>
              <a:t>an application </a:t>
            </a:r>
            <a:r>
              <a:rPr sz="2800" spc="-5" dirty="0">
                <a:latin typeface="Carlito"/>
                <a:cs typeface="Carlito"/>
              </a:rPr>
              <a:t>may send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5" dirty="0">
                <a:latin typeface="Carlito"/>
                <a:cs typeface="Carlito"/>
              </a:rPr>
              <a:t>receive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187960" marR="231775" indent="-175895">
              <a:lnSpc>
                <a:spcPct val="151000"/>
              </a:lnSpc>
              <a:spcBef>
                <a:spcPts val="9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written 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socket by </a:t>
            </a:r>
            <a:r>
              <a:rPr sz="2800" dirty="0">
                <a:latin typeface="Carlito"/>
                <a:cs typeface="Carlito"/>
              </a:rPr>
              <a:t>an application </a:t>
            </a:r>
            <a:r>
              <a:rPr sz="2800" spc="-5" dirty="0">
                <a:latin typeface="Carlito"/>
                <a:cs typeface="Carlito"/>
              </a:rPr>
              <a:t>on one machine  can be read by </a:t>
            </a:r>
            <a:r>
              <a:rPr sz="2800" dirty="0">
                <a:latin typeface="Carlito"/>
                <a:cs typeface="Carlito"/>
              </a:rPr>
              <a:t>an application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different machine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vice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versa.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534607"/>
            <a:ext cx="3279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186720"/>
            <a:ext cx="10744199" cy="438799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main </a:t>
            </a:r>
            <a:r>
              <a:rPr sz="2800" spc="-10" dirty="0">
                <a:latin typeface="Carlito"/>
                <a:cs typeface="Carlito"/>
              </a:rPr>
              <a:t>types </a:t>
            </a:r>
            <a:r>
              <a:rPr sz="2800" spc="-5" dirty="0">
                <a:latin typeface="Carlito"/>
                <a:cs typeface="Carlito"/>
              </a:rPr>
              <a:t>of sockets in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TCP/IP</a:t>
            </a:r>
            <a:endParaRPr sz="2800" dirty="0">
              <a:latin typeface="Carlito"/>
              <a:cs typeface="Carlito"/>
            </a:endParaRPr>
          </a:p>
          <a:p>
            <a:pPr marL="645160" lvl="1" indent="-184150" algn="just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i="1" spc="-5" dirty="0">
                <a:latin typeface="Carlito"/>
                <a:cs typeface="Carlito"/>
              </a:rPr>
              <a:t>stream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sockets</a:t>
            </a:r>
            <a:endParaRPr sz="2400" dirty="0">
              <a:latin typeface="Carlito"/>
              <a:cs typeface="Carlito"/>
            </a:endParaRPr>
          </a:p>
          <a:p>
            <a:pPr marL="645160" lvl="1" indent="-184150" algn="just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i="1" spc="-5" dirty="0">
                <a:latin typeface="Carlito"/>
                <a:cs typeface="Carlito"/>
              </a:rPr>
              <a:t>datagram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sockets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187960" marR="95631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Stream sockets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use TCP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as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end-to-end protocol </a:t>
            </a:r>
            <a:r>
              <a:rPr sz="2800" spc="-5" dirty="0">
                <a:latin typeface="Carlito"/>
                <a:cs typeface="Carlito"/>
              </a:rPr>
              <a:t>(with </a:t>
            </a:r>
            <a:r>
              <a:rPr sz="2800" spc="-10" dirty="0">
                <a:latin typeface="Carlito"/>
                <a:cs typeface="Carlito"/>
              </a:rPr>
              <a:t>IP  </a:t>
            </a:r>
            <a:r>
              <a:rPr sz="2800" spc="-5" dirty="0">
                <a:latin typeface="Carlito"/>
                <a:cs typeface="Carlito"/>
              </a:rPr>
              <a:t>underneath)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thus </a:t>
            </a:r>
            <a:r>
              <a:rPr sz="2800" spc="-5" dirty="0">
                <a:latin typeface="Carlito"/>
                <a:cs typeface="Carlito"/>
              </a:rPr>
              <a:t>provide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reliable byte-stream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service.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188595" algn="l"/>
                <a:tab pos="7265034" algn="l"/>
              </a:tabLst>
            </a:pPr>
            <a:r>
              <a:rPr sz="2800" spc="-5" dirty="0">
                <a:latin typeface="Carlito"/>
                <a:cs typeface="Carlito"/>
              </a:rPr>
              <a:t>Datagram sockets use UDP (with IP underneath)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thus </a:t>
            </a:r>
            <a:r>
              <a:rPr sz="2800" spc="-5" dirty="0">
                <a:latin typeface="Carlito"/>
                <a:cs typeface="Carlito"/>
              </a:rPr>
              <a:t>provide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a 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best-effort datagram service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dirty="0">
                <a:latin typeface="Carlito"/>
                <a:cs typeface="Carlito"/>
              </a:rPr>
              <a:t>applications </a:t>
            </a:r>
            <a:r>
              <a:rPr sz="2800" spc="-5" dirty="0">
                <a:latin typeface="Carlito"/>
                <a:cs typeface="Carlito"/>
              </a:rPr>
              <a:t>can use to send  individual messages up to </a:t>
            </a:r>
            <a:r>
              <a:rPr sz="2800" dirty="0">
                <a:latin typeface="Carlito"/>
                <a:cs typeface="Carlito"/>
              </a:rPr>
              <a:t>about </a:t>
            </a:r>
            <a:r>
              <a:rPr sz="2800" spc="-5" dirty="0">
                <a:latin typeface="Carlito"/>
                <a:cs typeface="Carlito"/>
              </a:rPr>
              <a:t>65,500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bytes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in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spc="-5" dirty="0" smtClean="0">
                <a:latin typeface="Carlito"/>
                <a:cs typeface="Carlito"/>
              </a:rPr>
              <a:t>length.</a:t>
            </a:r>
            <a:endParaRPr lang="en-US" sz="2800" spc="-5" dirty="0" smtClean="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90000"/>
              </a:lnSpc>
              <a:spcBef>
                <a:spcPts val="925"/>
              </a:spcBef>
              <a:buFont typeface="Arial"/>
              <a:buChar char="•"/>
              <a:tabLst>
                <a:tab pos="188595" algn="l"/>
                <a:tab pos="7265034" algn="l"/>
              </a:tabLst>
            </a:pPr>
            <a:r>
              <a:rPr sz="2800" dirty="0" smtClean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TCP/IP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socket is uniquely identified </a:t>
            </a:r>
            <a:r>
              <a:rPr sz="2800" spc="-5" dirty="0">
                <a:latin typeface="Carlito"/>
                <a:cs typeface="Carlito"/>
              </a:rPr>
              <a:t>by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Internet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address</a:t>
            </a:r>
            <a:r>
              <a:rPr sz="2800" dirty="0">
                <a:latin typeface="Carlito"/>
                <a:cs typeface="Carlito"/>
              </a:rPr>
              <a:t>, an  </a:t>
            </a:r>
            <a:r>
              <a:rPr sz="2800" spc="-5" dirty="0">
                <a:latin typeface="Carlito"/>
                <a:cs typeface="Carlito"/>
              </a:rPr>
              <a:t>end-to-end protocol (TCP or UDP),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port</a:t>
            </a:r>
            <a:r>
              <a:rPr sz="2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number</a:t>
            </a:r>
            <a:r>
              <a:rPr sz="2800" spc="-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256810"/>
            <a:ext cx="7013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Byte Ordering</a:t>
            </a:r>
            <a:r>
              <a:rPr b="1" spc="-9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1076630"/>
            <a:ext cx="11125200" cy="514243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751205" indent="-175895" algn="just">
              <a:lnSpc>
                <a:spcPct val="150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000" spc="-5" dirty="0">
                <a:latin typeface="Carlito"/>
                <a:cs typeface="Carlito"/>
              </a:rPr>
              <a:t>Consider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16-bit integer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is made up of </a:t>
            </a:r>
            <a:r>
              <a:rPr sz="2000" dirty="0">
                <a:latin typeface="Carlito"/>
                <a:cs typeface="Carlito"/>
              </a:rPr>
              <a:t>2 </a:t>
            </a:r>
            <a:r>
              <a:rPr sz="2000" spc="-5" dirty="0">
                <a:latin typeface="Carlito"/>
                <a:cs typeface="Carlito"/>
              </a:rPr>
              <a:t>bytes. There </a:t>
            </a:r>
            <a:r>
              <a:rPr sz="2000" dirty="0">
                <a:latin typeface="Carlito"/>
                <a:cs typeface="Carlito"/>
              </a:rPr>
              <a:t>are </a:t>
            </a:r>
            <a:r>
              <a:rPr sz="2000" spc="-10" dirty="0">
                <a:latin typeface="Carlito"/>
                <a:cs typeface="Carlito"/>
              </a:rPr>
              <a:t>two  </a:t>
            </a:r>
            <a:r>
              <a:rPr sz="2000" spc="-5" dirty="0">
                <a:latin typeface="Carlito"/>
                <a:cs typeface="Carlito"/>
              </a:rPr>
              <a:t>ways to store </a:t>
            </a:r>
            <a:r>
              <a:rPr sz="2000" spc="-10" dirty="0">
                <a:latin typeface="Carlito"/>
                <a:cs typeface="Carlito"/>
              </a:rPr>
              <a:t>the two </a:t>
            </a:r>
            <a:r>
              <a:rPr sz="2000" spc="-5" dirty="0">
                <a:latin typeface="Carlito"/>
                <a:cs typeface="Carlito"/>
              </a:rPr>
              <a:t>bytes in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memory:</a:t>
            </a:r>
            <a:endParaRPr sz="2000">
              <a:latin typeface="Carlito"/>
              <a:cs typeface="Carlito"/>
            </a:endParaRPr>
          </a:p>
          <a:p>
            <a:pPr marL="645160" lvl="1" indent="-184150" algn="just">
              <a:lnSpc>
                <a:spcPct val="150000"/>
              </a:lnSpc>
              <a:spcBef>
                <a:spcPts val="155"/>
              </a:spcBef>
              <a:buFont typeface="Arial"/>
              <a:buChar char="•"/>
              <a:tabLst>
                <a:tab pos="645795" algn="l"/>
              </a:tabLst>
            </a:pPr>
            <a:r>
              <a:rPr sz="2000" i="1" spc="-5" dirty="0">
                <a:latin typeface="Carlito"/>
                <a:cs typeface="Carlito"/>
              </a:rPr>
              <a:t>little-endian </a:t>
            </a:r>
            <a:r>
              <a:rPr sz="2000" spc="-5" dirty="0">
                <a:latin typeface="Carlito"/>
                <a:cs typeface="Carlito"/>
              </a:rPr>
              <a:t>byte order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with the low-order byte </a:t>
            </a:r>
            <a:r>
              <a:rPr sz="200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the starting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address.</a:t>
            </a:r>
            <a:endParaRPr sz="2000">
              <a:latin typeface="Carlito"/>
              <a:cs typeface="Carlito"/>
            </a:endParaRPr>
          </a:p>
          <a:p>
            <a:pPr marL="645160" lvl="1" indent="-184150" algn="just">
              <a:lnSpc>
                <a:spcPct val="15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000" i="1" spc="-5" dirty="0">
                <a:latin typeface="Carlito"/>
                <a:cs typeface="Carlito"/>
              </a:rPr>
              <a:t>big-endian </a:t>
            </a:r>
            <a:r>
              <a:rPr sz="2000" spc="-5" dirty="0">
                <a:latin typeface="Carlito"/>
                <a:cs typeface="Carlito"/>
              </a:rPr>
              <a:t>byte order </a:t>
            </a:r>
            <a:r>
              <a:rPr sz="2000" dirty="0">
                <a:latin typeface="Carlito"/>
                <a:cs typeface="Carlito"/>
              </a:rPr>
              <a:t>- </a:t>
            </a:r>
            <a:r>
              <a:rPr sz="2000" spc="-5" dirty="0">
                <a:latin typeface="Carlito"/>
                <a:cs typeface="Carlito"/>
              </a:rPr>
              <a:t>with the high-order byte </a:t>
            </a:r>
            <a:r>
              <a:rPr sz="2000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the starting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address.</a:t>
            </a:r>
            <a:endParaRPr sz="20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640"/>
              </a:spcBef>
              <a:buFont typeface="Arial"/>
              <a:buChar char="•"/>
              <a:tabLst>
                <a:tab pos="188595" algn="l"/>
                <a:tab pos="5707380" algn="l"/>
              </a:tabLst>
            </a:pPr>
            <a:r>
              <a:rPr sz="2000" spc="-10" dirty="0">
                <a:latin typeface="Carlito"/>
                <a:cs typeface="Carlito"/>
              </a:rPr>
              <a:t>Byte </a:t>
            </a:r>
            <a:r>
              <a:rPr sz="2000" spc="-5" dirty="0">
                <a:latin typeface="Carlito"/>
                <a:cs typeface="Carlito"/>
              </a:rPr>
              <a:t>ordering used by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>
                <a:latin typeface="Carlito"/>
                <a:cs typeface="Carlito"/>
              </a:rPr>
              <a:t>given</a:t>
            </a:r>
            <a:r>
              <a:rPr sz="2000">
                <a:latin typeface="Carlito"/>
                <a:cs typeface="Carlito"/>
              </a:rPr>
              <a:t> </a:t>
            </a:r>
            <a:r>
              <a:rPr sz="2000" spc="-5" smtClean="0">
                <a:latin typeface="Carlito"/>
                <a:cs typeface="Carlito"/>
              </a:rPr>
              <a:t>system</a:t>
            </a:r>
            <a:r>
              <a:rPr lang="en-US" sz="2000" spc="-5" dirty="0" smtClean="0">
                <a:latin typeface="Carlito"/>
                <a:cs typeface="Carlito"/>
              </a:rPr>
              <a:t> </a:t>
            </a:r>
            <a:r>
              <a:rPr sz="2000" spc="-5" smtClean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referred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host byte</a:t>
            </a:r>
            <a:r>
              <a:rPr sz="20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order</a:t>
            </a:r>
            <a:endParaRPr sz="2000">
              <a:solidFill>
                <a:srgbClr val="FF0000"/>
              </a:solidFill>
              <a:latin typeface="Carlito"/>
              <a:cs typeface="Carlito"/>
            </a:endParaRPr>
          </a:p>
          <a:p>
            <a:pPr marL="187960" marR="5080" indent="-175895" algn="just">
              <a:lnSpc>
                <a:spcPct val="150000"/>
              </a:lnSpc>
              <a:spcBef>
                <a:spcPts val="1030"/>
              </a:spcBef>
              <a:buFont typeface="Arial"/>
              <a:buChar char="•"/>
              <a:tabLst>
                <a:tab pos="188595" algn="l"/>
              </a:tabLst>
            </a:pPr>
            <a:r>
              <a:rPr sz="2000" spc="-5" dirty="0">
                <a:latin typeface="Carlito"/>
                <a:cs typeface="Carlito"/>
              </a:rPr>
              <a:t>Network programmers must deal with </a:t>
            </a:r>
            <a:r>
              <a:rPr sz="2000" spc="-10" dirty="0">
                <a:latin typeface="Carlito"/>
                <a:cs typeface="Carlito"/>
              </a:rPr>
              <a:t>these </a:t>
            </a:r>
            <a:r>
              <a:rPr sz="2000" spc="-5" dirty="0">
                <a:latin typeface="Carlito"/>
                <a:cs typeface="Carlito"/>
              </a:rPr>
              <a:t>byte ordering because  networking protocols must specify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i="1" spc="-5" dirty="0">
                <a:solidFill>
                  <a:srgbClr val="FF0000"/>
                </a:solidFill>
                <a:latin typeface="Carlito"/>
                <a:cs typeface="Carlito"/>
              </a:rPr>
              <a:t>network byte order</a:t>
            </a:r>
            <a:r>
              <a:rPr sz="2000" i="1" spc="-5">
                <a:solidFill>
                  <a:srgbClr val="FF0000"/>
                </a:solidFill>
                <a:latin typeface="Carlito"/>
                <a:cs typeface="Carlito"/>
              </a:rPr>
              <a:t>. </a:t>
            </a:r>
            <a:endParaRPr lang="en-US" sz="2000" i="1" spc="-5" dirty="0" smtClean="0">
              <a:solidFill>
                <a:srgbClr val="FF0000"/>
              </a:solidFill>
              <a:latin typeface="Carlito"/>
              <a:cs typeface="Carlito"/>
            </a:endParaRPr>
          </a:p>
          <a:p>
            <a:pPr marL="187960" marR="5080" indent="-175895" algn="just">
              <a:lnSpc>
                <a:spcPct val="150000"/>
              </a:lnSpc>
              <a:spcBef>
                <a:spcPts val="1030"/>
              </a:spcBef>
              <a:buFont typeface="Arial"/>
              <a:buChar char="•"/>
              <a:tabLst>
                <a:tab pos="188595" algn="l"/>
              </a:tabLst>
            </a:pPr>
            <a:r>
              <a:rPr sz="2000" spc="-5" smtClean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sending  protocol stack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receiving protocol stack must </a:t>
            </a:r>
            <a:r>
              <a:rPr sz="2000" dirty="0">
                <a:latin typeface="Carlito"/>
                <a:cs typeface="Carlito"/>
              </a:rPr>
              <a:t>agree </a:t>
            </a:r>
            <a:r>
              <a:rPr sz="2000" spc="-5" dirty="0">
                <a:latin typeface="Carlito"/>
                <a:cs typeface="Carlito"/>
              </a:rPr>
              <a:t>on </a:t>
            </a:r>
            <a:r>
              <a:rPr sz="2000" spc="-10">
                <a:latin typeface="Carlito"/>
                <a:cs typeface="Carlito"/>
              </a:rPr>
              <a:t>the </a:t>
            </a:r>
            <a:r>
              <a:rPr sz="2000" spc="-5" smtClean="0">
                <a:latin typeface="Carlito"/>
                <a:cs typeface="Carlito"/>
              </a:rPr>
              <a:t>order </a:t>
            </a:r>
            <a:r>
              <a:rPr sz="2000" spc="-5" dirty="0">
                <a:latin typeface="Carlito"/>
                <a:cs typeface="Carlito"/>
              </a:rPr>
              <a:t>in which </a:t>
            </a: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bytes of </a:t>
            </a:r>
            <a:r>
              <a:rPr sz="2000" spc="-10" dirty="0">
                <a:latin typeface="Carlito"/>
                <a:cs typeface="Carlito"/>
              </a:rPr>
              <a:t>these </a:t>
            </a:r>
            <a:r>
              <a:rPr sz="2000" spc="-5" dirty="0">
                <a:latin typeface="Carlito"/>
                <a:cs typeface="Carlito"/>
              </a:rPr>
              <a:t>multi byte fields will be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transmitted.</a:t>
            </a:r>
            <a:endParaRPr sz="20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640"/>
              </a:spcBef>
              <a:buFont typeface="Arial"/>
              <a:buChar char="•"/>
              <a:tabLst>
                <a:tab pos="188595" algn="l"/>
              </a:tabLst>
            </a:pPr>
            <a:r>
              <a:rPr sz="2000" spc="-5" dirty="0">
                <a:latin typeface="Carlito"/>
                <a:cs typeface="Carlito"/>
              </a:rPr>
              <a:t>IP use big-endian byte ordering for multi byte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integers.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8860" y="0"/>
            <a:ext cx="10370616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8" y="0"/>
            <a:ext cx="10789903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599440"/>
            <a:ext cx="6403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Byte </a:t>
            </a:r>
            <a:r>
              <a:rPr spc="-5" dirty="0"/>
              <a:t>ordering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632213"/>
            <a:ext cx="95383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TCP segment, </a:t>
            </a:r>
            <a:r>
              <a:rPr sz="2800" spc="-10" dirty="0">
                <a:latin typeface="Carlito"/>
                <a:cs typeface="Carlito"/>
              </a:rPr>
              <a:t>there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16-bit port number </a:t>
            </a:r>
            <a:r>
              <a:rPr sz="2800" dirty="0">
                <a:latin typeface="Carlito"/>
                <a:cs typeface="Carlito"/>
              </a:rPr>
              <a:t>and a </a:t>
            </a:r>
            <a:r>
              <a:rPr sz="2800" spc="-5" dirty="0">
                <a:latin typeface="Carlito"/>
                <a:cs typeface="Carlito"/>
              </a:rPr>
              <a:t>32-bit </a:t>
            </a:r>
            <a:r>
              <a:rPr sz="2800" spc="-10" dirty="0">
                <a:latin typeface="Carlito"/>
                <a:cs typeface="Carlito"/>
              </a:rPr>
              <a:t>IPv4  </a:t>
            </a:r>
            <a:r>
              <a:rPr sz="2800" dirty="0">
                <a:latin typeface="Carlito"/>
                <a:cs typeface="Carlito"/>
              </a:rPr>
              <a:t>address.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2615" y="2759893"/>
            <a:ext cx="9487011" cy="310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0" y="685282"/>
            <a:ext cx="61290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dirty="0">
                <a:latin typeface="Times New Roman"/>
                <a:cs typeface="Times New Roman"/>
              </a:rPr>
              <a:t>GENERAL</a:t>
            </a:r>
            <a:r>
              <a:rPr sz="3950" spc="-65" dirty="0">
                <a:latin typeface="Times New Roman"/>
                <a:cs typeface="Times New Roman"/>
              </a:rPr>
              <a:t> </a:t>
            </a:r>
            <a:r>
              <a:rPr sz="3950" spc="5" dirty="0">
                <a:latin typeface="Times New Roman"/>
                <a:cs typeface="Times New Roman"/>
              </a:rPr>
              <a:t>INSTRUCTIONS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4220" y="1936568"/>
            <a:ext cx="2254250" cy="2691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 smtClean="0">
                <a:latin typeface="Times New Roman"/>
                <a:cs typeface="Times New Roman"/>
              </a:rPr>
              <a:t>Document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Right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</a:t>
            </a:r>
            <a:r>
              <a:rPr sz="28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side</a:t>
            </a:r>
            <a:endParaRPr sz="2800">
              <a:latin typeface="Times New Roman"/>
              <a:cs typeface="Times New Roman"/>
            </a:endParaRPr>
          </a:p>
          <a:p>
            <a:pPr marL="12700" marR="753110">
              <a:lnSpc>
                <a:spcPct val="109400"/>
              </a:lnSpc>
              <a:spcBef>
                <a:spcPts val="25"/>
              </a:spcBef>
            </a:pPr>
            <a:r>
              <a:rPr sz="2800" spc="-5">
                <a:latin typeface="Times New Roman"/>
                <a:cs typeface="Times New Roman"/>
              </a:rPr>
              <a:t>Aim  </a:t>
            </a:r>
            <a:r>
              <a:rPr sz="2800" spc="-5" smtClean="0">
                <a:latin typeface="Times New Roman"/>
                <a:cs typeface="Times New Roman"/>
              </a:rPr>
              <a:t>Algorithm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2700" marR="753110">
              <a:lnSpc>
                <a:spcPct val="109400"/>
              </a:lnSpc>
              <a:spcBef>
                <a:spcPts val="25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Program</a:t>
            </a:r>
            <a:r>
              <a:rPr sz="2800" spc="-5" smtClean="0">
                <a:latin typeface="Times New Roman"/>
                <a:cs typeface="Times New Roman"/>
              </a:rPr>
              <a:t>  </a:t>
            </a:r>
            <a:endParaRPr lang="en-US" sz="2800" spc="-5" dirty="0" smtClean="0">
              <a:latin typeface="Times New Roman"/>
              <a:cs typeface="Times New Roman"/>
            </a:endParaRPr>
          </a:p>
          <a:p>
            <a:pPr marL="12700" marR="753110">
              <a:lnSpc>
                <a:spcPct val="109400"/>
              </a:lnSpc>
              <a:spcBef>
                <a:spcPts val="25"/>
              </a:spcBef>
            </a:pPr>
            <a:r>
              <a:rPr sz="2800" spc="-5" smtClean="0">
                <a:latin typeface="Times New Roman"/>
                <a:cs typeface="Times New Roman"/>
              </a:rPr>
              <a:t>Result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8535" y="2491633"/>
            <a:ext cx="5320665" cy="149880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lang="en-US" sz="2800" u="heavy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Left </a:t>
            </a:r>
            <a:r>
              <a:rPr lang="en-US" sz="2800" u="heavy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hand </a:t>
            </a:r>
            <a:r>
              <a:rPr lang="en-US" sz="2800" u="heavy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side </a:t>
            </a:r>
          </a:p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lang="en-US" sz="2800" spc="-5" dirty="0" smtClean="0">
                <a:latin typeface="Times New Roman"/>
                <a:cs typeface="Times New Roman"/>
              </a:rPr>
              <a:t> Sample </a:t>
            </a:r>
            <a:r>
              <a:rPr lang="en-US" sz="2800" dirty="0" smtClean="0">
                <a:latin typeface="Times New Roman"/>
                <a:cs typeface="Times New Roman"/>
              </a:rPr>
              <a:t>IO</a:t>
            </a:r>
          </a:p>
          <a:p>
            <a:pPr marL="12700" marR="5080">
              <a:lnSpc>
                <a:spcPct val="109400"/>
              </a:lnSpc>
              <a:spcBef>
                <a:spcPts val="100"/>
              </a:spcBef>
            </a:pPr>
            <a:r>
              <a:rPr lang="en-US" sz="2800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Figures </a:t>
            </a:r>
            <a:r>
              <a:rPr lang="en-US" sz="2800" dirty="0" smtClean="0">
                <a:latin typeface="Times New Roman"/>
                <a:cs typeface="Times New Roman"/>
              </a:rPr>
              <a:t>(if</a:t>
            </a:r>
            <a:r>
              <a:rPr lang="en-US" sz="2800" spc="-95" dirty="0" smtClean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any)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4600" y="4191000"/>
            <a:ext cx="5489588" cy="128240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321560" algn="l"/>
                <a:tab pos="48539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Evaluatio</a:t>
            </a:r>
            <a:r>
              <a:rPr lang="en-US" sz="2800" dirty="0" smtClean="0">
                <a:latin typeface="Times New Roman"/>
                <a:cs typeface="Times New Roman"/>
              </a:rPr>
              <a:t>n </a:t>
            </a:r>
            <a:r>
              <a:rPr lang="en-US" sz="2800" spc="-5" dirty="0" smtClean="0">
                <a:latin typeface="Times New Roman"/>
                <a:cs typeface="Times New Roman"/>
              </a:rPr>
              <a:t>wil</a:t>
            </a:r>
            <a:r>
              <a:rPr lang="en-US" sz="2800" dirty="0" smtClean="0">
                <a:latin typeface="Times New Roman"/>
                <a:cs typeface="Times New Roman"/>
              </a:rPr>
              <a:t>l	be based  on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  <a:tabLst>
                <a:tab pos="2321560" algn="l"/>
                <a:tab pos="4853940" algn="l"/>
              </a:tabLst>
            </a:pPr>
            <a:r>
              <a:rPr lang="en-US" sz="2800" spc="-5" dirty="0" smtClean="0">
                <a:latin typeface="Times New Roman"/>
                <a:cs typeface="Times New Roman"/>
              </a:rPr>
              <a:t>Submissio</a:t>
            </a:r>
            <a:r>
              <a:rPr lang="en-US" sz="2800" dirty="0" smtClean="0">
                <a:latin typeface="Times New Roman"/>
                <a:cs typeface="Times New Roman"/>
              </a:rPr>
              <a:t>n date, </a:t>
            </a:r>
            <a:r>
              <a:rPr lang="en-US" sz="2800" spc="-5" dirty="0" smtClean="0">
                <a:latin typeface="Times New Roman"/>
                <a:cs typeface="Times New Roman"/>
              </a:rPr>
              <a:t>clarit</a:t>
            </a:r>
            <a:r>
              <a:rPr lang="en-US" sz="2800" dirty="0" smtClean="0">
                <a:latin typeface="Times New Roman"/>
                <a:cs typeface="Times New Roman"/>
              </a:rPr>
              <a:t>y </a:t>
            </a:r>
            <a:r>
              <a:rPr lang="en-US" sz="2800" spc="-5" dirty="0" smtClean="0">
                <a:latin typeface="Times New Roman"/>
                <a:cs typeface="Times New Roman"/>
              </a:rPr>
              <a:t>in </a:t>
            </a:r>
            <a:r>
              <a:rPr lang="en-US" sz="2800" dirty="0" smtClean="0">
                <a:latin typeface="Times New Roman"/>
                <a:cs typeface="Times New Roman"/>
              </a:rPr>
              <a:t>documentation.	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395710"/>
            <a:ext cx="7851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Byte Manipulation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13" y="1219201"/>
            <a:ext cx="9921875" cy="105516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5580" marR="5080" indent="-183515" algn="just">
              <a:lnSpc>
                <a:spcPct val="90700"/>
              </a:lnSpc>
              <a:spcBef>
                <a:spcPts val="365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Carlito"/>
                <a:cs typeface="Carlito"/>
              </a:rPr>
              <a:t>We need these types of functions when dealing with socket </a:t>
            </a:r>
            <a:r>
              <a:rPr sz="2400" dirty="0">
                <a:latin typeface="Carlito"/>
                <a:cs typeface="Carlito"/>
              </a:rPr>
              <a:t>address </a:t>
            </a:r>
            <a:r>
              <a:rPr sz="2400" spc="-5" dirty="0">
                <a:latin typeface="Carlito"/>
                <a:cs typeface="Carlito"/>
              </a:rPr>
              <a:t>structures  because we need to manipulate fields such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5" dirty="0">
                <a:latin typeface="Carlito"/>
                <a:cs typeface="Carlito"/>
              </a:rPr>
              <a:t>IP </a:t>
            </a:r>
            <a:r>
              <a:rPr sz="2400" dirty="0">
                <a:latin typeface="Carlito"/>
                <a:cs typeface="Carlito"/>
              </a:rPr>
              <a:t>addresses, </a:t>
            </a:r>
            <a:r>
              <a:rPr sz="2400" spc="-5" dirty="0">
                <a:latin typeface="Carlito"/>
                <a:cs typeface="Carlito"/>
              </a:rPr>
              <a:t>which can contain  bytes of 0, but </a:t>
            </a:r>
            <a:r>
              <a:rPr sz="240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C </a:t>
            </a:r>
            <a:r>
              <a:rPr sz="2400" spc="-5" dirty="0">
                <a:latin typeface="Carlito"/>
                <a:cs typeface="Carlito"/>
              </a:rPr>
              <a:t>character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strings.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743200"/>
            <a:ext cx="9297334" cy="211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7699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Byte Manipulation</a:t>
            </a:r>
            <a:r>
              <a:rPr spc="-8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11201399" cy="41985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308610" indent="-175895" algn="just">
              <a:lnSpc>
                <a:spcPct val="150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bzero sets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specified number of bytes to </a:t>
            </a:r>
            <a:r>
              <a:rPr sz="2800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destination.  Often use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function to initialize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socket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address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to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0.</a:t>
            </a:r>
            <a:endParaRPr sz="2800">
              <a:latin typeface="Carlito"/>
              <a:cs typeface="Carlito"/>
            </a:endParaRPr>
          </a:p>
          <a:p>
            <a:pPr marL="187960" marR="257810" indent="-175895" algn="just">
              <a:lnSpc>
                <a:spcPct val="150000"/>
              </a:lnSpc>
              <a:spcBef>
                <a:spcPts val="9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bcopy moves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specified number of bytes from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source to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destination.</a:t>
            </a:r>
            <a:endParaRPr sz="280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150000"/>
              </a:lnSpc>
              <a:spcBef>
                <a:spcPts val="95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bcmp compares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dirty="0">
                <a:latin typeface="Carlito"/>
                <a:cs typeface="Carlito"/>
              </a:rPr>
              <a:t>arbitrary </a:t>
            </a:r>
            <a:r>
              <a:rPr sz="2800" spc="-5" dirty="0">
                <a:latin typeface="Carlito"/>
                <a:cs typeface="Carlito"/>
              </a:rPr>
              <a:t>byte strings. The return value is zero if  </a:t>
            </a:r>
            <a:r>
              <a:rPr sz="2800" spc="-10" dirty="0">
                <a:latin typeface="Carlito"/>
                <a:cs typeface="Carlito"/>
              </a:rPr>
              <a:t>the two </a:t>
            </a:r>
            <a:r>
              <a:rPr sz="2800" spc="-5" dirty="0">
                <a:latin typeface="Carlito"/>
                <a:cs typeface="Carlito"/>
              </a:rPr>
              <a:t>byte strings </a:t>
            </a:r>
            <a:r>
              <a:rPr sz="280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identical; otherwise, it 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nonzero.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418859"/>
            <a:ext cx="9680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inet_aton(), inet_addr(),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inet_ntoa()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913" y="1207669"/>
            <a:ext cx="9957435" cy="10579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95580" marR="5080" indent="-183515">
              <a:lnSpc>
                <a:spcPts val="2620"/>
              </a:lnSpc>
              <a:spcBef>
                <a:spcPts val="400"/>
              </a:spcBef>
              <a:buFont typeface="Arial"/>
              <a:buChar char="•"/>
              <a:tabLst>
                <a:tab pos="196215" algn="l"/>
              </a:tabLst>
            </a:pPr>
            <a:r>
              <a:rPr sz="2400" spc="-5" dirty="0">
                <a:latin typeface="Carlito"/>
                <a:cs typeface="Carlito"/>
              </a:rPr>
              <a:t>They convert Internet </a:t>
            </a:r>
            <a:r>
              <a:rPr sz="2400" dirty="0">
                <a:latin typeface="Carlito"/>
                <a:cs typeface="Carlito"/>
              </a:rPr>
              <a:t>addresses </a:t>
            </a:r>
            <a:r>
              <a:rPr sz="2400" spc="-5" dirty="0">
                <a:latin typeface="Carlito"/>
                <a:cs typeface="Carlito"/>
              </a:rPr>
              <a:t>between ASCII strings (what humans prefer to  use)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network byte ordered binary values (values that </a:t>
            </a:r>
            <a:r>
              <a:rPr sz="240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stored in socket  </a:t>
            </a:r>
            <a:r>
              <a:rPr sz="2400" dirty="0">
                <a:latin typeface="Carlito"/>
                <a:cs typeface="Carlito"/>
              </a:rPr>
              <a:t>address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structures).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9221" y="2551312"/>
            <a:ext cx="8941103" cy="2980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1676" y="5596485"/>
            <a:ext cx="998347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inet_aton, inet_ntoa,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inet_addr convert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IPv4 </a:t>
            </a:r>
            <a:r>
              <a:rPr sz="2400" dirty="0">
                <a:latin typeface="Carlito"/>
                <a:cs typeface="Carlito"/>
              </a:rPr>
              <a:t>address </a:t>
            </a:r>
            <a:r>
              <a:rPr sz="2400" spc="-5" dirty="0">
                <a:latin typeface="Carlito"/>
                <a:cs typeface="Carlito"/>
              </a:rPr>
              <a:t>from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spc="-5" dirty="0">
                <a:latin typeface="Carlito"/>
                <a:cs typeface="Carlito"/>
              </a:rPr>
              <a:t>dotted-decimal string (e.g., "206.168.112.96") to its 32-bit network byte ordered  binary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value.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7927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inet_pton() and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inet_ntop()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295400"/>
            <a:ext cx="10003790" cy="243656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functions </a:t>
            </a:r>
            <a:r>
              <a:rPr sz="280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new with </a:t>
            </a:r>
            <a:r>
              <a:rPr sz="2800" spc="-10" dirty="0">
                <a:latin typeface="Carlito"/>
                <a:cs typeface="Carlito"/>
              </a:rPr>
              <a:t>IPv6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work with both </a:t>
            </a:r>
            <a:r>
              <a:rPr sz="2800" spc="-10" dirty="0">
                <a:latin typeface="Carlito"/>
                <a:cs typeface="Carlito"/>
              </a:rPr>
              <a:t>IPv4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spc="-10" dirty="0">
                <a:latin typeface="Carlito"/>
                <a:cs typeface="Carlito"/>
              </a:rPr>
              <a:t>IPv6 </a:t>
            </a:r>
            <a:r>
              <a:rPr sz="2800" dirty="0">
                <a:latin typeface="Carlito"/>
                <a:cs typeface="Carlito"/>
              </a:rPr>
              <a:t>addresses. </a:t>
            </a:r>
            <a:r>
              <a:rPr sz="2800" spc="-5" dirty="0">
                <a:latin typeface="Carlito"/>
                <a:cs typeface="Carlito"/>
              </a:rPr>
              <a:t>The letters "p"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"n" stand for </a:t>
            </a:r>
            <a:r>
              <a:rPr sz="2800" i="1" spc="-5" dirty="0">
                <a:latin typeface="Carlito"/>
                <a:cs typeface="Carlito"/>
              </a:rPr>
              <a:t>presentation </a:t>
            </a:r>
            <a:r>
              <a:rPr sz="2800" dirty="0">
                <a:latin typeface="Carlito"/>
                <a:cs typeface="Carlito"/>
              </a:rPr>
              <a:t>and  </a:t>
            </a:r>
            <a:r>
              <a:rPr sz="2800" i="1" spc="-5" dirty="0">
                <a:latin typeface="Carlito"/>
                <a:cs typeface="Carlito"/>
              </a:rPr>
              <a:t>numeric</a:t>
            </a:r>
            <a:r>
              <a:rPr sz="2800" spc="-5">
                <a:latin typeface="Carlito"/>
                <a:cs typeface="Carlito"/>
              </a:rPr>
              <a:t>. </a:t>
            </a:r>
            <a:endParaRPr lang="en-US" sz="2800" spc="-5" dirty="0" smtClean="0">
              <a:latin typeface="Carlito"/>
              <a:cs typeface="Carlito"/>
            </a:endParaRPr>
          </a:p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smtClean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presentation format for </a:t>
            </a:r>
            <a:r>
              <a:rPr sz="2800" dirty="0">
                <a:latin typeface="Carlito"/>
                <a:cs typeface="Carlito"/>
              </a:rPr>
              <a:t>an address </a:t>
            </a:r>
            <a:r>
              <a:rPr sz="2800" spc="-5" dirty="0">
                <a:latin typeface="Carlito"/>
                <a:cs typeface="Carlito"/>
              </a:rPr>
              <a:t>is often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ASCII  string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numeric format 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binary value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goes into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socket </a:t>
            </a:r>
            <a:r>
              <a:rPr sz="2800" dirty="0">
                <a:latin typeface="Carlito"/>
                <a:cs typeface="Carlito"/>
              </a:rPr>
              <a:t>address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structure.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5352" y="3937591"/>
            <a:ext cx="9568276" cy="2274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8308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inet_pton() and</a:t>
            </a:r>
            <a:r>
              <a:rPr b="1" spc="-8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inet_ntop()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1" y="1802662"/>
            <a:ext cx="10972800" cy="28818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314325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first function </a:t>
            </a:r>
            <a:r>
              <a:rPr sz="2800" spc="-10" dirty="0">
                <a:latin typeface="Carlito"/>
                <a:cs typeface="Carlito"/>
              </a:rPr>
              <a:t>tries </a:t>
            </a:r>
            <a:r>
              <a:rPr sz="2800" spc="-5" dirty="0">
                <a:latin typeface="Carlito"/>
                <a:cs typeface="Carlito"/>
              </a:rPr>
              <a:t>to convert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string pointed to by </a:t>
            </a:r>
            <a:r>
              <a:rPr sz="2800" i="1" spc="-5" dirty="0">
                <a:latin typeface="Carlito"/>
                <a:cs typeface="Carlito"/>
              </a:rPr>
              <a:t>strptr</a:t>
            </a:r>
            <a:r>
              <a:rPr sz="2800" spc="-5" dirty="0">
                <a:latin typeface="Carlito"/>
                <a:cs typeface="Carlito"/>
              </a:rPr>
              <a:t>,  storing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binary result </a:t>
            </a:r>
            <a:r>
              <a:rPr sz="2800" spc="-10" dirty="0">
                <a:latin typeface="Carlito"/>
                <a:cs typeface="Carlito"/>
              </a:rPr>
              <a:t>through the </a:t>
            </a:r>
            <a:r>
              <a:rPr sz="2800" spc="-5" dirty="0">
                <a:latin typeface="Carlito"/>
                <a:cs typeface="Carlito"/>
              </a:rPr>
              <a:t>pointer </a:t>
            </a:r>
            <a:r>
              <a:rPr sz="2800" i="1" spc="-5" dirty="0">
                <a:latin typeface="Carlito"/>
                <a:cs typeface="Carlito"/>
              </a:rPr>
              <a:t>addrptr</a:t>
            </a:r>
            <a:r>
              <a:rPr sz="2800" spc="-5" dirty="0">
                <a:latin typeface="Carlito"/>
                <a:cs typeface="Carlito"/>
              </a:rPr>
              <a:t>. If successful, 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return value is 1. If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input string is not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valid presentation  format for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specified </a:t>
            </a:r>
            <a:r>
              <a:rPr sz="2800" i="1" spc="-5" dirty="0">
                <a:latin typeface="Carlito"/>
                <a:cs typeface="Carlito"/>
              </a:rPr>
              <a:t>family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dirty="0">
                <a:latin typeface="Carlito"/>
                <a:cs typeface="Carlito"/>
              </a:rPr>
              <a:t>0 </a:t>
            </a:r>
            <a:r>
              <a:rPr sz="2800" spc="-5" dirty="0">
                <a:latin typeface="Carlito"/>
                <a:cs typeface="Carlito"/>
              </a:rPr>
              <a:t>is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returned.</a:t>
            </a:r>
            <a:endParaRPr sz="2800">
              <a:latin typeface="Carlito"/>
              <a:cs typeface="Carlito"/>
            </a:endParaRPr>
          </a:p>
          <a:p>
            <a:pPr marL="187960" marR="5080" indent="-175895">
              <a:lnSpc>
                <a:spcPct val="90000"/>
              </a:lnSpc>
              <a:spcBef>
                <a:spcPts val="93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inet_ntop does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reverse conversion, from numeric </a:t>
            </a:r>
            <a:r>
              <a:rPr sz="2800" spc="10" dirty="0">
                <a:latin typeface="Carlito"/>
                <a:cs typeface="Carlito"/>
              </a:rPr>
              <a:t>(</a:t>
            </a:r>
            <a:r>
              <a:rPr sz="2800" i="1" spc="10" dirty="0">
                <a:latin typeface="Carlito"/>
                <a:cs typeface="Carlito"/>
              </a:rPr>
              <a:t>addrptr</a:t>
            </a:r>
            <a:r>
              <a:rPr sz="2800" spc="10" dirty="0">
                <a:latin typeface="Carlito"/>
                <a:cs typeface="Carlito"/>
              </a:rPr>
              <a:t>) </a:t>
            </a:r>
            <a:r>
              <a:rPr sz="2800" spc="-1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presentation (</a:t>
            </a:r>
            <a:r>
              <a:rPr sz="2800" i="1" spc="-5" dirty="0">
                <a:latin typeface="Carlito"/>
                <a:cs typeface="Carlito"/>
              </a:rPr>
              <a:t>strptr</a:t>
            </a:r>
            <a:r>
              <a:rPr sz="2800" spc="-5" dirty="0">
                <a:latin typeface="Carlito"/>
                <a:cs typeface="Carlito"/>
              </a:rPr>
              <a:t>). The </a:t>
            </a:r>
            <a:r>
              <a:rPr sz="2800" i="1" spc="-5" dirty="0">
                <a:latin typeface="Carlito"/>
                <a:cs typeface="Carlito"/>
              </a:rPr>
              <a:t>len </a:t>
            </a:r>
            <a:r>
              <a:rPr sz="2800" dirty="0">
                <a:latin typeface="Carlito"/>
                <a:cs typeface="Carlito"/>
              </a:rPr>
              <a:t>argument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size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destination,  to prevent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function from overflowing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caller's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buffer.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4050" y="2536375"/>
            <a:ext cx="4531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/>
              <a:t>TCP</a:t>
            </a:r>
            <a:r>
              <a:rPr sz="6000" spc="-95" dirty="0"/>
              <a:t> </a:t>
            </a:r>
            <a:r>
              <a:rPr sz="6000" spc="-5" dirty="0"/>
              <a:t>Socket</a:t>
            </a:r>
            <a:endParaRPr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798" y="0"/>
            <a:ext cx="10257154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891" y="0"/>
            <a:ext cx="9896540" cy="685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3302" y="74"/>
            <a:ext cx="9551475" cy="685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8" y="5849"/>
            <a:ext cx="9250006" cy="6852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22891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9511665" cy="127695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>
              <a:lnSpc>
                <a:spcPct val="150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How does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program communicate with </a:t>
            </a:r>
            <a:r>
              <a:rPr sz="2800" dirty="0">
                <a:latin typeface="Carlito"/>
                <a:cs typeface="Carlito"/>
              </a:rPr>
              <a:t>another </a:t>
            </a:r>
            <a:r>
              <a:rPr sz="2800" spc="-5" dirty="0">
                <a:latin typeface="Carlito"/>
                <a:cs typeface="Carlito"/>
              </a:rPr>
              <a:t>program over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network?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6106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IPv4 Socket Address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66800"/>
            <a:ext cx="10972800" cy="53953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5080" indent="-179705">
              <a:lnSpc>
                <a:spcPct val="142200"/>
              </a:lnSpc>
              <a:spcBef>
                <a:spcPts val="90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10" dirty="0">
                <a:latin typeface="Carlito"/>
                <a:cs typeface="Carlito"/>
              </a:rPr>
              <a:t>Most socket functions require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10" dirty="0">
                <a:latin typeface="Carlito"/>
                <a:cs typeface="Carlito"/>
              </a:rPr>
              <a:t>pointer to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10" dirty="0">
                <a:latin typeface="Carlito"/>
                <a:cs typeface="Carlito"/>
              </a:rPr>
              <a:t>socket </a:t>
            </a:r>
            <a:r>
              <a:rPr sz="2550" spc="15" dirty="0">
                <a:latin typeface="Carlito"/>
                <a:cs typeface="Carlito"/>
              </a:rPr>
              <a:t>address </a:t>
            </a:r>
            <a:r>
              <a:rPr sz="2550" spc="10" dirty="0">
                <a:latin typeface="Carlito"/>
                <a:cs typeface="Carlito"/>
              </a:rPr>
              <a:t>structure </a:t>
            </a:r>
            <a:r>
              <a:rPr sz="2550" spc="15" dirty="0">
                <a:latin typeface="Carlito"/>
                <a:cs typeface="Carlito"/>
              </a:rPr>
              <a:t>as </a:t>
            </a:r>
            <a:r>
              <a:rPr sz="2550" spc="20" dirty="0">
                <a:latin typeface="Carlito"/>
                <a:cs typeface="Carlito"/>
              </a:rPr>
              <a:t>an  </a:t>
            </a:r>
            <a:r>
              <a:rPr sz="2550" spc="15" dirty="0">
                <a:latin typeface="Carlito"/>
                <a:cs typeface="Carlito"/>
              </a:rPr>
              <a:t>argument.</a:t>
            </a:r>
            <a:endParaRPr sz="2550">
              <a:latin typeface="Carlito"/>
              <a:cs typeface="Carlito"/>
            </a:endParaRPr>
          </a:p>
          <a:p>
            <a:pPr marL="191770" indent="-179705">
              <a:lnSpc>
                <a:spcPct val="100000"/>
              </a:lnSpc>
              <a:spcBef>
                <a:spcPts val="2290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15" dirty="0">
                <a:latin typeface="Carlito"/>
                <a:cs typeface="Carlito"/>
              </a:rPr>
              <a:t>Each </a:t>
            </a:r>
            <a:r>
              <a:rPr sz="2550" spc="10" dirty="0">
                <a:latin typeface="Carlito"/>
                <a:cs typeface="Carlito"/>
              </a:rPr>
              <a:t>supported protocol suite defines </a:t>
            </a:r>
            <a:r>
              <a:rPr sz="2550" spc="5" dirty="0">
                <a:latin typeface="Carlito"/>
                <a:cs typeface="Carlito"/>
              </a:rPr>
              <a:t>its </a:t>
            </a:r>
            <a:r>
              <a:rPr sz="2550" spc="20" dirty="0">
                <a:latin typeface="Carlito"/>
                <a:cs typeface="Carlito"/>
              </a:rPr>
              <a:t>own </a:t>
            </a:r>
            <a:r>
              <a:rPr sz="2550" spc="10" dirty="0">
                <a:latin typeface="Carlito"/>
                <a:cs typeface="Carlito"/>
              </a:rPr>
              <a:t>socket </a:t>
            </a:r>
            <a:r>
              <a:rPr sz="2550" spc="15" dirty="0">
                <a:latin typeface="Carlito"/>
                <a:cs typeface="Carlito"/>
              </a:rPr>
              <a:t>address</a:t>
            </a:r>
            <a:r>
              <a:rPr sz="2550" spc="-15" dirty="0">
                <a:latin typeface="Carlito"/>
                <a:cs typeface="Carlito"/>
              </a:rPr>
              <a:t> </a:t>
            </a:r>
            <a:r>
              <a:rPr sz="2550" spc="10" dirty="0">
                <a:latin typeface="Carlito"/>
                <a:cs typeface="Carlito"/>
              </a:rPr>
              <a:t>structure.</a:t>
            </a:r>
            <a:endParaRPr sz="2550">
              <a:latin typeface="Carlito"/>
              <a:cs typeface="Carlito"/>
            </a:endParaRPr>
          </a:p>
          <a:p>
            <a:pPr marL="191770" marR="897890" indent="-179705">
              <a:lnSpc>
                <a:spcPct val="141300"/>
              </a:lnSpc>
              <a:spcBef>
                <a:spcPts val="100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/>
              <a:t>	</a:t>
            </a:r>
            <a:r>
              <a:rPr sz="2550" spc="15" dirty="0">
                <a:latin typeface="Carlito"/>
                <a:cs typeface="Carlito"/>
              </a:rPr>
              <a:t>The names </a:t>
            </a:r>
            <a:r>
              <a:rPr sz="2550" spc="10" dirty="0">
                <a:latin typeface="Carlito"/>
                <a:cs typeface="Carlito"/>
              </a:rPr>
              <a:t>of these structures begin with sockaddr_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15" dirty="0">
                <a:latin typeface="Carlito"/>
                <a:cs typeface="Carlito"/>
              </a:rPr>
              <a:t>end </a:t>
            </a:r>
            <a:r>
              <a:rPr sz="2550" spc="10" dirty="0">
                <a:latin typeface="Carlito"/>
                <a:cs typeface="Carlito"/>
              </a:rPr>
              <a:t>with </a:t>
            </a:r>
            <a:r>
              <a:rPr sz="2550" spc="15" dirty="0">
                <a:latin typeface="Carlito"/>
                <a:cs typeface="Carlito"/>
              </a:rPr>
              <a:t>a  </a:t>
            </a:r>
            <a:r>
              <a:rPr sz="2550" spc="10" dirty="0">
                <a:latin typeface="Carlito"/>
                <a:cs typeface="Carlito"/>
              </a:rPr>
              <a:t>unique suffix for </a:t>
            </a:r>
            <a:r>
              <a:rPr sz="2550" spc="15" dirty="0">
                <a:latin typeface="Carlito"/>
                <a:cs typeface="Carlito"/>
              </a:rPr>
              <a:t>each </a:t>
            </a:r>
            <a:r>
              <a:rPr sz="2550" spc="10" dirty="0">
                <a:latin typeface="Carlito"/>
                <a:cs typeface="Carlito"/>
              </a:rPr>
              <a:t>protocol</a:t>
            </a:r>
            <a:r>
              <a:rPr sz="2550" spc="-25" dirty="0">
                <a:latin typeface="Carlito"/>
                <a:cs typeface="Carlito"/>
              </a:rPr>
              <a:t> </a:t>
            </a:r>
            <a:r>
              <a:rPr sz="2550" spc="5" dirty="0">
                <a:latin typeface="Carlito"/>
                <a:cs typeface="Carlito"/>
              </a:rPr>
              <a:t>suite.</a:t>
            </a:r>
            <a:endParaRPr sz="2550">
              <a:latin typeface="Carlito"/>
              <a:cs typeface="Carlito"/>
            </a:endParaRPr>
          </a:p>
          <a:p>
            <a:pPr marL="191770" marR="320675" indent="-179705">
              <a:lnSpc>
                <a:spcPct val="141300"/>
              </a:lnSpc>
              <a:spcBef>
                <a:spcPts val="1025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15" dirty="0">
                <a:latin typeface="Carlito"/>
                <a:cs typeface="Carlito"/>
              </a:rPr>
              <a:t>An </a:t>
            </a:r>
            <a:r>
              <a:rPr sz="2550" spc="10" dirty="0">
                <a:latin typeface="Carlito"/>
                <a:cs typeface="Carlito"/>
              </a:rPr>
              <a:t>IPv4 socket </a:t>
            </a:r>
            <a:r>
              <a:rPr sz="2550" spc="15" dirty="0">
                <a:latin typeface="Carlito"/>
                <a:cs typeface="Carlito"/>
              </a:rPr>
              <a:t>address </a:t>
            </a:r>
            <a:r>
              <a:rPr sz="2550" spc="10" dirty="0">
                <a:latin typeface="Carlito"/>
                <a:cs typeface="Carlito"/>
              </a:rPr>
              <a:t>structure, </a:t>
            </a:r>
            <a:r>
              <a:rPr sz="2550" spc="15" dirty="0">
                <a:latin typeface="Carlito"/>
                <a:cs typeface="Carlito"/>
              </a:rPr>
              <a:t>commonly </a:t>
            </a:r>
            <a:r>
              <a:rPr sz="2550" spc="10" dirty="0">
                <a:latin typeface="Carlito"/>
                <a:cs typeface="Carlito"/>
              </a:rPr>
              <a:t>called </a:t>
            </a:r>
            <a:r>
              <a:rPr sz="2550" spc="20" dirty="0">
                <a:latin typeface="Carlito"/>
                <a:cs typeface="Carlito"/>
              </a:rPr>
              <a:t>an </a:t>
            </a:r>
            <a:r>
              <a:rPr sz="2550" spc="10" dirty="0">
                <a:latin typeface="Carlito"/>
                <a:cs typeface="Carlito"/>
              </a:rPr>
              <a:t>"Internet socket  </a:t>
            </a:r>
            <a:r>
              <a:rPr sz="2550" spc="15" dirty="0">
                <a:latin typeface="Carlito"/>
                <a:cs typeface="Carlito"/>
              </a:rPr>
              <a:t>address </a:t>
            </a:r>
            <a:r>
              <a:rPr sz="2550" spc="10" dirty="0">
                <a:latin typeface="Carlito"/>
                <a:cs typeface="Carlito"/>
              </a:rPr>
              <a:t>structure," </a:t>
            </a:r>
            <a:r>
              <a:rPr sz="2550" spc="5" dirty="0">
                <a:latin typeface="Carlito"/>
                <a:cs typeface="Carlito"/>
              </a:rPr>
              <a:t>is </a:t>
            </a:r>
            <a:r>
              <a:rPr sz="2550" spc="15" dirty="0">
                <a:latin typeface="Carlito"/>
                <a:cs typeface="Carlito"/>
              </a:rPr>
              <a:t>named </a:t>
            </a:r>
            <a:r>
              <a:rPr sz="2550" spc="10" dirty="0">
                <a:latin typeface="Carlito"/>
                <a:cs typeface="Carlito"/>
              </a:rPr>
              <a:t>sockaddr_in </a:t>
            </a:r>
            <a:r>
              <a:rPr sz="2550" spc="20" dirty="0">
                <a:latin typeface="Carlito"/>
                <a:cs typeface="Carlito"/>
              </a:rPr>
              <a:t>and </a:t>
            </a:r>
            <a:r>
              <a:rPr sz="2550" spc="5" dirty="0">
                <a:latin typeface="Carlito"/>
                <a:cs typeface="Carlito"/>
              </a:rPr>
              <a:t>is </a:t>
            </a:r>
            <a:r>
              <a:rPr sz="2550" spc="10" dirty="0">
                <a:latin typeface="Carlito"/>
                <a:cs typeface="Carlito"/>
              </a:rPr>
              <a:t>defined </a:t>
            </a:r>
            <a:r>
              <a:rPr sz="2550" spc="15" dirty="0">
                <a:latin typeface="Carlito"/>
                <a:cs typeface="Carlito"/>
              </a:rPr>
              <a:t>by </a:t>
            </a:r>
            <a:r>
              <a:rPr sz="2550" spc="10" dirty="0">
                <a:latin typeface="Carlito"/>
                <a:cs typeface="Carlito"/>
              </a:rPr>
              <a:t>including the</a:t>
            </a:r>
            <a:endParaRPr sz="2550">
              <a:latin typeface="Carlito"/>
              <a:cs typeface="Carlito"/>
            </a:endParaRPr>
          </a:p>
          <a:p>
            <a:pPr marL="191770">
              <a:lnSpc>
                <a:spcPct val="100000"/>
              </a:lnSpc>
              <a:spcBef>
                <a:spcPts val="1290"/>
              </a:spcBef>
            </a:pPr>
            <a:r>
              <a:rPr sz="2550" spc="10" dirty="0">
                <a:latin typeface="Carlito"/>
                <a:cs typeface="Carlito"/>
              </a:rPr>
              <a:t>&lt;netinet/in.h&gt;</a:t>
            </a:r>
            <a:r>
              <a:rPr sz="2550" dirty="0">
                <a:latin typeface="Carlito"/>
                <a:cs typeface="Carlito"/>
              </a:rPr>
              <a:t> </a:t>
            </a:r>
            <a:r>
              <a:rPr sz="2550" spc="10" dirty="0">
                <a:latin typeface="Carlito"/>
                <a:cs typeface="Carlito"/>
              </a:rPr>
              <a:t>header.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790" y="655098"/>
            <a:ext cx="11143392" cy="5321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024" y="11176"/>
            <a:ext cx="2564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POSIX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Definition: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0270" y="1160072"/>
            <a:ext cx="10477327" cy="4586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433" y="760204"/>
            <a:ext cx="8455897" cy="519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581" y="289132"/>
            <a:ext cx="315821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Socket</a:t>
            </a:r>
            <a:r>
              <a:rPr spc="-90" dirty="0"/>
              <a:t> </a:t>
            </a:r>
            <a:r>
              <a:rPr spc="-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81" y="897970"/>
            <a:ext cx="9314180" cy="1111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5580" marR="5080" indent="-183515">
              <a:lnSpc>
                <a:spcPct val="151600"/>
              </a:lnSpc>
              <a:spcBef>
                <a:spcPts val="90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Carlito"/>
                <a:cs typeface="Carlito"/>
              </a:rPr>
              <a:t>To perform network </a:t>
            </a:r>
            <a:r>
              <a:rPr sz="2350" spc="5" dirty="0">
                <a:latin typeface="Carlito"/>
                <a:cs typeface="Carlito"/>
              </a:rPr>
              <a:t>I/O, </a:t>
            </a: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first thing </a:t>
            </a:r>
            <a:r>
              <a:rPr sz="2350" spc="10" dirty="0">
                <a:latin typeface="Carlito"/>
                <a:cs typeface="Carlito"/>
              </a:rPr>
              <a:t>a </a:t>
            </a:r>
            <a:r>
              <a:rPr sz="2350" spc="5" dirty="0">
                <a:latin typeface="Carlito"/>
                <a:cs typeface="Carlito"/>
              </a:rPr>
              <a:t>process </a:t>
            </a:r>
            <a:r>
              <a:rPr sz="2350" spc="10" dirty="0">
                <a:latin typeface="Carlito"/>
                <a:cs typeface="Carlito"/>
              </a:rPr>
              <a:t>must do </a:t>
            </a:r>
            <a:r>
              <a:rPr sz="2350" spc="5" dirty="0">
                <a:latin typeface="Carlito"/>
                <a:cs typeface="Carlito"/>
              </a:rPr>
              <a:t>is call </a:t>
            </a: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socket  function, specifying </a:t>
            </a: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type </a:t>
            </a:r>
            <a:r>
              <a:rPr sz="2350" spc="10" dirty="0">
                <a:latin typeface="Carlito"/>
                <a:cs typeface="Carlito"/>
              </a:rPr>
              <a:t>of communication </a:t>
            </a:r>
            <a:r>
              <a:rPr sz="2350" spc="5" dirty="0">
                <a:latin typeface="Carlito"/>
                <a:cs typeface="Carlito"/>
              </a:rPr>
              <a:t>protocol</a:t>
            </a:r>
            <a:r>
              <a:rPr sz="2350" spc="-30" dirty="0">
                <a:latin typeface="Carlito"/>
                <a:cs typeface="Carlito"/>
              </a:rPr>
              <a:t> </a:t>
            </a:r>
            <a:r>
              <a:rPr sz="2350" spc="5" dirty="0">
                <a:latin typeface="Carlito"/>
                <a:cs typeface="Carlito"/>
              </a:rPr>
              <a:t>desired.</a:t>
            </a:r>
            <a:endParaRPr sz="23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81" y="4585224"/>
            <a:ext cx="10171430" cy="1280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5580" indent="-183515">
              <a:lnSpc>
                <a:spcPts val="2410"/>
              </a:lnSpc>
              <a:spcBef>
                <a:spcPts val="130"/>
              </a:spcBef>
              <a:buFont typeface="Arial"/>
              <a:buChar char="•"/>
              <a:tabLst>
                <a:tab pos="196215" algn="l"/>
              </a:tabLst>
            </a:pPr>
            <a:r>
              <a:rPr sz="2350" i="1" spc="5" dirty="0">
                <a:latin typeface="Carlito"/>
                <a:cs typeface="Carlito"/>
              </a:rPr>
              <a:t>protocol </a:t>
            </a:r>
            <a:r>
              <a:rPr sz="2350" spc="10" dirty="0">
                <a:latin typeface="Carlito"/>
                <a:cs typeface="Carlito"/>
              </a:rPr>
              <a:t>of </a:t>
            </a:r>
            <a:r>
              <a:rPr sz="2350" spc="15" dirty="0">
                <a:latin typeface="Carlito"/>
                <a:cs typeface="Carlito"/>
              </a:rPr>
              <a:t>0 </a:t>
            </a:r>
            <a:r>
              <a:rPr sz="2350" spc="5" dirty="0">
                <a:latin typeface="Carlito"/>
                <a:cs typeface="Carlito"/>
              </a:rPr>
              <a:t>selects </a:t>
            </a: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system's default for </a:t>
            </a: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given combination </a:t>
            </a:r>
            <a:r>
              <a:rPr sz="2350" spc="10" dirty="0">
                <a:latin typeface="Carlito"/>
                <a:cs typeface="Carlito"/>
              </a:rPr>
              <a:t>of </a:t>
            </a:r>
            <a:r>
              <a:rPr sz="2350" i="1" spc="5" dirty="0">
                <a:latin typeface="Carlito"/>
                <a:cs typeface="Carlito"/>
              </a:rPr>
              <a:t>family</a:t>
            </a:r>
            <a:r>
              <a:rPr sz="2350" i="1" spc="130" dirty="0">
                <a:latin typeface="Carlito"/>
                <a:cs typeface="Carlito"/>
              </a:rPr>
              <a:t> </a:t>
            </a:r>
            <a:r>
              <a:rPr sz="2350" spc="15" dirty="0">
                <a:latin typeface="Carlito"/>
                <a:cs typeface="Carlito"/>
              </a:rPr>
              <a:t>and</a:t>
            </a:r>
            <a:endParaRPr sz="2350">
              <a:latin typeface="Carlito"/>
              <a:cs typeface="Carlito"/>
            </a:endParaRPr>
          </a:p>
          <a:p>
            <a:pPr marL="195580">
              <a:lnSpc>
                <a:spcPts val="2410"/>
              </a:lnSpc>
            </a:pPr>
            <a:r>
              <a:rPr sz="2350" i="1" spc="5" dirty="0">
                <a:latin typeface="Carlito"/>
                <a:cs typeface="Carlito"/>
              </a:rPr>
              <a:t>type</a:t>
            </a:r>
            <a:r>
              <a:rPr sz="2350" spc="5" dirty="0">
                <a:latin typeface="Carlito"/>
                <a:cs typeface="Carlito"/>
              </a:rPr>
              <a:t>.</a:t>
            </a:r>
            <a:endParaRPr sz="2350">
              <a:latin typeface="Carlito"/>
              <a:cs typeface="Carlito"/>
            </a:endParaRPr>
          </a:p>
          <a:p>
            <a:pPr marL="195580" indent="-183515">
              <a:lnSpc>
                <a:spcPts val="2410"/>
              </a:lnSpc>
              <a:spcBef>
                <a:spcPts val="204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5" dirty="0">
                <a:latin typeface="Carlito"/>
                <a:cs typeface="Carlito"/>
              </a:rPr>
              <a:t>On </a:t>
            </a:r>
            <a:r>
              <a:rPr sz="2350" spc="5" dirty="0">
                <a:latin typeface="Carlito"/>
                <a:cs typeface="Carlito"/>
              </a:rPr>
              <a:t>success, </a:t>
            </a: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socket function returns </a:t>
            </a:r>
            <a:r>
              <a:rPr sz="2350" spc="10" dirty="0">
                <a:latin typeface="Carlito"/>
                <a:cs typeface="Carlito"/>
              </a:rPr>
              <a:t>a </a:t>
            </a:r>
            <a:r>
              <a:rPr sz="2350" spc="5" dirty="0">
                <a:latin typeface="Carlito"/>
                <a:cs typeface="Carlito"/>
              </a:rPr>
              <a:t>small non-negative integer value,</a:t>
            </a:r>
            <a:r>
              <a:rPr sz="2350" spc="70" dirty="0">
                <a:latin typeface="Carlito"/>
                <a:cs typeface="Carlito"/>
              </a:rPr>
              <a:t> </a:t>
            </a:r>
            <a:r>
              <a:rPr sz="2350" spc="5" dirty="0">
                <a:latin typeface="Carlito"/>
                <a:cs typeface="Carlito"/>
              </a:rPr>
              <a:t>called</a:t>
            </a:r>
            <a:endParaRPr sz="2350">
              <a:latin typeface="Carlito"/>
              <a:cs typeface="Carlito"/>
            </a:endParaRPr>
          </a:p>
          <a:p>
            <a:pPr marL="195580">
              <a:lnSpc>
                <a:spcPts val="2410"/>
              </a:lnSpc>
            </a:pPr>
            <a:r>
              <a:rPr sz="2350" i="1" spc="5" dirty="0">
                <a:latin typeface="Carlito"/>
                <a:cs typeface="Carlito"/>
              </a:rPr>
              <a:t>socket descriptor</a:t>
            </a:r>
            <a:r>
              <a:rPr sz="2350" spc="5" dirty="0">
                <a:latin typeface="Carlito"/>
                <a:cs typeface="Carlito"/>
              </a:rPr>
              <a:t>, </a:t>
            </a:r>
            <a:r>
              <a:rPr sz="2350" spc="10" dirty="0">
                <a:latin typeface="Carlito"/>
                <a:cs typeface="Carlito"/>
              </a:rPr>
              <a:t>or a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i="1" spc="5" dirty="0">
                <a:latin typeface="Carlito"/>
                <a:cs typeface="Carlito"/>
              </a:rPr>
              <a:t>sockfd</a:t>
            </a:r>
            <a:r>
              <a:rPr sz="2350" spc="5" dirty="0">
                <a:latin typeface="Carlito"/>
                <a:cs typeface="Carlito"/>
              </a:rPr>
              <a:t>.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0902" y="2572804"/>
            <a:ext cx="10159553" cy="155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20" y="275874"/>
            <a:ext cx="11938635" cy="6480175"/>
            <a:chOff x="76220" y="275874"/>
            <a:chExt cx="11938635" cy="6480175"/>
          </a:xfrm>
        </p:grpSpPr>
        <p:sp>
          <p:nvSpPr>
            <p:cNvPr id="3" name="object 3"/>
            <p:cNvSpPr/>
            <p:nvPr/>
          </p:nvSpPr>
          <p:spPr>
            <a:xfrm>
              <a:off x="76220" y="275874"/>
              <a:ext cx="5888042" cy="64797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98465" y="717288"/>
              <a:ext cx="7316085" cy="20122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916638" y="4112512"/>
            <a:ext cx="583501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Verdana"/>
                <a:cs typeface="Verdana"/>
              </a:rPr>
              <a:t>The AF_ prefix stands for “address family” and the  PF_ stands for “protocol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family”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95976" y="3093367"/>
            <a:ext cx="581025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5" dirty="0">
                <a:latin typeface="Verdana"/>
                <a:cs typeface="Verdana"/>
              </a:rPr>
              <a:t>Not all combinations of socket </a:t>
            </a:r>
            <a:r>
              <a:rPr sz="1800" i="1" spc="-5" dirty="0">
                <a:latin typeface="Verdana"/>
                <a:cs typeface="Verdana"/>
              </a:rPr>
              <a:t>family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i="1" spc="-5" dirty="0">
                <a:latin typeface="Verdana"/>
                <a:cs typeface="Verdana"/>
              </a:rPr>
              <a:t>type </a:t>
            </a:r>
            <a:r>
              <a:rPr sz="1800" spc="-5" dirty="0">
                <a:latin typeface="Verdana"/>
                <a:cs typeface="Verdana"/>
              </a:rPr>
              <a:t>are  valid.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3" y="1802663"/>
            <a:ext cx="5380990" cy="404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int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sockdc;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sockdc </a:t>
            </a:r>
            <a:r>
              <a:rPr sz="2800" dirty="0">
                <a:latin typeface="Carlito"/>
                <a:cs typeface="Carlito"/>
              </a:rPr>
              <a:t>=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(AF_INET,STREAM_SOCK,0);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Carlito"/>
                <a:cs typeface="Carlito"/>
              </a:rPr>
              <a:t>if(sockdc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==-1)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469265" marR="1395730">
              <a:lnSpc>
                <a:spcPct val="120500"/>
              </a:lnSpc>
            </a:pPr>
            <a:r>
              <a:rPr sz="2800" spc="-5" dirty="0">
                <a:latin typeface="Carlito"/>
                <a:cs typeface="Carlito"/>
              </a:rPr>
              <a:t>printf(“Error in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socket”);  exit(1);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488770"/>
            <a:ext cx="2365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Bind()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245896"/>
            <a:ext cx="10103485" cy="31382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bind function </a:t>
            </a:r>
            <a:r>
              <a:rPr sz="2800" dirty="0">
                <a:latin typeface="Carlito"/>
                <a:cs typeface="Carlito"/>
              </a:rPr>
              <a:t>assigns a </a:t>
            </a:r>
            <a:r>
              <a:rPr sz="2800" spc="-5" dirty="0">
                <a:latin typeface="Carlito"/>
                <a:cs typeface="Carlito"/>
              </a:rPr>
              <a:t>local protocol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socket.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the Internet </a:t>
            </a:r>
            <a:r>
              <a:rPr sz="2800" spc="-5" dirty="0">
                <a:latin typeface="Carlito"/>
                <a:cs typeface="Carlito"/>
              </a:rPr>
              <a:t>protocols,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protocol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combination  of either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32-bit </a:t>
            </a:r>
            <a:r>
              <a:rPr sz="2800" spc="-10" dirty="0">
                <a:latin typeface="Carlito"/>
                <a:cs typeface="Carlito"/>
              </a:rPr>
              <a:t>IPv4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128-bit </a:t>
            </a:r>
            <a:r>
              <a:rPr sz="2800" spc="-10" dirty="0">
                <a:latin typeface="Carlito"/>
                <a:cs typeface="Carlito"/>
              </a:rPr>
              <a:t>IPv6 </a:t>
            </a:r>
            <a:r>
              <a:rPr sz="2800" dirty="0">
                <a:latin typeface="Carlito"/>
                <a:cs typeface="Carlito"/>
              </a:rPr>
              <a:t>address, along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dirty="0">
                <a:latin typeface="Carlito"/>
                <a:cs typeface="Carlito"/>
              </a:rPr>
              <a:t>a  </a:t>
            </a:r>
            <a:r>
              <a:rPr sz="2800" spc="-5" dirty="0">
                <a:latin typeface="Carlito"/>
                <a:cs typeface="Carlito"/>
              </a:rPr>
              <a:t>16-bit TCP or UDP port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number.</a:t>
            </a:r>
            <a:endParaRPr sz="2800" dirty="0">
              <a:latin typeface="Carlito"/>
              <a:cs typeface="Carlito"/>
            </a:endParaRPr>
          </a:p>
          <a:p>
            <a:pPr marL="187960" marR="3810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second </a:t>
            </a:r>
            <a:r>
              <a:rPr sz="2800" dirty="0">
                <a:latin typeface="Carlito"/>
                <a:cs typeface="Carlito"/>
              </a:rPr>
              <a:t>argument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pointer to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protocol-specific </a:t>
            </a:r>
            <a:r>
              <a:rPr sz="2800" dirty="0">
                <a:latin typeface="Carlito"/>
                <a:cs typeface="Carlito"/>
              </a:rPr>
              <a:t>address, and  </a:t>
            </a:r>
            <a:r>
              <a:rPr sz="2800" spc="-10" dirty="0">
                <a:latin typeface="Carlito"/>
                <a:cs typeface="Carlito"/>
              </a:rPr>
              <a:t>the third </a:t>
            </a:r>
            <a:r>
              <a:rPr sz="2800" dirty="0">
                <a:latin typeface="Carlito"/>
                <a:cs typeface="Carlito"/>
              </a:rPr>
              <a:t>argument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size of </a:t>
            </a: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dirty="0">
                <a:latin typeface="Carlito"/>
                <a:cs typeface="Carlito"/>
              </a:rPr>
              <a:t>address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structure.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9153" y="4724400"/>
            <a:ext cx="9474268" cy="1367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547" y="1732645"/>
            <a:ext cx="4876165" cy="41465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11454" indent="-19939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int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bindsa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Struct sockaddr_in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serv;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bzero(&amp;serv,sizeof(serv))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serv.sin_family=AF_INET;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Serv.sin_port=htons(PORT);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Serv.sin_addr.s_addr=htonl(“”);</a:t>
            </a:r>
            <a:endParaRPr sz="1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bindsa </a:t>
            </a:r>
            <a:r>
              <a:rPr sz="1500" spc="15" dirty="0">
                <a:latin typeface="Carlito"/>
                <a:cs typeface="Carlito"/>
              </a:rPr>
              <a:t>= </a:t>
            </a:r>
            <a:r>
              <a:rPr sz="1500" spc="10" dirty="0">
                <a:latin typeface="Carlito"/>
                <a:cs typeface="Carlito"/>
              </a:rPr>
              <a:t>bind(sockfd,(struct</a:t>
            </a:r>
            <a:r>
              <a:rPr sz="1500" spc="-1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sockaddr*)&amp;serv,sizeof(serv));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If(bindsa </a:t>
            </a:r>
            <a:r>
              <a:rPr sz="1500" spc="15" dirty="0">
                <a:latin typeface="Carlito"/>
                <a:cs typeface="Carlito"/>
              </a:rPr>
              <a:t>==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5" dirty="0">
                <a:latin typeface="Carlito"/>
                <a:cs typeface="Carlito"/>
              </a:rPr>
              <a:t>-1)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{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print(“error in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binding”);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5" dirty="0">
                <a:latin typeface="Carlito"/>
                <a:cs typeface="Carlito"/>
              </a:rPr>
              <a:t>exit(1);</a:t>
            </a:r>
            <a:endParaRPr sz="150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2060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9954895" cy="28879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20955" indent="-175895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process can bind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specific IP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to its socket. The IP </a:t>
            </a:r>
            <a:r>
              <a:rPr sz="2800" dirty="0">
                <a:latin typeface="Carlito"/>
                <a:cs typeface="Carlito"/>
              </a:rPr>
              <a:t>address  </a:t>
            </a:r>
            <a:r>
              <a:rPr sz="2800" spc="-5" dirty="0">
                <a:latin typeface="Carlito"/>
                <a:cs typeface="Carlito"/>
              </a:rPr>
              <a:t>must belong to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interface on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host.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89800"/>
              </a:lnSpc>
              <a:spcBef>
                <a:spcPts val="9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Normally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TCP client does not bind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latin typeface="Carlito"/>
                <a:cs typeface="Carlito"/>
              </a:rPr>
              <a:t>IP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to its socket. The  kernel chooses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source IP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socket is connected,  based on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outgoing interface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used, which in </a:t>
            </a:r>
            <a:r>
              <a:rPr sz="2800" spc="-10" dirty="0">
                <a:latin typeface="Carlito"/>
                <a:cs typeface="Carlito"/>
              </a:rPr>
              <a:t>turn </a:t>
            </a:r>
            <a:r>
              <a:rPr sz="2800" spc="-5" dirty="0">
                <a:latin typeface="Carlito"/>
                <a:cs typeface="Carlito"/>
              </a:rPr>
              <a:t>is based  on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route required to reach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server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53371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TCP/IP</a:t>
            </a:r>
            <a:r>
              <a:rPr spc="-105" dirty="0"/>
              <a:t> </a:t>
            </a:r>
            <a:r>
              <a:rPr spc="-5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1584157" y="2292820"/>
            <a:ext cx="8661030" cy="374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243" y="163774"/>
            <a:ext cx="11438510" cy="3588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4481" y="3868498"/>
            <a:ext cx="10358755" cy="20275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6540" marR="542290" indent="-244475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If we specify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port number of 0, the kernel chooses </a:t>
            </a:r>
            <a:r>
              <a:rPr sz="2200" dirty="0">
                <a:latin typeface="Carlito"/>
                <a:cs typeface="Carlito"/>
              </a:rPr>
              <a:t>an </a:t>
            </a:r>
            <a:r>
              <a:rPr sz="2200" spc="-5" dirty="0">
                <a:latin typeface="Carlito"/>
                <a:cs typeface="Carlito"/>
              </a:rPr>
              <a:t>ephemeral port when bind is  called.</a:t>
            </a:r>
            <a:endParaRPr sz="2200">
              <a:latin typeface="Carlito"/>
              <a:cs typeface="Carlito"/>
            </a:endParaRPr>
          </a:p>
          <a:p>
            <a:pPr marL="256540" marR="328295" indent="-244475">
              <a:lnSpc>
                <a:spcPts val="2620"/>
              </a:lnSpc>
              <a:spcBef>
                <a:spcPts val="1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But if we specify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wildcard IP </a:t>
            </a:r>
            <a:r>
              <a:rPr sz="2200" dirty="0">
                <a:latin typeface="Carlito"/>
                <a:cs typeface="Carlito"/>
              </a:rPr>
              <a:t>address, </a:t>
            </a:r>
            <a:r>
              <a:rPr sz="2200" spc="-5" dirty="0">
                <a:latin typeface="Carlito"/>
                <a:cs typeface="Carlito"/>
              </a:rPr>
              <a:t>the kernel does not choose the local IP </a:t>
            </a:r>
            <a:r>
              <a:rPr sz="2200" dirty="0">
                <a:latin typeface="Carlito"/>
                <a:cs typeface="Carlito"/>
              </a:rPr>
              <a:t>address  </a:t>
            </a:r>
            <a:r>
              <a:rPr sz="2200" spc="-5" dirty="0">
                <a:latin typeface="Carlito"/>
                <a:cs typeface="Carlito"/>
              </a:rPr>
              <a:t>until the socket is connected (TCP) or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datagram is sent on the socket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(UDP).</a:t>
            </a:r>
            <a:endParaRPr sz="2200">
              <a:latin typeface="Carlito"/>
              <a:cs typeface="Carlito"/>
            </a:endParaRPr>
          </a:p>
          <a:p>
            <a:pPr marL="256540" marR="5080" indent="-244475">
              <a:lnSpc>
                <a:spcPts val="2620"/>
              </a:lnSpc>
              <a:spcBef>
                <a:spcPts val="1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With IPv4, the </a:t>
            </a:r>
            <a:r>
              <a:rPr sz="2200" i="1" spc="-5" dirty="0">
                <a:latin typeface="Carlito"/>
                <a:cs typeface="Carlito"/>
              </a:rPr>
              <a:t>wildcard </a:t>
            </a:r>
            <a:r>
              <a:rPr sz="2200" dirty="0">
                <a:latin typeface="Carlito"/>
                <a:cs typeface="Carlito"/>
              </a:rPr>
              <a:t>address </a:t>
            </a:r>
            <a:r>
              <a:rPr sz="2200" spc="-5" dirty="0">
                <a:latin typeface="Carlito"/>
                <a:cs typeface="Carlito"/>
              </a:rPr>
              <a:t>is specified by the constant INADDR_ANY, whose value is  normally 0. This tells the kernel to choose the IP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address.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2441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136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For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IPv4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45" y="3853705"/>
            <a:ext cx="13677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For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IPv6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31924" y="2437045"/>
            <a:ext cx="7888288" cy="102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0942" y="4599760"/>
            <a:ext cx="7467512" cy="126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459372"/>
            <a:ext cx="3127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Listen()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5300" y="1447800"/>
            <a:ext cx="10134600" cy="418204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1135" marR="69850" indent="-179070" algn="just">
              <a:lnSpc>
                <a:spcPts val="2770"/>
              </a:lnSpc>
              <a:spcBef>
                <a:spcPts val="480"/>
              </a:spcBef>
              <a:buFont typeface="Arial"/>
              <a:buChar char="•"/>
              <a:tabLst>
                <a:tab pos="191770" algn="l"/>
              </a:tabLst>
            </a:pPr>
            <a:r>
              <a:rPr sz="2600" spc="-5" dirty="0">
                <a:latin typeface="Carlito"/>
                <a:cs typeface="Carlito"/>
              </a:rPr>
              <a:t>The listen function is called only by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TCP server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it performs following  </a:t>
            </a:r>
            <a:r>
              <a:rPr sz="2600" dirty="0">
                <a:latin typeface="Carlito"/>
                <a:cs typeface="Carlito"/>
              </a:rPr>
              <a:t>actions:</a:t>
            </a:r>
          </a:p>
          <a:p>
            <a:pPr marL="648335" marR="5080" lvl="1" indent="-179070" algn="just">
              <a:lnSpc>
                <a:spcPts val="2800"/>
              </a:lnSpc>
              <a:spcBef>
                <a:spcPts val="490"/>
              </a:spcBef>
              <a:buFont typeface="Arial"/>
              <a:buChar char="•"/>
              <a:tabLst>
                <a:tab pos="648970" algn="l"/>
              </a:tabLst>
            </a:pPr>
            <a:r>
              <a:rPr sz="2600" spc="-5" dirty="0">
                <a:latin typeface="Carlito"/>
                <a:cs typeface="Carlito"/>
              </a:rPr>
              <a:t>When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socket is created by the socket function, it is </a:t>
            </a:r>
            <a:r>
              <a:rPr sz="2600" dirty="0">
                <a:latin typeface="Carlito"/>
                <a:cs typeface="Carlito"/>
              </a:rPr>
              <a:t>assumed </a:t>
            </a:r>
            <a:r>
              <a:rPr sz="2600" spc="-5" dirty="0">
                <a:latin typeface="Carlito"/>
                <a:cs typeface="Carlito"/>
              </a:rPr>
              <a:t>to be </a:t>
            </a:r>
            <a:r>
              <a:rPr sz="2600" dirty="0">
                <a:latin typeface="Carlito"/>
                <a:cs typeface="Carlito"/>
              </a:rPr>
              <a:t>an  active </a:t>
            </a:r>
            <a:r>
              <a:rPr sz="2600" spc="-5" dirty="0">
                <a:latin typeface="Carlito"/>
                <a:cs typeface="Carlito"/>
              </a:rPr>
              <a:t>socket, that is,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client socket that will issue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connect.</a:t>
            </a:r>
            <a:endParaRPr sz="2600" dirty="0">
              <a:latin typeface="Carlito"/>
              <a:cs typeface="Carlito"/>
            </a:endParaRPr>
          </a:p>
          <a:p>
            <a:pPr marL="648335" marR="278130" lvl="1" indent="-179070" algn="just">
              <a:lnSpc>
                <a:spcPct val="89300"/>
              </a:lnSpc>
              <a:spcBef>
                <a:spcPts val="445"/>
              </a:spcBef>
              <a:buFont typeface="Arial"/>
              <a:buChar char="•"/>
              <a:tabLst>
                <a:tab pos="648970" algn="l"/>
              </a:tabLst>
            </a:pPr>
            <a:r>
              <a:rPr sz="2600" spc="-5" dirty="0">
                <a:latin typeface="Carlito"/>
                <a:cs typeface="Carlito"/>
              </a:rPr>
              <a:t>The listen function converts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unconnected socket into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passive  socket, indicating that the kernel should </a:t>
            </a:r>
            <a:r>
              <a:rPr sz="2600" dirty="0">
                <a:latin typeface="Carlito"/>
                <a:cs typeface="Carlito"/>
              </a:rPr>
              <a:t>accept </a:t>
            </a:r>
            <a:r>
              <a:rPr sz="2600" spc="-5" dirty="0">
                <a:latin typeface="Carlito"/>
                <a:cs typeface="Carlito"/>
              </a:rPr>
              <a:t>incoming connection </a:t>
            </a:r>
            <a:r>
              <a:rPr sz="2600" spc="-5" dirty="0" smtClean="0">
                <a:latin typeface="Carlito"/>
                <a:cs typeface="Carlito"/>
              </a:rPr>
              <a:t>requests </a:t>
            </a:r>
            <a:r>
              <a:rPr sz="2600" spc="-5" dirty="0">
                <a:latin typeface="Carlito"/>
                <a:cs typeface="Carlito"/>
              </a:rPr>
              <a:t>directed to this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socket.</a:t>
            </a:r>
            <a:endParaRPr sz="2600" dirty="0">
              <a:latin typeface="Carlito"/>
              <a:cs typeface="Carlito"/>
            </a:endParaRPr>
          </a:p>
          <a:p>
            <a:pPr marL="648335" marR="374650" lvl="1" indent="-179070" algn="just">
              <a:lnSpc>
                <a:spcPts val="2800"/>
              </a:lnSpc>
              <a:spcBef>
                <a:spcPts val="515"/>
              </a:spcBef>
              <a:buFont typeface="Arial"/>
              <a:buChar char="•"/>
              <a:tabLst>
                <a:tab pos="648970" algn="l"/>
              </a:tabLst>
            </a:pPr>
            <a:r>
              <a:rPr sz="2600" spc="-5" dirty="0">
                <a:latin typeface="Carlito"/>
                <a:cs typeface="Carlito"/>
              </a:rPr>
              <a:t>second </a:t>
            </a:r>
            <a:r>
              <a:rPr sz="2600" dirty="0">
                <a:latin typeface="Carlito"/>
                <a:cs typeface="Carlito"/>
              </a:rPr>
              <a:t>argument </a:t>
            </a:r>
            <a:r>
              <a:rPr sz="2600" spc="-5" dirty="0">
                <a:latin typeface="Carlito"/>
                <a:cs typeface="Carlito"/>
              </a:rPr>
              <a:t>to this function specifies the maximum number of  connections the kernel should queue for this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socket.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2212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Listen()</a:t>
            </a:r>
          </a:p>
        </p:txBody>
      </p:sp>
      <p:sp>
        <p:nvSpPr>
          <p:cNvPr id="3" name="object 3"/>
          <p:cNvSpPr/>
          <p:nvPr/>
        </p:nvSpPr>
        <p:spPr>
          <a:xfrm>
            <a:off x="1007682" y="1792186"/>
            <a:ext cx="9161140" cy="1310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2611" y="3261061"/>
            <a:ext cx="8758555" cy="335989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6540" marR="375285" indent="-244475" algn="just">
              <a:lnSpc>
                <a:spcPts val="2620"/>
              </a:lnSpc>
              <a:spcBef>
                <a:spcPts val="20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This function is normally called </a:t>
            </a:r>
            <a:r>
              <a:rPr sz="2200" dirty="0">
                <a:latin typeface="Carlito"/>
                <a:cs typeface="Carlito"/>
              </a:rPr>
              <a:t>after </a:t>
            </a:r>
            <a:r>
              <a:rPr sz="2200" spc="-5" dirty="0">
                <a:latin typeface="Carlito"/>
                <a:cs typeface="Carlito"/>
              </a:rPr>
              <a:t>both the socket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bind functions 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must be called before calling the </a:t>
            </a:r>
            <a:r>
              <a:rPr sz="2200" dirty="0">
                <a:latin typeface="Carlito"/>
                <a:cs typeface="Carlito"/>
              </a:rPr>
              <a:t>accept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function.</a:t>
            </a:r>
            <a:endParaRPr sz="2200" dirty="0">
              <a:latin typeface="Carlito"/>
              <a:cs typeface="Carlito"/>
            </a:endParaRPr>
          </a:p>
          <a:p>
            <a:pPr marL="256540" marR="5080" indent="-244475" algn="just">
              <a:lnSpc>
                <a:spcPts val="2620"/>
              </a:lnSpc>
              <a:spcBef>
                <a:spcPts val="1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Backlog defines the maximum length the queue of pending connections </a:t>
            </a:r>
            <a:r>
              <a:rPr sz="2200" spc="-5" dirty="0" smtClean="0">
                <a:latin typeface="Carlito"/>
                <a:cs typeface="Carlito"/>
              </a:rPr>
              <a:t>may </a:t>
            </a:r>
            <a:r>
              <a:rPr sz="2200" spc="-5" dirty="0">
                <a:latin typeface="Carlito"/>
                <a:cs typeface="Carlito"/>
              </a:rPr>
              <a:t>grow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to.</a:t>
            </a:r>
            <a:endParaRPr sz="2200" dirty="0">
              <a:latin typeface="Carlito"/>
              <a:cs typeface="Carlito"/>
            </a:endParaRPr>
          </a:p>
          <a:p>
            <a:pPr marL="256540" marR="265430" indent="-244475" algn="just">
              <a:lnSpc>
                <a:spcPts val="2620"/>
              </a:lnSpc>
              <a:spcBef>
                <a:spcPts val="1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Do not specify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backlog of 0, </a:t>
            </a:r>
            <a:r>
              <a:rPr sz="2200" dirty="0">
                <a:latin typeface="Carlito"/>
                <a:cs typeface="Carlito"/>
              </a:rPr>
              <a:t>as </a:t>
            </a:r>
            <a:r>
              <a:rPr sz="2200" spc="-5" dirty="0">
                <a:latin typeface="Carlito"/>
                <a:cs typeface="Carlito"/>
              </a:rPr>
              <a:t>different implementations interpret this  differently</a:t>
            </a:r>
            <a:r>
              <a:rPr sz="2200" spc="-5" dirty="0" smtClean="0">
                <a:latin typeface="Carlito"/>
                <a:cs typeface="Carlito"/>
              </a:rPr>
              <a:t>.</a:t>
            </a:r>
            <a:endParaRPr lang="en-US" sz="2200" spc="-5" dirty="0" smtClean="0">
              <a:latin typeface="Carlito"/>
              <a:cs typeface="Carlito"/>
            </a:endParaRPr>
          </a:p>
          <a:p>
            <a:pPr marL="256540" marR="265430" indent="-244475" algn="just">
              <a:lnSpc>
                <a:spcPts val="2620"/>
              </a:lnSpc>
              <a:spcBef>
                <a:spcPts val="10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 smtClean="0">
                <a:latin typeface="Carlito"/>
                <a:cs typeface="Carlito"/>
              </a:rPr>
              <a:t>If </a:t>
            </a:r>
            <a:r>
              <a:rPr sz="2200" spc="-5" dirty="0">
                <a:latin typeface="Carlito"/>
                <a:cs typeface="Carlito"/>
              </a:rPr>
              <a:t>you do not want </a:t>
            </a:r>
            <a:r>
              <a:rPr sz="2200" dirty="0">
                <a:latin typeface="Carlito"/>
                <a:cs typeface="Carlito"/>
              </a:rPr>
              <a:t>any </a:t>
            </a:r>
            <a:r>
              <a:rPr sz="2200" spc="-5" dirty="0">
                <a:latin typeface="Carlito"/>
                <a:cs typeface="Carlito"/>
              </a:rPr>
              <a:t>clients connecting to your listening  socket, close the listening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socket.</a:t>
            </a:r>
            <a:endParaRPr sz="2200" dirty="0">
              <a:latin typeface="Carlito"/>
              <a:cs typeface="Carlito"/>
            </a:endParaRPr>
          </a:p>
          <a:p>
            <a:pPr marL="256540" marR="458470" indent="-244475" algn="just">
              <a:lnSpc>
                <a:spcPts val="2620"/>
              </a:lnSpc>
              <a:spcBef>
                <a:spcPts val="15"/>
              </a:spcBef>
              <a:buFont typeface="Arial"/>
              <a:buChar char="•"/>
              <a:tabLst>
                <a:tab pos="255904" algn="l"/>
                <a:tab pos="257175" algn="l"/>
              </a:tabLst>
            </a:pPr>
            <a:r>
              <a:rPr sz="2200" spc="-5" dirty="0">
                <a:latin typeface="Carlito"/>
                <a:cs typeface="Carlito"/>
              </a:rPr>
              <a:t>Many current systems </a:t>
            </a:r>
            <a:r>
              <a:rPr sz="2200" dirty="0">
                <a:latin typeface="Carlito"/>
                <a:cs typeface="Carlito"/>
              </a:rPr>
              <a:t>allow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administrator </a:t>
            </a:r>
            <a:r>
              <a:rPr sz="2200" spc="-5" dirty="0">
                <a:latin typeface="Carlito"/>
                <a:cs typeface="Carlito"/>
              </a:rPr>
              <a:t>to modify the maximum  value for the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backlog.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24415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Listen()</a:t>
            </a:r>
          </a:p>
        </p:txBody>
      </p:sp>
      <p:sp>
        <p:nvSpPr>
          <p:cNvPr id="3" name="object 3"/>
          <p:cNvSpPr/>
          <p:nvPr/>
        </p:nvSpPr>
        <p:spPr>
          <a:xfrm>
            <a:off x="1578012" y="1490247"/>
            <a:ext cx="7563210" cy="4823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31472"/>
            <a:ext cx="2974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Connect</a:t>
            </a:r>
            <a:r>
              <a:rPr spc="-90" dirty="0"/>
              <a:t> </a:t>
            </a:r>
            <a:r>
              <a:rPr spc="-5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945" y="827432"/>
            <a:ext cx="10109200" cy="123597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91770" marR="5080" indent="-179705">
              <a:lnSpc>
                <a:spcPct val="150000"/>
              </a:lnSpc>
              <a:spcBef>
                <a:spcPts val="1025"/>
              </a:spcBef>
              <a:buFont typeface="Arial"/>
              <a:buChar char="•"/>
              <a:tabLst>
                <a:tab pos="192405" algn="l"/>
              </a:tabLst>
            </a:pPr>
            <a:r>
              <a:rPr sz="2550" spc="15" dirty="0">
                <a:latin typeface="Carlito"/>
                <a:cs typeface="Carlito"/>
              </a:rPr>
              <a:t>The </a:t>
            </a:r>
            <a:r>
              <a:rPr sz="2550" spc="10" dirty="0">
                <a:latin typeface="Carlito"/>
                <a:cs typeface="Carlito"/>
              </a:rPr>
              <a:t>connect function </a:t>
            </a:r>
            <a:r>
              <a:rPr sz="2550" spc="5" dirty="0">
                <a:latin typeface="Carlito"/>
                <a:cs typeface="Carlito"/>
              </a:rPr>
              <a:t>is </a:t>
            </a:r>
            <a:r>
              <a:rPr sz="2550" spc="15" dirty="0">
                <a:latin typeface="Carlito"/>
                <a:cs typeface="Carlito"/>
              </a:rPr>
              <a:t>used by a TCP </a:t>
            </a:r>
            <a:r>
              <a:rPr sz="2550" spc="10" dirty="0">
                <a:latin typeface="Carlito"/>
                <a:cs typeface="Carlito"/>
              </a:rPr>
              <a:t>client to establish </a:t>
            </a:r>
            <a:r>
              <a:rPr sz="2550" spc="15" dirty="0">
                <a:latin typeface="Carlito"/>
                <a:cs typeface="Carlito"/>
              </a:rPr>
              <a:t>a </a:t>
            </a:r>
            <a:r>
              <a:rPr sz="2550" spc="10" dirty="0">
                <a:latin typeface="Carlito"/>
                <a:cs typeface="Carlito"/>
              </a:rPr>
              <a:t>connection with  </a:t>
            </a:r>
            <a:r>
              <a:rPr sz="2550" spc="15" dirty="0">
                <a:latin typeface="Carlito"/>
                <a:cs typeface="Carlito"/>
              </a:rPr>
              <a:t>a TCP</a:t>
            </a:r>
            <a:r>
              <a:rPr sz="2550" spc="-10" dirty="0">
                <a:latin typeface="Carlito"/>
                <a:cs typeface="Carlito"/>
              </a:rPr>
              <a:t> </a:t>
            </a:r>
            <a:r>
              <a:rPr sz="2550" spc="10" dirty="0">
                <a:latin typeface="Carlito"/>
                <a:cs typeface="Carlito"/>
              </a:rPr>
              <a:t>server.</a:t>
            </a:r>
            <a:endParaRPr sz="255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9070" indent="-17970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179705" algn="l"/>
              </a:tabLst>
            </a:pPr>
            <a:r>
              <a:rPr i="1" spc="10" dirty="0">
                <a:latin typeface="Carlito"/>
                <a:cs typeface="Carlito"/>
              </a:rPr>
              <a:t>sockfd </a:t>
            </a:r>
            <a:r>
              <a:rPr spc="5" dirty="0"/>
              <a:t>is </a:t>
            </a:r>
            <a:r>
              <a:rPr spc="15" dirty="0"/>
              <a:t>a </a:t>
            </a:r>
            <a:r>
              <a:rPr spc="10" dirty="0"/>
              <a:t>socket descriptor returned </a:t>
            </a:r>
            <a:r>
              <a:rPr spc="15" dirty="0"/>
              <a:t>by </a:t>
            </a:r>
            <a:r>
              <a:rPr spc="10" dirty="0"/>
              <a:t>the socket</a:t>
            </a:r>
            <a:r>
              <a:rPr spc="-30" dirty="0"/>
              <a:t> </a:t>
            </a:r>
            <a:r>
              <a:rPr spc="10" dirty="0"/>
              <a:t>function.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pc="10" dirty="0">
              <a:latin typeface="Arial"/>
              <a:cs typeface="Arial"/>
            </a:endParaRPr>
          </a:p>
          <a:p>
            <a:pPr marL="179070" indent="-179705">
              <a:lnSpc>
                <a:spcPct val="70300"/>
              </a:lnSpc>
              <a:spcBef>
                <a:spcPts val="994"/>
              </a:spcBef>
              <a:buFont typeface="Arial"/>
              <a:buChar char="•"/>
              <a:tabLst>
                <a:tab pos="179705" algn="l"/>
              </a:tabLst>
            </a:pPr>
            <a:r>
              <a:rPr spc="15" dirty="0"/>
              <a:t>The second </a:t>
            </a:r>
            <a:r>
              <a:rPr spc="20" dirty="0"/>
              <a:t>and </a:t>
            </a:r>
            <a:r>
              <a:rPr spc="10" dirty="0"/>
              <a:t>third </a:t>
            </a:r>
            <a:r>
              <a:rPr spc="15" dirty="0"/>
              <a:t>arguments are a </a:t>
            </a:r>
            <a:r>
              <a:rPr spc="10" dirty="0"/>
              <a:t>pointer to </a:t>
            </a:r>
            <a:r>
              <a:rPr spc="15" dirty="0"/>
              <a:t>a </a:t>
            </a:r>
            <a:r>
              <a:rPr spc="10" dirty="0"/>
              <a:t>socket </a:t>
            </a:r>
            <a:r>
              <a:rPr spc="15" dirty="0"/>
              <a:t>address </a:t>
            </a:r>
            <a:r>
              <a:rPr spc="10" dirty="0"/>
              <a:t>structure  </a:t>
            </a:r>
            <a:r>
              <a:rPr spc="20" dirty="0"/>
              <a:t>and </a:t>
            </a:r>
            <a:r>
              <a:rPr spc="5" dirty="0"/>
              <a:t>its</a:t>
            </a:r>
            <a:r>
              <a:rPr spc="-15" dirty="0"/>
              <a:t> </a:t>
            </a:r>
            <a:r>
              <a:rPr spc="5" dirty="0"/>
              <a:t>size.</a:t>
            </a:r>
          </a:p>
          <a:p>
            <a:pPr marL="179070" marR="78740" indent="-179705">
              <a:lnSpc>
                <a:spcPct val="70300"/>
              </a:lnSpc>
              <a:spcBef>
                <a:spcPts val="1025"/>
              </a:spcBef>
              <a:buFont typeface="Arial"/>
              <a:buChar char="•"/>
              <a:tabLst>
                <a:tab pos="179705" algn="l"/>
              </a:tabLst>
            </a:pPr>
            <a:r>
              <a:rPr spc="15" dirty="0"/>
              <a:t>The </a:t>
            </a:r>
            <a:r>
              <a:rPr spc="10" dirty="0"/>
              <a:t>socket </a:t>
            </a:r>
            <a:r>
              <a:rPr spc="15" dirty="0"/>
              <a:t>address </a:t>
            </a:r>
            <a:r>
              <a:rPr spc="10" dirty="0"/>
              <a:t>structure </a:t>
            </a:r>
            <a:r>
              <a:rPr spc="15" dirty="0"/>
              <a:t>must </a:t>
            </a:r>
            <a:r>
              <a:rPr spc="10" dirty="0"/>
              <a:t>contain the IP </a:t>
            </a:r>
            <a:r>
              <a:rPr spc="15" dirty="0"/>
              <a:t>address </a:t>
            </a:r>
            <a:r>
              <a:rPr spc="20" dirty="0"/>
              <a:t>and </a:t>
            </a:r>
            <a:r>
              <a:rPr spc="10" dirty="0"/>
              <a:t>port </a:t>
            </a:r>
            <a:r>
              <a:rPr spc="15" dirty="0"/>
              <a:t>number  </a:t>
            </a:r>
            <a:r>
              <a:rPr spc="10" dirty="0"/>
              <a:t>of the</a:t>
            </a:r>
            <a:r>
              <a:rPr spc="-10" dirty="0"/>
              <a:t> </a:t>
            </a:r>
            <a:r>
              <a:rPr spc="10" dirty="0"/>
              <a:t>server.</a:t>
            </a:r>
          </a:p>
          <a:p>
            <a:pPr marL="179070" marR="235585" indent="-179705">
              <a:lnSpc>
                <a:spcPct val="70300"/>
              </a:lnSpc>
              <a:spcBef>
                <a:spcPts val="1025"/>
              </a:spcBef>
              <a:buFont typeface="Arial"/>
              <a:buChar char="•"/>
              <a:tabLst>
                <a:tab pos="179705" algn="l"/>
              </a:tabLst>
            </a:pPr>
            <a:r>
              <a:rPr spc="10" dirty="0"/>
              <a:t>In the case of </a:t>
            </a:r>
            <a:r>
              <a:rPr spc="15" dirty="0"/>
              <a:t>a TCP </a:t>
            </a:r>
            <a:r>
              <a:rPr spc="10" dirty="0"/>
              <a:t>socket, the connect function initiates TCP's three-way  handshake</a:t>
            </a:r>
          </a:p>
        </p:txBody>
      </p:sp>
      <p:sp>
        <p:nvSpPr>
          <p:cNvPr id="5" name="object 5"/>
          <p:cNvSpPr/>
          <p:nvPr/>
        </p:nvSpPr>
        <p:spPr>
          <a:xfrm>
            <a:off x="762000" y="1983465"/>
            <a:ext cx="10097454" cy="1823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547" y="1732645"/>
            <a:ext cx="4858385" cy="44418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11454" indent="-19939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#define </a:t>
            </a:r>
            <a:r>
              <a:rPr sz="1500" spc="15" dirty="0">
                <a:latin typeface="Carlito"/>
                <a:cs typeface="Carlito"/>
              </a:rPr>
              <a:t>PORT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5" dirty="0">
                <a:latin typeface="Carlito"/>
                <a:cs typeface="Carlito"/>
              </a:rPr>
              <a:t>8080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int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connectrt;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struct sockaddr_in</a:t>
            </a:r>
            <a:r>
              <a:rPr sz="1500" spc="-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serv;</a:t>
            </a: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bzero(&amp;serv,sizeof(serv))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serv.sin_family=AF_INET;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Serv.sin_port=htons(PORT);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Serv.sin_addr.s_addr=htonl(“”);</a:t>
            </a: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connectrt </a:t>
            </a:r>
            <a:r>
              <a:rPr sz="1500" spc="15" dirty="0">
                <a:latin typeface="Carlito"/>
                <a:cs typeface="Carlito"/>
              </a:rPr>
              <a:t>= </a:t>
            </a:r>
            <a:r>
              <a:rPr sz="1500" spc="10" dirty="0">
                <a:latin typeface="Carlito"/>
                <a:cs typeface="Carlito"/>
              </a:rPr>
              <a:t>(sockfd, (struct sockaddr*)</a:t>
            </a:r>
            <a:r>
              <a:rPr sz="1500" spc="-25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&amp;serv,sizeof(serv));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If(connectrt</a:t>
            </a:r>
            <a:r>
              <a:rPr sz="150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==-1)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{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Print( “Error in</a:t>
            </a:r>
            <a:r>
              <a:rPr sz="1500" spc="-10" dirty="0">
                <a:latin typeface="Carlito"/>
                <a:cs typeface="Carlito"/>
              </a:rPr>
              <a:t> </a:t>
            </a:r>
            <a:r>
              <a:rPr sz="1500" spc="10" dirty="0">
                <a:latin typeface="Carlito"/>
                <a:cs typeface="Carlito"/>
              </a:rPr>
              <a:t>connection”);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5" dirty="0">
                <a:latin typeface="Carlito"/>
                <a:cs typeface="Carlito"/>
              </a:rPr>
              <a:t>exit(1);</a:t>
            </a:r>
            <a:endParaRPr sz="1500" dirty="0">
              <a:latin typeface="Carlito"/>
              <a:cs typeface="Carlito"/>
            </a:endParaRPr>
          </a:p>
          <a:p>
            <a:pPr marL="211454" indent="-19939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11454" algn="l"/>
                <a:tab pos="212090" algn="l"/>
              </a:tabLst>
            </a:pPr>
            <a:r>
              <a:rPr sz="1500" spc="10" dirty="0">
                <a:latin typeface="Carlito"/>
                <a:cs typeface="Carlito"/>
              </a:rPr>
              <a:t>}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2365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Accept()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10228580" cy="431143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38735" indent="-175895" algn="just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dirty="0">
                <a:latin typeface="Carlito"/>
                <a:cs typeface="Carlito"/>
              </a:rPr>
              <a:t>accept </a:t>
            </a:r>
            <a:r>
              <a:rPr sz="2800" spc="-5" dirty="0">
                <a:latin typeface="Carlito"/>
                <a:cs typeface="Carlito"/>
              </a:rPr>
              <a:t>is successful, its return value 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brand-new descriptor  </a:t>
            </a:r>
            <a:r>
              <a:rPr sz="2800" dirty="0">
                <a:latin typeface="Carlito"/>
                <a:cs typeface="Carlito"/>
              </a:rPr>
              <a:t>automatically </a:t>
            </a:r>
            <a:r>
              <a:rPr sz="2800" spc="-5" dirty="0">
                <a:latin typeface="Carlito"/>
                <a:cs typeface="Carlito"/>
              </a:rPr>
              <a:t>created by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kernel. This new descriptor refers to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TCP connection with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client.</a:t>
            </a:r>
            <a:endParaRPr sz="2800" dirty="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89800"/>
              </a:lnSpc>
              <a:spcBef>
                <a:spcPts val="9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given server normally creates only one listening socket, which </a:t>
            </a:r>
            <a:r>
              <a:rPr sz="2800" spc="-10" dirty="0">
                <a:latin typeface="Carlito"/>
                <a:cs typeface="Carlito"/>
              </a:rPr>
              <a:t>then  </a:t>
            </a:r>
            <a:r>
              <a:rPr sz="2800" spc="-5" dirty="0">
                <a:latin typeface="Carlito"/>
                <a:cs typeface="Carlito"/>
              </a:rPr>
              <a:t>exists for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lifetime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server. </a:t>
            </a:r>
            <a:endParaRPr lang="en-US" sz="2800" spc="-5" dirty="0" smtClean="0">
              <a:latin typeface="Carlito"/>
              <a:cs typeface="Carlito"/>
            </a:endParaRPr>
          </a:p>
          <a:p>
            <a:pPr marL="187960" marR="5080" indent="-175895" algn="just">
              <a:lnSpc>
                <a:spcPct val="89800"/>
              </a:lnSpc>
              <a:spcBef>
                <a:spcPts val="9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 smtClean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kernel creates one connected  socket for each client connection </a:t>
            </a:r>
            <a:r>
              <a:rPr sz="2800" spc="-10" dirty="0">
                <a:latin typeface="Carlito"/>
                <a:cs typeface="Carlito"/>
              </a:rPr>
              <a:t>that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accepted </a:t>
            </a:r>
            <a:r>
              <a:rPr sz="2800" spc="-5" dirty="0">
                <a:latin typeface="Carlito"/>
                <a:cs typeface="Carlito"/>
              </a:rPr>
              <a:t>(i.e., for which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TCP </a:t>
            </a:r>
            <a:r>
              <a:rPr sz="2800" spc="-10" dirty="0">
                <a:latin typeface="Carlito"/>
                <a:cs typeface="Carlito"/>
              </a:rPr>
              <a:t>three-way </a:t>
            </a:r>
            <a:r>
              <a:rPr sz="2800" spc="-5" dirty="0">
                <a:latin typeface="Carlito"/>
                <a:cs typeface="Carlito"/>
              </a:rPr>
              <a:t>handshake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completes).</a:t>
            </a:r>
            <a:endParaRPr sz="2800" dirty="0">
              <a:latin typeface="Carlito"/>
              <a:cs typeface="Carlito"/>
            </a:endParaRPr>
          </a:p>
          <a:p>
            <a:pPr marL="187960" marR="668020" indent="-175895" algn="just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server is finished serving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given client,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connection  socket is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closed.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401902"/>
            <a:ext cx="2365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Accept()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336320"/>
            <a:ext cx="9890760" cy="17284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It is called by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TCP server to return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next completed connection  from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front 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completed connection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queue.</a:t>
            </a:r>
            <a:endParaRPr sz="2800">
              <a:latin typeface="Carlito"/>
              <a:cs typeface="Carlito"/>
            </a:endParaRPr>
          </a:p>
          <a:p>
            <a:pPr marL="187960" marR="233045" indent="-175895">
              <a:lnSpc>
                <a:spcPts val="3050"/>
              </a:lnSpc>
              <a:spcBef>
                <a:spcPts val="9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completed connection queue is empty,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process is put </a:t>
            </a:r>
            <a:r>
              <a:rPr sz="2800" spc="-10" dirty="0">
                <a:latin typeface="Carlito"/>
                <a:cs typeface="Carlito"/>
              </a:rPr>
              <a:t>to  </a:t>
            </a:r>
            <a:r>
              <a:rPr sz="2800" spc="-5" dirty="0">
                <a:latin typeface="Carlito"/>
                <a:cs typeface="Carlito"/>
              </a:rPr>
              <a:t>sleep (assuming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default of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blocking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socket).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45" y="4149361"/>
            <a:ext cx="9191625" cy="13474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7960" marR="5080" indent="-175895">
              <a:lnSpc>
                <a:spcPts val="3050"/>
              </a:lnSpc>
              <a:spcBef>
                <a:spcPts val="459"/>
              </a:spcBef>
              <a:buFont typeface="Arial"/>
              <a:buChar char="•"/>
              <a:tabLst>
                <a:tab pos="188595" algn="l"/>
              </a:tabLst>
            </a:pPr>
            <a:r>
              <a:rPr sz="2800" i="1" spc="-5" dirty="0">
                <a:latin typeface="Carlito"/>
                <a:cs typeface="Carlito"/>
              </a:rPr>
              <a:t>cliaddr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i="1" spc="-5" dirty="0">
                <a:latin typeface="Carlito"/>
                <a:cs typeface="Carlito"/>
              </a:rPr>
              <a:t>addrlen </a:t>
            </a:r>
            <a:r>
              <a:rPr sz="2800" dirty="0">
                <a:latin typeface="Carlito"/>
                <a:cs typeface="Carlito"/>
              </a:rPr>
              <a:t>arguments are </a:t>
            </a:r>
            <a:r>
              <a:rPr sz="2800" spc="-5" dirty="0">
                <a:latin typeface="Carlito"/>
                <a:cs typeface="Carlito"/>
              </a:rPr>
              <a:t>used to return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protocol 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connected peer process (the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client).</a:t>
            </a:r>
            <a:endParaRPr sz="2800">
              <a:latin typeface="Carlito"/>
              <a:cs typeface="Carlito"/>
            </a:endParaRPr>
          </a:p>
          <a:p>
            <a:pPr marL="267970" indent="-255904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68605" algn="l"/>
              </a:tabLst>
            </a:pPr>
            <a:r>
              <a:rPr sz="2800" i="1" spc="-5" dirty="0">
                <a:latin typeface="Carlito"/>
                <a:cs typeface="Carlito"/>
              </a:rPr>
              <a:t>addrlen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value-result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argument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1152" y="2694139"/>
            <a:ext cx="9664300" cy="15434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3127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Accept()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773858"/>
            <a:ext cx="9854565" cy="28816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This function returns up to </a:t>
            </a:r>
            <a:r>
              <a:rPr sz="2800" spc="-10" dirty="0">
                <a:latin typeface="Carlito"/>
                <a:cs typeface="Carlito"/>
              </a:rPr>
              <a:t>three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values:</a:t>
            </a:r>
            <a:endParaRPr sz="2800">
              <a:latin typeface="Carlito"/>
              <a:cs typeface="Carlito"/>
            </a:endParaRPr>
          </a:p>
          <a:p>
            <a:pPr marL="645160" marR="287020" lvl="1" indent="-183515">
              <a:lnSpc>
                <a:spcPts val="2570"/>
              </a:lnSpc>
              <a:spcBef>
                <a:spcPts val="540"/>
              </a:spcBef>
              <a:buFont typeface="Arial"/>
              <a:buChar char="•"/>
              <a:tabLst>
                <a:tab pos="645795" algn="l"/>
                <a:tab pos="855472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integer return code that is either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socket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descriptor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or	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error  indication,</a:t>
            </a:r>
            <a:endParaRPr sz="240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the protocol </a:t>
            </a:r>
            <a:r>
              <a:rPr sz="2400" dirty="0">
                <a:latin typeface="Carlito"/>
                <a:cs typeface="Carlito"/>
              </a:rPr>
              <a:t>address </a:t>
            </a:r>
            <a:r>
              <a:rPr sz="2400" spc="-5" dirty="0">
                <a:latin typeface="Carlito"/>
                <a:cs typeface="Carlito"/>
              </a:rPr>
              <a:t>of the client process (through the </a:t>
            </a:r>
            <a:r>
              <a:rPr sz="2400" i="1" spc="-5" dirty="0">
                <a:latin typeface="Carlito"/>
                <a:cs typeface="Carlito"/>
              </a:rPr>
              <a:t>cliaddr</a:t>
            </a:r>
            <a:r>
              <a:rPr sz="2400" i="1" spc="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pointer),</a:t>
            </a:r>
            <a:endParaRPr sz="2400">
              <a:latin typeface="Carlito"/>
              <a:cs typeface="Carlito"/>
            </a:endParaRPr>
          </a:p>
          <a:p>
            <a:pPr marL="645160" lvl="1" indent="-18415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the size of this </a:t>
            </a:r>
            <a:r>
              <a:rPr sz="2400" dirty="0">
                <a:latin typeface="Carlito"/>
                <a:cs typeface="Carlito"/>
              </a:rPr>
              <a:t>address </a:t>
            </a:r>
            <a:r>
              <a:rPr sz="2400" spc="-5" dirty="0">
                <a:latin typeface="Carlito"/>
                <a:cs typeface="Carlito"/>
              </a:rPr>
              <a:t>(through the </a:t>
            </a:r>
            <a:r>
              <a:rPr sz="2400" i="1" spc="-5" dirty="0">
                <a:latin typeface="Carlito"/>
                <a:cs typeface="Carlito"/>
              </a:rPr>
              <a:t>addrlen</a:t>
            </a:r>
            <a:r>
              <a:rPr sz="2400" i="1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pointer).</a:t>
            </a:r>
            <a:endParaRPr sz="2400">
              <a:latin typeface="Carlito"/>
              <a:cs typeface="Carlito"/>
            </a:endParaRPr>
          </a:p>
          <a:p>
            <a:pPr marL="187960" marR="5080" indent="-175895">
              <a:lnSpc>
                <a:spcPts val="3050"/>
              </a:lnSpc>
              <a:spcBef>
                <a:spcPts val="10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If we </a:t>
            </a:r>
            <a:r>
              <a:rPr sz="280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not interested in having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protocol </a:t>
            </a:r>
            <a:r>
              <a:rPr sz="2800" dirty="0">
                <a:latin typeface="Carlito"/>
                <a:cs typeface="Carlito"/>
              </a:rPr>
              <a:t>address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client  returned, we set both </a:t>
            </a:r>
            <a:r>
              <a:rPr sz="2800" i="1" spc="-5" dirty="0">
                <a:latin typeface="Carlito"/>
                <a:cs typeface="Carlito"/>
              </a:rPr>
              <a:t>cliaddr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i="1" spc="-5" dirty="0">
                <a:latin typeface="Carlito"/>
                <a:cs typeface="Carlito"/>
              </a:rPr>
              <a:t>addrlen </a:t>
            </a:r>
            <a:r>
              <a:rPr sz="2800" spc="-5" dirty="0">
                <a:latin typeface="Carlito"/>
                <a:cs typeface="Carlito"/>
              </a:rPr>
              <a:t>to null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pointers.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1374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???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721383"/>
            <a:ext cx="9093855" cy="138467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87960" indent="-175895">
              <a:lnSpc>
                <a:spcPct val="150000"/>
              </a:lnSpc>
              <a:spcBef>
                <a:spcPts val="7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Main </a:t>
            </a:r>
            <a:r>
              <a:rPr sz="2800" spc="-5" dirty="0">
                <a:latin typeface="Carlito"/>
                <a:cs typeface="Carlito"/>
              </a:rPr>
              <a:t>protocols used in TCP/IP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model?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50000"/>
              </a:lnSpc>
              <a:spcBef>
                <a:spcPts val="6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Where is TCP, UDP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IP protocols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implemented?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3" y="1721383"/>
            <a:ext cx="7906384" cy="41275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17589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Int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acceptr;</a:t>
            </a:r>
            <a:endParaRPr sz="2800">
              <a:latin typeface="Carlito"/>
              <a:cs typeface="Carlito"/>
            </a:endParaRPr>
          </a:p>
          <a:p>
            <a:pPr marL="12700" marR="4705350">
              <a:lnSpc>
                <a:spcPts val="4050"/>
              </a:lnSpc>
              <a:spcBef>
                <a:spcPts val="200"/>
              </a:spcBef>
            </a:pPr>
            <a:r>
              <a:rPr sz="2800" spc="-5" dirty="0">
                <a:latin typeface="Carlito"/>
                <a:cs typeface="Carlito"/>
              </a:rPr>
              <a:t>Struct sockaddr_in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cli;  socklen_t len;  len=sizeof(cli);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Carlito"/>
              <a:cs typeface="Carlito"/>
            </a:endParaRPr>
          </a:p>
          <a:p>
            <a:pPr marL="241300" indent="-17589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acceptr </a:t>
            </a:r>
            <a:r>
              <a:rPr sz="2800" spc="-5" dirty="0">
                <a:latin typeface="Carlito"/>
                <a:cs typeface="Carlito"/>
              </a:rPr>
              <a:t>=accept(sockfd,(struct sockaddr*)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&amp;cli,&amp;len);</a:t>
            </a:r>
            <a:endParaRPr sz="2800">
              <a:latin typeface="Carlito"/>
              <a:cs typeface="Carlito"/>
            </a:endParaRPr>
          </a:p>
          <a:p>
            <a:pPr marL="24130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If(acceptr==-1)</a:t>
            </a:r>
            <a:endParaRPr sz="2800">
              <a:latin typeface="Carlito"/>
              <a:cs typeface="Carlito"/>
            </a:endParaRPr>
          </a:p>
          <a:p>
            <a:pPr marL="24130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{}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22129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Close()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81" y="1751883"/>
            <a:ext cx="10140950" cy="6457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95580" marR="5080" indent="-183515">
              <a:lnSpc>
                <a:spcPct val="71800"/>
              </a:lnSpc>
              <a:spcBef>
                <a:spcPts val="925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Carlito"/>
                <a:cs typeface="Carlito"/>
              </a:rPr>
              <a:t>The normal Unix </a:t>
            </a:r>
            <a:r>
              <a:rPr sz="2350" spc="5" dirty="0">
                <a:latin typeface="Carlito"/>
                <a:cs typeface="Carlito"/>
              </a:rPr>
              <a:t>close function is </a:t>
            </a:r>
            <a:r>
              <a:rPr sz="2350" spc="10" dirty="0">
                <a:latin typeface="Carlito"/>
                <a:cs typeface="Carlito"/>
              </a:rPr>
              <a:t>also used to </a:t>
            </a:r>
            <a:r>
              <a:rPr sz="2350" spc="5" dirty="0">
                <a:latin typeface="Carlito"/>
                <a:cs typeface="Carlito"/>
              </a:rPr>
              <a:t>close </a:t>
            </a:r>
            <a:r>
              <a:rPr sz="2350" spc="10" dirty="0">
                <a:latin typeface="Carlito"/>
                <a:cs typeface="Carlito"/>
              </a:rPr>
              <a:t>a </a:t>
            </a:r>
            <a:r>
              <a:rPr sz="2350" spc="5" dirty="0">
                <a:latin typeface="Carlito"/>
                <a:cs typeface="Carlito"/>
              </a:rPr>
              <a:t>socket </a:t>
            </a:r>
            <a:r>
              <a:rPr sz="2350" spc="15" dirty="0">
                <a:latin typeface="Carlito"/>
                <a:cs typeface="Carlito"/>
              </a:rPr>
              <a:t>and </a:t>
            </a:r>
            <a:r>
              <a:rPr sz="2350" spc="5" dirty="0">
                <a:latin typeface="Carlito"/>
                <a:cs typeface="Carlito"/>
              </a:rPr>
              <a:t>terminate </a:t>
            </a:r>
            <a:r>
              <a:rPr sz="2350" spc="10" dirty="0">
                <a:latin typeface="Carlito"/>
                <a:cs typeface="Carlito"/>
              </a:rPr>
              <a:t>a TCP  </a:t>
            </a:r>
            <a:r>
              <a:rPr sz="2350" spc="5" dirty="0">
                <a:latin typeface="Carlito"/>
                <a:cs typeface="Carlito"/>
              </a:rPr>
              <a:t>connection.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81" y="4298227"/>
            <a:ext cx="10029190" cy="217614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95580" marR="38100" indent="-183515">
              <a:lnSpc>
                <a:spcPct val="70900"/>
              </a:lnSpc>
              <a:spcBef>
                <a:spcPts val="950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default </a:t>
            </a:r>
            <a:r>
              <a:rPr sz="2350" spc="10" dirty="0">
                <a:latin typeface="Carlito"/>
                <a:cs typeface="Carlito"/>
              </a:rPr>
              <a:t>action of </a:t>
            </a:r>
            <a:r>
              <a:rPr sz="2350" spc="5" dirty="0">
                <a:latin typeface="Carlito"/>
                <a:cs typeface="Carlito"/>
              </a:rPr>
              <a:t>close with </a:t>
            </a:r>
            <a:r>
              <a:rPr sz="2350" spc="10" dirty="0">
                <a:latin typeface="Carlito"/>
                <a:cs typeface="Carlito"/>
              </a:rPr>
              <a:t>a TCP </a:t>
            </a:r>
            <a:r>
              <a:rPr sz="2350" spc="5" dirty="0">
                <a:latin typeface="Carlito"/>
                <a:cs typeface="Carlito"/>
              </a:rPr>
              <a:t>socket is </a:t>
            </a:r>
            <a:r>
              <a:rPr sz="2350" spc="10" dirty="0">
                <a:latin typeface="Carlito"/>
                <a:cs typeface="Carlito"/>
              </a:rPr>
              <a:t>to mark the </a:t>
            </a:r>
            <a:r>
              <a:rPr sz="2350" spc="5" dirty="0">
                <a:latin typeface="Carlito"/>
                <a:cs typeface="Carlito"/>
              </a:rPr>
              <a:t>socket </a:t>
            </a:r>
            <a:r>
              <a:rPr sz="2350" spc="10" dirty="0">
                <a:latin typeface="Carlito"/>
                <a:cs typeface="Carlito"/>
              </a:rPr>
              <a:t>as </a:t>
            </a:r>
            <a:r>
              <a:rPr sz="2350" spc="5" dirty="0">
                <a:latin typeface="Carlito"/>
                <a:cs typeface="Carlito"/>
              </a:rPr>
              <a:t>closed </a:t>
            </a:r>
            <a:r>
              <a:rPr sz="2350" spc="15" dirty="0">
                <a:latin typeface="Carlito"/>
                <a:cs typeface="Carlito"/>
              </a:rPr>
              <a:t>and  </a:t>
            </a:r>
            <a:r>
              <a:rPr sz="2350" spc="5" dirty="0">
                <a:latin typeface="Carlito"/>
                <a:cs typeface="Carlito"/>
              </a:rPr>
              <a:t>return </a:t>
            </a:r>
            <a:r>
              <a:rPr sz="2350" spc="10" dirty="0">
                <a:latin typeface="Carlito"/>
                <a:cs typeface="Carlito"/>
              </a:rPr>
              <a:t>to the </a:t>
            </a:r>
            <a:r>
              <a:rPr sz="2350" spc="5" dirty="0">
                <a:latin typeface="Carlito"/>
                <a:cs typeface="Carlito"/>
              </a:rPr>
              <a:t>process</a:t>
            </a:r>
            <a:r>
              <a:rPr sz="2350" spc="-30" dirty="0">
                <a:latin typeface="Carlito"/>
                <a:cs typeface="Carlito"/>
              </a:rPr>
              <a:t> </a:t>
            </a:r>
            <a:r>
              <a:rPr sz="2350" spc="5" dirty="0">
                <a:latin typeface="Carlito"/>
                <a:cs typeface="Carlito"/>
              </a:rPr>
              <a:t>immediately.</a:t>
            </a:r>
            <a:endParaRPr sz="2350">
              <a:latin typeface="Carlito"/>
              <a:cs typeface="Carlito"/>
            </a:endParaRPr>
          </a:p>
          <a:p>
            <a:pPr marL="195580" marR="5080" indent="-183515">
              <a:lnSpc>
                <a:spcPct val="70900"/>
              </a:lnSpc>
              <a:spcBef>
                <a:spcPts val="1025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Carlito"/>
                <a:cs typeface="Carlito"/>
              </a:rPr>
              <a:t>The </a:t>
            </a:r>
            <a:r>
              <a:rPr sz="2350" spc="5" dirty="0">
                <a:latin typeface="Carlito"/>
                <a:cs typeface="Carlito"/>
              </a:rPr>
              <a:t>socket descriptor is </a:t>
            </a:r>
            <a:r>
              <a:rPr sz="2350" spc="10" dirty="0">
                <a:latin typeface="Carlito"/>
                <a:cs typeface="Carlito"/>
              </a:rPr>
              <a:t>no </a:t>
            </a:r>
            <a:r>
              <a:rPr sz="2350" spc="5" dirty="0">
                <a:latin typeface="Carlito"/>
                <a:cs typeface="Carlito"/>
              </a:rPr>
              <a:t>longer usable </a:t>
            </a:r>
            <a:r>
              <a:rPr sz="2350" spc="10" dirty="0">
                <a:latin typeface="Carlito"/>
                <a:cs typeface="Carlito"/>
              </a:rPr>
              <a:t>by the </a:t>
            </a:r>
            <a:r>
              <a:rPr sz="2350" spc="5" dirty="0">
                <a:latin typeface="Carlito"/>
                <a:cs typeface="Carlito"/>
              </a:rPr>
              <a:t>process: It cannot </a:t>
            </a:r>
            <a:r>
              <a:rPr sz="2350" spc="10" dirty="0">
                <a:latin typeface="Carlito"/>
                <a:cs typeface="Carlito"/>
              </a:rPr>
              <a:t>be used as </a:t>
            </a:r>
            <a:r>
              <a:rPr sz="2350" spc="15" dirty="0">
                <a:latin typeface="Carlito"/>
                <a:cs typeface="Carlito"/>
              </a:rPr>
              <a:t>an  </a:t>
            </a:r>
            <a:r>
              <a:rPr sz="2350" spc="10" dirty="0">
                <a:latin typeface="Carlito"/>
                <a:cs typeface="Carlito"/>
              </a:rPr>
              <a:t>argument to read or</a:t>
            </a:r>
            <a:r>
              <a:rPr sz="2350" spc="-25" dirty="0">
                <a:latin typeface="Carlito"/>
                <a:cs typeface="Carlito"/>
              </a:rPr>
              <a:t> </a:t>
            </a:r>
            <a:r>
              <a:rPr sz="2350" spc="5" dirty="0">
                <a:latin typeface="Carlito"/>
                <a:cs typeface="Carlito"/>
              </a:rPr>
              <a:t>write.</a:t>
            </a:r>
            <a:endParaRPr sz="2350">
              <a:latin typeface="Carlito"/>
              <a:cs typeface="Carlito"/>
            </a:endParaRPr>
          </a:p>
          <a:p>
            <a:pPr marL="195580" marR="84455" indent="-183515">
              <a:lnSpc>
                <a:spcPct val="71400"/>
              </a:lnSpc>
              <a:spcBef>
                <a:spcPts val="1010"/>
              </a:spcBef>
              <a:buFont typeface="Arial"/>
              <a:buChar char="•"/>
              <a:tabLst>
                <a:tab pos="196215" algn="l"/>
              </a:tabLst>
            </a:pPr>
            <a:r>
              <a:rPr sz="2350" spc="10" dirty="0">
                <a:latin typeface="Carlito"/>
                <a:cs typeface="Carlito"/>
              </a:rPr>
              <a:t>TCP </a:t>
            </a:r>
            <a:r>
              <a:rPr sz="2350" spc="5" dirty="0">
                <a:latin typeface="Carlito"/>
                <a:cs typeface="Carlito"/>
              </a:rPr>
              <a:t>will try </a:t>
            </a:r>
            <a:r>
              <a:rPr sz="2350" spc="10" dirty="0">
                <a:latin typeface="Carlito"/>
                <a:cs typeface="Carlito"/>
              </a:rPr>
              <a:t>to send any </a:t>
            </a:r>
            <a:r>
              <a:rPr sz="2350" spc="5" dirty="0">
                <a:latin typeface="Carlito"/>
                <a:cs typeface="Carlito"/>
              </a:rPr>
              <a:t>data that is </a:t>
            </a:r>
            <a:r>
              <a:rPr sz="2350" spc="10" dirty="0">
                <a:latin typeface="Carlito"/>
                <a:cs typeface="Carlito"/>
              </a:rPr>
              <a:t>already queued to be </a:t>
            </a:r>
            <a:r>
              <a:rPr sz="2350" spc="5" dirty="0">
                <a:latin typeface="Carlito"/>
                <a:cs typeface="Carlito"/>
              </a:rPr>
              <a:t>sent </a:t>
            </a:r>
            <a:r>
              <a:rPr sz="2350" spc="10" dirty="0">
                <a:latin typeface="Carlito"/>
                <a:cs typeface="Carlito"/>
              </a:rPr>
              <a:t>to the </a:t>
            </a:r>
            <a:r>
              <a:rPr sz="2350" spc="5" dirty="0">
                <a:latin typeface="Carlito"/>
                <a:cs typeface="Carlito"/>
              </a:rPr>
              <a:t>other end,  </a:t>
            </a:r>
            <a:r>
              <a:rPr sz="2350" spc="15" dirty="0">
                <a:latin typeface="Carlito"/>
                <a:cs typeface="Carlito"/>
              </a:rPr>
              <a:t>and </a:t>
            </a:r>
            <a:r>
              <a:rPr sz="2350" spc="10" dirty="0">
                <a:latin typeface="Carlito"/>
                <a:cs typeface="Carlito"/>
              </a:rPr>
              <a:t>after </a:t>
            </a:r>
            <a:r>
              <a:rPr sz="2350" spc="5" dirty="0">
                <a:latin typeface="Carlito"/>
                <a:cs typeface="Carlito"/>
              </a:rPr>
              <a:t>this occurs, </a:t>
            </a:r>
            <a:r>
              <a:rPr sz="2350" spc="10" dirty="0">
                <a:latin typeface="Carlito"/>
                <a:cs typeface="Carlito"/>
              </a:rPr>
              <a:t>the normal TCP </a:t>
            </a:r>
            <a:r>
              <a:rPr sz="2350" spc="5" dirty="0">
                <a:latin typeface="Carlito"/>
                <a:cs typeface="Carlito"/>
              </a:rPr>
              <a:t>connection termination </a:t>
            </a:r>
            <a:r>
              <a:rPr sz="2350" spc="10" dirty="0">
                <a:latin typeface="Carlito"/>
                <a:cs typeface="Carlito"/>
              </a:rPr>
              <a:t>sequence </a:t>
            </a:r>
            <a:r>
              <a:rPr sz="2350" spc="5" dirty="0">
                <a:latin typeface="Carlito"/>
                <a:cs typeface="Carlito"/>
              </a:rPr>
              <a:t>takes  place.</a:t>
            </a:r>
            <a:endParaRPr sz="235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1162" y="2374165"/>
            <a:ext cx="9909640" cy="1743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72" y="323814"/>
            <a:ext cx="2365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Write()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72" y="1379755"/>
            <a:ext cx="10306685" cy="5848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99390" marR="5080" indent="-187325">
              <a:lnSpc>
                <a:spcPct val="69800"/>
              </a:lnSpc>
              <a:spcBef>
                <a:spcPts val="90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Carlito"/>
                <a:cs typeface="Carlito"/>
              </a:rPr>
              <a:t>The </a:t>
            </a:r>
            <a:r>
              <a:rPr sz="2150" i="1" dirty="0">
                <a:latin typeface="Carlito"/>
                <a:cs typeface="Carlito"/>
              </a:rPr>
              <a:t>write </a:t>
            </a:r>
            <a:r>
              <a:rPr sz="2150" dirty="0">
                <a:latin typeface="Carlito"/>
                <a:cs typeface="Carlito"/>
              </a:rPr>
              <a:t>function </a:t>
            </a:r>
            <a:r>
              <a:rPr sz="2150" spc="5" dirty="0">
                <a:latin typeface="Carlito"/>
                <a:cs typeface="Carlito"/>
              </a:rPr>
              <a:t>attempts to </a:t>
            </a:r>
            <a:r>
              <a:rPr sz="2150" dirty="0">
                <a:latin typeface="Carlito"/>
                <a:cs typeface="Carlito"/>
              </a:rPr>
              <a:t>write </a:t>
            </a:r>
            <a:r>
              <a:rPr sz="2150" spc="5" dirty="0">
                <a:latin typeface="Carlito"/>
                <a:cs typeface="Carlito"/>
              </a:rPr>
              <a:t>nbyte </a:t>
            </a:r>
            <a:r>
              <a:rPr sz="2150" dirty="0">
                <a:latin typeface="Carlito"/>
                <a:cs typeface="Carlito"/>
              </a:rPr>
              <a:t>bytes </a:t>
            </a:r>
            <a:r>
              <a:rPr sz="2150" spc="5" dirty="0">
                <a:latin typeface="Carlito"/>
                <a:cs typeface="Carlito"/>
              </a:rPr>
              <a:t>from the </a:t>
            </a:r>
            <a:r>
              <a:rPr sz="2150" dirty="0">
                <a:latin typeface="Carlito"/>
                <a:cs typeface="Carlito"/>
              </a:rPr>
              <a:t>buffer pointed </a:t>
            </a:r>
            <a:r>
              <a:rPr sz="2150" spc="5" dirty="0">
                <a:latin typeface="Carlito"/>
                <a:cs typeface="Carlito"/>
              </a:rPr>
              <a:t>by </a:t>
            </a:r>
            <a:r>
              <a:rPr sz="2150" i="1" spc="5" dirty="0">
                <a:latin typeface="Carlito"/>
                <a:cs typeface="Carlito"/>
              </a:rPr>
              <a:t>buf </a:t>
            </a:r>
            <a:r>
              <a:rPr sz="2150" spc="5" dirty="0">
                <a:latin typeface="Carlito"/>
                <a:cs typeface="Carlito"/>
              </a:rPr>
              <a:t>to the </a:t>
            </a:r>
            <a:r>
              <a:rPr sz="2150" dirty="0">
                <a:latin typeface="Carlito"/>
                <a:cs typeface="Carlito"/>
              </a:rPr>
              <a:t>file  </a:t>
            </a:r>
            <a:r>
              <a:rPr sz="2150" spc="5" dirty="0">
                <a:latin typeface="Carlito"/>
                <a:cs typeface="Carlito"/>
              </a:rPr>
              <a:t>associated with the open </a:t>
            </a:r>
            <a:r>
              <a:rPr sz="2150" dirty="0">
                <a:latin typeface="Carlito"/>
                <a:cs typeface="Carlito"/>
              </a:rPr>
              <a:t>file descriptor,</a:t>
            </a:r>
            <a:r>
              <a:rPr sz="2150" spc="20" dirty="0">
                <a:latin typeface="Carlito"/>
                <a:cs typeface="Carlito"/>
              </a:rPr>
              <a:t> </a:t>
            </a:r>
            <a:r>
              <a:rPr sz="2150" i="1" dirty="0">
                <a:latin typeface="Carlito"/>
                <a:cs typeface="Carlito"/>
              </a:rPr>
              <a:t>fildes</a:t>
            </a:r>
            <a:r>
              <a:rPr sz="2150" dirty="0">
                <a:latin typeface="Carlito"/>
                <a:cs typeface="Carlito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2572" y="3380513"/>
            <a:ext cx="10203180" cy="25209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99390" indent="-18732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200025" algn="l"/>
              </a:tabLst>
            </a:pPr>
            <a:r>
              <a:rPr sz="2150" b="1" dirty="0">
                <a:latin typeface="Carlito"/>
                <a:cs typeface="Carlito"/>
              </a:rPr>
              <a:t>fildes </a:t>
            </a:r>
            <a:r>
              <a:rPr sz="2150" spc="10" dirty="0">
                <a:latin typeface="Carlito"/>
                <a:cs typeface="Carlito"/>
              </a:rPr>
              <a:t>− </a:t>
            </a:r>
            <a:r>
              <a:rPr sz="2150" dirty="0">
                <a:latin typeface="Carlito"/>
                <a:cs typeface="Carlito"/>
              </a:rPr>
              <a:t>It is </a:t>
            </a:r>
            <a:r>
              <a:rPr sz="2150" spc="5" dirty="0">
                <a:latin typeface="Carlito"/>
                <a:cs typeface="Carlito"/>
              </a:rPr>
              <a:t>a </a:t>
            </a:r>
            <a:r>
              <a:rPr sz="2150" dirty="0">
                <a:latin typeface="Carlito"/>
                <a:cs typeface="Carlito"/>
              </a:rPr>
              <a:t>socket descriptor returned </a:t>
            </a:r>
            <a:r>
              <a:rPr sz="2150" spc="5" dirty="0">
                <a:latin typeface="Carlito"/>
                <a:cs typeface="Carlito"/>
              </a:rPr>
              <a:t>by the </a:t>
            </a:r>
            <a:r>
              <a:rPr sz="2150" dirty="0">
                <a:latin typeface="Carlito"/>
                <a:cs typeface="Carlito"/>
              </a:rPr>
              <a:t>socket</a:t>
            </a:r>
            <a:r>
              <a:rPr sz="2150" spc="-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function.</a:t>
            </a:r>
          </a:p>
          <a:p>
            <a:pPr marL="199390" indent="-18732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00025" algn="l"/>
              </a:tabLst>
            </a:pPr>
            <a:r>
              <a:rPr sz="2150" b="1" spc="5" dirty="0">
                <a:latin typeface="Carlito"/>
                <a:cs typeface="Carlito"/>
              </a:rPr>
              <a:t>buf </a:t>
            </a:r>
            <a:r>
              <a:rPr sz="2150" spc="10" dirty="0">
                <a:latin typeface="Carlito"/>
                <a:cs typeface="Carlito"/>
              </a:rPr>
              <a:t>− </a:t>
            </a:r>
            <a:r>
              <a:rPr sz="2150" dirty="0">
                <a:latin typeface="Carlito"/>
                <a:cs typeface="Carlito"/>
              </a:rPr>
              <a:t>It is </a:t>
            </a:r>
            <a:r>
              <a:rPr sz="2150" spc="5" dirty="0">
                <a:latin typeface="Carlito"/>
                <a:cs typeface="Carlito"/>
              </a:rPr>
              <a:t>a </a:t>
            </a:r>
            <a:r>
              <a:rPr sz="2150" dirty="0">
                <a:latin typeface="Carlito"/>
                <a:cs typeface="Carlito"/>
              </a:rPr>
              <a:t>pointer </a:t>
            </a:r>
            <a:r>
              <a:rPr sz="2150" spc="5" dirty="0">
                <a:latin typeface="Carlito"/>
                <a:cs typeface="Carlito"/>
              </a:rPr>
              <a:t>to the data you want to</a:t>
            </a:r>
            <a:r>
              <a:rPr sz="2150" spc="-4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send.</a:t>
            </a:r>
          </a:p>
          <a:p>
            <a:pPr marL="199390" marR="5080" indent="-187325">
              <a:lnSpc>
                <a:spcPct val="71700"/>
              </a:lnSpc>
              <a:spcBef>
                <a:spcPts val="1000"/>
              </a:spcBef>
              <a:buFont typeface="Arial"/>
              <a:buChar char="•"/>
              <a:tabLst>
                <a:tab pos="200025" algn="l"/>
              </a:tabLst>
            </a:pPr>
            <a:r>
              <a:rPr sz="2150" b="1" spc="5" dirty="0">
                <a:latin typeface="Carlito"/>
                <a:cs typeface="Carlito"/>
              </a:rPr>
              <a:t>nbyte </a:t>
            </a:r>
            <a:r>
              <a:rPr sz="2150" spc="10" dirty="0">
                <a:latin typeface="Carlito"/>
                <a:cs typeface="Carlito"/>
              </a:rPr>
              <a:t>− </a:t>
            </a:r>
            <a:r>
              <a:rPr sz="2150" dirty="0">
                <a:latin typeface="Carlito"/>
                <a:cs typeface="Carlito"/>
              </a:rPr>
              <a:t>It is </a:t>
            </a:r>
            <a:r>
              <a:rPr sz="2150" spc="5" dirty="0">
                <a:latin typeface="Carlito"/>
                <a:cs typeface="Carlito"/>
              </a:rPr>
              <a:t>the number of </a:t>
            </a:r>
            <a:r>
              <a:rPr sz="2150" dirty="0">
                <a:latin typeface="Carlito"/>
                <a:cs typeface="Carlito"/>
              </a:rPr>
              <a:t>bytes </a:t>
            </a:r>
            <a:r>
              <a:rPr sz="2150" spc="5" dirty="0">
                <a:latin typeface="Carlito"/>
                <a:cs typeface="Carlito"/>
              </a:rPr>
              <a:t>to be </a:t>
            </a:r>
            <a:r>
              <a:rPr sz="2150" dirty="0">
                <a:latin typeface="Carlito"/>
                <a:cs typeface="Carlito"/>
              </a:rPr>
              <a:t>written. If </a:t>
            </a:r>
            <a:r>
              <a:rPr sz="2150" spc="5" dirty="0">
                <a:latin typeface="Carlito"/>
                <a:cs typeface="Carlito"/>
              </a:rPr>
              <a:t>nbyte </a:t>
            </a:r>
            <a:r>
              <a:rPr sz="2150" dirty="0">
                <a:latin typeface="Carlito"/>
                <a:cs typeface="Carlito"/>
              </a:rPr>
              <a:t>is </a:t>
            </a:r>
            <a:r>
              <a:rPr sz="2150" spc="5" dirty="0">
                <a:latin typeface="Carlito"/>
                <a:cs typeface="Carlito"/>
              </a:rPr>
              <a:t>0, </a:t>
            </a:r>
            <a:r>
              <a:rPr sz="2150" dirty="0">
                <a:latin typeface="Carlito"/>
                <a:cs typeface="Carlito"/>
              </a:rPr>
              <a:t>write() will return </a:t>
            </a:r>
            <a:r>
              <a:rPr sz="2150" spc="10" dirty="0">
                <a:latin typeface="Carlito"/>
                <a:cs typeface="Carlito"/>
              </a:rPr>
              <a:t>0 and </a:t>
            </a:r>
            <a:r>
              <a:rPr sz="2150" dirty="0">
                <a:latin typeface="Carlito"/>
                <a:cs typeface="Carlito"/>
              </a:rPr>
              <a:t>have  </a:t>
            </a:r>
            <a:r>
              <a:rPr sz="2150" spc="5" dirty="0">
                <a:latin typeface="Carlito"/>
                <a:cs typeface="Carlito"/>
              </a:rPr>
              <a:t>no </a:t>
            </a:r>
            <a:r>
              <a:rPr sz="2150" dirty="0">
                <a:latin typeface="Carlito"/>
                <a:cs typeface="Carlito"/>
              </a:rPr>
              <a:t>other results if </a:t>
            </a:r>
            <a:r>
              <a:rPr sz="2150" spc="5" dirty="0">
                <a:latin typeface="Carlito"/>
                <a:cs typeface="Carlito"/>
              </a:rPr>
              <a:t>the </a:t>
            </a:r>
            <a:r>
              <a:rPr sz="2150" dirty="0">
                <a:latin typeface="Carlito"/>
                <a:cs typeface="Carlito"/>
              </a:rPr>
              <a:t>file is </a:t>
            </a:r>
            <a:r>
              <a:rPr sz="2150" spc="5" dirty="0">
                <a:latin typeface="Carlito"/>
                <a:cs typeface="Carlito"/>
              </a:rPr>
              <a:t>a </a:t>
            </a:r>
            <a:r>
              <a:rPr sz="2150" dirty="0">
                <a:latin typeface="Carlito"/>
                <a:cs typeface="Carlito"/>
              </a:rPr>
              <a:t>regular file; otherwise, </a:t>
            </a:r>
            <a:r>
              <a:rPr sz="2150" spc="5" dirty="0">
                <a:latin typeface="Carlito"/>
                <a:cs typeface="Carlito"/>
              </a:rPr>
              <a:t>the </a:t>
            </a:r>
            <a:r>
              <a:rPr sz="2150" dirty="0">
                <a:latin typeface="Carlito"/>
                <a:cs typeface="Carlito"/>
              </a:rPr>
              <a:t>results </a:t>
            </a:r>
            <a:r>
              <a:rPr sz="2150" spc="5" dirty="0">
                <a:latin typeface="Carlito"/>
                <a:cs typeface="Carlito"/>
              </a:rPr>
              <a:t>are</a:t>
            </a:r>
            <a:r>
              <a:rPr sz="2150" spc="4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unspecified</a:t>
            </a:r>
          </a:p>
          <a:p>
            <a:pPr marL="199390" marR="213360" indent="-187325">
              <a:lnSpc>
                <a:spcPct val="70700"/>
              </a:lnSpc>
              <a:spcBef>
                <a:spcPts val="975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Carlito"/>
                <a:cs typeface="Carlito"/>
              </a:rPr>
              <a:t>Upon </a:t>
            </a:r>
            <a:r>
              <a:rPr sz="2150" dirty="0">
                <a:latin typeface="Carlito"/>
                <a:cs typeface="Carlito"/>
              </a:rPr>
              <a:t>successful completion, write() returns </a:t>
            </a:r>
            <a:r>
              <a:rPr sz="2150" spc="5" dirty="0">
                <a:latin typeface="Carlito"/>
                <a:cs typeface="Carlito"/>
              </a:rPr>
              <a:t>the number of </a:t>
            </a:r>
            <a:r>
              <a:rPr sz="2150" dirty="0">
                <a:latin typeface="Carlito"/>
                <a:cs typeface="Carlito"/>
              </a:rPr>
              <a:t>bytes </a:t>
            </a:r>
            <a:r>
              <a:rPr sz="2150" spc="5" dirty="0">
                <a:latin typeface="Carlito"/>
                <a:cs typeface="Carlito"/>
              </a:rPr>
              <a:t>actually </a:t>
            </a:r>
            <a:r>
              <a:rPr sz="2150" dirty="0">
                <a:latin typeface="Carlito"/>
                <a:cs typeface="Carlito"/>
              </a:rPr>
              <a:t>written </a:t>
            </a:r>
            <a:r>
              <a:rPr sz="2150" spc="5" dirty="0">
                <a:latin typeface="Carlito"/>
                <a:cs typeface="Carlito"/>
              </a:rPr>
              <a:t>to </a:t>
            </a:r>
            <a:r>
              <a:rPr sz="2150" dirty="0">
                <a:latin typeface="Carlito"/>
                <a:cs typeface="Carlito"/>
              </a:rPr>
              <a:t>the  file </a:t>
            </a:r>
            <a:r>
              <a:rPr sz="2150" spc="5" dirty="0">
                <a:latin typeface="Carlito"/>
                <a:cs typeface="Carlito"/>
              </a:rPr>
              <a:t>associated with </a:t>
            </a:r>
            <a:r>
              <a:rPr sz="2150" dirty="0">
                <a:latin typeface="Carlito"/>
                <a:cs typeface="Carlito"/>
              </a:rPr>
              <a:t>fildes. This </a:t>
            </a:r>
            <a:r>
              <a:rPr sz="2150" spc="5" dirty="0">
                <a:latin typeface="Carlito"/>
                <a:cs typeface="Carlito"/>
              </a:rPr>
              <a:t>number </a:t>
            </a:r>
            <a:r>
              <a:rPr sz="2150" dirty="0">
                <a:latin typeface="Carlito"/>
                <a:cs typeface="Carlito"/>
              </a:rPr>
              <a:t>is </a:t>
            </a:r>
            <a:r>
              <a:rPr sz="2150" spc="5" dirty="0">
                <a:latin typeface="Carlito"/>
                <a:cs typeface="Carlito"/>
              </a:rPr>
              <a:t>never </a:t>
            </a:r>
            <a:r>
              <a:rPr sz="2150" dirty="0">
                <a:latin typeface="Carlito"/>
                <a:cs typeface="Carlito"/>
              </a:rPr>
              <a:t>greater </a:t>
            </a:r>
            <a:r>
              <a:rPr sz="2150" spc="5" dirty="0">
                <a:latin typeface="Carlito"/>
                <a:cs typeface="Carlito"/>
              </a:rPr>
              <a:t>than </a:t>
            </a:r>
            <a:r>
              <a:rPr sz="2150" dirty="0">
                <a:latin typeface="Carlito"/>
                <a:cs typeface="Carlito"/>
              </a:rPr>
              <a:t>nbyte. Otherwise, </a:t>
            </a:r>
            <a:r>
              <a:rPr sz="2150" spc="5" dirty="0">
                <a:latin typeface="Carlito"/>
                <a:cs typeface="Carlito"/>
              </a:rPr>
              <a:t>-1 </a:t>
            </a:r>
            <a:r>
              <a:rPr sz="2150" dirty="0">
                <a:latin typeface="Carlito"/>
                <a:cs typeface="Carlito"/>
              </a:rPr>
              <a:t>is  returned.</a:t>
            </a:r>
          </a:p>
          <a:p>
            <a:pPr marL="199390" indent="-18732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00025" algn="l"/>
              </a:tabLst>
            </a:pPr>
            <a:r>
              <a:rPr sz="2150" spc="5" dirty="0">
                <a:latin typeface="Carlito"/>
                <a:cs typeface="Carlito"/>
              </a:rPr>
              <a:t>You can also use </a:t>
            </a:r>
            <a:r>
              <a:rPr sz="2150" i="1" dirty="0">
                <a:latin typeface="Carlito"/>
                <a:cs typeface="Carlito"/>
              </a:rPr>
              <a:t>send() </a:t>
            </a:r>
            <a:r>
              <a:rPr sz="2150" dirty="0">
                <a:latin typeface="Carlito"/>
                <a:cs typeface="Carlito"/>
              </a:rPr>
              <a:t>function </a:t>
            </a:r>
            <a:r>
              <a:rPr sz="2150" spc="5" dirty="0">
                <a:latin typeface="Carlito"/>
                <a:cs typeface="Carlito"/>
              </a:rPr>
              <a:t>to send data to another</a:t>
            </a:r>
            <a:r>
              <a:rPr sz="2150" spc="-20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process.</a:t>
            </a:r>
          </a:p>
        </p:txBody>
      </p:sp>
      <p:sp>
        <p:nvSpPr>
          <p:cNvPr id="5" name="object 5"/>
          <p:cNvSpPr/>
          <p:nvPr/>
        </p:nvSpPr>
        <p:spPr>
          <a:xfrm>
            <a:off x="966063" y="2283479"/>
            <a:ext cx="10244594" cy="1112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465910"/>
            <a:ext cx="19843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Read()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284628"/>
            <a:ext cx="985901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i="1" spc="-5" dirty="0">
                <a:latin typeface="Carlito"/>
                <a:cs typeface="Carlito"/>
              </a:rPr>
              <a:t>read </a:t>
            </a:r>
            <a:r>
              <a:rPr sz="2800" spc="-5" dirty="0">
                <a:latin typeface="Carlito"/>
                <a:cs typeface="Carlito"/>
              </a:rPr>
              <a:t>function </a:t>
            </a:r>
            <a:r>
              <a:rPr sz="2800" dirty="0">
                <a:latin typeface="Carlito"/>
                <a:cs typeface="Carlito"/>
              </a:rPr>
              <a:t>attempts </a:t>
            </a:r>
            <a:r>
              <a:rPr sz="2800" spc="-5" dirty="0">
                <a:latin typeface="Carlito"/>
                <a:cs typeface="Carlito"/>
              </a:rPr>
              <a:t>to read nbyte bytes from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file  </a:t>
            </a:r>
            <a:r>
              <a:rPr sz="2800" dirty="0">
                <a:latin typeface="Carlito"/>
                <a:cs typeface="Carlito"/>
              </a:rPr>
              <a:t>associated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buffer, fildes, into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buffer pointed to by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buf.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545" y="3629039"/>
            <a:ext cx="9497695" cy="208280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7960" indent="-17589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fildes </a:t>
            </a:r>
            <a:r>
              <a:rPr sz="2800" dirty="0">
                <a:latin typeface="Carlito"/>
                <a:cs typeface="Carlito"/>
              </a:rPr>
              <a:t>−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5" dirty="0">
                <a:latin typeface="Carlito"/>
                <a:cs typeface="Carlito"/>
              </a:rPr>
              <a:t>socket descriptor returned by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socket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function.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buf </a:t>
            </a:r>
            <a:r>
              <a:rPr sz="2800" dirty="0">
                <a:latin typeface="Carlito"/>
                <a:cs typeface="Carlito"/>
              </a:rPr>
              <a:t>−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buffer to read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information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into.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b="1" spc="-5" dirty="0">
                <a:latin typeface="Carlito"/>
                <a:cs typeface="Carlito"/>
              </a:rPr>
              <a:t>nbyte </a:t>
            </a:r>
            <a:r>
              <a:rPr sz="2800" dirty="0">
                <a:latin typeface="Carlito"/>
                <a:cs typeface="Carlito"/>
              </a:rPr>
              <a:t>− </a:t>
            </a:r>
            <a:r>
              <a:rPr sz="2800" spc="-5" dirty="0">
                <a:latin typeface="Carlito"/>
                <a:cs typeface="Carlito"/>
              </a:rPr>
              <a:t>It is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number of bytes to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read</a:t>
            </a:r>
            <a:endParaRPr sz="2800">
              <a:latin typeface="Carlito"/>
              <a:cs typeface="Carlito"/>
            </a:endParaRPr>
          </a:p>
          <a:p>
            <a:pPr marL="187960" indent="-17589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You can </a:t>
            </a:r>
            <a:r>
              <a:rPr sz="2800" dirty="0">
                <a:latin typeface="Carlito"/>
                <a:cs typeface="Carlito"/>
              </a:rPr>
              <a:t>also </a:t>
            </a: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i="1" spc="-5" dirty="0">
                <a:latin typeface="Carlito"/>
                <a:cs typeface="Carlito"/>
              </a:rPr>
              <a:t>recv() </a:t>
            </a:r>
            <a:r>
              <a:rPr sz="2800" spc="-5" dirty="0">
                <a:latin typeface="Carlito"/>
                <a:cs typeface="Carlito"/>
              </a:rPr>
              <a:t>function to read data to </a:t>
            </a:r>
            <a:r>
              <a:rPr sz="2800" dirty="0">
                <a:latin typeface="Carlito"/>
                <a:cs typeface="Carlito"/>
              </a:rPr>
              <a:t>another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process.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3927" y="2053655"/>
            <a:ext cx="9588600" cy="1203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2" y="639170"/>
            <a:ext cx="44227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Network</a:t>
            </a:r>
            <a:r>
              <a:rPr spc="-9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802663"/>
            <a:ext cx="10150475" cy="415722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87960" marR="5080" indent="-175895" algn="just">
              <a:lnSpc>
                <a:spcPct val="150000"/>
              </a:lnSpc>
              <a:spcBef>
                <a:spcPts val="50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Network layer deals with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problem of forwarding packets </a:t>
            </a:r>
            <a:r>
              <a:rPr sz="2800" spc="-10" dirty="0">
                <a:latin typeface="Carlito"/>
                <a:cs typeface="Carlito"/>
              </a:rPr>
              <a:t>towards  the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destination.</a:t>
            </a:r>
            <a:endParaRPr sz="2800">
              <a:latin typeface="Carlito"/>
              <a:cs typeface="Carlito"/>
            </a:endParaRPr>
          </a:p>
          <a:p>
            <a:pPr marL="187960" marR="525145" indent="-175895" algn="just">
              <a:lnSpc>
                <a:spcPct val="150000"/>
              </a:lnSpc>
              <a:spcBef>
                <a:spcPts val="96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Datagram services </a:t>
            </a:r>
            <a:r>
              <a:rPr sz="2800" dirty="0">
                <a:latin typeface="Carlito"/>
                <a:cs typeface="Carlito"/>
              </a:rPr>
              <a:t>– </a:t>
            </a:r>
            <a:r>
              <a:rPr sz="2800" spc="-5" dirty="0">
                <a:latin typeface="Carlito"/>
                <a:cs typeface="Carlito"/>
              </a:rPr>
              <a:t>every packet is handled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delivered by </a:t>
            </a:r>
            <a:r>
              <a:rPr sz="2800" spc="-10" dirty="0">
                <a:latin typeface="Carlito"/>
                <a:cs typeface="Carlito"/>
              </a:rPr>
              <a:t>the  </a:t>
            </a:r>
            <a:r>
              <a:rPr sz="2800" spc="-5" dirty="0">
                <a:latin typeface="Carlito"/>
                <a:cs typeface="Carlito"/>
              </a:rPr>
              <a:t>network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independently.</a:t>
            </a:r>
            <a:endParaRPr sz="28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5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Protocol </a:t>
            </a:r>
            <a:r>
              <a:rPr sz="2800" dirty="0">
                <a:latin typeface="Carlito"/>
                <a:cs typeface="Carlito"/>
              </a:rPr>
              <a:t>– </a:t>
            </a:r>
            <a:r>
              <a:rPr sz="2800" spc="-5" dirty="0">
                <a:latin typeface="Carlito"/>
                <a:cs typeface="Carlito"/>
              </a:rPr>
              <a:t>IP </a:t>
            </a:r>
            <a:r>
              <a:rPr sz="2800" dirty="0">
                <a:latin typeface="Carlito"/>
                <a:cs typeface="Carlito"/>
              </a:rPr>
              <a:t>( </a:t>
            </a:r>
            <a:r>
              <a:rPr sz="2800" spc="-10" dirty="0">
                <a:latin typeface="Carlito"/>
                <a:cs typeface="Carlito"/>
              </a:rPr>
              <a:t>Internet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Protocol)</a:t>
            </a:r>
            <a:endParaRPr sz="28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IP packet must contain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b="1" dirty="0">
                <a:latin typeface="Carlito"/>
                <a:cs typeface="Carlito"/>
              </a:rPr>
              <a:t>address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-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destination</a:t>
            </a:r>
            <a:endParaRPr sz="2800" b="1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3" y="639170"/>
            <a:ext cx="495617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Transport</a:t>
            </a:r>
            <a:r>
              <a:rPr spc="-90" dirty="0"/>
              <a:t> </a:t>
            </a:r>
            <a:r>
              <a:rPr spc="-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4545" y="1638919"/>
            <a:ext cx="7925434" cy="46092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7960" indent="-175895" algn="just">
              <a:lnSpc>
                <a:spcPct val="150000"/>
              </a:lnSpc>
              <a:spcBef>
                <a:spcPts val="325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Choice between </a:t>
            </a:r>
            <a:r>
              <a:rPr sz="2800" spc="-10" dirty="0">
                <a:latin typeface="Carlito"/>
                <a:cs typeface="Carlito"/>
              </a:rPr>
              <a:t>two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protocols</a:t>
            </a:r>
            <a:endParaRPr sz="2800">
              <a:latin typeface="Carlito"/>
              <a:cs typeface="Carlito"/>
            </a:endParaRPr>
          </a:p>
          <a:p>
            <a:pPr marL="645160" lvl="1" indent="-184150" algn="just">
              <a:lnSpc>
                <a:spcPct val="15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TCP</a:t>
            </a:r>
            <a:endParaRPr sz="2400">
              <a:latin typeface="Carlito"/>
              <a:cs typeface="Carlito"/>
            </a:endParaRPr>
          </a:p>
          <a:p>
            <a:pPr marL="645160" lvl="1" indent="-184150" algn="just">
              <a:lnSpc>
                <a:spcPct val="150000"/>
              </a:lnSpc>
              <a:spcBef>
                <a:spcPts val="195"/>
              </a:spcBef>
              <a:buFont typeface="Arial"/>
              <a:buChar char="•"/>
              <a:tabLst>
                <a:tab pos="645795" algn="l"/>
              </a:tabLst>
            </a:pPr>
            <a:r>
              <a:rPr sz="2400" spc="-5" dirty="0">
                <a:latin typeface="Carlito"/>
                <a:cs typeface="Carlito"/>
              </a:rPr>
              <a:t>UDP</a:t>
            </a:r>
            <a:endParaRPr sz="24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64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10" dirty="0">
                <a:latin typeface="Carlito"/>
                <a:cs typeface="Carlito"/>
              </a:rPr>
              <a:t>Builds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services provided by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IP</a:t>
            </a:r>
            <a:endParaRPr sz="28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TCP </a:t>
            </a:r>
            <a:r>
              <a:rPr sz="2800" dirty="0">
                <a:latin typeface="Carlito"/>
                <a:cs typeface="Carlito"/>
              </a:rPr>
              <a:t>and </a:t>
            </a:r>
            <a:r>
              <a:rPr sz="2800" spc="-5" dirty="0">
                <a:latin typeface="Carlito"/>
                <a:cs typeface="Carlito"/>
              </a:rPr>
              <a:t>UDP </a:t>
            </a:r>
            <a:r>
              <a:rPr sz="2800" dirty="0">
                <a:latin typeface="Carlito"/>
                <a:cs typeface="Carlito"/>
              </a:rPr>
              <a:t>address – </a:t>
            </a:r>
            <a:r>
              <a:rPr sz="2800" spc="-5" dirty="0">
                <a:latin typeface="Carlito"/>
                <a:cs typeface="Carlito"/>
              </a:rPr>
              <a:t>port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numbers</a:t>
            </a:r>
            <a:endParaRPr sz="2800">
              <a:latin typeface="Carlito"/>
              <a:cs typeface="Carlito"/>
            </a:endParaRPr>
          </a:p>
          <a:p>
            <a:pPr marL="187960" indent="-175895" algn="just">
              <a:lnSpc>
                <a:spcPct val="150000"/>
              </a:lnSpc>
              <a:spcBef>
                <a:spcPts val="690"/>
              </a:spcBef>
              <a:buFont typeface="Arial"/>
              <a:buChar char="•"/>
              <a:tabLst>
                <a:tab pos="188595" algn="l"/>
              </a:tabLst>
            </a:pPr>
            <a:r>
              <a:rPr sz="2800" spc="-5" dirty="0">
                <a:latin typeface="Carlito"/>
                <a:cs typeface="Carlito"/>
              </a:rPr>
              <a:t>Port numbers </a:t>
            </a:r>
            <a:r>
              <a:rPr sz="2800" dirty="0">
                <a:latin typeface="Carlito"/>
                <a:cs typeface="Carlito"/>
              </a:rPr>
              <a:t>– </a:t>
            </a:r>
            <a:r>
              <a:rPr sz="2800" spc="-5" dirty="0">
                <a:latin typeface="Carlito"/>
                <a:cs typeface="Carlito"/>
              </a:rPr>
              <a:t>identify </a:t>
            </a:r>
            <a:r>
              <a:rPr sz="2800" dirty="0">
                <a:latin typeface="Carlito"/>
                <a:cs typeface="Carlito"/>
              </a:rPr>
              <a:t>applications </a:t>
            </a:r>
            <a:r>
              <a:rPr sz="2800" spc="-5" dirty="0">
                <a:latin typeface="Carlito"/>
                <a:cs typeface="Carlito"/>
              </a:rPr>
              <a:t>within </a:t>
            </a:r>
            <a:r>
              <a:rPr sz="2800" spc="-10" dirty="0">
                <a:latin typeface="Carlito"/>
                <a:cs typeface="Carlito"/>
              </a:rPr>
              <a:t>the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hosts.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- Byte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that identifies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can use a node’s address to distinguish it from the other nodes connected to the network.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Addressing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Logical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3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223" y="389922"/>
            <a:ext cx="5108577" cy="753078"/>
          </a:xfrm>
        </p:spPr>
        <p:txBody>
          <a:bodyPr/>
          <a:lstStyle/>
          <a:p>
            <a:r>
              <a:rPr lang="en-US" dirty="0"/>
              <a:t>Physical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7870"/>
            <a:ext cx="10820400" cy="484813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link-layer address is variously called a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 address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  </a:t>
            </a:r>
          </a:p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address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MAC address is 6 bytes long, giving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possible MAC addresses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Expressed in hexadecimal notation, with each byte of the address expressed as a pair of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hexadecimal numbers.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MAC addresses were designed to be permanent- MAC address has a flat structure and doesn’t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change no matter where the adapter is. analogous to a person’s social security number.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IEEE manages the MAC address space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IEEE allocates the chunk of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by fixing the first 24 bits of a MAC address and 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letting the company 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create unique combinations of the last 24 bits for each adapter.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 MAC Address:</a:t>
            </a:r>
          </a:p>
          <a:p>
            <a:pPr marL="2743200" lvl="6" indent="0" algn="just">
              <a:buNone/>
            </a:pPr>
            <a:r>
              <a:rPr lang="en-US" sz="2200" dirty="0" smtClean="0"/>
              <a:t>49-BD-D2-C7-56-2A</a:t>
            </a:r>
            <a:endParaRPr lang="en-US" sz="2200" dirty="0"/>
          </a:p>
          <a:p>
            <a:pPr algn="just"/>
            <a:r>
              <a:rPr lang="en-US" sz="2200" dirty="0" smtClean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31889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2548</Words>
  <Application>Microsoft Office PowerPoint</Application>
  <PresentationFormat>Custom</PresentationFormat>
  <Paragraphs>248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The following experiments are  to be implemented in ‘C’  language:</vt:lpstr>
      <vt:lpstr>GENERAL INSTRUCTIONS</vt:lpstr>
      <vt:lpstr>Socket</vt:lpstr>
      <vt:lpstr>A TCP/IP Network</vt:lpstr>
      <vt:lpstr>???</vt:lpstr>
      <vt:lpstr>Network layer</vt:lpstr>
      <vt:lpstr>Transport Layer</vt:lpstr>
      <vt:lpstr>Addressing</vt:lpstr>
      <vt:lpstr>Physical Address</vt:lpstr>
      <vt:lpstr>Logical Address</vt:lpstr>
      <vt:lpstr>Port Number</vt:lpstr>
      <vt:lpstr>Who assigns the IP addresses and port numbers?</vt:lpstr>
      <vt:lpstr>Client &amp; Server</vt:lpstr>
      <vt:lpstr>Sockets</vt:lpstr>
      <vt:lpstr>Sockets</vt:lpstr>
      <vt:lpstr>Byte Ordering Functions</vt:lpstr>
      <vt:lpstr>Slide 17</vt:lpstr>
      <vt:lpstr>Slide 18</vt:lpstr>
      <vt:lpstr>Byte ordering functions</vt:lpstr>
      <vt:lpstr>Byte Manipulation Functions</vt:lpstr>
      <vt:lpstr>Byte Manipulation Functions</vt:lpstr>
      <vt:lpstr>inet_aton(), inet_addr(), inet_ntoa()</vt:lpstr>
      <vt:lpstr>inet_pton() and inet_ntop()</vt:lpstr>
      <vt:lpstr>inet_pton() and inet_ntop()</vt:lpstr>
      <vt:lpstr>TCP Socket</vt:lpstr>
      <vt:lpstr>Slide 26</vt:lpstr>
      <vt:lpstr>Slide 27</vt:lpstr>
      <vt:lpstr>Slide 28</vt:lpstr>
      <vt:lpstr>Slide 29</vt:lpstr>
      <vt:lpstr>IPv4 Socket Address Structure</vt:lpstr>
      <vt:lpstr>POSIX Definition:</vt:lpstr>
      <vt:lpstr>Slide 32</vt:lpstr>
      <vt:lpstr>Slide 33</vt:lpstr>
      <vt:lpstr>Socket ()</vt:lpstr>
      <vt:lpstr>Not all combinations of socket family and type are  valid.</vt:lpstr>
      <vt:lpstr>Slide 36</vt:lpstr>
      <vt:lpstr>Bind()</vt:lpstr>
      <vt:lpstr>Slide 38</vt:lpstr>
      <vt:lpstr>Bind()</vt:lpstr>
      <vt:lpstr>Slide 40</vt:lpstr>
      <vt:lpstr>Bind()</vt:lpstr>
      <vt:lpstr>Listen()</vt:lpstr>
      <vt:lpstr>Listen()</vt:lpstr>
      <vt:lpstr>Listen()</vt:lpstr>
      <vt:lpstr>Connect ()</vt:lpstr>
      <vt:lpstr>Slide 46</vt:lpstr>
      <vt:lpstr>Accept()</vt:lpstr>
      <vt:lpstr>Accept()</vt:lpstr>
      <vt:lpstr>Accept()</vt:lpstr>
      <vt:lpstr>Slide 50</vt:lpstr>
      <vt:lpstr>Close()</vt:lpstr>
      <vt:lpstr>Write()</vt:lpstr>
      <vt:lpstr>Read()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following experiments are  to be implemented in ‘C’  language:</dc:title>
  <dc:creator>askiv</dc:creator>
  <cp:lastModifiedBy>viji</cp:lastModifiedBy>
  <cp:revision>9</cp:revision>
  <dcterms:created xsi:type="dcterms:W3CDTF">2021-08-17T15:23:58Z</dcterms:created>
  <dcterms:modified xsi:type="dcterms:W3CDTF">2024-07-16T06:58:30Z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2021-08-17T00:00:00Z</vt:filetime>
  </property>
</Properties>
</file>