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6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63"/>
      <p:bold r:id="rId64"/>
      <p:italic r:id="rId65"/>
      <p:boldItalic r:id="rId66"/>
    </p:embeddedFont>
    <p:embeddedFont>
      <p:font typeface="Libre Baskerville" panose="020B0604020202020204" charset="0"/>
      <p:regular r:id="rId67"/>
      <p:bold r:id="rId68"/>
      <p:italic r:id="rId69"/>
    </p:embeddedFont>
    <p:embeddedFont>
      <p:font typeface="Libre Franklin" panose="020B0604020202020204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font" Target="fonts/font4.fntdata"/><Relationship Id="rId7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font" Target="fonts/font5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8" name="Google Shape;11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4" name="Google Shape;142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7" name="Google Shape;180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3" name="Google Shape;18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9" name="Google Shape;190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sldNum" idx="12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>
            <a:spLocks noGrp="1"/>
          </p:cNvSpPr>
          <p:nvPr>
            <p:ph type="sldNum" idx="12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name="adj" fmla="val 1065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9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mic Sans MS"/>
              <a:buNone/>
            </a:pPr>
            <a:endParaRPr sz="32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0" name="Google Shape;80;p11"/>
          <p:cNvSpPr txBox="1"/>
          <p:nvPr/>
        </p:nvSpPr>
        <p:spPr>
          <a:xfrm rot="10800000" flipH="1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sldNum" idx="12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1065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rot="10800000" flipH="1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>
            <a:spLocks noGrp="1"/>
          </p:cNvSpPr>
          <p:nvPr>
            <p:ph type="sldNum" idx="12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6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3" Type="http://schemas.openxmlformats.org/officeDocument/2006/relationships/image" Target="../media/image40.png"/><Relationship Id="rId7" Type="http://schemas.openxmlformats.org/officeDocument/2006/relationships/image" Target="../media/image3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5.png"/><Relationship Id="rId7" Type="http://schemas.openxmlformats.org/officeDocument/2006/relationships/image" Target="../media/image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6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6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64.png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4.png"/><Relationship Id="rId7" Type="http://schemas.openxmlformats.org/officeDocument/2006/relationships/image" Target="../media/image1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75.png"/><Relationship Id="rId9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png"/><Relationship Id="rId7" Type="http://schemas.openxmlformats.org/officeDocument/2006/relationships/image" Target="../media/image77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0" Type="http://schemas.openxmlformats.org/officeDocument/2006/relationships/image" Target="../media/image92.png"/><Relationship Id="rId4" Type="http://schemas.openxmlformats.org/officeDocument/2006/relationships/image" Target="../media/image88.png"/><Relationship Id="rId9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1752600" y="1981200"/>
            <a:ext cx="5400675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mic Sans MS"/>
              <a:buNone/>
            </a:pPr>
            <a:r>
              <a:rPr lang="en-US" sz="36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Deterministic</a:t>
            </a:r>
            <a:r>
              <a:rPr lang="en-US" sz="44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mic Sans MS"/>
              <a:buNone/>
            </a:pPr>
            <a:r>
              <a:rPr lang="en-US" sz="54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Finite Automata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20" name="Google Shape;520;p26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21" name="Google Shape;521;p26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22" name="Google Shape;522;p26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23" name="Google Shape;523;p26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24" name="Google Shape;524;p26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25" name="Google Shape;5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26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530" name="Google Shape;530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26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35" name="Google Shape;53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6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41" name="Google Shape;541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26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43" name="Google Shape;543;p26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47" name="Google Shape;547;p26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8" name="Google Shape;548;p26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49" name="Google Shape;549;p26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50" name="Google Shape;550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11350" y="14986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26"/>
          <p:cNvCxnSpPr/>
          <p:nvPr/>
        </p:nvCxnSpPr>
        <p:spPr>
          <a:xfrm>
            <a:off x="13716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4" name="Google Shape;554;p26"/>
          <p:cNvCxnSpPr/>
          <p:nvPr/>
        </p:nvCxnSpPr>
        <p:spPr>
          <a:xfrm>
            <a:off x="533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555" name="Google Shape;555;p26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556" name="Google Shape;556;p2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57" name="Google Shape;557;p26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558" name="Google Shape;558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6"/>
          <p:cNvSpPr txBox="1"/>
          <p:nvPr/>
        </p:nvSpPr>
        <p:spPr>
          <a:xfrm>
            <a:off x="2590800" y="152400"/>
            <a:ext cx="34051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Rejection Case</a:t>
            </a:r>
            <a:endParaRPr/>
          </a:p>
        </p:txBody>
      </p:sp>
      <p:sp>
        <p:nvSpPr>
          <p:cNvPr id="560" name="Google Shape;560;p26"/>
          <p:cNvSpPr txBox="1"/>
          <p:nvPr/>
        </p:nvSpPr>
        <p:spPr>
          <a:xfrm>
            <a:off x="762000" y="2057400"/>
            <a:ext cx="2574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String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6" name="Google Shape;566;p2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8" name="Google Shape;568;p27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9" name="Google Shape;569;p27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0" name="Google Shape;570;p27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1" name="Google Shape;571;p27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2" name="Google Shape;572;p27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73" name="Google Shape;573;p27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74" name="Google Shape;574;p27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75" name="Google Shape;575;p27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576" name="Google Shape;57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7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8" name="Google Shape;57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2" name="Google Shape;582;p27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583" name="Google Shape;583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7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88" name="Google Shape;588;p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27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94" name="Google Shape;594;p2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Google Shape;595;p27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96" name="Google Shape;596;p27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7" name="Google Shape;597;p27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8" name="Google Shape;598;p27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99" name="Google Shape;599;p27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0" name="Google Shape;600;p27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1" name="Google Shape;601;p27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2" name="Google Shape;602;p27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03" name="Google Shape;603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11350" y="14986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6" name="Google Shape;606;p27"/>
          <p:cNvCxnSpPr/>
          <p:nvPr/>
        </p:nvCxnSpPr>
        <p:spPr>
          <a:xfrm>
            <a:off x="26670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07" name="Google Shape;607;p27"/>
          <p:cNvCxnSpPr/>
          <p:nvPr/>
        </p:nvCxnSpPr>
        <p:spPr>
          <a:xfrm>
            <a:off x="990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608" name="Google Shape;608;p27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609" name="Google Shape;609;p2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0" name="Google Shape;610;p27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16" name="Google Shape;616;p2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8" name="Google Shape;618;p28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9" name="Google Shape;619;p28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0" name="Google Shape;620;p28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1" name="Google Shape;621;p28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2" name="Google Shape;622;p28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23" name="Google Shape;623;p28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24" name="Google Shape;624;p28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25" name="Google Shape;625;p28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26" name="Google Shape;62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28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8" name="Google Shape;62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2" name="Google Shape;632;p28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33" name="Google Shape;633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8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38" name="Google Shape;638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28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44" name="Google Shape;644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28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46" name="Google Shape;646;p28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7" name="Google Shape;647;p28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8" name="Google Shape;648;p28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49" name="Google Shape;649;p28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0" name="Google Shape;650;p28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1" name="Google Shape;651;p28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2" name="Google Shape;652;p28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53" name="Google Shape;653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11350" y="14986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6" name="Google Shape;656;p28"/>
          <p:cNvCxnSpPr/>
          <p:nvPr/>
        </p:nvCxnSpPr>
        <p:spPr>
          <a:xfrm>
            <a:off x="39624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7" name="Google Shape;657;p28"/>
          <p:cNvCxnSpPr/>
          <p:nvPr/>
        </p:nvCxnSpPr>
        <p:spPr>
          <a:xfrm>
            <a:off x="15240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658" name="Google Shape;658;p28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659" name="Google Shape;659;p2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0" name="Google Shape;660;p28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9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6" name="Google Shape;666;p29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7" name="Google Shape;667;p29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8" name="Google Shape;668;p29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9" name="Google Shape;669;p29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0" name="Google Shape;670;p29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71" name="Google Shape;671;p29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72" name="Google Shape;672;p29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673" name="Google Shape;673;p29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74" name="Google Shape;67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9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6" name="Google Shape;67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29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681" name="Google Shape;681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29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86" name="Google Shape;686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29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92" name="Google Shape;692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3" name="Google Shape;693;p29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94" name="Google Shape;694;p29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6" name="Google Shape;696;p29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7" name="Google Shape;697;p29"/>
          <p:cNvSpPr txBox="1"/>
          <p:nvPr/>
        </p:nvSpPr>
        <p:spPr>
          <a:xfrm>
            <a:off x="6781800" y="3124200"/>
            <a:ext cx="13890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</a:t>
            </a:r>
            <a:endParaRPr/>
          </a:p>
        </p:txBody>
      </p:sp>
      <p:sp>
        <p:nvSpPr>
          <p:cNvPr id="698" name="Google Shape;698;p29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9" name="Google Shape;699;p29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0" name="Google Shape;700;p29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1" name="Google Shape;701;p29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702" name="Google Shape;70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11350" y="14986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5" name="Google Shape;705;p29"/>
          <p:cNvCxnSpPr/>
          <p:nvPr/>
        </p:nvCxnSpPr>
        <p:spPr>
          <a:xfrm>
            <a:off x="6019800" y="43434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6" name="Google Shape;706;p29"/>
          <p:cNvCxnSpPr/>
          <p:nvPr/>
        </p:nvCxnSpPr>
        <p:spPr>
          <a:xfrm>
            <a:off x="2057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707" name="Google Shape;707;p29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708" name="Google Shape;708;p2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9" name="Google Shape;709;p29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710" name="Google Shape;710;p29"/>
          <p:cNvSpPr txBox="1"/>
          <p:nvPr/>
        </p:nvSpPr>
        <p:spPr>
          <a:xfrm>
            <a:off x="685800" y="228600"/>
            <a:ext cx="3048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716" name="Google Shape;716;p30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7" name="Google Shape;717;p30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8" name="Google Shape;718;p30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9" name="Google Shape;719;p30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20" name="Google Shape;720;p30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21" name="Google Shape;721;p30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22" name="Google Shape;722;p30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23" name="Google Shape;723;p30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24" name="Google Shape;724;p30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25" name="Google Shape;725;p30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26" name="Google Shape;7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0" name="Google Shape;730;p30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731" name="Google Shape;731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0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36" name="Google Shape;736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30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2" name="Google Shape;742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3" name="Google Shape;743;p30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44" name="Google Shape;744;p30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5" name="Google Shape;745;p30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7" name="Google Shape;747;p30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48" name="Google Shape;748;p30"/>
          <p:cNvCxnSpPr/>
          <p:nvPr/>
        </p:nvCxnSpPr>
        <p:spPr>
          <a:xfrm>
            <a:off x="13716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49" name="Google Shape;749;p30"/>
          <p:cNvCxnSpPr/>
          <p:nvPr/>
        </p:nvCxnSpPr>
        <p:spPr>
          <a:xfrm>
            <a:off x="533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750" name="Google Shape;750;p30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751" name="Google Shape;751;p3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52" name="Google Shape;752;p30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753" name="Google Shape;753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86200" y="1447800"/>
            <a:ext cx="520700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30"/>
          <p:cNvSpPr txBox="1"/>
          <p:nvPr/>
        </p:nvSpPr>
        <p:spPr>
          <a:xfrm>
            <a:off x="2362200" y="0"/>
            <a:ext cx="46767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Another Rejection Case</a:t>
            </a:r>
            <a:endParaRPr/>
          </a:p>
        </p:txBody>
      </p:sp>
      <p:sp>
        <p:nvSpPr>
          <p:cNvPr id="756" name="Google Shape;756;p30"/>
          <p:cNvSpPr txBox="1"/>
          <p:nvPr/>
        </p:nvSpPr>
        <p:spPr>
          <a:xfrm>
            <a:off x="3200400" y="838200"/>
            <a:ext cx="28241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Tape is empty</a:t>
            </a:r>
            <a:endParaRPr/>
          </a:p>
        </p:txBody>
      </p:sp>
      <p:sp>
        <p:nvSpPr>
          <p:cNvPr id="757" name="Google Shape;757;p30"/>
          <p:cNvSpPr txBox="1"/>
          <p:nvPr/>
        </p:nvSpPr>
        <p:spPr>
          <a:xfrm>
            <a:off x="990600" y="5715000"/>
            <a:ext cx="13890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</a:t>
            </a:r>
            <a:endParaRPr/>
          </a:p>
        </p:txBody>
      </p:sp>
      <p:sp>
        <p:nvSpPr>
          <p:cNvPr id="758" name="Google Shape;758;p30"/>
          <p:cNvSpPr txBox="1"/>
          <p:nvPr/>
        </p:nvSpPr>
        <p:spPr>
          <a:xfrm>
            <a:off x="533400" y="2057400"/>
            <a:ext cx="2943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764" name="Google Shape;764;p31"/>
          <p:cNvSpPr txBox="1"/>
          <p:nvPr/>
        </p:nvSpPr>
        <p:spPr>
          <a:xfrm>
            <a:off x="365125" y="330200"/>
            <a:ext cx="39544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Accepted:</a:t>
            </a:r>
            <a:endParaRPr/>
          </a:p>
        </p:txBody>
      </p:sp>
      <p:pic>
        <p:nvPicPr>
          <p:cNvPr id="765" name="Google Shape;7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304800"/>
            <a:ext cx="227965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1"/>
          <p:cNvSpPr/>
          <p:nvPr/>
        </p:nvSpPr>
        <p:spPr>
          <a:xfrm>
            <a:off x="14478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7" name="Google Shape;767;p31"/>
          <p:cNvSpPr/>
          <p:nvPr/>
        </p:nvSpPr>
        <p:spPr>
          <a:xfrm>
            <a:off x="40386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8" name="Google Shape;768;p31"/>
          <p:cNvSpPr/>
          <p:nvPr/>
        </p:nvSpPr>
        <p:spPr>
          <a:xfrm>
            <a:off x="53340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9" name="Google Shape;769;p31"/>
          <p:cNvSpPr/>
          <p:nvPr/>
        </p:nvSpPr>
        <p:spPr>
          <a:xfrm>
            <a:off x="67056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0" name="Google Shape;770;p31"/>
          <p:cNvSpPr/>
          <p:nvPr/>
        </p:nvSpPr>
        <p:spPr>
          <a:xfrm>
            <a:off x="6553200" y="4851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71" name="Google Shape;771;p31"/>
          <p:cNvCxnSpPr/>
          <p:nvPr/>
        </p:nvCxnSpPr>
        <p:spPr>
          <a:xfrm>
            <a:off x="838200" y="5308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72" name="Google Shape;772;p31"/>
          <p:cNvCxnSpPr/>
          <p:nvPr/>
        </p:nvCxnSpPr>
        <p:spPr>
          <a:xfrm>
            <a:off x="3276600" y="5308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73" name="Google Shape;773;p31"/>
          <p:cNvCxnSpPr/>
          <p:nvPr/>
        </p:nvCxnSpPr>
        <p:spPr>
          <a:xfrm>
            <a:off x="4572000" y="5308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774" name="Google Shape;774;p31"/>
          <p:cNvCxnSpPr/>
          <p:nvPr/>
        </p:nvCxnSpPr>
        <p:spPr>
          <a:xfrm>
            <a:off x="5867400" y="5308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775" name="Google Shape;77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5003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31"/>
          <p:cNvSpPr/>
          <p:nvPr/>
        </p:nvSpPr>
        <p:spPr>
          <a:xfrm>
            <a:off x="2743200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77" name="Google Shape;777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7500" y="5003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7500" y="5003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2900" y="5003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81800" y="5003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1" name="Google Shape;781;p31"/>
          <p:cNvCxnSpPr/>
          <p:nvPr/>
        </p:nvCxnSpPr>
        <p:spPr>
          <a:xfrm>
            <a:off x="1981200" y="5308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782" name="Google Shape;782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9800" y="5003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5200" y="4927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00600" y="4927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6000" y="5003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1"/>
          <p:cNvSpPr/>
          <p:nvPr/>
        </p:nvSpPr>
        <p:spPr>
          <a:xfrm>
            <a:off x="6108700" y="3721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87" name="Google Shape;787;p3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84900" y="3721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4546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3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67200" y="4622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62600" y="4546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76400" y="4470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1"/>
          <p:cNvSpPr/>
          <p:nvPr/>
        </p:nvSpPr>
        <p:spPr>
          <a:xfrm>
            <a:off x="5943600" y="2946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3" name="Google Shape;793;p3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56300" y="2501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4" name="Google Shape;794;p31"/>
          <p:cNvCxnSpPr/>
          <p:nvPr/>
        </p:nvCxnSpPr>
        <p:spPr>
          <a:xfrm rot="10800000" flipH="1">
            <a:off x="5715000" y="4241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795" name="Google Shape;795;p31"/>
          <p:cNvSpPr/>
          <p:nvPr/>
        </p:nvSpPr>
        <p:spPr>
          <a:xfrm>
            <a:off x="4419600" y="4089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6" name="Google Shape;796;p31"/>
          <p:cNvSpPr/>
          <p:nvPr/>
        </p:nvSpPr>
        <p:spPr>
          <a:xfrm>
            <a:off x="3124200" y="3898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7" name="Google Shape;797;p31"/>
          <p:cNvSpPr/>
          <p:nvPr/>
        </p:nvSpPr>
        <p:spPr>
          <a:xfrm>
            <a:off x="1828800" y="3276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98" name="Google Shape;798;p31"/>
          <p:cNvGrpSpPr/>
          <p:nvPr/>
        </p:nvGrpSpPr>
        <p:grpSpPr>
          <a:xfrm>
            <a:off x="6477000" y="4241800"/>
            <a:ext cx="900112" cy="609600"/>
            <a:chOff x="4224" y="1824"/>
            <a:chExt cx="567" cy="384"/>
          </a:xfrm>
        </p:grpSpPr>
        <p:pic>
          <p:nvPicPr>
            <p:cNvPr id="799" name="Google Shape;799;p3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00" name="Google Shape;800;p31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2"/>
          <p:cNvSpPr txBox="1"/>
          <p:nvPr/>
        </p:nvSpPr>
        <p:spPr>
          <a:xfrm>
            <a:off x="457200" y="457200"/>
            <a:ext cx="3759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accept a string:</a:t>
            </a:r>
            <a:endParaRPr/>
          </a:p>
        </p:txBody>
      </p:sp>
      <p:sp>
        <p:nvSpPr>
          <p:cNvPr id="806" name="Google Shape;806;p32"/>
          <p:cNvSpPr txBox="1"/>
          <p:nvPr/>
        </p:nvSpPr>
        <p:spPr>
          <a:xfrm>
            <a:off x="1219200" y="1143000"/>
            <a:ext cx="594042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input string is scanned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the last state is accepting</a:t>
            </a:r>
            <a:endParaRPr/>
          </a:p>
        </p:txBody>
      </p:sp>
      <p:sp>
        <p:nvSpPr>
          <p:cNvPr id="807" name="Google Shape;807;p32"/>
          <p:cNvSpPr txBox="1"/>
          <p:nvPr/>
        </p:nvSpPr>
        <p:spPr>
          <a:xfrm>
            <a:off x="609600" y="3886200"/>
            <a:ext cx="3705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reject a string:</a:t>
            </a:r>
            <a:endParaRPr/>
          </a:p>
        </p:txBody>
      </p:sp>
      <p:sp>
        <p:nvSpPr>
          <p:cNvPr id="808" name="Google Shape;808;p32"/>
          <p:cNvSpPr txBox="1"/>
          <p:nvPr/>
        </p:nvSpPr>
        <p:spPr>
          <a:xfrm>
            <a:off x="1371600" y="4648200"/>
            <a:ext cx="67500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input string is scanned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the last state is non-accepting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</a:t>
            </a:r>
            <a:endParaRPr/>
          </a:p>
        </p:txBody>
      </p:sp>
      <p:sp>
        <p:nvSpPr>
          <p:cNvPr id="814" name="Google Shape;814;p3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815" name="Google Shape;815;p33"/>
          <p:cNvSpPr/>
          <p:nvPr/>
        </p:nvSpPr>
        <p:spPr>
          <a:xfrm>
            <a:off x="18288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6" name="Google Shape;816;p33"/>
          <p:cNvSpPr/>
          <p:nvPr/>
        </p:nvSpPr>
        <p:spPr>
          <a:xfrm>
            <a:off x="44196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7" name="Google Shape;817;p33"/>
          <p:cNvSpPr/>
          <p:nvPr/>
        </p:nvSpPr>
        <p:spPr>
          <a:xfrm>
            <a:off x="57150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8" name="Google Shape;818;p33"/>
          <p:cNvSpPr/>
          <p:nvPr/>
        </p:nvSpPr>
        <p:spPr>
          <a:xfrm>
            <a:off x="70866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9" name="Google Shape;819;p33"/>
          <p:cNvSpPr/>
          <p:nvPr/>
        </p:nvSpPr>
        <p:spPr>
          <a:xfrm>
            <a:off x="6934200" y="46355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20" name="Google Shape;820;p33"/>
          <p:cNvCxnSpPr/>
          <p:nvPr/>
        </p:nvCxnSpPr>
        <p:spPr>
          <a:xfrm rot="10800000" flipH="1">
            <a:off x="1219200" y="5105400"/>
            <a:ext cx="4572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21" name="Google Shape;821;p33"/>
          <p:cNvCxnSpPr/>
          <p:nvPr/>
        </p:nvCxnSpPr>
        <p:spPr>
          <a:xfrm>
            <a:off x="3657600" y="5092700"/>
            <a:ext cx="6096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22" name="Google Shape;822;p33"/>
          <p:cNvCxnSpPr/>
          <p:nvPr/>
        </p:nvCxnSpPr>
        <p:spPr>
          <a:xfrm rot="10800000" flipH="1">
            <a:off x="5105400" y="5092700"/>
            <a:ext cx="6096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23" name="Google Shape;823;p33"/>
          <p:cNvCxnSpPr/>
          <p:nvPr/>
        </p:nvCxnSpPr>
        <p:spPr>
          <a:xfrm>
            <a:off x="6248400" y="50927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24" name="Google Shape;82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47879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33"/>
          <p:cNvSpPr/>
          <p:nvPr/>
        </p:nvSpPr>
        <p:spPr>
          <a:xfrm>
            <a:off x="31242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26" name="Google Shape;82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0" y="47879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08500" y="47879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3900" y="47879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2800" y="47879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0" name="Google Shape;830;p33"/>
          <p:cNvCxnSpPr/>
          <p:nvPr/>
        </p:nvCxnSpPr>
        <p:spPr>
          <a:xfrm>
            <a:off x="2514600" y="5105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31" name="Google Shape;831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90800" y="47879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86200" y="4711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81600" y="4711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77000" y="47879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33"/>
          <p:cNvSpPr/>
          <p:nvPr/>
        </p:nvSpPr>
        <p:spPr>
          <a:xfrm>
            <a:off x="6489700" y="3505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6" name="Google Shape;836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65900" y="35052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9000" y="43307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76800" y="4267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43600" y="4330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33600" y="41910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33"/>
          <p:cNvSpPr/>
          <p:nvPr/>
        </p:nvSpPr>
        <p:spPr>
          <a:xfrm>
            <a:off x="6324600" y="27305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42" name="Google Shape;842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37300" y="22860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p33"/>
          <p:cNvCxnSpPr/>
          <p:nvPr/>
        </p:nvCxnSpPr>
        <p:spPr>
          <a:xfrm rot="10800000" flipH="1">
            <a:off x="6096000" y="40259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44" name="Google Shape;844;p33"/>
          <p:cNvSpPr/>
          <p:nvPr/>
        </p:nvSpPr>
        <p:spPr>
          <a:xfrm>
            <a:off x="4876800" y="3873500"/>
            <a:ext cx="1676400" cy="8509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5" name="Google Shape;845;p33"/>
          <p:cNvSpPr/>
          <p:nvPr/>
        </p:nvSpPr>
        <p:spPr>
          <a:xfrm>
            <a:off x="3505200" y="36830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6" name="Google Shape;846;p33"/>
          <p:cNvSpPr/>
          <p:nvPr/>
        </p:nvSpPr>
        <p:spPr>
          <a:xfrm>
            <a:off x="2286000" y="3124200"/>
            <a:ext cx="4267200" cy="15875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47" name="Google Shape;847;p33"/>
          <p:cNvGrpSpPr/>
          <p:nvPr/>
        </p:nvGrpSpPr>
        <p:grpSpPr>
          <a:xfrm>
            <a:off x="6934200" y="4051300"/>
            <a:ext cx="900112" cy="609600"/>
            <a:chOff x="4224" y="1824"/>
            <a:chExt cx="567" cy="384"/>
          </a:xfrm>
        </p:grpSpPr>
        <p:pic>
          <p:nvPicPr>
            <p:cNvPr id="848" name="Google Shape;848;p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49" name="Google Shape;849;p33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850" name="Google Shape;850;p3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1447800"/>
            <a:ext cx="3810000" cy="72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33"/>
          <p:cNvSpPr txBox="1"/>
          <p:nvPr/>
        </p:nvSpPr>
        <p:spPr>
          <a:xfrm>
            <a:off x="6781800" y="5486400"/>
            <a:ext cx="15319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1676400" y="46482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4267200" y="46482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4" name="Google Shape;854;p33"/>
          <p:cNvSpPr txBox="1"/>
          <p:nvPr/>
        </p:nvSpPr>
        <p:spPr>
          <a:xfrm>
            <a:off x="4114800" y="5486400"/>
            <a:ext cx="15319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855" name="Google Shape;855;p33"/>
          <p:cNvSpPr txBox="1"/>
          <p:nvPr/>
        </p:nvSpPr>
        <p:spPr>
          <a:xfrm>
            <a:off x="1371600" y="5486400"/>
            <a:ext cx="15319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4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1" name="Google Shape;861;p34"/>
          <p:cNvCxnSpPr/>
          <p:nvPr/>
        </p:nvCxnSpPr>
        <p:spPr>
          <a:xfrm>
            <a:off x="533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62" name="Google Shape;8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447800"/>
            <a:ext cx="520700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4"/>
          <p:cNvSpPr txBox="1"/>
          <p:nvPr/>
        </p:nvSpPr>
        <p:spPr>
          <a:xfrm>
            <a:off x="3200400" y="762000"/>
            <a:ext cx="24209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Empty Tape</a:t>
            </a:r>
            <a:endParaRPr/>
          </a:p>
        </p:txBody>
      </p:sp>
      <p:sp>
        <p:nvSpPr>
          <p:cNvPr id="864" name="Google Shape;864;p34"/>
          <p:cNvSpPr/>
          <p:nvPr/>
        </p:nvSpPr>
        <p:spPr>
          <a:xfrm>
            <a:off x="1828800" y="47879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5" name="Google Shape;865;p34"/>
          <p:cNvSpPr/>
          <p:nvPr/>
        </p:nvSpPr>
        <p:spPr>
          <a:xfrm>
            <a:off x="44196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6" name="Google Shape;866;p34"/>
          <p:cNvSpPr/>
          <p:nvPr/>
        </p:nvSpPr>
        <p:spPr>
          <a:xfrm>
            <a:off x="57150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7" name="Google Shape;867;p34"/>
          <p:cNvSpPr/>
          <p:nvPr/>
        </p:nvSpPr>
        <p:spPr>
          <a:xfrm>
            <a:off x="70866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8" name="Google Shape;868;p34"/>
          <p:cNvSpPr/>
          <p:nvPr/>
        </p:nvSpPr>
        <p:spPr>
          <a:xfrm>
            <a:off x="6934200" y="46355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69" name="Google Shape;869;p34"/>
          <p:cNvCxnSpPr/>
          <p:nvPr/>
        </p:nvCxnSpPr>
        <p:spPr>
          <a:xfrm rot="10800000" flipH="1">
            <a:off x="1219200" y="5105400"/>
            <a:ext cx="4572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70" name="Google Shape;870;p34"/>
          <p:cNvCxnSpPr/>
          <p:nvPr/>
        </p:nvCxnSpPr>
        <p:spPr>
          <a:xfrm>
            <a:off x="3657600" y="5092700"/>
            <a:ext cx="6096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71" name="Google Shape;871;p34"/>
          <p:cNvCxnSpPr/>
          <p:nvPr/>
        </p:nvCxnSpPr>
        <p:spPr>
          <a:xfrm rot="10800000" flipH="1">
            <a:off x="5105400" y="5092700"/>
            <a:ext cx="609600" cy="1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872" name="Google Shape;872;p34"/>
          <p:cNvCxnSpPr/>
          <p:nvPr/>
        </p:nvCxnSpPr>
        <p:spPr>
          <a:xfrm>
            <a:off x="6248400" y="50927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73" name="Google Shape;87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47879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4"/>
          <p:cNvSpPr/>
          <p:nvPr/>
        </p:nvSpPr>
        <p:spPr>
          <a:xfrm>
            <a:off x="3124200" y="47879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75" name="Google Shape;87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0" y="47879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08500" y="47879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03900" y="47879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3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2800" y="47879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9" name="Google Shape;879;p34"/>
          <p:cNvCxnSpPr/>
          <p:nvPr/>
        </p:nvCxnSpPr>
        <p:spPr>
          <a:xfrm>
            <a:off x="2514600" y="5105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880" name="Google Shape;880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90800" y="47879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86200" y="4711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81600" y="4711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77000" y="47879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34"/>
          <p:cNvSpPr/>
          <p:nvPr/>
        </p:nvSpPr>
        <p:spPr>
          <a:xfrm>
            <a:off x="6489700" y="3505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85" name="Google Shape;885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65900" y="35052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29000" y="43307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76800" y="4267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43600" y="43307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133600" y="41910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34"/>
          <p:cNvSpPr/>
          <p:nvPr/>
        </p:nvSpPr>
        <p:spPr>
          <a:xfrm>
            <a:off x="6324600" y="27305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91" name="Google Shape;891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37300" y="22860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2" name="Google Shape;892;p34"/>
          <p:cNvCxnSpPr/>
          <p:nvPr/>
        </p:nvCxnSpPr>
        <p:spPr>
          <a:xfrm rot="10800000" flipH="1">
            <a:off x="6096000" y="40259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93" name="Google Shape;893;p34"/>
          <p:cNvSpPr/>
          <p:nvPr/>
        </p:nvSpPr>
        <p:spPr>
          <a:xfrm>
            <a:off x="4876800" y="3873500"/>
            <a:ext cx="1676400" cy="8509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4" name="Google Shape;894;p34"/>
          <p:cNvSpPr/>
          <p:nvPr/>
        </p:nvSpPr>
        <p:spPr>
          <a:xfrm>
            <a:off x="3505200" y="36830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5" name="Google Shape;895;p34"/>
          <p:cNvSpPr/>
          <p:nvPr/>
        </p:nvSpPr>
        <p:spPr>
          <a:xfrm>
            <a:off x="2286000" y="3124200"/>
            <a:ext cx="4267200" cy="15875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96" name="Google Shape;896;p34"/>
          <p:cNvGrpSpPr/>
          <p:nvPr/>
        </p:nvGrpSpPr>
        <p:grpSpPr>
          <a:xfrm>
            <a:off x="6934200" y="4051300"/>
            <a:ext cx="900112" cy="609600"/>
            <a:chOff x="4224" y="1824"/>
            <a:chExt cx="567" cy="384"/>
          </a:xfrm>
        </p:grpSpPr>
        <p:pic>
          <p:nvPicPr>
            <p:cNvPr id="897" name="Google Shape;897;p34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98" name="Google Shape;898;p34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899" name="Google Shape;899;p34"/>
          <p:cNvSpPr/>
          <p:nvPr/>
        </p:nvSpPr>
        <p:spPr>
          <a:xfrm>
            <a:off x="1676400" y="4648200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0" name="Google Shape;900;p34"/>
          <p:cNvSpPr/>
          <p:nvPr/>
        </p:nvSpPr>
        <p:spPr>
          <a:xfrm>
            <a:off x="4267200" y="46482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01" name="Google Shape;901;p34"/>
          <p:cNvCxnSpPr/>
          <p:nvPr/>
        </p:nvCxnSpPr>
        <p:spPr>
          <a:xfrm>
            <a:off x="17526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02" name="Google Shape;902;p34"/>
          <p:cNvSpPr txBox="1"/>
          <p:nvPr/>
        </p:nvSpPr>
        <p:spPr>
          <a:xfrm>
            <a:off x="1371600" y="57150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sp>
        <p:nvSpPr>
          <p:cNvPr id="903" name="Google Shape;903;p34"/>
          <p:cNvSpPr txBox="1"/>
          <p:nvPr/>
        </p:nvSpPr>
        <p:spPr>
          <a:xfrm>
            <a:off x="762000" y="2057400"/>
            <a:ext cx="2943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</a:t>
            </a:r>
            <a:endParaRPr/>
          </a:p>
        </p:txBody>
      </p:sp>
      <p:sp>
        <p:nvSpPr>
          <p:cNvPr id="909" name="Google Shape;909;p35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0" name="Google Shape;910;p35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1" name="Google Shape;911;p35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2" name="Google Shape;912;p35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13" name="Google Shape;913;p35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4" name="Google Shape;914;p35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15" name="Google Shape;915;p35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16" name="Google Shape;916;p35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7" name="Google Shape;917;p35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18" name="Google Shape;91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0" name="Google Shape;92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35"/>
          <p:cNvSpPr txBox="1"/>
          <p:nvPr/>
        </p:nvSpPr>
        <p:spPr>
          <a:xfrm>
            <a:off x="4114800" y="5334000"/>
            <a:ext cx="165417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926" name="Google Shape;926;p35"/>
          <p:cNvSpPr txBox="1"/>
          <p:nvPr/>
        </p:nvSpPr>
        <p:spPr>
          <a:xfrm>
            <a:off x="6781800" y="5257800"/>
            <a:ext cx="21320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trap state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Deterministic Finite Automaton (DFA)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1905000" y="3124200"/>
            <a:ext cx="3271837" cy="23590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676400" y="1981200"/>
            <a:ext cx="3657600" cy="68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286000" y="1371600"/>
            <a:ext cx="2286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Tape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5791200" y="3886200"/>
            <a:ext cx="3048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5715000" y="4038600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638800" y="3352800"/>
            <a:ext cx="2286000" cy="1905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791200" y="3429000"/>
            <a:ext cx="1852612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“Accept”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“Reject”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2819400" y="2057400"/>
            <a:ext cx="1397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2286000" y="3810000"/>
            <a:ext cx="22415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Finite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Automaton</a:t>
            </a:r>
            <a:endParaRPr/>
          </a:p>
        </p:txBody>
      </p:sp>
      <p:cxnSp>
        <p:nvCxnSpPr>
          <p:cNvPr id="150" name="Google Shape;150;p18"/>
          <p:cNvCxnSpPr/>
          <p:nvPr/>
        </p:nvCxnSpPr>
        <p:spPr>
          <a:xfrm>
            <a:off x="3500437" y="2668587"/>
            <a:ext cx="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51" name="Google Shape;151;p18"/>
          <p:cNvCxnSpPr/>
          <p:nvPr/>
        </p:nvCxnSpPr>
        <p:spPr>
          <a:xfrm>
            <a:off x="5181600" y="42672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52" name="Google Shape;152;p18"/>
          <p:cNvSpPr txBox="1"/>
          <p:nvPr/>
        </p:nvSpPr>
        <p:spPr>
          <a:xfrm>
            <a:off x="6019800" y="2819400"/>
            <a:ext cx="15319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6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2" name="Google Shape;932;p36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3" name="Google Shape;933;p36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4" name="Google Shape;934;p36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35" name="Google Shape;935;p36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36" name="Google Shape;936;p36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37" name="Google Shape;937;p36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38" name="Google Shape;938;p36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9" name="Google Shape;939;p36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0" name="Google Shape;94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36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48" name="Google Shape;948;p36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49" name="Google Shape;949;p36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50" name="Google Shape;950;p36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951" name="Google Shape;95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4" name="Google Shape;954;p36"/>
          <p:cNvCxnSpPr/>
          <p:nvPr/>
        </p:nvCxnSpPr>
        <p:spPr>
          <a:xfrm>
            <a:off x="609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55" name="Google Shape;955;p36"/>
          <p:cNvCxnSpPr/>
          <p:nvPr/>
        </p:nvCxnSpPr>
        <p:spPr>
          <a:xfrm>
            <a:off x="11430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56" name="Google Shape;956;p36"/>
          <p:cNvSpPr txBox="1"/>
          <p:nvPr/>
        </p:nvSpPr>
        <p:spPr>
          <a:xfrm>
            <a:off x="762000" y="2057400"/>
            <a:ext cx="2574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String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7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2" name="Google Shape;962;p37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3" name="Google Shape;963;p37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64" name="Google Shape;964;p37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65" name="Google Shape;965;p37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66" name="Google Shape;966;p37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67" name="Google Shape;967;p37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68" name="Google Shape;968;p37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9" name="Google Shape;969;p37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70" name="Google Shape;9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37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8" name="Google Shape;978;p37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79" name="Google Shape;979;p37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80" name="Google Shape;980;p37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981" name="Google Shape;98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4" name="Google Shape;984;p37"/>
          <p:cNvCxnSpPr/>
          <p:nvPr/>
        </p:nvCxnSpPr>
        <p:spPr>
          <a:xfrm>
            <a:off x="990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85" name="Google Shape;985;p37"/>
          <p:cNvCxnSpPr/>
          <p:nvPr/>
        </p:nvCxnSpPr>
        <p:spPr>
          <a:xfrm>
            <a:off x="11430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8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1" name="Google Shape;991;p38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2" name="Google Shape;992;p38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93" name="Google Shape;993;p38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94" name="Google Shape;994;p38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95" name="Google Shape;995;p38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996" name="Google Shape;996;p38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97" name="Google Shape;997;p38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8" name="Google Shape;998;p38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99" name="Google Shape;99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38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07" name="Google Shape;1007;p38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8" name="Google Shape;1008;p38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09" name="Google Shape;1009;p38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10" name="Google Shape;101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3" name="Google Shape;1013;p38"/>
          <p:cNvCxnSpPr/>
          <p:nvPr/>
        </p:nvCxnSpPr>
        <p:spPr>
          <a:xfrm>
            <a:off x="15240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14" name="Google Shape;1014;p38"/>
          <p:cNvCxnSpPr/>
          <p:nvPr/>
        </p:nvCxnSpPr>
        <p:spPr>
          <a:xfrm>
            <a:off x="11430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9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0" name="Google Shape;1020;p39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1" name="Google Shape;1021;p39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22" name="Google Shape;1022;p39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23" name="Google Shape;1023;p39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24" name="Google Shape;1024;p39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25" name="Google Shape;1025;p39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26" name="Google Shape;1026;p39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7" name="Google Shape;1027;p39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8" name="Google Shape;10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9" name="Google Shape;102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Google Shape;1030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39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6" name="Google Shape;1036;p39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37" name="Google Shape;1037;p39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38" name="Google Shape;1038;p39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39" name="Google Shape;103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2" name="Google Shape;1042;p39"/>
          <p:cNvCxnSpPr/>
          <p:nvPr/>
        </p:nvCxnSpPr>
        <p:spPr>
          <a:xfrm>
            <a:off x="2057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43" name="Google Shape;1043;p39"/>
          <p:cNvCxnSpPr/>
          <p:nvPr/>
        </p:nvCxnSpPr>
        <p:spPr>
          <a:xfrm>
            <a:off x="4343400" y="55626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44" name="Google Shape;1044;p39"/>
          <p:cNvSpPr txBox="1"/>
          <p:nvPr/>
        </p:nvSpPr>
        <p:spPr>
          <a:xfrm>
            <a:off x="4038600" y="32766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sp>
        <p:nvSpPr>
          <p:cNvPr id="1045" name="Google Shape;1045;p39"/>
          <p:cNvSpPr txBox="1"/>
          <p:nvPr/>
        </p:nvSpPr>
        <p:spPr>
          <a:xfrm>
            <a:off x="838200" y="228600"/>
            <a:ext cx="3048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0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1" name="Google Shape;1051;p40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2" name="Google Shape;1052;p40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3" name="Google Shape;1053;p40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54" name="Google Shape;1054;p40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5" name="Google Shape;1055;p40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56" name="Google Shape;1056;p40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57" name="Google Shape;1057;p40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8" name="Google Shape;1058;p40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9" name="Google Shape;105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064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40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67" name="Google Shape;1067;p40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8" name="Google Shape;1068;p40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69" name="Google Shape;1069;p40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70" name="Google Shape;107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1" name="Google Shape;107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2" name="Google Shape;1072;p40"/>
          <p:cNvCxnSpPr/>
          <p:nvPr/>
        </p:nvCxnSpPr>
        <p:spPr>
          <a:xfrm>
            <a:off x="609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73" name="Google Shape;1073;p40"/>
          <p:cNvCxnSpPr/>
          <p:nvPr/>
        </p:nvCxnSpPr>
        <p:spPr>
          <a:xfrm>
            <a:off x="11430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74" name="Google Shape;1074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40"/>
          <p:cNvSpPr txBox="1"/>
          <p:nvPr/>
        </p:nvSpPr>
        <p:spPr>
          <a:xfrm>
            <a:off x="2117725" y="254000"/>
            <a:ext cx="33099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rejection case</a:t>
            </a:r>
            <a:endParaRPr/>
          </a:p>
        </p:txBody>
      </p:sp>
      <p:sp>
        <p:nvSpPr>
          <p:cNvPr id="1076" name="Google Shape;1076;p40"/>
          <p:cNvSpPr txBox="1"/>
          <p:nvPr/>
        </p:nvSpPr>
        <p:spPr>
          <a:xfrm>
            <a:off x="762000" y="2057400"/>
            <a:ext cx="2574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String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2" name="Google Shape;1082;p41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3" name="Google Shape;1083;p41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4" name="Google Shape;1084;p41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85" name="Google Shape;1085;p41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6" name="Google Shape;1086;p41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87" name="Google Shape;1087;p41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088" name="Google Shape;1088;p41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9" name="Google Shape;1089;p41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90" name="Google Shape;10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4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41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98" name="Google Shape;1098;p41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99" name="Google Shape;1099;p41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00" name="Google Shape;1100;p41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01" name="Google Shape;110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3" name="Google Shape;1103;p41"/>
          <p:cNvCxnSpPr/>
          <p:nvPr/>
        </p:nvCxnSpPr>
        <p:spPr>
          <a:xfrm>
            <a:off x="914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04" name="Google Shape;1104;p41"/>
          <p:cNvCxnSpPr/>
          <p:nvPr/>
        </p:nvCxnSpPr>
        <p:spPr>
          <a:xfrm>
            <a:off x="4343400" y="55626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05" name="Google Shape;1105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2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1" name="Google Shape;1111;p42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2" name="Google Shape;1112;p42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13" name="Google Shape;1113;p42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14" name="Google Shape;1114;p42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15" name="Google Shape;1115;p42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16" name="Google Shape;1116;p42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17" name="Google Shape;1117;p42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8" name="Google Shape;1118;p42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19" name="Google Shape;111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1" name="Google Shape;1121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42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27" name="Google Shape;1127;p42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28" name="Google Shape;1128;p42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29" name="Google Shape;1129;p42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30" name="Google Shape;113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2" name="Google Shape;1132;p42"/>
          <p:cNvCxnSpPr/>
          <p:nvPr/>
        </p:nvCxnSpPr>
        <p:spPr>
          <a:xfrm>
            <a:off x="14478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33" name="Google Shape;1133;p42"/>
          <p:cNvCxnSpPr/>
          <p:nvPr/>
        </p:nvCxnSpPr>
        <p:spPr>
          <a:xfrm>
            <a:off x="73152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34" name="Google Shape;113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3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0" name="Google Shape;1140;p43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1" name="Google Shape;1141;p43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2" name="Google Shape;1142;p43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43" name="Google Shape;1143;p43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44" name="Google Shape;1144;p43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45" name="Google Shape;1145;p43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46" name="Google Shape;1146;p43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7" name="Google Shape;1147;p43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48" name="Google Shape;114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43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56" name="Google Shape;1156;p43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57" name="Google Shape;1157;p43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158" name="Google Shape;1158;p43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59" name="Google Shape;1159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1" name="Google Shape;1161;p43"/>
          <p:cNvCxnSpPr/>
          <p:nvPr/>
        </p:nvCxnSpPr>
        <p:spPr>
          <a:xfrm>
            <a:off x="2057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62" name="Google Shape;1162;p43"/>
          <p:cNvCxnSpPr/>
          <p:nvPr/>
        </p:nvCxnSpPr>
        <p:spPr>
          <a:xfrm>
            <a:off x="7315200" y="5334000"/>
            <a:ext cx="914400" cy="0"/>
          </a:xfrm>
          <a:prstGeom prst="straightConnector1">
            <a:avLst/>
          </a:prstGeom>
          <a:noFill/>
          <a:ln w="635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163" name="Google Shape;1163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43"/>
          <p:cNvSpPr txBox="1"/>
          <p:nvPr/>
        </p:nvSpPr>
        <p:spPr>
          <a:xfrm>
            <a:off x="7162800" y="5486400"/>
            <a:ext cx="13890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reject</a:t>
            </a:r>
            <a:endParaRPr/>
          </a:p>
        </p:txBody>
      </p:sp>
      <p:sp>
        <p:nvSpPr>
          <p:cNvPr id="1165" name="Google Shape;1165;p43"/>
          <p:cNvSpPr txBox="1"/>
          <p:nvPr/>
        </p:nvSpPr>
        <p:spPr>
          <a:xfrm>
            <a:off x="685800" y="228600"/>
            <a:ext cx="3048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4"/>
          <p:cNvSpPr txBox="1"/>
          <p:nvPr/>
        </p:nvSpPr>
        <p:spPr>
          <a:xfrm>
            <a:off x="228600" y="762000"/>
            <a:ext cx="39544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Accepted:</a:t>
            </a:r>
            <a:endParaRPr/>
          </a:p>
        </p:txBody>
      </p:sp>
      <p:pic>
        <p:nvPicPr>
          <p:cNvPr id="1171" name="Google Shape;117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685800"/>
            <a:ext cx="3886200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4"/>
          <p:cNvSpPr/>
          <p:nvPr/>
        </p:nvSpPr>
        <p:spPr>
          <a:xfrm>
            <a:off x="12192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3" name="Google Shape;1173;p44"/>
          <p:cNvSpPr/>
          <p:nvPr/>
        </p:nvSpPr>
        <p:spPr>
          <a:xfrm>
            <a:off x="44196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4" name="Google Shape;1174;p44"/>
          <p:cNvSpPr/>
          <p:nvPr/>
        </p:nvSpPr>
        <p:spPr>
          <a:xfrm>
            <a:off x="7391400" y="4419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5" name="Google Shape;1175;p44"/>
          <p:cNvCxnSpPr/>
          <p:nvPr/>
        </p:nvCxnSpPr>
        <p:spPr>
          <a:xfrm>
            <a:off x="609600" y="4800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76" name="Google Shape;1176;p44"/>
          <p:cNvSpPr/>
          <p:nvPr/>
        </p:nvSpPr>
        <p:spPr>
          <a:xfrm>
            <a:off x="4191000" y="4191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7" name="Google Shape;1177;p44"/>
          <p:cNvCxnSpPr/>
          <p:nvPr/>
        </p:nvCxnSpPr>
        <p:spPr>
          <a:xfrm>
            <a:off x="1905000" y="48006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178" name="Google Shape;1178;p44"/>
          <p:cNvCxnSpPr/>
          <p:nvPr/>
        </p:nvCxnSpPr>
        <p:spPr>
          <a:xfrm>
            <a:off x="5334000" y="4800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79" name="Google Shape;1179;p44"/>
          <p:cNvSpPr/>
          <p:nvPr/>
        </p:nvSpPr>
        <p:spPr>
          <a:xfrm>
            <a:off x="1117600" y="34163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0" name="Google Shape;1180;p44"/>
          <p:cNvSpPr/>
          <p:nvPr/>
        </p:nvSpPr>
        <p:spPr>
          <a:xfrm>
            <a:off x="7239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81" name="Google Shape;118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3048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32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3" name="Google Shape;1183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7400" y="4267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4" name="Google Shape;1184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52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1600" y="44958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10100" y="4495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80300" y="4495800"/>
            <a:ext cx="392112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</a:t>
            </a:r>
            <a:endParaRPr/>
          </a:p>
        </p:txBody>
      </p:sp>
      <p:sp>
        <p:nvSpPr>
          <p:cNvPr id="1193" name="Google Shape;1193;p45"/>
          <p:cNvSpPr/>
          <p:nvPr/>
        </p:nvSpPr>
        <p:spPr>
          <a:xfrm>
            <a:off x="2667000" y="3048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4" name="Google Shape;1194;p45"/>
          <p:cNvSpPr/>
          <p:nvPr/>
        </p:nvSpPr>
        <p:spPr>
          <a:xfrm>
            <a:off x="5867400" y="3048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95" name="Google Shape;1195;p45"/>
          <p:cNvCxnSpPr/>
          <p:nvPr/>
        </p:nvCxnSpPr>
        <p:spPr>
          <a:xfrm>
            <a:off x="1828800" y="34290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196" name="Google Shape;1196;p45"/>
          <p:cNvSpPr/>
          <p:nvPr/>
        </p:nvSpPr>
        <p:spPr>
          <a:xfrm>
            <a:off x="2438400" y="28194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97" name="Google Shape;119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31242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7900" y="3124200"/>
            <a:ext cx="3413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45"/>
          <p:cNvSpPr/>
          <p:nvPr/>
        </p:nvSpPr>
        <p:spPr>
          <a:xfrm>
            <a:off x="3429000" y="2425700"/>
            <a:ext cx="2590800" cy="622300"/>
          </a:xfrm>
          <a:custGeom>
            <a:avLst/>
            <a:gdLst/>
            <a:ahLst/>
            <a:cxnLst/>
            <a:rect l="l" t="t" r="r" b="b"/>
            <a:pathLst>
              <a:path w="1632" h="392" extrusionOk="0">
                <a:moveTo>
                  <a:pt x="0" y="344"/>
                </a:moveTo>
                <a:cubicBezTo>
                  <a:pt x="224" y="172"/>
                  <a:pt x="448" y="0"/>
                  <a:pt x="720" y="8"/>
                </a:cubicBezTo>
                <a:cubicBezTo>
                  <a:pt x="992" y="16"/>
                  <a:pt x="1480" y="328"/>
                  <a:pt x="1632" y="39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0" name="Google Shape;1200;p45"/>
          <p:cNvSpPr/>
          <p:nvPr/>
        </p:nvSpPr>
        <p:spPr>
          <a:xfrm>
            <a:off x="3429000" y="3657600"/>
            <a:ext cx="2514600" cy="469900"/>
          </a:xfrm>
          <a:custGeom>
            <a:avLst/>
            <a:gdLst/>
            <a:ahLst/>
            <a:cxnLst/>
            <a:rect l="l" t="t" r="r" b="b"/>
            <a:pathLst>
              <a:path w="1584" h="296" extrusionOk="0">
                <a:moveTo>
                  <a:pt x="1584" y="0"/>
                </a:moveTo>
                <a:cubicBezTo>
                  <a:pt x="1332" y="140"/>
                  <a:pt x="1080" y="280"/>
                  <a:pt x="816" y="288"/>
                </a:cubicBezTo>
                <a:cubicBezTo>
                  <a:pt x="552" y="296"/>
                  <a:pt x="276" y="172"/>
                  <a:pt x="0" y="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01" name="Google Shape;1201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1968500"/>
            <a:ext cx="2825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5800" y="3644900"/>
            <a:ext cx="2825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Google Shape;1203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1066800"/>
            <a:ext cx="1600200" cy="69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45"/>
          <p:cNvSpPr txBox="1"/>
          <p:nvPr/>
        </p:nvSpPr>
        <p:spPr>
          <a:xfrm>
            <a:off x="212725" y="1092200"/>
            <a:ext cx="20304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Alphabet:</a:t>
            </a:r>
            <a:endParaRPr/>
          </a:p>
        </p:txBody>
      </p:sp>
      <p:sp>
        <p:nvSpPr>
          <p:cNvPr id="1205" name="Google Shape;1205;p45"/>
          <p:cNvSpPr txBox="1"/>
          <p:nvPr/>
        </p:nvSpPr>
        <p:spPr>
          <a:xfrm>
            <a:off x="152400" y="4419600"/>
            <a:ext cx="39544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Accepted:</a:t>
            </a:r>
            <a:endParaRPr/>
          </a:p>
        </p:txBody>
      </p:sp>
      <p:pic>
        <p:nvPicPr>
          <p:cNvPr id="1206" name="Google Shape;1206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5181600"/>
            <a:ext cx="7196137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7" name="Google Shape;1207;p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86000" y="5943600"/>
            <a:ext cx="48863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Transition Graph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1219200" y="4343400"/>
            <a:ext cx="12509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6477000" y="4343400"/>
            <a:ext cx="22304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accepting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state</a:t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3200400" y="4191000"/>
            <a:ext cx="0" cy="144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162" name="Google Shape;162;p19"/>
          <p:cNvCxnSpPr/>
          <p:nvPr/>
        </p:nvCxnSpPr>
        <p:spPr>
          <a:xfrm rot="10800000">
            <a:off x="5105400" y="39624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163" name="Google Shape;163;p19"/>
          <p:cNvSpPr txBox="1"/>
          <p:nvPr/>
        </p:nvSpPr>
        <p:spPr>
          <a:xfrm>
            <a:off x="2514600" y="5638800"/>
            <a:ext cx="1196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3962400" y="5181600"/>
            <a:ext cx="20383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16002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1910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54864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68580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6705600" y="34290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0" name="Google Shape;170;p19"/>
          <p:cNvCxnSpPr/>
          <p:nvPr/>
        </p:nvCxnSpPr>
        <p:spPr>
          <a:xfrm>
            <a:off x="990600" y="3886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34290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47244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6019800" y="3886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28956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9900" y="35814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99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53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342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9"/>
          <p:cNvCxnSpPr/>
          <p:nvPr/>
        </p:nvCxnSpPr>
        <p:spPr>
          <a:xfrm>
            <a:off x="21336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81" name="Google Shape;18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622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57600" y="3505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3000" y="3505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484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6261100" y="22987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" name="Google Shape;186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37300" y="22987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0400" y="3124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9600" y="3200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15000" y="3124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28800" y="30480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6096000" y="15240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08700" y="10795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19"/>
          <p:cNvCxnSpPr/>
          <p:nvPr/>
        </p:nvCxnSpPr>
        <p:spPr>
          <a:xfrm rot="10800000" flipH="1">
            <a:off x="5867400" y="28194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4" name="Google Shape;194;p19"/>
          <p:cNvSpPr/>
          <p:nvPr/>
        </p:nvSpPr>
        <p:spPr>
          <a:xfrm>
            <a:off x="4572000" y="26670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276600" y="24765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981200" y="18542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97" name="Google Shape;197;p19"/>
          <p:cNvGrpSpPr/>
          <p:nvPr/>
        </p:nvGrpSpPr>
        <p:grpSpPr>
          <a:xfrm>
            <a:off x="6629400" y="2819400"/>
            <a:ext cx="900112" cy="609600"/>
            <a:chOff x="4224" y="1824"/>
            <a:chExt cx="567" cy="384"/>
          </a:xfrm>
        </p:grpSpPr>
        <p:pic>
          <p:nvPicPr>
            <p:cNvPr id="198" name="Google Shape;198;p1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9" name="Google Shape;199;p19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36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Formal Definition</a:t>
            </a:r>
            <a:endParaRPr/>
          </a:p>
        </p:txBody>
      </p:sp>
      <p:sp>
        <p:nvSpPr>
          <p:cNvPr id="1213" name="Google Shape;1213;p46"/>
          <p:cNvSpPr txBox="1">
            <a:spLocks noGrp="1"/>
          </p:cNvSpPr>
          <p:nvPr>
            <p:ph type="body" idx="1"/>
          </p:nvPr>
        </p:nvSpPr>
        <p:spPr>
          <a:xfrm>
            <a:off x="914400" y="8382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Deterministic Finite Automaton (DFA)</a:t>
            </a:r>
            <a:endParaRPr dirty="0"/>
          </a:p>
        </p:txBody>
      </p:sp>
      <p:pic>
        <p:nvPicPr>
          <p:cNvPr id="1214" name="Google Shape;121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3500" y="1701800"/>
            <a:ext cx="3886200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392112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3429000"/>
            <a:ext cx="328612" cy="392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000" y="4267200"/>
            <a:ext cx="330200" cy="4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8" name="Google Shape;1218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5800" y="4876800"/>
            <a:ext cx="4826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9" name="Google Shape;1219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050" y="5861050"/>
            <a:ext cx="4048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46"/>
          <p:cNvSpPr txBox="1"/>
          <p:nvPr/>
        </p:nvSpPr>
        <p:spPr>
          <a:xfrm>
            <a:off x="1431925" y="2616200"/>
            <a:ext cx="29178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set of states</a:t>
            </a:r>
            <a:endParaRPr/>
          </a:p>
        </p:txBody>
      </p:sp>
      <p:sp>
        <p:nvSpPr>
          <p:cNvPr id="1221" name="Google Shape;1221;p46"/>
          <p:cNvSpPr txBox="1"/>
          <p:nvPr/>
        </p:nvSpPr>
        <p:spPr>
          <a:xfrm>
            <a:off x="1355725" y="3378200"/>
            <a:ext cx="3133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input alphabet</a:t>
            </a:r>
            <a:endParaRPr/>
          </a:p>
        </p:txBody>
      </p:sp>
      <p:sp>
        <p:nvSpPr>
          <p:cNvPr id="1222" name="Google Shape;1222;p46"/>
          <p:cNvSpPr txBox="1"/>
          <p:nvPr/>
        </p:nvSpPr>
        <p:spPr>
          <a:xfrm>
            <a:off x="1279525" y="4216400"/>
            <a:ext cx="39782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transition function</a:t>
            </a:r>
            <a:endParaRPr dirty="0"/>
          </a:p>
        </p:txBody>
      </p:sp>
      <p:sp>
        <p:nvSpPr>
          <p:cNvPr id="1223" name="Google Shape;1223;p46"/>
          <p:cNvSpPr txBox="1"/>
          <p:nvPr/>
        </p:nvSpPr>
        <p:spPr>
          <a:xfrm>
            <a:off x="1355725" y="4978400"/>
            <a:ext cx="26304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initial state</a:t>
            </a:r>
            <a:endParaRPr/>
          </a:p>
        </p:txBody>
      </p:sp>
      <p:sp>
        <p:nvSpPr>
          <p:cNvPr id="1224" name="Google Shape;1224;p46"/>
          <p:cNvSpPr txBox="1"/>
          <p:nvPr/>
        </p:nvSpPr>
        <p:spPr>
          <a:xfrm>
            <a:off x="1355725" y="5740400"/>
            <a:ext cx="48418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 set of accepting states</a:t>
            </a:r>
            <a:endParaRPr/>
          </a:p>
        </p:txBody>
      </p:sp>
      <p:pic>
        <p:nvPicPr>
          <p:cNvPr id="1225" name="Google Shape;1225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3000" y="3352800"/>
            <a:ext cx="13716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16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60294" y="4375150"/>
            <a:ext cx="328612" cy="3921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257800" y="4216400"/>
            <a:ext cx="31146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             </a:t>
            </a:r>
          </a:p>
          <a:p>
            <a:r>
              <a:rPr lang="en-GB" dirty="0"/>
              <a:t> </a:t>
            </a:r>
            <a:r>
              <a:rPr lang="en-GB" dirty="0" smtClean="0"/>
              <a:t>           </a:t>
            </a:r>
            <a:r>
              <a:rPr lang="en-GB" sz="2000" dirty="0" smtClean="0"/>
              <a:t>X      </a:t>
            </a:r>
            <a:r>
              <a:rPr lang="en-GB" sz="2000" dirty="0" smtClean="0">
                <a:sym typeface="Wingdings" panose="05000000000000000000" pitchFamily="2" charset="2"/>
              </a:rPr>
              <a:t>  </a:t>
            </a:r>
            <a:endParaRPr lang="en-IN" sz="2000" dirty="0"/>
          </a:p>
        </p:txBody>
      </p:sp>
      <p:pic>
        <p:nvPicPr>
          <p:cNvPr id="22" name="Google Shape;121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57826" y="4311650"/>
            <a:ext cx="392112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21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5137" y="4311650"/>
            <a:ext cx="392112" cy="51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7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 of States </a:t>
            </a:r>
            <a:endParaRPr/>
          </a:p>
        </p:txBody>
      </p:sp>
      <p:sp>
        <p:nvSpPr>
          <p:cNvPr id="1231" name="Google Shape;1231;p4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232" name="Google Shape;123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4600" y="190500"/>
            <a:ext cx="392112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47"/>
          <p:cNvSpPr/>
          <p:nvPr/>
        </p:nvSpPr>
        <p:spPr>
          <a:xfrm>
            <a:off x="14478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4" name="Google Shape;1234;p47"/>
          <p:cNvSpPr/>
          <p:nvPr/>
        </p:nvSpPr>
        <p:spPr>
          <a:xfrm>
            <a:off x="40386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5" name="Google Shape;1235;p47"/>
          <p:cNvSpPr/>
          <p:nvPr/>
        </p:nvSpPr>
        <p:spPr>
          <a:xfrm>
            <a:off x="53340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6" name="Google Shape;1236;p47"/>
          <p:cNvSpPr/>
          <p:nvPr/>
        </p:nvSpPr>
        <p:spPr>
          <a:xfrm>
            <a:off x="67056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7" name="Google Shape;1237;p47"/>
          <p:cNvSpPr/>
          <p:nvPr/>
        </p:nvSpPr>
        <p:spPr>
          <a:xfrm>
            <a:off x="6553200" y="5105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38" name="Google Shape;1238;p47"/>
          <p:cNvCxnSpPr/>
          <p:nvPr/>
        </p:nvCxnSpPr>
        <p:spPr>
          <a:xfrm>
            <a:off x="838200" y="5562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39" name="Google Shape;1239;p47"/>
          <p:cNvCxnSpPr/>
          <p:nvPr/>
        </p:nvCxnSpPr>
        <p:spPr>
          <a:xfrm>
            <a:off x="3276600" y="5562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40" name="Google Shape;1240;p47"/>
          <p:cNvCxnSpPr/>
          <p:nvPr/>
        </p:nvCxnSpPr>
        <p:spPr>
          <a:xfrm>
            <a:off x="4572000" y="5562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41" name="Google Shape;1241;p47"/>
          <p:cNvCxnSpPr/>
          <p:nvPr/>
        </p:nvCxnSpPr>
        <p:spPr>
          <a:xfrm>
            <a:off x="5867400" y="5562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242" name="Google Shape;124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5257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47"/>
          <p:cNvSpPr/>
          <p:nvPr/>
        </p:nvSpPr>
        <p:spPr>
          <a:xfrm>
            <a:off x="2743200" y="5257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44" name="Google Shape;1244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7500" y="5257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7500" y="5257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6" name="Google Shape;1246;p4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2900" y="5257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7" name="Google Shape;1247;p4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81800" y="5257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8" name="Google Shape;1248;p47"/>
          <p:cNvCxnSpPr/>
          <p:nvPr/>
        </p:nvCxnSpPr>
        <p:spPr>
          <a:xfrm>
            <a:off x="1981200" y="5562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249" name="Google Shape;1249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9800" y="5257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5200" y="5181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00600" y="5181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6000" y="5257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47"/>
          <p:cNvSpPr/>
          <p:nvPr/>
        </p:nvSpPr>
        <p:spPr>
          <a:xfrm>
            <a:off x="6108700" y="3975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54" name="Google Shape;1254;p4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84900" y="3975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4800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672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62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4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76400" y="4724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47"/>
          <p:cNvSpPr/>
          <p:nvPr/>
        </p:nvSpPr>
        <p:spPr>
          <a:xfrm>
            <a:off x="5943600" y="3200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60" name="Google Shape;1260;p4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56300" y="2755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1" name="Google Shape;1261;p47"/>
          <p:cNvCxnSpPr/>
          <p:nvPr/>
        </p:nvCxnSpPr>
        <p:spPr>
          <a:xfrm rot="10800000" flipH="1">
            <a:off x="5715000" y="4495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62" name="Google Shape;1262;p47"/>
          <p:cNvSpPr/>
          <p:nvPr/>
        </p:nvSpPr>
        <p:spPr>
          <a:xfrm>
            <a:off x="4419600" y="4343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3" name="Google Shape;1263;p47"/>
          <p:cNvSpPr/>
          <p:nvPr/>
        </p:nvSpPr>
        <p:spPr>
          <a:xfrm>
            <a:off x="3124200" y="4152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4" name="Google Shape;1264;p47"/>
          <p:cNvSpPr/>
          <p:nvPr/>
        </p:nvSpPr>
        <p:spPr>
          <a:xfrm>
            <a:off x="1828800" y="3530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65" name="Google Shape;1265;p4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2209800"/>
            <a:ext cx="4965700" cy="581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6" name="Google Shape;1266;p47"/>
          <p:cNvGrpSpPr/>
          <p:nvPr/>
        </p:nvGrpSpPr>
        <p:grpSpPr>
          <a:xfrm>
            <a:off x="6553200" y="4495800"/>
            <a:ext cx="900112" cy="609600"/>
            <a:chOff x="4224" y="1824"/>
            <a:chExt cx="567" cy="384"/>
          </a:xfrm>
        </p:grpSpPr>
        <p:pic>
          <p:nvPicPr>
            <p:cNvPr id="1267" name="Google Shape;1267;p4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68" name="Google Shape;1268;p47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1269" name="Google Shape;1269;p47"/>
          <p:cNvSpPr txBox="1"/>
          <p:nvPr/>
        </p:nvSpPr>
        <p:spPr>
          <a:xfrm>
            <a:off x="1600200" y="13716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8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Input Alphabet </a:t>
            </a:r>
            <a:endParaRPr/>
          </a:p>
        </p:txBody>
      </p:sp>
      <p:sp>
        <p:nvSpPr>
          <p:cNvPr id="1275" name="Google Shape;1275;p4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276" name="Google Shape;127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5250" y="266700"/>
            <a:ext cx="328612" cy="392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48"/>
          <p:cNvSpPr/>
          <p:nvPr/>
        </p:nvSpPr>
        <p:spPr>
          <a:xfrm>
            <a:off x="14478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8" name="Google Shape;1278;p48"/>
          <p:cNvSpPr/>
          <p:nvPr/>
        </p:nvSpPr>
        <p:spPr>
          <a:xfrm>
            <a:off x="40386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9" name="Google Shape;1279;p48"/>
          <p:cNvSpPr/>
          <p:nvPr/>
        </p:nvSpPr>
        <p:spPr>
          <a:xfrm>
            <a:off x="53340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0" name="Google Shape;1280;p48"/>
          <p:cNvSpPr/>
          <p:nvPr/>
        </p:nvSpPr>
        <p:spPr>
          <a:xfrm>
            <a:off x="67056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1" name="Google Shape;1281;p48"/>
          <p:cNvSpPr/>
          <p:nvPr/>
        </p:nvSpPr>
        <p:spPr>
          <a:xfrm>
            <a:off x="6553200" y="5232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82" name="Google Shape;1282;p48"/>
          <p:cNvCxnSpPr/>
          <p:nvPr/>
        </p:nvCxnSpPr>
        <p:spPr>
          <a:xfrm>
            <a:off x="838200" y="5689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83" name="Google Shape;1283;p48"/>
          <p:cNvCxnSpPr/>
          <p:nvPr/>
        </p:nvCxnSpPr>
        <p:spPr>
          <a:xfrm>
            <a:off x="3276600" y="5689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84" name="Google Shape;1284;p48"/>
          <p:cNvCxnSpPr/>
          <p:nvPr/>
        </p:nvCxnSpPr>
        <p:spPr>
          <a:xfrm>
            <a:off x="4572000" y="5689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285" name="Google Shape;1285;p48"/>
          <p:cNvCxnSpPr/>
          <p:nvPr/>
        </p:nvCxnSpPr>
        <p:spPr>
          <a:xfrm>
            <a:off x="5867400" y="5689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286" name="Google Shape;1286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5384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48"/>
          <p:cNvSpPr/>
          <p:nvPr/>
        </p:nvSpPr>
        <p:spPr>
          <a:xfrm>
            <a:off x="2743200" y="538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88" name="Google Shape;1288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7500" y="5384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4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7500" y="5384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2900" y="5384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4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81800" y="5384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2" name="Google Shape;1292;p48"/>
          <p:cNvCxnSpPr/>
          <p:nvPr/>
        </p:nvCxnSpPr>
        <p:spPr>
          <a:xfrm>
            <a:off x="1981200" y="5689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293" name="Google Shape;1293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9800" y="5384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4" name="Google Shape;1294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05200" y="5308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5" name="Google Shape;1295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00600" y="5308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6" name="Google Shape;1296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96000" y="5384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48"/>
          <p:cNvSpPr/>
          <p:nvPr/>
        </p:nvSpPr>
        <p:spPr>
          <a:xfrm>
            <a:off x="6108700" y="4102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98" name="Google Shape;1298;p4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84900" y="4102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9" name="Google Shape;1299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4927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67200" y="5003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62600" y="4927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76400" y="4851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48"/>
          <p:cNvSpPr/>
          <p:nvPr/>
        </p:nvSpPr>
        <p:spPr>
          <a:xfrm>
            <a:off x="5943600" y="3327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4" name="Google Shape;1304;p4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956300" y="2882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5" name="Google Shape;1305;p48"/>
          <p:cNvCxnSpPr/>
          <p:nvPr/>
        </p:nvCxnSpPr>
        <p:spPr>
          <a:xfrm rot="10800000" flipH="1">
            <a:off x="5715000" y="4622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06" name="Google Shape;1306;p48"/>
          <p:cNvSpPr/>
          <p:nvPr/>
        </p:nvSpPr>
        <p:spPr>
          <a:xfrm>
            <a:off x="4419600" y="4470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7" name="Google Shape;1307;p48"/>
          <p:cNvSpPr/>
          <p:nvPr/>
        </p:nvSpPr>
        <p:spPr>
          <a:xfrm>
            <a:off x="3124200" y="4279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8" name="Google Shape;1308;p48"/>
          <p:cNvSpPr/>
          <p:nvPr/>
        </p:nvSpPr>
        <p:spPr>
          <a:xfrm>
            <a:off x="1828800" y="3657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09" name="Google Shape;1309;p4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71800" y="2667000"/>
            <a:ext cx="1841500" cy="55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0" name="Google Shape;1310;p48"/>
          <p:cNvGrpSpPr/>
          <p:nvPr/>
        </p:nvGrpSpPr>
        <p:grpSpPr>
          <a:xfrm>
            <a:off x="6553200" y="4648200"/>
            <a:ext cx="900112" cy="609600"/>
            <a:chOff x="4224" y="1824"/>
            <a:chExt cx="567" cy="384"/>
          </a:xfrm>
        </p:grpSpPr>
        <p:pic>
          <p:nvPicPr>
            <p:cNvPr id="1311" name="Google Shape;1311;p4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12" name="Google Shape;1312;p48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1313" name="Google Shape;1313;p48"/>
          <p:cNvSpPr txBox="1"/>
          <p:nvPr/>
        </p:nvSpPr>
        <p:spPr>
          <a:xfrm>
            <a:off x="1676400" y="1143000"/>
            <a:ext cx="67627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:the input alphabet never contains </a:t>
            </a:r>
            <a:endParaRPr/>
          </a:p>
        </p:txBody>
      </p:sp>
      <p:pic>
        <p:nvPicPr>
          <p:cNvPr id="1314" name="Google Shape;1314;p4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05800" y="1143000"/>
            <a:ext cx="48895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4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52400" y="1143000"/>
            <a:ext cx="13716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p48"/>
          <p:cNvSpPr txBox="1"/>
          <p:nvPr/>
        </p:nvSpPr>
        <p:spPr>
          <a:xfrm>
            <a:off x="365125" y="23876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49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Initial State </a:t>
            </a:r>
            <a:endParaRPr/>
          </a:p>
        </p:txBody>
      </p:sp>
      <p:sp>
        <p:nvSpPr>
          <p:cNvPr id="1322" name="Google Shape;1322;p4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323" name="Google Shape;132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4250" y="171450"/>
            <a:ext cx="482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49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5" name="Google Shape;1325;p49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6" name="Google Shape;1326;p49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7" name="Google Shape;1327;p49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8" name="Google Shape;1328;p49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29" name="Google Shape;1329;p49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30" name="Google Shape;1330;p49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31" name="Google Shape;1331;p49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32" name="Google Shape;1332;p49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33" name="Google Shape;1333;p49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34" name="Google Shape;133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7" name="Google Shape;1337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8" name="Google Shape;1338;p49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339" name="Google Shape;1339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1" name="Google Shape;1341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2" name="Google Shape;1342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49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44" name="Google Shape;1344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49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0" name="Google Shape;1350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1" name="Google Shape;1351;p49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52" name="Google Shape;1352;p49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3" name="Google Shape;1353;p49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4" name="Google Shape;1354;p49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55" name="Google Shape;1355;p49"/>
          <p:cNvCxnSpPr/>
          <p:nvPr/>
        </p:nvCxnSpPr>
        <p:spPr>
          <a:xfrm>
            <a:off x="13716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356" name="Google Shape;1356;p49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1357" name="Google Shape;1357;p4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58" name="Google Shape;1358;p49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359" name="Google Shape;1359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49"/>
          <p:cNvSpPr txBox="1"/>
          <p:nvPr/>
        </p:nvSpPr>
        <p:spPr>
          <a:xfrm>
            <a:off x="746125" y="15494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50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Set of Accepting States</a:t>
            </a:r>
            <a:endParaRPr/>
          </a:p>
        </p:txBody>
      </p:sp>
      <p:sp>
        <p:nvSpPr>
          <p:cNvPr id="1366" name="Google Shape;1366;p5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367" name="Google Shape;136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152400"/>
            <a:ext cx="16002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50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9" name="Google Shape;1369;p50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0" name="Google Shape;1370;p50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1" name="Google Shape;1371;p50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2" name="Google Shape;1372;p50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73" name="Google Shape;1373;p50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74" name="Google Shape;1374;p50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75" name="Google Shape;1375;p50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376" name="Google Shape;1376;p50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377" name="Google Shape;1377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50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79" name="Google Shape;1379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5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p5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2" name="Google Shape;1382;p50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383" name="Google Shape;1383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7" name="Google Shape;1387;p50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88" name="Google Shape;1388;p5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5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50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4" name="Google Shape;1394;p5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5" name="Google Shape;1395;p50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396" name="Google Shape;1396;p50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7" name="Google Shape;1397;p50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8" name="Google Shape;1398;p50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9" name="Google Shape;1399;p5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48000" y="2209800"/>
            <a:ext cx="1739900" cy="569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0" name="Google Shape;1400;p50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1401" name="Google Shape;1401;p5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2" name="Google Shape;1402;p50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403" name="Google Shape;1403;p5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50"/>
          <p:cNvSpPr txBox="1"/>
          <p:nvPr/>
        </p:nvSpPr>
        <p:spPr>
          <a:xfrm>
            <a:off x="517525" y="1473200"/>
            <a:ext cx="1752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5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Transition Function </a:t>
            </a:r>
            <a:endParaRPr/>
          </a:p>
        </p:txBody>
      </p:sp>
      <p:sp>
        <p:nvSpPr>
          <p:cNvPr id="1410" name="Google Shape;1410;p5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411" name="Google Shape;141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152400"/>
            <a:ext cx="3429000" cy="646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51"/>
          <p:cNvSpPr/>
          <p:nvPr/>
        </p:nvSpPr>
        <p:spPr>
          <a:xfrm>
            <a:off x="3140075" y="30988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13" name="Google Shape;141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6275" y="3098800"/>
            <a:ext cx="501650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4" name="Google Shape;1414;p51"/>
          <p:cNvCxnSpPr/>
          <p:nvPr/>
        </p:nvCxnSpPr>
        <p:spPr>
          <a:xfrm>
            <a:off x="3810000" y="34290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15" name="Google Shape;1415;p51"/>
          <p:cNvSpPr/>
          <p:nvPr/>
        </p:nvSpPr>
        <p:spPr>
          <a:xfrm>
            <a:off x="5105400" y="30480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16" name="Google Shape;1416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62550" y="3048000"/>
            <a:ext cx="500062" cy="65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7200" y="2971800"/>
            <a:ext cx="457200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24200" y="1600200"/>
            <a:ext cx="29718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51"/>
          <p:cNvSpPr txBox="1"/>
          <p:nvPr/>
        </p:nvSpPr>
        <p:spPr>
          <a:xfrm>
            <a:off x="822325" y="4597400"/>
            <a:ext cx="69532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Describes the result of a transition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state       with symbol</a:t>
            </a:r>
            <a:endParaRPr/>
          </a:p>
        </p:txBody>
      </p:sp>
      <p:pic>
        <p:nvPicPr>
          <p:cNvPr id="1420" name="Google Shape;142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5181600"/>
            <a:ext cx="5016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5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8400" y="5257800"/>
            <a:ext cx="457200" cy="4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427" name="Google Shape;1427;p52"/>
          <p:cNvSpPr/>
          <p:nvPr/>
        </p:nvSpPr>
        <p:spPr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8" name="Google Shape;1428;p52"/>
          <p:cNvSpPr/>
          <p:nvPr/>
        </p:nvSpPr>
        <p:spPr>
          <a:xfrm>
            <a:off x="4495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9" name="Google Shape;1429;p52"/>
          <p:cNvSpPr/>
          <p:nvPr/>
        </p:nvSpPr>
        <p:spPr>
          <a:xfrm>
            <a:off x="57912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0" name="Google Shape;1430;p52"/>
          <p:cNvSpPr/>
          <p:nvPr/>
        </p:nvSpPr>
        <p:spPr>
          <a:xfrm>
            <a:off x="7162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31" name="Google Shape;1431;p52"/>
          <p:cNvSpPr/>
          <p:nvPr/>
        </p:nvSpPr>
        <p:spPr>
          <a:xfrm>
            <a:off x="7010400" y="51816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32" name="Google Shape;1432;p52"/>
          <p:cNvCxnSpPr/>
          <p:nvPr/>
        </p:nvCxnSpPr>
        <p:spPr>
          <a:xfrm>
            <a:off x="1295400" y="5664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33" name="Google Shape;1433;p52"/>
          <p:cNvCxnSpPr/>
          <p:nvPr/>
        </p:nvCxnSpPr>
        <p:spPr>
          <a:xfrm>
            <a:off x="37338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34" name="Google Shape;1434;p52"/>
          <p:cNvCxnSpPr/>
          <p:nvPr/>
        </p:nvCxnSpPr>
        <p:spPr>
          <a:xfrm>
            <a:off x="50292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35" name="Google Shape;1435;p52"/>
          <p:cNvCxnSpPr/>
          <p:nvPr/>
        </p:nvCxnSpPr>
        <p:spPr>
          <a:xfrm>
            <a:off x="6324600" y="56388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36" name="Google Shape;1436;p52"/>
          <p:cNvSpPr/>
          <p:nvPr/>
        </p:nvSpPr>
        <p:spPr>
          <a:xfrm>
            <a:off x="32004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37" name="Google Shape;143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7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01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90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0" name="Google Shape;1440;p52"/>
          <p:cNvCxnSpPr/>
          <p:nvPr/>
        </p:nvCxnSpPr>
        <p:spPr>
          <a:xfrm>
            <a:off x="24384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441" name="Google Shape;1441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670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2" name="Google Shape;1442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624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" name="Google Shape;1443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578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4" name="Google Shape;1444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52"/>
          <p:cNvSpPr/>
          <p:nvPr/>
        </p:nvSpPr>
        <p:spPr>
          <a:xfrm>
            <a:off x="6565900" y="40513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46" name="Google Shape;1446;p5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42100" y="40513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052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5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4953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9800" y="4876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33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52"/>
          <p:cNvSpPr/>
          <p:nvPr/>
        </p:nvSpPr>
        <p:spPr>
          <a:xfrm>
            <a:off x="6400800" y="32766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2" name="Google Shape;1452;p5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13500" y="28321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3" name="Google Shape;1453;p52"/>
          <p:cNvCxnSpPr/>
          <p:nvPr/>
        </p:nvCxnSpPr>
        <p:spPr>
          <a:xfrm rot="10800000" flipH="1">
            <a:off x="6172200" y="45720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54" name="Google Shape;1454;p52"/>
          <p:cNvSpPr/>
          <p:nvPr/>
        </p:nvSpPr>
        <p:spPr>
          <a:xfrm>
            <a:off x="4876800" y="44196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5" name="Google Shape;1455;p52"/>
          <p:cNvSpPr/>
          <p:nvPr/>
        </p:nvSpPr>
        <p:spPr>
          <a:xfrm>
            <a:off x="3581400" y="42291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6" name="Google Shape;1456;p52"/>
          <p:cNvSpPr/>
          <p:nvPr/>
        </p:nvSpPr>
        <p:spPr>
          <a:xfrm>
            <a:off x="2286000" y="36068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57" name="Google Shape;1457;p52"/>
          <p:cNvGrpSpPr/>
          <p:nvPr/>
        </p:nvGrpSpPr>
        <p:grpSpPr>
          <a:xfrm>
            <a:off x="7010400" y="4597400"/>
            <a:ext cx="900112" cy="609600"/>
            <a:chOff x="4224" y="1824"/>
            <a:chExt cx="567" cy="384"/>
          </a:xfrm>
        </p:grpSpPr>
        <p:pic>
          <p:nvPicPr>
            <p:cNvPr id="1458" name="Google Shape;1458;p5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9" name="Google Shape;1459;p52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460" name="Google Shape;1460;p5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812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1" name="Google Shape;1461;p5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14700" y="53340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5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00400" y="1447800"/>
            <a:ext cx="2489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52"/>
          <p:cNvSpPr txBox="1"/>
          <p:nvPr/>
        </p:nvSpPr>
        <p:spPr>
          <a:xfrm>
            <a:off x="228600" y="1143000"/>
            <a:ext cx="1874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3"/>
          <p:cNvSpPr txBox="1"/>
          <p:nvPr/>
        </p:nvSpPr>
        <p:spPr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1469" name="Google Shape;146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1295400"/>
            <a:ext cx="25146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0" name="Google Shape;1470;p53"/>
          <p:cNvSpPr/>
          <p:nvPr/>
        </p:nvSpPr>
        <p:spPr>
          <a:xfrm>
            <a:off x="19050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1" name="Google Shape;1471;p53"/>
          <p:cNvSpPr/>
          <p:nvPr/>
        </p:nvSpPr>
        <p:spPr>
          <a:xfrm>
            <a:off x="4495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2" name="Google Shape;1472;p53"/>
          <p:cNvSpPr/>
          <p:nvPr/>
        </p:nvSpPr>
        <p:spPr>
          <a:xfrm>
            <a:off x="57912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3" name="Google Shape;1473;p53"/>
          <p:cNvSpPr/>
          <p:nvPr/>
        </p:nvSpPr>
        <p:spPr>
          <a:xfrm>
            <a:off x="7162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4" name="Google Shape;1474;p53"/>
          <p:cNvSpPr/>
          <p:nvPr/>
        </p:nvSpPr>
        <p:spPr>
          <a:xfrm>
            <a:off x="7010400" y="51816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75" name="Google Shape;1475;p53"/>
          <p:cNvCxnSpPr/>
          <p:nvPr/>
        </p:nvCxnSpPr>
        <p:spPr>
          <a:xfrm>
            <a:off x="1295400" y="5664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76" name="Google Shape;1476;p53"/>
          <p:cNvCxnSpPr/>
          <p:nvPr/>
        </p:nvCxnSpPr>
        <p:spPr>
          <a:xfrm>
            <a:off x="37338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77" name="Google Shape;1477;p53"/>
          <p:cNvCxnSpPr/>
          <p:nvPr/>
        </p:nvCxnSpPr>
        <p:spPr>
          <a:xfrm>
            <a:off x="50292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78" name="Google Shape;1478;p53"/>
          <p:cNvCxnSpPr/>
          <p:nvPr/>
        </p:nvCxnSpPr>
        <p:spPr>
          <a:xfrm>
            <a:off x="6324600" y="56388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79" name="Google Shape;1479;p53"/>
          <p:cNvSpPr/>
          <p:nvPr/>
        </p:nvSpPr>
        <p:spPr>
          <a:xfrm>
            <a:off x="32004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80" name="Google Shape;1480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4700" y="53340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1" name="Google Shape;1481;p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47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2" name="Google Shape;1482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801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3" name="Google Shape;1483;p5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390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4" name="Google Shape;1484;p53"/>
          <p:cNvCxnSpPr/>
          <p:nvPr/>
        </p:nvCxnSpPr>
        <p:spPr>
          <a:xfrm>
            <a:off x="24384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485" name="Google Shape;1485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670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6" name="Google Shape;1486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624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578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8" name="Google Shape;1488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32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Google Shape;1489;p53"/>
          <p:cNvSpPr/>
          <p:nvPr/>
        </p:nvSpPr>
        <p:spPr>
          <a:xfrm>
            <a:off x="6565900" y="40513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90" name="Google Shape;1490;p5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42100" y="40513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1" name="Google Shape;1491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2" name="Google Shape;1492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24400" y="4953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3" name="Google Shape;1493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19800" y="4876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4" name="Google Shape;1494;p5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33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53"/>
          <p:cNvSpPr/>
          <p:nvPr/>
        </p:nvSpPr>
        <p:spPr>
          <a:xfrm>
            <a:off x="6400800" y="32766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96" name="Google Shape;1496;p5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13500" y="28321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7" name="Google Shape;1497;p53"/>
          <p:cNvCxnSpPr/>
          <p:nvPr/>
        </p:nvCxnSpPr>
        <p:spPr>
          <a:xfrm rot="10800000" flipH="1">
            <a:off x="6172200" y="45720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498" name="Google Shape;1498;p53"/>
          <p:cNvSpPr/>
          <p:nvPr/>
        </p:nvSpPr>
        <p:spPr>
          <a:xfrm>
            <a:off x="4876800" y="44196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9" name="Google Shape;1499;p53"/>
          <p:cNvSpPr/>
          <p:nvPr/>
        </p:nvSpPr>
        <p:spPr>
          <a:xfrm>
            <a:off x="3581400" y="42291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0" name="Google Shape;1500;p53"/>
          <p:cNvSpPr/>
          <p:nvPr/>
        </p:nvSpPr>
        <p:spPr>
          <a:xfrm>
            <a:off x="2286000" y="36068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01" name="Google Shape;1501;p53"/>
          <p:cNvGrpSpPr/>
          <p:nvPr/>
        </p:nvGrpSpPr>
        <p:grpSpPr>
          <a:xfrm>
            <a:off x="7010400" y="4597400"/>
            <a:ext cx="900112" cy="609600"/>
            <a:chOff x="4224" y="1824"/>
            <a:chExt cx="567" cy="384"/>
          </a:xfrm>
        </p:grpSpPr>
        <p:pic>
          <p:nvPicPr>
            <p:cNvPr id="1502" name="Google Shape;1502;p5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3" name="Google Shape;1503;p53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504" name="Google Shape;1504;p5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812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4"/>
          <p:cNvSpPr/>
          <p:nvPr/>
        </p:nvSpPr>
        <p:spPr>
          <a:xfrm>
            <a:off x="19050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0" name="Google Shape;1510;p54"/>
          <p:cNvSpPr/>
          <p:nvPr/>
        </p:nvSpPr>
        <p:spPr>
          <a:xfrm>
            <a:off x="44958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1" name="Google Shape;1511;p54"/>
          <p:cNvSpPr/>
          <p:nvPr/>
        </p:nvSpPr>
        <p:spPr>
          <a:xfrm>
            <a:off x="5791200" y="53340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2" name="Google Shape;1512;p54"/>
          <p:cNvSpPr/>
          <p:nvPr/>
        </p:nvSpPr>
        <p:spPr>
          <a:xfrm>
            <a:off x="71628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3" name="Google Shape;1513;p54"/>
          <p:cNvSpPr/>
          <p:nvPr/>
        </p:nvSpPr>
        <p:spPr>
          <a:xfrm>
            <a:off x="7010400" y="51816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14" name="Google Shape;1514;p54"/>
          <p:cNvCxnSpPr/>
          <p:nvPr/>
        </p:nvCxnSpPr>
        <p:spPr>
          <a:xfrm>
            <a:off x="1295400" y="5664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15" name="Google Shape;1515;p54"/>
          <p:cNvCxnSpPr/>
          <p:nvPr/>
        </p:nvCxnSpPr>
        <p:spPr>
          <a:xfrm>
            <a:off x="37338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16" name="Google Shape;1516;p54"/>
          <p:cNvCxnSpPr/>
          <p:nvPr/>
        </p:nvCxnSpPr>
        <p:spPr>
          <a:xfrm>
            <a:off x="50292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517" name="Google Shape;1517;p54"/>
          <p:cNvCxnSpPr/>
          <p:nvPr/>
        </p:nvCxnSpPr>
        <p:spPr>
          <a:xfrm>
            <a:off x="6324600" y="56388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518" name="Google Shape;151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p54"/>
          <p:cNvSpPr/>
          <p:nvPr/>
        </p:nvSpPr>
        <p:spPr>
          <a:xfrm>
            <a:off x="3200400" y="53340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0" name="Google Shape;1520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14700" y="53340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5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47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5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80100" y="53340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5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39000" y="53340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4" name="Google Shape;1524;p54"/>
          <p:cNvCxnSpPr/>
          <p:nvPr/>
        </p:nvCxnSpPr>
        <p:spPr>
          <a:xfrm>
            <a:off x="2438400" y="56388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525" name="Google Shape;1525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670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624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57800" y="525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3200" y="53340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9" name="Google Shape;1529;p54"/>
          <p:cNvSpPr/>
          <p:nvPr/>
        </p:nvSpPr>
        <p:spPr>
          <a:xfrm>
            <a:off x="6565900" y="40513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30" name="Google Shape;1530;p5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642100" y="40513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2" name="Google Shape;1532;p5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724400" y="4953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3" name="Google Shape;1533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19800" y="4876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4" name="Google Shape;1534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33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5" name="Google Shape;1535;p54"/>
          <p:cNvSpPr/>
          <p:nvPr/>
        </p:nvSpPr>
        <p:spPr>
          <a:xfrm>
            <a:off x="6400800" y="32766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36" name="Google Shape;1536;p5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13500" y="28321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7" name="Google Shape;1537;p54"/>
          <p:cNvCxnSpPr/>
          <p:nvPr/>
        </p:nvCxnSpPr>
        <p:spPr>
          <a:xfrm rot="10800000" flipH="1">
            <a:off x="6172200" y="45720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38" name="Google Shape;1538;p54"/>
          <p:cNvSpPr/>
          <p:nvPr/>
        </p:nvSpPr>
        <p:spPr>
          <a:xfrm>
            <a:off x="4876800" y="44196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9" name="Google Shape;1539;p54"/>
          <p:cNvSpPr/>
          <p:nvPr/>
        </p:nvSpPr>
        <p:spPr>
          <a:xfrm>
            <a:off x="3581400" y="42291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0" name="Google Shape;1540;p54"/>
          <p:cNvSpPr/>
          <p:nvPr/>
        </p:nvSpPr>
        <p:spPr>
          <a:xfrm>
            <a:off x="2286000" y="36068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41" name="Google Shape;1541;p54"/>
          <p:cNvGrpSpPr/>
          <p:nvPr/>
        </p:nvGrpSpPr>
        <p:grpSpPr>
          <a:xfrm>
            <a:off x="7010400" y="4597400"/>
            <a:ext cx="900112" cy="609600"/>
            <a:chOff x="4224" y="1824"/>
            <a:chExt cx="567" cy="384"/>
          </a:xfrm>
        </p:grpSpPr>
        <p:pic>
          <p:nvPicPr>
            <p:cNvPr id="1542" name="Google Shape;1542;p5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3" name="Google Shape;1543;p54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544" name="Google Shape;1544;p5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24200" y="1295400"/>
            <a:ext cx="2514600" cy="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55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1550" name="Google Shape;1550;p55"/>
          <p:cNvSpPr txBox="1"/>
          <p:nvPr/>
        </p:nvSpPr>
        <p:spPr>
          <a:xfrm>
            <a:off x="838200" y="1447800"/>
            <a:ext cx="2819400" cy="4267200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51" name="Google Shape;1551;p55"/>
          <p:cNvCxnSpPr/>
          <p:nvPr/>
        </p:nvCxnSpPr>
        <p:spPr>
          <a:xfrm>
            <a:off x="1676400" y="1447800"/>
            <a:ext cx="0" cy="4267200"/>
          </a:xfrm>
          <a:prstGeom prst="straightConnector1">
            <a:avLst/>
          </a:prstGeom>
          <a:noFill/>
          <a:ln w="635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2" name="Google Shape;1552;p55"/>
          <p:cNvCxnSpPr/>
          <p:nvPr/>
        </p:nvCxnSpPr>
        <p:spPr>
          <a:xfrm>
            <a:off x="2743200" y="1447800"/>
            <a:ext cx="0" cy="426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3" name="Google Shape;1553;p55"/>
          <p:cNvCxnSpPr/>
          <p:nvPr/>
        </p:nvCxnSpPr>
        <p:spPr>
          <a:xfrm>
            <a:off x="838200" y="2057400"/>
            <a:ext cx="2819400" cy="0"/>
          </a:xfrm>
          <a:prstGeom prst="straightConnector1">
            <a:avLst/>
          </a:prstGeom>
          <a:noFill/>
          <a:ln w="635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4" name="Google Shape;1554;p55"/>
          <p:cNvCxnSpPr/>
          <p:nvPr/>
        </p:nvCxnSpPr>
        <p:spPr>
          <a:xfrm>
            <a:off x="838200" y="26670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5" name="Google Shape;1555;p55"/>
          <p:cNvCxnSpPr/>
          <p:nvPr/>
        </p:nvCxnSpPr>
        <p:spPr>
          <a:xfrm>
            <a:off x="838200" y="32766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6" name="Google Shape;1556;p55"/>
          <p:cNvCxnSpPr/>
          <p:nvPr/>
        </p:nvCxnSpPr>
        <p:spPr>
          <a:xfrm>
            <a:off x="838200" y="38862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57" name="Google Shape;1557;p55"/>
          <p:cNvCxnSpPr/>
          <p:nvPr/>
        </p:nvCxnSpPr>
        <p:spPr>
          <a:xfrm>
            <a:off x="838200" y="44958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58" name="Google Shape;155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524000"/>
            <a:ext cx="436562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9" name="Google Shape;1559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3600" y="1676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0" name="Google Shape;1560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24200" y="1600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1" name="Google Shape;1561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6800" y="21336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2" name="Google Shape;1562;p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66800" y="27432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3" name="Google Shape;1563;p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6800" y="3352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5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6800" y="3962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p5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66800" y="45720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6" name="Google Shape;1566;p55"/>
          <p:cNvCxnSpPr/>
          <p:nvPr/>
        </p:nvCxnSpPr>
        <p:spPr>
          <a:xfrm>
            <a:off x="838200" y="5105400"/>
            <a:ext cx="281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567" name="Google Shape;1567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6800" y="5181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8" name="Google Shape;1568;p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57400" y="21336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9" name="Google Shape;1569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016250" y="2133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0" name="Google Shape;1570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57400" y="27432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1" name="Google Shape;1571;p5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27432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2" name="Google Shape;1572;p5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81200" y="3276600"/>
            <a:ext cx="4191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5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48000" y="3352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5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81200" y="39624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5" name="Google Shape;1575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3962400"/>
            <a:ext cx="404812" cy="469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6" name="Google Shape;1576;p55"/>
          <p:cNvGrpSpPr/>
          <p:nvPr/>
        </p:nvGrpSpPr>
        <p:grpSpPr>
          <a:xfrm>
            <a:off x="3352800" y="3733800"/>
            <a:ext cx="5638800" cy="2832100"/>
            <a:chOff x="1488" y="1960"/>
            <a:chExt cx="4167" cy="2008"/>
          </a:xfrm>
        </p:grpSpPr>
        <p:sp>
          <p:nvSpPr>
            <p:cNvPr id="1577" name="Google Shape;1577;p55"/>
            <p:cNvSpPr/>
            <p:nvPr/>
          </p:nvSpPr>
          <p:spPr>
            <a:xfrm>
              <a:off x="1872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3504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9" name="Google Shape;1579;p55"/>
            <p:cNvSpPr/>
            <p:nvPr/>
          </p:nvSpPr>
          <p:spPr>
            <a:xfrm>
              <a:off x="4320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5184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81" name="Google Shape;1581;p55"/>
            <p:cNvCxnSpPr/>
            <p:nvPr/>
          </p:nvCxnSpPr>
          <p:spPr>
            <a:xfrm>
              <a:off x="1488" y="3744"/>
              <a:ext cx="38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582" name="Google Shape;1582;p55"/>
            <p:cNvCxnSpPr/>
            <p:nvPr/>
          </p:nvCxnSpPr>
          <p:spPr>
            <a:xfrm>
              <a:off x="3024" y="3728"/>
              <a:ext cx="4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583" name="Google Shape;1583;p55"/>
            <p:cNvCxnSpPr/>
            <p:nvPr/>
          </p:nvCxnSpPr>
          <p:spPr>
            <a:xfrm>
              <a:off x="3840" y="3728"/>
              <a:ext cx="4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cxnSp>
          <p:nvCxnSpPr>
            <p:cNvPr id="1584" name="Google Shape;1584;p55"/>
            <p:cNvCxnSpPr/>
            <p:nvPr/>
          </p:nvCxnSpPr>
          <p:spPr>
            <a:xfrm>
              <a:off x="4656" y="3728"/>
              <a:ext cx="432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pic>
          <p:nvPicPr>
            <p:cNvPr id="1585" name="Google Shape;1585;p5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20" y="3536"/>
              <a:ext cx="264" cy="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6" name="Google Shape;1586;p55"/>
            <p:cNvSpPr/>
            <p:nvPr/>
          </p:nvSpPr>
          <p:spPr>
            <a:xfrm>
              <a:off x="2688" y="3536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1587" name="Google Shape;1587;p5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60" y="3536"/>
              <a:ext cx="215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8" name="Google Shape;1588;p5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560" y="3536"/>
              <a:ext cx="247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9" name="Google Shape;1589;p5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76" y="3536"/>
              <a:ext cx="247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0" name="Google Shape;1590;p5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232" y="3536"/>
              <a:ext cx="264" cy="2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91" name="Google Shape;1591;p55"/>
            <p:cNvCxnSpPr/>
            <p:nvPr/>
          </p:nvCxnSpPr>
          <p:spPr>
            <a:xfrm>
              <a:off x="2208" y="3728"/>
              <a:ext cx="4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pic>
          <p:nvPicPr>
            <p:cNvPr id="1592" name="Google Shape;1592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2" y="3536"/>
              <a:ext cx="167" cy="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3" name="Google Shape;1593;p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68" y="3488"/>
              <a:ext cx="176" cy="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4" name="Google Shape;1594;p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84" y="3488"/>
              <a:ext cx="176" cy="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5" name="Google Shape;1595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00" y="3536"/>
              <a:ext cx="167" cy="1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6" name="Google Shape;1596;p55"/>
            <p:cNvSpPr/>
            <p:nvPr/>
          </p:nvSpPr>
          <p:spPr>
            <a:xfrm>
              <a:off x="4808" y="2728"/>
              <a:ext cx="336" cy="336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1597" name="Google Shape;1597;p5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856" y="2728"/>
              <a:ext cx="255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8" name="Google Shape;1598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80" y="3248"/>
              <a:ext cx="167" cy="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9" name="Google Shape;1599;p5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48" y="3296"/>
              <a:ext cx="167" cy="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0" name="Google Shape;1600;p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64" y="3248"/>
              <a:ext cx="176" cy="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1" name="Google Shape;1601;p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016" y="3200"/>
              <a:ext cx="176" cy="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2" name="Google Shape;1602;p55"/>
            <p:cNvSpPr/>
            <p:nvPr/>
          </p:nvSpPr>
          <p:spPr>
            <a:xfrm>
              <a:off x="4704" y="2240"/>
              <a:ext cx="416" cy="536"/>
            </a:xfrm>
            <a:custGeom>
              <a:avLst/>
              <a:gdLst/>
              <a:ahLst/>
              <a:cxnLst/>
              <a:rect l="l" t="t" r="r" b="b"/>
              <a:pathLst>
                <a:path w="416" h="536" extrusionOk="0">
                  <a:moveTo>
                    <a:pt x="152" y="536"/>
                  </a:moveTo>
                  <a:cubicBezTo>
                    <a:pt x="76" y="412"/>
                    <a:pt x="0" y="288"/>
                    <a:pt x="8" y="200"/>
                  </a:cubicBezTo>
                  <a:cubicBezTo>
                    <a:pt x="16" y="112"/>
                    <a:pt x="136" y="16"/>
                    <a:pt x="200" y="8"/>
                  </a:cubicBezTo>
                  <a:cubicBezTo>
                    <a:pt x="264" y="0"/>
                    <a:pt x="368" y="72"/>
                    <a:pt x="392" y="152"/>
                  </a:cubicBezTo>
                  <a:cubicBezTo>
                    <a:pt x="416" y="232"/>
                    <a:pt x="380" y="360"/>
                    <a:pt x="344" y="48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1603" name="Google Shape;1603;p5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12" y="1960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04" name="Google Shape;1604;p55"/>
            <p:cNvCxnSpPr/>
            <p:nvPr/>
          </p:nvCxnSpPr>
          <p:spPr>
            <a:xfrm rot="10800000" flipH="1">
              <a:off x="4560" y="3056"/>
              <a:ext cx="336" cy="4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sp>
          <p:nvSpPr>
            <p:cNvPr id="1605" name="Google Shape;1605;p55"/>
            <p:cNvSpPr/>
            <p:nvPr/>
          </p:nvSpPr>
          <p:spPr>
            <a:xfrm>
              <a:off x="3744" y="2960"/>
              <a:ext cx="1104" cy="624"/>
            </a:xfrm>
            <a:custGeom>
              <a:avLst/>
              <a:gdLst/>
              <a:ahLst/>
              <a:cxnLst/>
              <a:rect l="l" t="t" r="r" b="b"/>
              <a:pathLst>
                <a:path w="1104" h="624" extrusionOk="0">
                  <a:moveTo>
                    <a:pt x="0" y="624"/>
                  </a:moveTo>
                  <a:cubicBezTo>
                    <a:pt x="124" y="460"/>
                    <a:pt x="248" y="296"/>
                    <a:pt x="432" y="192"/>
                  </a:cubicBezTo>
                  <a:cubicBezTo>
                    <a:pt x="616" y="88"/>
                    <a:pt x="860" y="44"/>
                    <a:pt x="1104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6" name="Google Shape;1606;p55"/>
            <p:cNvSpPr/>
            <p:nvPr/>
          </p:nvSpPr>
          <p:spPr>
            <a:xfrm>
              <a:off x="2928" y="2840"/>
              <a:ext cx="1872" cy="744"/>
            </a:xfrm>
            <a:custGeom>
              <a:avLst/>
              <a:gdLst/>
              <a:ahLst/>
              <a:cxnLst/>
              <a:rect l="l" t="t" r="r" b="b"/>
              <a:pathLst>
                <a:path w="1872" h="744" extrusionOk="0">
                  <a:moveTo>
                    <a:pt x="0" y="744"/>
                  </a:moveTo>
                  <a:cubicBezTo>
                    <a:pt x="204" y="492"/>
                    <a:pt x="408" y="240"/>
                    <a:pt x="720" y="120"/>
                  </a:cubicBezTo>
                  <a:cubicBezTo>
                    <a:pt x="1032" y="0"/>
                    <a:pt x="1452" y="12"/>
                    <a:pt x="1872" y="2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2112" y="2448"/>
              <a:ext cx="2736" cy="1136"/>
            </a:xfrm>
            <a:custGeom>
              <a:avLst/>
              <a:gdLst/>
              <a:ahLst/>
              <a:cxnLst/>
              <a:rect l="l" t="t" r="r" b="b"/>
              <a:pathLst>
                <a:path w="2736" h="1136" extrusionOk="0">
                  <a:moveTo>
                    <a:pt x="0" y="1136"/>
                  </a:moveTo>
                  <a:cubicBezTo>
                    <a:pt x="132" y="696"/>
                    <a:pt x="264" y="256"/>
                    <a:pt x="720" y="128"/>
                  </a:cubicBezTo>
                  <a:cubicBezTo>
                    <a:pt x="1176" y="0"/>
                    <a:pt x="1956" y="184"/>
                    <a:pt x="2736" y="36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08" name="Google Shape;1608;p55"/>
            <p:cNvSpPr/>
            <p:nvPr/>
          </p:nvSpPr>
          <p:spPr>
            <a:xfrm>
              <a:off x="5088" y="3440"/>
              <a:ext cx="528" cy="528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609" name="Google Shape;1609;p55"/>
            <p:cNvGrpSpPr/>
            <p:nvPr/>
          </p:nvGrpSpPr>
          <p:grpSpPr>
            <a:xfrm>
              <a:off x="5088" y="3072"/>
              <a:ext cx="567" cy="384"/>
              <a:chOff x="4224" y="1824"/>
              <a:chExt cx="567" cy="384"/>
            </a:xfrm>
          </p:grpSpPr>
          <p:pic>
            <p:nvPicPr>
              <p:cNvPr id="1610" name="Google Shape;1610;p55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4368" y="1824"/>
                <a:ext cx="423" cy="27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611" name="Google Shape;1611;p55"/>
              <p:cNvCxnSpPr/>
              <p:nvPr/>
            </p:nvCxnSpPr>
            <p:spPr>
              <a:xfrm rot="10800000">
                <a:off x="4224" y="1824"/>
                <a:ext cx="192" cy="3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lg" len="lg"/>
              </a:ln>
            </p:spPr>
          </p:cxnSp>
        </p:grpSp>
      </p:grpSp>
      <p:pic>
        <p:nvPicPr>
          <p:cNvPr id="1612" name="Google Shape;1612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5181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81200" y="5181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71800" y="45720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5" name="Google Shape;1615;p5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81200" y="4572000"/>
            <a:ext cx="4048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6" name="Google Shape;1616;p55"/>
          <p:cNvSpPr txBox="1"/>
          <p:nvPr/>
        </p:nvSpPr>
        <p:spPr>
          <a:xfrm>
            <a:off x="0" y="0"/>
            <a:ext cx="41640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 Table for </a:t>
            </a:r>
            <a:endParaRPr/>
          </a:p>
        </p:txBody>
      </p:sp>
      <p:sp>
        <p:nvSpPr>
          <p:cNvPr id="1617" name="Google Shape;1617;p55"/>
          <p:cNvSpPr txBox="1"/>
          <p:nvPr/>
        </p:nvSpPr>
        <p:spPr>
          <a:xfrm rot="-5400000">
            <a:off x="-423068" y="3318668"/>
            <a:ext cx="18526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omic Sans MS"/>
              <a:buNone/>
            </a:pPr>
            <a:r>
              <a:rPr lang="en-US" sz="4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states</a:t>
            </a:r>
            <a:endParaRPr/>
          </a:p>
        </p:txBody>
      </p:sp>
      <p:sp>
        <p:nvSpPr>
          <p:cNvPr id="1618" name="Google Shape;1618;p55"/>
          <p:cNvSpPr txBox="1"/>
          <p:nvPr/>
        </p:nvSpPr>
        <p:spPr>
          <a:xfrm>
            <a:off x="1828800" y="788987"/>
            <a:ext cx="185896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symbols</a:t>
            </a:r>
            <a:endParaRPr/>
          </a:p>
        </p:txBody>
      </p:sp>
      <p:pic>
        <p:nvPicPr>
          <p:cNvPr id="1619" name="Google Shape;161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0"/>
            <a:ext cx="436562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16002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41910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54864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68580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6705600" y="34290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0" name="Google Shape;210;p20"/>
          <p:cNvCxnSpPr/>
          <p:nvPr/>
        </p:nvCxnSpPr>
        <p:spPr>
          <a:xfrm>
            <a:off x="990600" y="3886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1" name="Google Shape;211;p20"/>
          <p:cNvCxnSpPr/>
          <p:nvPr/>
        </p:nvCxnSpPr>
        <p:spPr>
          <a:xfrm>
            <a:off x="34290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2" name="Google Shape;212;p20"/>
          <p:cNvCxnSpPr/>
          <p:nvPr/>
        </p:nvCxnSpPr>
        <p:spPr>
          <a:xfrm>
            <a:off x="47244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6019800" y="3886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0"/>
          <p:cNvSpPr/>
          <p:nvPr/>
        </p:nvSpPr>
        <p:spPr>
          <a:xfrm>
            <a:off x="2895600" y="3581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9900" y="35814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99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53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342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0"/>
          <p:cNvCxnSpPr/>
          <p:nvPr/>
        </p:nvCxnSpPr>
        <p:spPr>
          <a:xfrm>
            <a:off x="2133600" y="38862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21" name="Google Shape;221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622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657600" y="3505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3000" y="3505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484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/>
          <p:nvPr/>
        </p:nvSpPr>
        <p:spPr>
          <a:xfrm>
            <a:off x="6261100" y="22987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337300" y="22987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00400" y="3124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19600" y="3200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15000" y="31242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28800" y="30480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0"/>
          <p:cNvSpPr/>
          <p:nvPr/>
        </p:nvSpPr>
        <p:spPr>
          <a:xfrm>
            <a:off x="6096000" y="15240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32" name="Google Shape;232;p2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08700" y="10795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0"/>
          <p:cNvCxnSpPr/>
          <p:nvPr/>
        </p:nvCxnSpPr>
        <p:spPr>
          <a:xfrm rot="10800000" flipH="1">
            <a:off x="5867400" y="28194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34" name="Google Shape;234;p20"/>
          <p:cNvSpPr/>
          <p:nvPr/>
        </p:nvSpPr>
        <p:spPr>
          <a:xfrm>
            <a:off x="4572000" y="26670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3276600" y="24765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1981200" y="18542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7" name="Google Shape;237;p20"/>
          <p:cNvGrpSpPr/>
          <p:nvPr/>
        </p:nvGrpSpPr>
        <p:grpSpPr>
          <a:xfrm>
            <a:off x="6629400" y="2819400"/>
            <a:ext cx="900112" cy="609600"/>
            <a:chOff x="4224" y="1824"/>
            <a:chExt cx="567" cy="384"/>
          </a:xfrm>
        </p:grpSpPr>
        <p:pic>
          <p:nvPicPr>
            <p:cNvPr id="238" name="Google Shape;238;p2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9" name="Google Shape;239;p20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240" name="Google Shape;240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86000" y="381000"/>
            <a:ext cx="274320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0"/>
          <p:cNvSpPr txBox="1"/>
          <p:nvPr/>
        </p:nvSpPr>
        <p:spPr>
          <a:xfrm>
            <a:off x="609600" y="4800600"/>
            <a:ext cx="718978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every state, there is a transition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every symbol in the alphabet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228600" y="533400"/>
            <a:ext cx="19081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Alphabet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2286000" y="3352800"/>
            <a:ext cx="457200" cy="762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1600200" y="2895600"/>
            <a:ext cx="685800" cy="685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56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Extended Transition Function  </a:t>
            </a:r>
            <a:endParaRPr/>
          </a:p>
        </p:txBody>
      </p:sp>
      <p:sp>
        <p:nvSpPr>
          <p:cNvPr id="1625" name="Google Shape;1625;p5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626" name="Google Shape;162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600200"/>
            <a:ext cx="4191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7" name="Google Shape;1627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1912" y="2643187"/>
            <a:ext cx="32543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56"/>
          <p:cNvSpPr txBox="1"/>
          <p:nvPr/>
        </p:nvSpPr>
        <p:spPr>
          <a:xfrm>
            <a:off x="381000" y="4343400"/>
            <a:ext cx="721042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Describes the resulting state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scanning string        from state</a:t>
            </a:r>
            <a:endParaRPr/>
          </a:p>
        </p:txBody>
      </p:sp>
      <p:pic>
        <p:nvPicPr>
          <p:cNvPr id="1629" name="Google Shape;1629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4953000"/>
            <a:ext cx="61595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0" name="Google Shape;1630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0000" y="4953000"/>
            <a:ext cx="4603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636" name="Google Shape;163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524000"/>
            <a:ext cx="3016250" cy="75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7"/>
          <p:cNvSpPr/>
          <p:nvPr/>
        </p:nvSpPr>
        <p:spPr>
          <a:xfrm>
            <a:off x="1816100" y="57023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8" name="Google Shape;1638;p57"/>
          <p:cNvSpPr/>
          <p:nvPr/>
        </p:nvSpPr>
        <p:spPr>
          <a:xfrm>
            <a:off x="4406900" y="57023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9" name="Google Shape;1639;p57"/>
          <p:cNvSpPr/>
          <p:nvPr/>
        </p:nvSpPr>
        <p:spPr>
          <a:xfrm>
            <a:off x="5702300" y="57023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0" name="Google Shape;1640;p57"/>
          <p:cNvSpPr/>
          <p:nvPr/>
        </p:nvSpPr>
        <p:spPr>
          <a:xfrm>
            <a:off x="7073900" y="57023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1" name="Google Shape;1641;p57"/>
          <p:cNvSpPr/>
          <p:nvPr/>
        </p:nvSpPr>
        <p:spPr>
          <a:xfrm>
            <a:off x="6921500" y="55499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42" name="Google Shape;1642;p57"/>
          <p:cNvCxnSpPr/>
          <p:nvPr/>
        </p:nvCxnSpPr>
        <p:spPr>
          <a:xfrm>
            <a:off x="1206500" y="60325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43" name="Google Shape;1643;p57"/>
          <p:cNvCxnSpPr/>
          <p:nvPr/>
        </p:nvCxnSpPr>
        <p:spPr>
          <a:xfrm>
            <a:off x="3644900" y="60071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44" name="Google Shape;1644;p57"/>
          <p:cNvCxnSpPr/>
          <p:nvPr/>
        </p:nvCxnSpPr>
        <p:spPr>
          <a:xfrm>
            <a:off x="4940300" y="60071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45" name="Google Shape;1645;p57"/>
          <p:cNvCxnSpPr/>
          <p:nvPr/>
        </p:nvCxnSpPr>
        <p:spPr>
          <a:xfrm>
            <a:off x="6235700" y="60071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46" name="Google Shape;1646;p57"/>
          <p:cNvSpPr/>
          <p:nvPr/>
        </p:nvSpPr>
        <p:spPr>
          <a:xfrm>
            <a:off x="3111500" y="57023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47" name="Google Shape;164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57023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8" name="Google Shape;1648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50100" y="57023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9" name="Google Shape;1649;p57"/>
          <p:cNvCxnSpPr/>
          <p:nvPr/>
        </p:nvCxnSpPr>
        <p:spPr>
          <a:xfrm>
            <a:off x="2349500" y="60071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650" name="Google Shape;1650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8100" y="57023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1" name="Google Shape;1651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3500" y="56261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2" name="Google Shape;1652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8900" y="56261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3" name="Google Shape;1653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64300" y="57023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57"/>
          <p:cNvSpPr/>
          <p:nvPr/>
        </p:nvSpPr>
        <p:spPr>
          <a:xfrm>
            <a:off x="6477000" y="44196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55" name="Google Shape;1655;p5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53200" y="44196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6" name="Google Shape;1656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16300" y="52451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7" name="Google Shape;1657;p5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35500" y="53213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8" name="Google Shape;1658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30900" y="52451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9" name="Google Shape;1659;p5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44700" y="51689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0" name="Google Shape;1660;p57"/>
          <p:cNvSpPr/>
          <p:nvPr/>
        </p:nvSpPr>
        <p:spPr>
          <a:xfrm>
            <a:off x="6311900" y="36449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61" name="Google Shape;1661;p5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24600" y="32004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2" name="Google Shape;1662;p57"/>
          <p:cNvCxnSpPr/>
          <p:nvPr/>
        </p:nvCxnSpPr>
        <p:spPr>
          <a:xfrm rot="10800000" flipH="1">
            <a:off x="6083300" y="49403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63" name="Google Shape;1663;p57"/>
          <p:cNvSpPr/>
          <p:nvPr/>
        </p:nvSpPr>
        <p:spPr>
          <a:xfrm>
            <a:off x="4787900" y="47879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4" name="Google Shape;1664;p57"/>
          <p:cNvSpPr/>
          <p:nvPr/>
        </p:nvSpPr>
        <p:spPr>
          <a:xfrm>
            <a:off x="3492500" y="45974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5" name="Google Shape;1665;p57"/>
          <p:cNvSpPr/>
          <p:nvPr/>
        </p:nvSpPr>
        <p:spPr>
          <a:xfrm>
            <a:off x="2197100" y="39751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66" name="Google Shape;1666;p57"/>
          <p:cNvGrpSpPr/>
          <p:nvPr/>
        </p:nvGrpSpPr>
        <p:grpSpPr>
          <a:xfrm>
            <a:off x="6921500" y="4965700"/>
            <a:ext cx="900112" cy="609600"/>
            <a:chOff x="4224" y="1824"/>
            <a:chExt cx="567" cy="384"/>
          </a:xfrm>
        </p:grpSpPr>
        <p:pic>
          <p:nvPicPr>
            <p:cNvPr id="1667" name="Google Shape;1667;p5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68" name="Google Shape;1668;p57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grpSp>
        <p:nvGrpSpPr>
          <p:cNvPr id="1669" name="Google Shape;1669;p57"/>
          <p:cNvGrpSpPr/>
          <p:nvPr/>
        </p:nvGrpSpPr>
        <p:grpSpPr>
          <a:xfrm>
            <a:off x="1892300" y="5702300"/>
            <a:ext cx="2995612" cy="469900"/>
            <a:chOff x="1200" y="3400"/>
            <a:chExt cx="1887" cy="296"/>
          </a:xfrm>
        </p:grpSpPr>
        <p:pic>
          <p:nvPicPr>
            <p:cNvPr id="1670" name="Google Shape;1670;p5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200" y="3400"/>
              <a:ext cx="264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1" name="Google Shape;1671;p5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040" y="3400"/>
              <a:ext cx="215" cy="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2" name="Google Shape;1672;p5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840" y="3400"/>
              <a:ext cx="247" cy="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3" name="Google Shape;1673;p57"/>
          <p:cNvSpPr txBox="1"/>
          <p:nvPr/>
        </p:nvSpPr>
        <p:spPr>
          <a:xfrm>
            <a:off x="457200" y="1600200"/>
            <a:ext cx="18748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8" name="Google Shape;167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1447800"/>
            <a:ext cx="4108450" cy="757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58"/>
          <p:cNvSpPr/>
          <p:nvPr/>
        </p:nvSpPr>
        <p:spPr>
          <a:xfrm>
            <a:off x="18288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0" name="Google Shape;1680;p58"/>
          <p:cNvSpPr/>
          <p:nvPr/>
        </p:nvSpPr>
        <p:spPr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1" name="Google Shape;1681;p58"/>
          <p:cNvSpPr/>
          <p:nvPr/>
        </p:nvSpPr>
        <p:spPr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2" name="Google Shape;1682;p58"/>
          <p:cNvSpPr/>
          <p:nvPr/>
        </p:nvSpPr>
        <p:spPr>
          <a:xfrm>
            <a:off x="7086600" y="53975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3" name="Google Shape;1683;p58"/>
          <p:cNvSpPr/>
          <p:nvPr/>
        </p:nvSpPr>
        <p:spPr>
          <a:xfrm>
            <a:off x="6934200" y="52451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84" name="Google Shape;1684;p58"/>
          <p:cNvCxnSpPr/>
          <p:nvPr/>
        </p:nvCxnSpPr>
        <p:spPr>
          <a:xfrm>
            <a:off x="1219200" y="57277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85" name="Google Shape;1685;p58"/>
          <p:cNvCxnSpPr/>
          <p:nvPr/>
        </p:nvCxnSpPr>
        <p:spPr>
          <a:xfrm>
            <a:off x="36576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86" name="Google Shape;1686;p58"/>
          <p:cNvCxnSpPr/>
          <p:nvPr/>
        </p:nvCxnSpPr>
        <p:spPr>
          <a:xfrm>
            <a:off x="49530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687" name="Google Shape;1687;p58"/>
          <p:cNvCxnSpPr/>
          <p:nvPr/>
        </p:nvCxnSpPr>
        <p:spPr>
          <a:xfrm>
            <a:off x="6248400" y="57023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688" name="Google Shape;1688;p58"/>
          <p:cNvSpPr/>
          <p:nvPr/>
        </p:nvSpPr>
        <p:spPr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9" name="Google Shape;1689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0" y="53975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08500" y="53975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5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3900" y="53975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2" name="Google Shape;1692;p5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62800" y="53975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3" name="Google Shape;1693;p58"/>
          <p:cNvCxnSpPr/>
          <p:nvPr/>
        </p:nvCxnSpPr>
        <p:spPr>
          <a:xfrm>
            <a:off x="23622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694" name="Google Shape;1694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90800" y="53975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5" name="Google Shape;1695;p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86200" y="5321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81600" y="5321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77000" y="53975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8" name="Google Shape;1698;p58"/>
          <p:cNvSpPr/>
          <p:nvPr/>
        </p:nvSpPr>
        <p:spPr>
          <a:xfrm>
            <a:off x="6489700" y="4114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9" name="Google Shape;1699;p5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65900" y="41148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0" name="Google Shape;1700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9000" y="49403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5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648200" y="50165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43600" y="4940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5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57400" y="48641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58"/>
          <p:cNvSpPr/>
          <p:nvPr/>
        </p:nvSpPr>
        <p:spPr>
          <a:xfrm>
            <a:off x="6324600" y="33401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05" name="Google Shape;1705;p5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373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6" name="Google Shape;1706;p58"/>
          <p:cNvCxnSpPr/>
          <p:nvPr/>
        </p:nvCxnSpPr>
        <p:spPr>
          <a:xfrm rot="10800000" flipH="1">
            <a:off x="6096000" y="4635500"/>
            <a:ext cx="533400" cy="762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07" name="Google Shape;1707;p58"/>
          <p:cNvSpPr/>
          <p:nvPr/>
        </p:nvSpPr>
        <p:spPr>
          <a:xfrm>
            <a:off x="4800600" y="44831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8" name="Google Shape;1708;p58"/>
          <p:cNvSpPr/>
          <p:nvPr/>
        </p:nvSpPr>
        <p:spPr>
          <a:xfrm>
            <a:off x="3505200" y="42926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9" name="Google Shape;1709;p58"/>
          <p:cNvSpPr/>
          <p:nvPr/>
        </p:nvSpPr>
        <p:spPr>
          <a:xfrm>
            <a:off x="2209800" y="36703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10" name="Google Shape;1710;p58"/>
          <p:cNvGrpSpPr/>
          <p:nvPr/>
        </p:nvGrpSpPr>
        <p:grpSpPr>
          <a:xfrm>
            <a:off x="6934200" y="4660900"/>
            <a:ext cx="900112" cy="609600"/>
            <a:chOff x="4224" y="1824"/>
            <a:chExt cx="567" cy="384"/>
          </a:xfrm>
        </p:grpSpPr>
        <p:pic>
          <p:nvPicPr>
            <p:cNvPr id="1711" name="Google Shape;1711;p5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12" name="Google Shape;1712;p58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1713" name="Google Shape;1713;p5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05000" y="5397500"/>
            <a:ext cx="4191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512" y="1524000"/>
            <a:ext cx="3354387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59"/>
          <p:cNvSpPr/>
          <p:nvPr/>
        </p:nvSpPr>
        <p:spPr>
          <a:xfrm>
            <a:off x="1828800" y="53975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0" name="Google Shape;1720;p59"/>
          <p:cNvSpPr/>
          <p:nvPr/>
        </p:nvSpPr>
        <p:spPr>
          <a:xfrm>
            <a:off x="44196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1" name="Google Shape;1721;p59"/>
          <p:cNvSpPr/>
          <p:nvPr/>
        </p:nvSpPr>
        <p:spPr>
          <a:xfrm>
            <a:off x="57150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2" name="Google Shape;1722;p59"/>
          <p:cNvSpPr/>
          <p:nvPr/>
        </p:nvSpPr>
        <p:spPr>
          <a:xfrm>
            <a:off x="70866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3" name="Google Shape;1723;p59"/>
          <p:cNvSpPr/>
          <p:nvPr/>
        </p:nvSpPr>
        <p:spPr>
          <a:xfrm>
            <a:off x="6934200" y="5245100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24" name="Google Shape;1724;p59"/>
          <p:cNvCxnSpPr/>
          <p:nvPr/>
        </p:nvCxnSpPr>
        <p:spPr>
          <a:xfrm>
            <a:off x="1219200" y="57277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25" name="Google Shape;1725;p59"/>
          <p:cNvCxnSpPr/>
          <p:nvPr/>
        </p:nvCxnSpPr>
        <p:spPr>
          <a:xfrm>
            <a:off x="36576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26" name="Google Shape;1726;p59"/>
          <p:cNvCxnSpPr/>
          <p:nvPr/>
        </p:nvCxnSpPr>
        <p:spPr>
          <a:xfrm>
            <a:off x="4953000" y="57023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27" name="Google Shape;1727;p59"/>
          <p:cNvCxnSpPr/>
          <p:nvPr/>
        </p:nvCxnSpPr>
        <p:spPr>
          <a:xfrm>
            <a:off x="6248400" y="5702300"/>
            <a:ext cx="685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728" name="Google Shape;1728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53975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9" name="Google Shape;1729;p59"/>
          <p:cNvSpPr/>
          <p:nvPr/>
        </p:nvSpPr>
        <p:spPr>
          <a:xfrm>
            <a:off x="3124200" y="53975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30" name="Google Shape;1730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0" y="53975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1" name="Google Shape;1731;p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08500" y="53975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2" name="Google Shape;1732;p5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03900" y="53975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3" name="Google Shape;1733;p5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62800" y="53975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4" name="Google Shape;1734;p59"/>
          <p:cNvCxnSpPr/>
          <p:nvPr/>
        </p:nvCxnSpPr>
        <p:spPr>
          <a:xfrm>
            <a:off x="2362200" y="57023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735" name="Google Shape;1735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90800" y="53975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86200" y="5321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81600" y="5321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8" name="Google Shape;1738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77000" y="53975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59"/>
          <p:cNvSpPr/>
          <p:nvPr/>
        </p:nvSpPr>
        <p:spPr>
          <a:xfrm>
            <a:off x="6489700" y="4114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40" name="Google Shape;1740;p5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65900" y="41148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29000" y="49403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5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48200" y="50165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43600" y="49403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4" name="Google Shape;1744;p5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57400" y="48641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5" name="Google Shape;1745;p59"/>
          <p:cNvSpPr/>
          <p:nvPr/>
        </p:nvSpPr>
        <p:spPr>
          <a:xfrm>
            <a:off x="6324600" y="33401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46" name="Google Shape;1746;p5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337300" y="28956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7" name="Google Shape;1747;p59"/>
          <p:cNvCxnSpPr/>
          <p:nvPr/>
        </p:nvCxnSpPr>
        <p:spPr>
          <a:xfrm rot="10800000" flipH="1">
            <a:off x="6096000" y="46355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48" name="Google Shape;1748;p59"/>
          <p:cNvSpPr/>
          <p:nvPr/>
        </p:nvSpPr>
        <p:spPr>
          <a:xfrm>
            <a:off x="4800600" y="44831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9" name="Google Shape;1749;p59"/>
          <p:cNvSpPr/>
          <p:nvPr/>
        </p:nvSpPr>
        <p:spPr>
          <a:xfrm>
            <a:off x="3505200" y="42926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0" name="Google Shape;1750;p59"/>
          <p:cNvSpPr/>
          <p:nvPr/>
        </p:nvSpPr>
        <p:spPr>
          <a:xfrm>
            <a:off x="2209800" y="36703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751" name="Google Shape;1751;p59"/>
          <p:cNvGrpSpPr/>
          <p:nvPr/>
        </p:nvGrpSpPr>
        <p:grpSpPr>
          <a:xfrm>
            <a:off x="6934200" y="4660900"/>
            <a:ext cx="900112" cy="609600"/>
            <a:chOff x="4224" y="1824"/>
            <a:chExt cx="567" cy="384"/>
          </a:xfrm>
        </p:grpSpPr>
        <p:pic>
          <p:nvPicPr>
            <p:cNvPr id="1752" name="Google Shape;1752;p5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53" name="Google Shape;1753;p59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60"/>
          <p:cNvSpPr txBox="1"/>
          <p:nvPr/>
        </p:nvSpPr>
        <p:spPr>
          <a:xfrm>
            <a:off x="381000" y="762000"/>
            <a:ext cx="26320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Special case:</a:t>
            </a:r>
            <a:endParaRPr/>
          </a:p>
        </p:txBody>
      </p:sp>
      <p:pic>
        <p:nvPicPr>
          <p:cNvPr id="1759" name="Google Shape;175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3352800"/>
            <a:ext cx="3124200" cy="941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60"/>
          <p:cNvSpPr txBox="1"/>
          <p:nvPr/>
        </p:nvSpPr>
        <p:spPr>
          <a:xfrm>
            <a:off x="3505200" y="2286000"/>
            <a:ext cx="2689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any state</a:t>
            </a:r>
            <a:endParaRPr/>
          </a:p>
        </p:txBody>
      </p:sp>
      <p:pic>
        <p:nvPicPr>
          <p:cNvPr id="1761" name="Google Shape;1761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2362200"/>
            <a:ext cx="404812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6" name="Google Shape;1766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228600"/>
            <a:ext cx="2895600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61"/>
          <p:cNvSpPr/>
          <p:nvPr/>
        </p:nvSpPr>
        <p:spPr>
          <a:xfrm>
            <a:off x="1752600" y="5791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8" name="Google Shape;1768;p61"/>
          <p:cNvSpPr/>
          <p:nvPr/>
        </p:nvSpPr>
        <p:spPr>
          <a:xfrm>
            <a:off x="7086600" y="5791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9" name="Google Shape;1769;p61"/>
          <p:cNvSpPr/>
          <p:nvPr/>
        </p:nvSpPr>
        <p:spPr>
          <a:xfrm>
            <a:off x="2295525" y="5740400"/>
            <a:ext cx="4867275" cy="606425"/>
          </a:xfrm>
          <a:custGeom>
            <a:avLst/>
            <a:gdLst/>
            <a:ahLst/>
            <a:cxnLst/>
            <a:rect l="l" t="t" r="r" b="b"/>
            <a:pathLst>
              <a:path w="2328" h="382" extrusionOk="0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0" name="Google Shape;1770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5867400"/>
            <a:ext cx="2413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4550" y="5810250"/>
            <a:ext cx="3302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2" name="Google Shape;1772;p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19600" y="5638800"/>
            <a:ext cx="457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p61"/>
          <p:cNvSpPr/>
          <p:nvPr/>
        </p:nvSpPr>
        <p:spPr>
          <a:xfrm>
            <a:off x="1828800" y="3352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4" name="Google Shape;1774;p61"/>
          <p:cNvSpPr/>
          <p:nvPr/>
        </p:nvSpPr>
        <p:spPr>
          <a:xfrm>
            <a:off x="7162800" y="3352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5" name="Google Shape;1775;p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200" y="3429000"/>
            <a:ext cx="2413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0750" y="3371850"/>
            <a:ext cx="3302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7" name="Google Shape;1777;p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38525" y="2309814"/>
            <a:ext cx="2971800" cy="665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8" name="Google Shape;1778;p61"/>
          <p:cNvSpPr/>
          <p:nvPr/>
        </p:nvSpPr>
        <p:spPr>
          <a:xfrm>
            <a:off x="2905125" y="3378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9" name="Google Shape;1779;p61"/>
          <p:cNvSpPr/>
          <p:nvPr/>
        </p:nvSpPr>
        <p:spPr>
          <a:xfrm>
            <a:off x="3971925" y="3378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80" name="Google Shape;1780;p61"/>
          <p:cNvSpPr/>
          <p:nvPr/>
        </p:nvSpPr>
        <p:spPr>
          <a:xfrm>
            <a:off x="6181725" y="33782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81" name="Google Shape;1781;p61"/>
          <p:cNvCxnSpPr/>
          <p:nvPr/>
        </p:nvCxnSpPr>
        <p:spPr>
          <a:xfrm>
            <a:off x="2371725" y="3606800"/>
            <a:ext cx="530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82" name="Google Shape;1782;p61"/>
          <p:cNvCxnSpPr/>
          <p:nvPr/>
        </p:nvCxnSpPr>
        <p:spPr>
          <a:xfrm>
            <a:off x="3438525" y="3606800"/>
            <a:ext cx="530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783" name="Google Shape;1783;p61"/>
          <p:cNvCxnSpPr/>
          <p:nvPr/>
        </p:nvCxnSpPr>
        <p:spPr>
          <a:xfrm>
            <a:off x="6715125" y="36068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784" name="Google Shape;1784;p61"/>
          <p:cNvSpPr/>
          <p:nvPr/>
        </p:nvSpPr>
        <p:spPr>
          <a:xfrm>
            <a:off x="4503737" y="3335337"/>
            <a:ext cx="1712912" cy="438150"/>
          </a:xfrm>
          <a:custGeom>
            <a:avLst/>
            <a:gdLst/>
            <a:ahLst/>
            <a:cxnLst/>
            <a:rect l="l" t="t" r="r" b="b"/>
            <a:pathLst>
              <a:path w="1079" h="276" extrusionOk="0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85" name="Google Shape;1785;p6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47925" y="3225800"/>
            <a:ext cx="25558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6" name="Google Shape;1786;p6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98850" y="3225800"/>
            <a:ext cx="287337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7" name="Google Shape;1787;p6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86562" y="3222625"/>
            <a:ext cx="295275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8" name="Google Shape;1788;p61"/>
          <p:cNvSpPr txBox="1"/>
          <p:nvPr/>
        </p:nvSpPr>
        <p:spPr>
          <a:xfrm>
            <a:off x="2743200" y="4010025"/>
            <a:ext cx="41227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lang="en-US" sz="28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states may be repeated</a:t>
            </a:r>
            <a:endParaRPr/>
          </a:p>
        </p:txBody>
      </p:sp>
      <p:sp>
        <p:nvSpPr>
          <p:cNvPr id="1789" name="Google Shape;1789;p61"/>
          <p:cNvSpPr txBox="1"/>
          <p:nvPr/>
        </p:nvSpPr>
        <p:spPr>
          <a:xfrm>
            <a:off x="762000" y="304800"/>
            <a:ext cx="22510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general:</a:t>
            </a:r>
            <a:endParaRPr/>
          </a:p>
        </p:txBody>
      </p:sp>
      <p:sp>
        <p:nvSpPr>
          <p:cNvPr id="1790" name="Google Shape;1790;p61"/>
          <p:cNvSpPr txBox="1"/>
          <p:nvPr/>
        </p:nvSpPr>
        <p:spPr>
          <a:xfrm>
            <a:off x="685800" y="1524000"/>
            <a:ext cx="80375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implies that there is a walk of transitions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6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719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Language Accepted by DFA</a:t>
            </a:r>
            <a:endParaRPr dirty="0"/>
          </a:p>
        </p:txBody>
      </p:sp>
      <p:sp>
        <p:nvSpPr>
          <p:cNvPr id="1796" name="Google Shape;1796;p62"/>
          <p:cNvSpPr txBox="1"/>
          <p:nvPr/>
        </p:nvSpPr>
        <p:spPr>
          <a:xfrm>
            <a:off x="1676400" y="2133600"/>
            <a:ext cx="6804025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denoted as           and contains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the strings accepted by  </a:t>
            </a:r>
            <a:endParaRPr/>
          </a:p>
        </p:txBody>
      </p:sp>
      <p:pic>
        <p:nvPicPr>
          <p:cNvPr id="1797" name="Google Shape;179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6475" y="2108200"/>
            <a:ext cx="1143000" cy="6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0075" y="2717800"/>
            <a:ext cx="628650" cy="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9" name="Google Shape;1799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1371600"/>
            <a:ext cx="628650" cy="5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0" name="Google Shape;1800;p62"/>
          <p:cNvSpPr txBox="1"/>
          <p:nvPr/>
        </p:nvSpPr>
        <p:spPr>
          <a:xfrm>
            <a:off x="228600" y="1371600"/>
            <a:ext cx="43815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of DFA       :</a:t>
            </a:r>
            <a:endParaRPr/>
          </a:p>
        </p:txBody>
      </p:sp>
      <p:sp>
        <p:nvSpPr>
          <p:cNvPr id="1801" name="Google Shape;1801;p62"/>
          <p:cNvSpPr txBox="1"/>
          <p:nvPr/>
        </p:nvSpPr>
        <p:spPr>
          <a:xfrm>
            <a:off x="1676400" y="4419600"/>
            <a:ext cx="5476875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say that a language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accepted (or recognized)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DFA          if </a:t>
            </a:r>
            <a:endParaRPr/>
          </a:p>
        </p:txBody>
      </p:sp>
      <p:pic>
        <p:nvPicPr>
          <p:cNvPr id="1802" name="Google Shape;1802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05200" y="5638800"/>
            <a:ext cx="628650" cy="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3" name="Google Shape;1803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4600" y="4343400"/>
            <a:ext cx="57785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4" name="Google Shape;1804;p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76800" y="5638800"/>
            <a:ext cx="2346325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63"/>
          <p:cNvSpPr txBox="1">
            <a:spLocks noGrp="1"/>
          </p:cNvSpPr>
          <p:nvPr>
            <p:ph type="body" idx="1"/>
          </p:nvPr>
        </p:nvSpPr>
        <p:spPr>
          <a:xfrm>
            <a:off x="0" y="3810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32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a DFA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Language accepted by       :</a:t>
            </a:r>
            <a:endParaRPr/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810" name="Google Shape;181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914400"/>
            <a:ext cx="49530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5275" y="1764506"/>
            <a:ext cx="53340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2" name="Google Shape;1812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3124200"/>
            <a:ext cx="7543800" cy="89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63"/>
          <p:cNvSpPr/>
          <p:nvPr/>
        </p:nvSpPr>
        <p:spPr>
          <a:xfrm>
            <a:off x="1209675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4" name="Google Shape;1814;p63"/>
          <p:cNvSpPr/>
          <p:nvPr/>
        </p:nvSpPr>
        <p:spPr>
          <a:xfrm>
            <a:off x="6543675" y="5003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15" name="Google Shape;1815;p63"/>
          <p:cNvSpPr/>
          <p:nvPr/>
        </p:nvSpPr>
        <p:spPr>
          <a:xfrm>
            <a:off x="1752600" y="4953000"/>
            <a:ext cx="4867275" cy="606425"/>
          </a:xfrm>
          <a:custGeom>
            <a:avLst/>
            <a:gdLst/>
            <a:ahLst/>
            <a:cxnLst/>
            <a:rect l="l" t="t" r="r" b="b"/>
            <a:pathLst>
              <a:path w="2328" h="382" extrusionOk="0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6" name="Google Shape;1816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2225" y="5003800"/>
            <a:ext cx="3810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6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51625" y="5022850"/>
            <a:ext cx="3302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6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76675" y="4851400"/>
            <a:ext cx="4572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9" name="Google Shape;1819;p63"/>
          <p:cNvSpPr/>
          <p:nvPr/>
        </p:nvSpPr>
        <p:spPr>
          <a:xfrm>
            <a:off x="6400800" y="4876800"/>
            <a:ext cx="841375" cy="83502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20" name="Google Shape;1820;p6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96200" y="5029200"/>
            <a:ext cx="10160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64"/>
          <p:cNvSpPr txBox="1">
            <a:spLocks noGrp="1"/>
          </p:cNvSpPr>
          <p:nvPr>
            <p:ph type="body" idx="1"/>
          </p:nvPr>
        </p:nvSpPr>
        <p:spPr>
          <a:xfrm>
            <a:off x="914400" y="866775"/>
            <a:ext cx="7772400" cy="51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Language rejected by      :</a:t>
            </a:r>
            <a:endParaRPr dirty="0"/>
          </a:p>
        </p:txBody>
      </p:sp>
      <p:pic>
        <p:nvPicPr>
          <p:cNvPr id="1826" name="Google Shape;182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981200"/>
            <a:ext cx="7239000" cy="90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7" name="Google Shape;1827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1524000"/>
            <a:ext cx="533400" cy="4841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8" name="Google Shape;1828;p64"/>
          <p:cNvSpPr/>
          <p:nvPr/>
        </p:nvSpPr>
        <p:spPr>
          <a:xfrm>
            <a:off x="838200" y="3962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9" name="Google Shape;1829;p64"/>
          <p:cNvSpPr/>
          <p:nvPr/>
        </p:nvSpPr>
        <p:spPr>
          <a:xfrm>
            <a:off x="6172200" y="39624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0" name="Google Shape;1830;p64"/>
          <p:cNvSpPr/>
          <p:nvPr/>
        </p:nvSpPr>
        <p:spPr>
          <a:xfrm>
            <a:off x="1381125" y="3911600"/>
            <a:ext cx="4953000" cy="606425"/>
          </a:xfrm>
          <a:custGeom>
            <a:avLst/>
            <a:gdLst/>
            <a:ahLst/>
            <a:cxnLst/>
            <a:rect l="l" t="t" r="r" b="b"/>
            <a:pathLst>
              <a:path w="2328" h="382" extrusionOk="0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31" name="Google Shape;1831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0750" y="3962400"/>
            <a:ext cx="3810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80150" y="3981450"/>
            <a:ext cx="33020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3" name="Google Shape;1833;p6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505200" y="3810000"/>
            <a:ext cx="4572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4" name="Google Shape;1834;p6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48525" y="3987800"/>
            <a:ext cx="10160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65"/>
          <p:cNvSpPr/>
          <p:nvPr/>
        </p:nvSpPr>
        <p:spPr>
          <a:xfrm>
            <a:off x="6248400" y="3581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0" name="Google Shape;184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36576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1" name="Google Shape;1841;p65"/>
          <p:cNvSpPr txBox="1"/>
          <p:nvPr/>
        </p:nvSpPr>
        <p:spPr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mic Sans MS"/>
              <a:buNone/>
            </a:pPr>
            <a:r>
              <a:rPr lang="en-US" sz="36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DFA Examples</a:t>
            </a:r>
            <a:endParaRPr/>
          </a:p>
        </p:txBody>
      </p:sp>
      <p:cxnSp>
        <p:nvCxnSpPr>
          <p:cNvPr id="1842" name="Google Shape;1842;p65"/>
          <p:cNvCxnSpPr/>
          <p:nvPr/>
        </p:nvCxnSpPr>
        <p:spPr>
          <a:xfrm>
            <a:off x="5334000" y="3886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43" name="Google Shape;1843;p65"/>
          <p:cNvSpPr/>
          <p:nvPr/>
        </p:nvSpPr>
        <p:spPr>
          <a:xfrm>
            <a:off x="6172200" y="2286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4" name="Google Shape;1844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8400" y="1828800"/>
            <a:ext cx="671512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845" name="Google Shape;1845;p65"/>
          <p:cNvSpPr/>
          <p:nvPr/>
        </p:nvSpPr>
        <p:spPr>
          <a:xfrm>
            <a:off x="6019800" y="33528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6" name="Google Shape;1846;p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48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7" name="Google Shape;1847;p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800" y="914400"/>
            <a:ext cx="186055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8" name="Google Shape;1848;p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38800" y="4800600"/>
            <a:ext cx="2108200" cy="67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9" name="Google Shape;1849;p65"/>
          <p:cNvSpPr/>
          <p:nvPr/>
        </p:nvSpPr>
        <p:spPr>
          <a:xfrm>
            <a:off x="1905000" y="3657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50" name="Google Shape;185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3733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1" name="Google Shape;1851;p65"/>
          <p:cNvCxnSpPr/>
          <p:nvPr/>
        </p:nvCxnSpPr>
        <p:spPr>
          <a:xfrm>
            <a:off x="1219200" y="39624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52" name="Google Shape;1852;p65"/>
          <p:cNvSpPr/>
          <p:nvPr/>
        </p:nvSpPr>
        <p:spPr>
          <a:xfrm>
            <a:off x="1828800" y="25908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53" name="Google Shape;1853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20574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4" name="Google Shape;1854;p6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6800" y="4800600"/>
            <a:ext cx="2144712" cy="6778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5" name="Google Shape;1855;p65"/>
          <p:cNvSpPr txBox="1"/>
          <p:nvPr/>
        </p:nvSpPr>
        <p:spPr>
          <a:xfrm>
            <a:off x="517525" y="5588000"/>
            <a:ext cx="31019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Empty language</a:t>
            </a:r>
            <a:endParaRPr/>
          </a:p>
        </p:txBody>
      </p:sp>
      <p:sp>
        <p:nvSpPr>
          <p:cNvPr id="1856" name="Google Shape;1856;p65"/>
          <p:cNvSpPr txBox="1"/>
          <p:nvPr/>
        </p:nvSpPr>
        <p:spPr>
          <a:xfrm>
            <a:off x="5470525" y="5588000"/>
            <a:ext cx="2152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strings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Initial Configuration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443037" y="4879975"/>
            <a:ext cx="530225" cy="530225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21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6" name="Google Shape;256;p21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57" name="Google Shape;257;p21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58" name="Google Shape;258;p21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259" name="Google Shape;259;p21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60" name="Google Shape;260;p21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1" name="Google Shape;2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21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266" name="Google Shape;266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1" name="Google Shape;271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1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9" name="Google Shape;279;p21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762000" y="2057400"/>
            <a:ext cx="25749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String</a:t>
            </a:r>
            <a:endParaRPr/>
          </a:p>
        </p:txBody>
      </p:sp>
      <p:cxnSp>
        <p:nvCxnSpPr>
          <p:cNvPr id="284" name="Google Shape;284;p21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5" name="Google Shape;285;p21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6" name="Google Shape;286;p21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7" name="Google Shape;287;p21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88" name="Google Shape;288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0" y="1905000"/>
            <a:ext cx="265113" cy="279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9" name="Google Shape;289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21"/>
          <p:cNvCxnSpPr/>
          <p:nvPr/>
        </p:nvCxnSpPr>
        <p:spPr>
          <a:xfrm>
            <a:off x="13716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3" name="Google Shape;293;p21"/>
          <p:cNvCxnSpPr/>
          <p:nvPr/>
        </p:nvCxnSpPr>
        <p:spPr>
          <a:xfrm>
            <a:off x="609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294" name="Google Shape;294;p21"/>
          <p:cNvGrpSpPr/>
          <p:nvPr/>
        </p:nvGrpSpPr>
        <p:grpSpPr>
          <a:xfrm>
            <a:off x="6477000" y="4114800"/>
            <a:ext cx="900112" cy="609600"/>
            <a:chOff x="4224" y="1824"/>
            <a:chExt cx="567" cy="384"/>
          </a:xfrm>
        </p:grpSpPr>
        <p:pic>
          <p:nvPicPr>
            <p:cNvPr id="295" name="Google Shape;295;p2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6" name="Google Shape;296;p21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pic>
        <p:nvPicPr>
          <p:cNvPr id="297" name="Google Shape;297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 txBox="1"/>
          <p:nvPr/>
        </p:nvSpPr>
        <p:spPr>
          <a:xfrm>
            <a:off x="365125" y="5740400"/>
            <a:ext cx="24939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state</a:t>
            </a:r>
            <a:endParaRPr/>
          </a:p>
        </p:txBody>
      </p:sp>
      <p:sp>
        <p:nvSpPr>
          <p:cNvPr id="299" name="Google Shape;299;p21"/>
          <p:cNvSpPr txBox="1"/>
          <p:nvPr/>
        </p:nvSpPr>
        <p:spPr>
          <a:xfrm>
            <a:off x="5486400" y="685800"/>
            <a:ext cx="2286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Tape</a:t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136525" y="254000"/>
            <a:ext cx="10874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</a:t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789850" y="1517025"/>
            <a:ext cx="34140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6"/>
          <p:cNvSpPr/>
          <p:nvPr/>
        </p:nvSpPr>
        <p:spPr>
          <a:xfrm>
            <a:off x="4724400" y="3657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2" name="Google Shape;186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3733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3" name="Google Shape;1863;p66"/>
          <p:cNvCxnSpPr/>
          <p:nvPr/>
        </p:nvCxnSpPr>
        <p:spPr>
          <a:xfrm>
            <a:off x="3657600" y="4038600"/>
            <a:ext cx="106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64" name="Google Shape;1864;p66"/>
          <p:cNvSpPr/>
          <p:nvPr/>
        </p:nvSpPr>
        <p:spPr>
          <a:xfrm>
            <a:off x="4648200" y="25908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5" name="Google Shape;1865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2057400"/>
            <a:ext cx="671512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66"/>
          <p:cNvSpPr/>
          <p:nvPr/>
        </p:nvSpPr>
        <p:spPr>
          <a:xfrm>
            <a:off x="2514600" y="34290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67" name="Google Shape;1867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3050" y="3321050"/>
            <a:ext cx="1143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8" name="Google Shape;1868;p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800" y="914400"/>
            <a:ext cx="186055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9" name="Google Shape;1869;p66"/>
          <p:cNvSpPr/>
          <p:nvPr/>
        </p:nvSpPr>
        <p:spPr>
          <a:xfrm>
            <a:off x="2743200" y="36576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70" name="Google Shape;187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3733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1" name="Google Shape;1871;p66"/>
          <p:cNvCxnSpPr/>
          <p:nvPr/>
        </p:nvCxnSpPr>
        <p:spPr>
          <a:xfrm>
            <a:off x="1828800" y="39624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872" name="Google Shape;1872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0" y="35814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3" name="Google Shape;1873;p6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43200" y="4800600"/>
            <a:ext cx="2332037" cy="6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p66"/>
          <p:cNvSpPr txBox="1"/>
          <p:nvPr/>
        </p:nvSpPr>
        <p:spPr>
          <a:xfrm>
            <a:off x="2057400" y="5562600"/>
            <a:ext cx="57483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of the empty string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6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880" name="Google Shape;188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050" y="1085850"/>
            <a:ext cx="1181100" cy="55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67"/>
          <p:cNvSpPr txBox="1"/>
          <p:nvPr/>
        </p:nvSpPr>
        <p:spPr>
          <a:xfrm>
            <a:off x="1905000" y="1066800"/>
            <a:ext cx="59293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{ all strings with prefix       }</a:t>
            </a:r>
            <a:endParaRPr/>
          </a:p>
        </p:txBody>
      </p:sp>
      <p:pic>
        <p:nvPicPr>
          <p:cNvPr id="1882" name="Google Shape;1882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34200" y="1143000"/>
            <a:ext cx="544512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67"/>
          <p:cNvSpPr/>
          <p:nvPr/>
        </p:nvSpPr>
        <p:spPr>
          <a:xfrm>
            <a:off x="1295400" y="3581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4" name="Google Shape;1884;p67"/>
          <p:cNvSpPr/>
          <p:nvPr/>
        </p:nvSpPr>
        <p:spPr>
          <a:xfrm>
            <a:off x="4495800" y="3581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5" name="Google Shape;1885;p67"/>
          <p:cNvSpPr/>
          <p:nvPr/>
        </p:nvSpPr>
        <p:spPr>
          <a:xfrm>
            <a:off x="7467600" y="3581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86" name="Google Shape;1886;p67"/>
          <p:cNvCxnSpPr/>
          <p:nvPr/>
        </p:nvCxnSpPr>
        <p:spPr>
          <a:xfrm>
            <a:off x="685800" y="39624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87" name="Google Shape;1887;p67"/>
          <p:cNvSpPr/>
          <p:nvPr/>
        </p:nvSpPr>
        <p:spPr>
          <a:xfrm>
            <a:off x="7239000" y="33528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88" name="Google Shape;1888;p67"/>
          <p:cNvCxnSpPr/>
          <p:nvPr/>
        </p:nvCxnSpPr>
        <p:spPr>
          <a:xfrm>
            <a:off x="1981200" y="3962400"/>
            <a:ext cx="25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889" name="Google Shape;1889;p67"/>
          <p:cNvCxnSpPr/>
          <p:nvPr/>
        </p:nvCxnSpPr>
        <p:spPr>
          <a:xfrm>
            <a:off x="5181600" y="39624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890" name="Google Shape;1890;p67"/>
          <p:cNvSpPr/>
          <p:nvPr/>
        </p:nvSpPr>
        <p:spPr>
          <a:xfrm>
            <a:off x="7315200" y="23622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91" name="Google Shape;1891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0" y="3657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2200" y="35814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91400" y="19050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4" name="Google Shape;1894;p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47800" y="36576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86300" y="36576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6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56500" y="3657600"/>
            <a:ext cx="392112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67"/>
          <p:cNvSpPr txBox="1"/>
          <p:nvPr/>
        </p:nvSpPr>
        <p:spPr>
          <a:xfrm>
            <a:off x="7162800" y="44196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sp>
        <p:nvSpPr>
          <p:cNvPr id="1898" name="Google Shape;1898;p67"/>
          <p:cNvSpPr/>
          <p:nvPr/>
        </p:nvSpPr>
        <p:spPr>
          <a:xfrm>
            <a:off x="4495800" y="54864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99" name="Google Shape;1899;p67"/>
          <p:cNvCxnSpPr/>
          <p:nvPr/>
        </p:nvCxnSpPr>
        <p:spPr>
          <a:xfrm>
            <a:off x="1828800" y="4191000"/>
            <a:ext cx="266700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00" name="Google Shape;1900;p67"/>
          <p:cNvSpPr/>
          <p:nvPr/>
        </p:nvSpPr>
        <p:spPr>
          <a:xfrm>
            <a:off x="5181600" y="5384800"/>
            <a:ext cx="838200" cy="812800"/>
          </a:xfrm>
          <a:custGeom>
            <a:avLst/>
            <a:gdLst/>
            <a:ahLst/>
            <a:cxnLst/>
            <a:rect l="l" t="t" r="r" b="b"/>
            <a:pathLst>
              <a:path w="528" h="512" extrusionOk="0">
                <a:moveTo>
                  <a:pt x="0" y="160"/>
                </a:moveTo>
                <a:cubicBezTo>
                  <a:pt x="124" y="80"/>
                  <a:pt x="248" y="0"/>
                  <a:pt x="336" y="16"/>
                </a:cubicBezTo>
                <a:cubicBezTo>
                  <a:pt x="424" y="32"/>
                  <a:pt x="528" y="176"/>
                  <a:pt x="528" y="256"/>
                </a:cubicBezTo>
                <a:cubicBezTo>
                  <a:pt x="528" y="336"/>
                  <a:pt x="424" y="480"/>
                  <a:pt x="336" y="496"/>
                </a:cubicBezTo>
                <a:cubicBezTo>
                  <a:pt x="248" y="512"/>
                  <a:pt x="124" y="432"/>
                  <a:pt x="0" y="35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01" name="Google Shape;1901;p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2200" y="55626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2" name="Google Shape;1902;p67"/>
          <p:cNvCxnSpPr/>
          <p:nvPr/>
        </p:nvCxnSpPr>
        <p:spPr>
          <a:xfrm rot="10800000">
            <a:off x="4800600" y="4267200"/>
            <a:ext cx="0" cy="121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lg" len="lg"/>
            <a:tailEnd type="none" w="med" len="med"/>
          </a:ln>
        </p:spPr>
      </p:cxnSp>
      <p:pic>
        <p:nvPicPr>
          <p:cNvPr id="1903" name="Google Shape;1903;p6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622800" y="55626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4" name="Google Shape;1904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6800" y="46482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5" name="Google Shape;1905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24200" y="45720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6" name="Google Shape;1906;p6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00400" y="0"/>
            <a:ext cx="2209800" cy="70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68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912" name="Google Shape;191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43000"/>
            <a:ext cx="914400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68"/>
          <p:cNvSpPr txBox="1"/>
          <p:nvPr/>
        </p:nvSpPr>
        <p:spPr>
          <a:xfrm>
            <a:off x="1905000" y="1066800"/>
            <a:ext cx="59991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all binary strings containing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substring          }</a:t>
            </a:r>
            <a:endParaRPr/>
          </a:p>
        </p:txBody>
      </p:sp>
      <p:pic>
        <p:nvPicPr>
          <p:cNvPr id="1914" name="Google Shape;1914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752600"/>
            <a:ext cx="698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p68"/>
          <p:cNvSpPr/>
          <p:nvPr/>
        </p:nvSpPr>
        <p:spPr>
          <a:xfrm>
            <a:off x="12954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6" name="Google Shape;1916;p68"/>
          <p:cNvSpPr/>
          <p:nvPr/>
        </p:nvSpPr>
        <p:spPr>
          <a:xfrm>
            <a:off x="73914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7" name="Google Shape;1917;p68"/>
          <p:cNvSpPr/>
          <p:nvPr/>
        </p:nvSpPr>
        <p:spPr>
          <a:xfrm>
            <a:off x="31242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8" name="Google Shape;1918;p68"/>
          <p:cNvSpPr/>
          <p:nvPr/>
        </p:nvSpPr>
        <p:spPr>
          <a:xfrm>
            <a:off x="51054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9" name="Google Shape;1919;p68"/>
          <p:cNvSpPr/>
          <p:nvPr/>
        </p:nvSpPr>
        <p:spPr>
          <a:xfrm>
            <a:off x="74676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20" name="Google Shape;1920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4800600"/>
            <a:ext cx="279400" cy="34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800" y="48006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81600" y="4800600"/>
            <a:ext cx="5207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3" name="Google Shape;1923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4800600"/>
            <a:ext cx="698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68"/>
          <p:cNvSpPr/>
          <p:nvPr/>
        </p:nvSpPr>
        <p:spPr>
          <a:xfrm>
            <a:off x="7239000" y="4419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5" name="Google Shape;1925;p68"/>
          <p:cNvSpPr/>
          <p:nvPr/>
        </p:nvSpPr>
        <p:spPr>
          <a:xfrm>
            <a:off x="1219200" y="35814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lg" len="med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6" name="Google Shape;1926;p68"/>
          <p:cNvSpPr/>
          <p:nvPr/>
        </p:nvSpPr>
        <p:spPr>
          <a:xfrm>
            <a:off x="5029200" y="35814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7" name="Google Shape;1927;p68"/>
          <p:cNvSpPr/>
          <p:nvPr/>
        </p:nvSpPr>
        <p:spPr>
          <a:xfrm>
            <a:off x="1905000" y="5181600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528" h="192" extrusionOk="0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8" name="Google Shape;1928;p68"/>
          <p:cNvSpPr/>
          <p:nvPr/>
        </p:nvSpPr>
        <p:spPr>
          <a:xfrm>
            <a:off x="1905000" y="4495800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528" h="248" extrusionOk="0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29" name="Google Shape;1929;p68"/>
          <p:cNvCxnSpPr/>
          <p:nvPr/>
        </p:nvCxnSpPr>
        <p:spPr>
          <a:xfrm>
            <a:off x="3810000" y="50292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30" name="Google Shape;1930;p68"/>
          <p:cNvCxnSpPr/>
          <p:nvPr/>
        </p:nvCxnSpPr>
        <p:spPr>
          <a:xfrm>
            <a:off x="5791200" y="50292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931" name="Google Shape;1931;p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00200" y="32004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Google Shape;1932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55626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p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38862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6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00800" y="46482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7200" y="46482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57800" y="32004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6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43800" y="2971800"/>
            <a:ext cx="520700" cy="430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8" name="Google Shape;1938;p68"/>
          <p:cNvCxnSpPr/>
          <p:nvPr/>
        </p:nvCxnSpPr>
        <p:spPr>
          <a:xfrm>
            <a:off x="609600" y="5029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69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944" name="Google Shape;194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143000"/>
            <a:ext cx="914400" cy="442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5" name="Google Shape;1945;p69"/>
          <p:cNvSpPr txBox="1"/>
          <p:nvPr/>
        </p:nvSpPr>
        <p:spPr>
          <a:xfrm>
            <a:off x="1905000" y="1066800"/>
            <a:ext cx="55292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all binary strings without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substring          }</a:t>
            </a:r>
            <a:endParaRPr/>
          </a:p>
        </p:txBody>
      </p:sp>
      <p:pic>
        <p:nvPicPr>
          <p:cNvPr id="1946" name="Google Shape;1946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752600"/>
            <a:ext cx="698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p69"/>
          <p:cNvSpPr/>
          <p:nvPr/>
        </p:nvSpPr>
        <p:spPr>
          <a:xfrm>
            <a:off x="12954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8" name="Google Shape;1948;p69"/>
          <p:cNvSpPr/>
          <p:nvPr/>
        </p:nvSpPr>
        <p:spPr>
          <a:xfrm>
            <a:off x="4876800" y="4419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9" name="Google Shape;1949;p69"/>
          <p:cNvSpPr/>
          <p:nvPr/>
        </p:nvSpPr>
        <p:spPr>
          <a:xfrm>
            <a:off x="7391400" y="36576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0" name="Google Shape;1950;p69"/>
          <p:cNvSpPr/>
          <p:nvPr/>
        </p:nvSpPr>
        <p:spPr>
          <a:xfrm>
            <a:off x="31242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1" name="Google Shape;1951;p69"/>
          <p:cNvSpPr/>
          <p:nvPr/>
        </p:nvSpPr>
        <p:spPr>
          <a:xfrm>
            <a:off x="51054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2" name="Google Shape;1952;p69"/>
          <p:cNvSpPr/>
          <p:nvPr/>
        </p:nvSpPr>
        <p:spPr>
          <a:xfrm>
            <a:off x="7467600" y="4648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53" name="Google Shape;1953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4800600"/>
            <a:ext cx="279400" cy="341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52800" y="48006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6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81600" y="4800600"/>
            <a:ext cx="5207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4800600"/>
            <a:ext cx="698500" cy="3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69"/>
          <p:cNvSpPr/>
          <p:nvPr/>
        </p:nvSpPr>
        <p:spPr>
          <a:xfrm>
            <a:off x="2895600" y="4419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8" name="Google Shape;1958;p69"/>
          <p:cNvSpPr/>
          <p:nvPr/>
        </p:nvSpPr>
        <p:spPr>
          <a:xfrm>
            <a:off x="1066800" y="4419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9" name="Google Shape;1959;p69"/>
          <p:cNvSpPr/>
          <p:nvPr/>
        </p:nvSpPr>
        <p:spPr>
          <a:xfrm>
            <a:off x="1143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0" name="Google Shape;1960;p69"/>
          <p:cNvSpPr/>
          <p:nvPr/>
        </p:nvSpPr>
        <p:spPr>
          <a:xfrm>
            <a:off x="4953000" y="34290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1" name="Google Shape;1961;p69"/>
          <p:cNvSpPr/>
          <p:nvPr/>
        </p:nvSpPr>
        <p:spPr>
          <a:xfrm>
            <a:off x="2133600" y="5334000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528" h="192" extrusionOk="0">
                <a:moveTo>
                  <a:pt x="0" y="0"/>
                </a:moveTo>
                <a:cubicBezTo>
                  <a:pt x="76" y="96"/>
                  <a:pt x="152" y="192"/>
                  <a:pt x="240" y="192"/>
                </a:cubicBezTo>
                <a:cubicBezTo>
                  <a:pt x="328" y="192"/>
                  <a:pt x="428" y="96"/>
                  <a:pt x="52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2" name="Google Shape;1962;p69"/>
          <p:cNvSpPr/>
          <p:nvPr/>
        </p:nvSpPr>
        <p:spPr>
          <a:xfrm>
            <a:off x="2133600" y="4330700"/>
            <a:ext cx="838200" cy="393700"/>
          </a:xfrm>
          <a:custGeom>
            <a:avLst/>
            <a:gdLst/>
            <a:ahLst/>
            <a:cxnLst/>
            <a:rect l="l" t="t" r="r" b="b"/>
            <a:pathLst>
              <a:path w="528" h="248" extrusionOk="0">
                <a:moveTo>
                  <a:pt x="528" y="248"/>
                </a:moveTo>
                <a:cubicBezTo>
                  <a:pt x="452" y="132"/>
                  <a:pt x="376" y="16"/>
                  <a:pt x="288" y="8"/>
                </a:cubicBezTo>
                <a:cubicBezTo>
                  <a:pt x="200" y="0"/>
                  <a:pt x="100" y="100"/>
                  <a:pt x="0" y="20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63" name="Google Shape;1963;p69"/>
          <p:cNvCxnSpPr/>
          <p:nvPr/>
        </p:nvCxnSpPr>
        <p:spPr>
          <a:xfrm>
            <a:off x="4038600" y="5029200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64" name="Google Shape;1964;p69"/>
          <p:cNvCxnSpPr/>
          <p:nvPr/>
        </p:nvCxnSpPr>
        <p:spPr>
          <a:xfrm>
            <a:off x="6019800" y="50292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965" name="Google Shape;1965;p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47800" y="30480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6" name="Google Shape;1966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62200" y="57150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7" name="Google Shape;1967;p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38862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8" name="Google Shape;1968;p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05600" y="4572000"/>
            <a:ext cx="176212" cy="35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9" name="Google Shape;1969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67200" y="45720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0" name="Google Shape;1970;p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81600" y="3048000"/>
            <a:ext cx="2794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1" name="Google Shape;1971;p6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43800" y="3200400"/>
            <a:ext cx="520700" cy="430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2" name="Google Shape;1972;p69"/>
          <p:cNvCxnSpPr/>
          <p:nvPr/>
        </p:nvCxnSpPr>
        <p:spPr>
          <a:xfrm>
            <a:off x="381000" y="50292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70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32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pic>
        <p:nvPicPr>
          <p:cNvPr id="1978" name="Google Shape;197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143000"/>
            <a:ext cx="5715000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9" name="Google Shape;1979;p70"/>
          <p:cNvSpPr/>
          <p:nvPr/>
        </p:nvSpPr>
        <p:spPr>
          <a:xfrm>
            <a:off x="3048000" y="5029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0" name="Google Shape;1980;p70"/>
          <p:cNvSpPr/>
          <p:nvPr/>
        </p:nvSpPr>
        <p:spPr>
          <a:xfrm>
            <a:off x="7162800" y="3276600"/>
            <a:ext cx="1143000" cy="1143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1" name="Google Shape;1981;p70"/>
          <p:cNvSpPr/>
          <p:nvPr/>
        </p:nvSpPr>
        <p:spPr>
          <a:xfrm>
            <a:off x="7315200" y="22098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2" name="Google Shape;1982;p70"/>
          <p:cNvSpPr/>
          <p:nvPr/>
        </p:nvSpPr>
        <p:spPr>
          <a:xfrm>
            <a:off x="3048000" y="3505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3" name="Google Shape;1983;p70"/>
          <p:cNvSpPr/>
          <p:nvPr/>
        </p:nvSpPr>
        <p:spPr>
          <a:xfrm>
            <a:off x="5029200" y="3505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4" name="Google Shape;1984;p70"/>
          <p:cNvSpPr/>
          <p:nvPr/>
        </p:nvSpPr>
        <p:spPr>
          <a:xfrm>
            <a:off x="7391400" y="3505200"/>
            <a:ext cx="685800" cy="685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5" name="Google Shape;1985;p70"/>
          <p:cNvSpPr/>
          <p:nvPr/>
        </p:nvSpPr>
        <p:spPr>
          <a:xfrm rot="-10740000">
            <a:off x="3048000" y="56388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triangl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6" name="Google Shape;1986;p70"/>
          <p:cNvSpPr/>
          <p:nvPr/>
        </p:nvSpPr>
        <p:spPr>
          <a:xfrm>
            <a:off x="4876800" y="2514600"/>
            <a:ext cx="812800" cy="1079500"/>
          </a:xfrm>
          <a:custGeom>
            <a:avLst/>
            <a:gdLst/>
            <a:ahLst/>
            <a:cxnLst/>
            <a:rect l="l" t="t" r="r" b="b"/>
            <a:pathLst>
              <a:path w="512" h="680" extrusionOk="0">
                <a:moveTo>
                  <a:pt x="160" y="680"/>
                </a:moveTo>
                <a:cubicBezTo>
                  <a:pt x="80" y="496"/>
                  <a:pt x="0" y="312"/>
                  <a:pt x="16" y="200"/>
                </a:cubicBezTo>
                <a:cubicBezTo>
                  <a:pt x="32" y="88"/>
                  <a:pt x="176" y="16"/>
                  <a:pt x="256" y="8"/>
                </a:cubicBezTo>
                <a:cubicBezTo>
                  <a:pt x="336" y="0"/>
                  <a:pt x="480" y="48"/>
                  <a:pt x="496" y="152"/>
                </a:cubicBezTo>
                <a:cubicBezTo>
                  <a:pt x="512" y="256"/>
                  <a:pt x="432" y="444"/>
                  <a:pt x="352" y="6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87" name="Google Shape;1987;p70"/>
          <p:cNvCxnSpPr/>
          <p:nvPr/>
        </p:nvCxnSpPr>
        <p:spPr>
          <a:xfrm>
            <a:off x="3733800" y="3886200"/>
            <a:ext cx="12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988" name="Google Shape;1988;p70"/>
          <p:cNvSpPr/>
          <p:nvPr/>
        </p:nvSpPr>
        <p:spPr>
          <a:xfrm>
            <a:off x="5638800" y="4114800"/>
            <a:ext cx="1600200" cy="393700"/>
          </a:xfrm>
          <a:custGeom>
            <a:avLst/>
            <a:gdLst/>
            <a:ahLst/>
            <a:cxnLst/>
            <a:rect l="l" t="t" r="r" b="b"/>
            <a:pathLst>
              <a:path w="1008" h="248" extrusionOk="0">
                <a:moveTo>
                  <a:pt x="0" y="0"/>
                </a:moveTo>
                <a:cubicBezTo>
                  <a:pt x="180" y="116"/>
                  <a:pt x="360" y="232"/>
                  <a:pt x="528" y="240"/>
                </a:cubicBezTo>
                <a:cubicBezTo>
                  <a:pt x="696" y="248"/>
                  <a:pt x="852" y="148"/>
                  <a:pt x="1008" y="4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89" name="Google Shape;1989;p70"/>
          <p:cNvSpPr/>
          <p:nvPr/>
        </p:nvSpPr>
        <p:spPr>
          <a:xfrm>
            <a:off x="5638800" y="327660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008" h="192" extrusionOk="0">
                <a:moveTo>
                  <a:pt x="1008" y="192"/>
                </a:moveTo>
                <a:cubicBezTo>
                  <a:pt x="852" y="96"/>
                  <a:pt x="696" y="0"/>
                  <a:pt x="528" y="0"/>
                </a:cubicBezTo>
                <a:cubicBezTo>
                  <a:pt x="360" y="0"/>
                  <a:pt x="180" y="96"/>
                  <a:pt x="0" y="19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90" name="Google Shape;1990;p70"/>
          <p:cNvCxnSpPr/>
          <p:nvPr/>
        </p:nvCxnSpPr>
        <p:spPr>
          <a:xfrm>
            <a:off x="2438400" y="38862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991" name="Google Shape;1991;p70"/>
          <p:cNvCxnSpPr/>
          <p:nvPr/>
        </p:nvCxnSpPr>
        <p:spPr>
          <a:xfrm>
            <a:off x="3352800" y="4191000"/>
            <a:ext cx="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1992" name="Google Shape;1992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35814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90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4" name="Google Shape;1994;p7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86200" y="6172200"/>
            <a:ext cx="671512" cy="44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246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6" name="Google Shape;1996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24600" y="2895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1600" y="2133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8" name="Google Shape;1998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00" y="1905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7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0400" y="3581400"/>
            <a:ext cx="4191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7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943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7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80300" y="35814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7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00400" y="5181600"/>
            <a:ext cx="419100" cy="4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71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Regular Languages</a:t>
            </a:r>
            <a:endParaRPr/>
          </a:p>
        </p:txBody>
      </p:sp>
      <p:sp>
        <p:nvSpPr>
          <p:cNvPr id="2008" name="Google Shape;2008;p7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rgbClr val="0099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Definition: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language      is </a:t>
            </a:r>
            <a:r>
              <a:rPr lang="en-US" sz="2600" b="0" i="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regular</a:t>
            </a: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if there is </a:t>
            </a:r>
            <a:endParaRPr/>
          </a:p>
          <a:p>
            <a:pPr marL="27432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DFA        that accepts it               )</a:t>
            </a:r>
            <a:endParaRPr/>
          </a:p>
          <a:p>
            <a:pPr marL="547687" marR="0" lvl="1" indent="-9905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13271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rgbClr val="0099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languages accepted by all DFAs </a:t>
            </a:r>
            <a:endParaRPr/>
          </a:p>
          <a:p>
            <a:pPr marL="27432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600" b="0" i="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 the family of </a:t>
            </a:r>
            <a:r>
              <a:rPr lang="en-US" sz="2600" b="0" i="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regular languages</a:t>
            </a:r>
            <a:endParaRPr/>
          </a:p>
          <a:p>
            <a:pPr marL="274320" marR="0" lvl="0" indent="-13398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endParaRPr sz="2600" b="0" i="0" u="none">
              <a:solidFill>
                <a:srgbClr val="FF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009" name="Google Shape;200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7700" y="1886025"/>
            <a:ext cx="328613" cy="46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5350" y="2438400"/>
            <a:ext cx="54609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80225" y="2520950"/>
            <a:ext cx="1181098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6" name="Google Shape;2016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143000"/>
            <a:ext cx="137160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7" name="Google Shape;20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1143000"/>
            <a:ext cx="2590800" cy="57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8" name="Google Shape;2018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2000" y="1752600"/>
            <a:ext cx="2819400" cy="808037"/>
          </a:xfrm>
          <a:prstGeom prst="rect">
            <a:avLst/>
          </a:prstGeom>
          <a:noFill/>
          <a:ln>
            <a:noFill/>
          </a:ln>
        </p:spPr>
      </p:pic>
      <p:sp>
        <p:nvSpPr>
          <p:cNvPr id="2019" name="Google Shape;2019;p72"/>
          <p:cNvSpPr txBox="1"/>
          <p:nvPr/>
        </p:nvSpPr>
        <p:spPr>
          <a:xfrm>
            <a:off x="533400" y="2590800"/>
            <a:ext cx="73691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all strings in {a,b}* with prefix       }</a:t>
            </a:r>
            <a:endParaRPr/>
          </a:p>
        </p:txBody>
      </p:sp>
      <p:pic>
        <p:nvPicPr>
          <p:cNvPr id="2020" name="Google Shape;2020;p7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10400" y="2667000"/>
            <a:ext cx="544512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1" name="Google Shape;2021;p72"/>
          <p:cNvSpPr txBox="1"/>
          <p:nvPr/>
        </p:nvSpPr>
        <p:spPr>
          <a:xfrm>
            <a:off x="685800" y="3352800"/>
            <a:ext cx="82280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 all binary strings without substring        }</a:t>
            </a:r>
            <a:endParaRPr/>
          </a:p>
        </p:txBody>
      </p:sp>
      <p:pic>
        <p:nvPicPr>
          <p:cNvPr id="2022" name="Google Shape;2022;p7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24800" y="3429000"/>
            <a:ext cx="762000" cy="40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023" name="Google Shape;2023;p72"/>
          <p:cNvSpPr txBox="1"/>
          <p:nvPr/>
        </p:nvSpPr>
        <p:spPr>
          <a:xfrm>
            <a:off x="288925" y="101600"/>
            <a:ext cx="52816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regular languages:</a:t>
            </a:r>
            <a:endParaRPr/>
          </a:p>
        </p:txBody>
      </p:sp>
      <p:sp>
        <p:nvSpPr>
          <p:cNvPr id="2024" name="Google Shape;2024;p72"/>
          <p:cNvSpPr txBox="1"/>
          <p:nvPr/>
        </p:nvSpPr>
        <p:spPr>
          <a:xfrm>
            <a:off x="533400" y="5410200"/>
            <a:ext cx="7818437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exist automata that accept these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languages (see previous slides).</a:t>
            </a:r>
            <a:endParaRPr/>
          </a:p>
        </p:txBody>
      </p:sp>
      <p:pic>
        <p:nvPicPr>
          <p:cNvPr id="2025" name="Google Shape;2025;p7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14800" y="1905000"/>
            <a:ext cx="3276600" cy="6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6" name="Google Shape;2026;p7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000" y="4114800"/>
            <a:ext cx="5175250" cy="63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7" name="Google Shape;2027;p7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7237" y="4781550"/>
            <a:ext cx="685800" cy="72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8" name="Google Shape;2028;p7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673225" y="4819650"/>
            <a:ext cx="84613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9" name="Google Shape;2029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819400" y="4724400"/>
            <a:ext cx="1490662" cy="725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4000" b="0" i="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Scanning the Input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2" name="Google Shape;312;p22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3" name="Google Shape;313;p22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14" name="Google Shape;314;p22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15" name="Google Shape;315;p22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16" name="Google Shape;316;p22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2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9" name="Google Shape;31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2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24" name="Google Shape;324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2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9" name="Google Shape;329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5" name="Google Shape;335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22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37" name="Google Shape;337;p22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1" name="Google Shape;341;p22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2" name="Google Shape;342;p22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3" name="Google Shape;343;p22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44" name="Google Shape;344;p22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45" name="Google Shape;345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22"/>
          <p:cNvCxnSpPr/>
          <p:nvPr/>
        </p:nvCxnSpPr>
        <p:spPr>
          <a:xfrm>
            <a:off x="26670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0" name="Google Shape;350;p22"/>
          <p:cNvCxnSpPr/>
          <p:nvPr/>
        </p:nvCxnSpPr>
        <p:spPr>
          <a:xfrm>
            <a:off x="9906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351" name="Google Shape;351;p22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352" name="Google Shape;352;p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3" name="Google Shape;353;p22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9" name="Google Shape;359;p2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5" name="Google Shape;365;p23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66" name="Google Shape;366;p23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67" name="Google Shape;367;p23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68" name="Google Shape;368;p23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69" name="Google Shape;36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71" name="Google Shape;37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23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76" name="Google Shape;376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3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1" name="Google Shape;381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3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23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89" name="Google Shape;389;p23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p23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2" name="Google Shape;392;p23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3" name="Google Shape;393;p23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4" name="Google Shape;394;p23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5" name="Google Shape;395;p23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96" name="Google Shape;396;p23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97" name="Google Shape;397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23"/>
          <p:cNvCxnSpPr/>
          <p:nvPr/>
        </p:nvCxnSpPr>
        <p:spPr>
          <a:xfrm>
            <a:off x="39624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2" name="Google Shape;402;p23"/>
          <p:cNvCxnSpPr/>
          <p:nvPr/>
        </p:nvCxnSpPr>
        <p:spPr>
          <a:xfrm>
            <a:off x="15240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403" name="Google Shape;403;p23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404" name="Google Shape;404;p2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5" name="Google Shape;405;p23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 sz="4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1" name="Google Shape;411;p2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</p:txBody>
      </p:sp>
      <p:sp>
        <p:nvSpPr>
          <p:cNvPr id="412" name="Google Shape;412;p24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3" name="Google Shape;413;p24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6" name="Google Shape;416;p24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7" name="Google Shape;417;p24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18" name="Google Shape;418;p24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19" name="Google Shape;419;p24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20" name="Google Shape;420;p24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21" name="Google Shape;4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3" name="Google Shape;42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24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28" name="Google Shape;428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4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3" name="Google Shape;433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9" name="Google Shape;439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24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41" name="Google Shape;441;p24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3" name="Google Shape;443;p24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45" name="Google Shape;445;p24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6" name="Google Shape;446;p24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7" name="Google Shape;447;p24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8" name="Google Shape;448;p24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449" name="Google Shape;449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3" name="Google Shape;453;p24"/>
          <p:cNvCxnSpPr/>
          <p:nvPr/>
        </p:nvCxnSpPr>
        <p:spPr>
          <a:xfrm>
            <a:off x="5257800" y="55626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4" name="Google Shape;454;p24"/>
          <p:cNvCxnSpPr/>
          <p:nvPr/>
        </p:nvCxnSpPr>
        <p:spPr>
          <a:xfrm>
            <a:off x="20574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455" name="Google Shape;455;p24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456" name="Google Shape;456;p2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7" name="Google Shape;457;p24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"/>
          <p:cNvSpPr/>
          <p:nvPr/>
        </p:nvSpPr>
        <p:spPr>
          <a:xfrm>
            <a:off x="14478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3" name="Google Shape;463;p25"/>
          <p:cNvSpPr/>
          <p:nvPr/>
        </p:nvSpPr>
        <p:spPr>
          <a:xfrm>
            <a:off x="40386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4" name="Google Shape;464;p25"/>
          <p:cNvSpPr/>
          <p:nvPr/>
        </p:nvSpPr>
        <p:spPr>
          <a:xfrm>
            <a:off x="53340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5" name="Google Shape;465;p25"/>
          <p:cNvSpPr/>
          <p:nvPr/>
        </p:nvSpPr>
        <p:spPr>
          <a:xfrm>
            <a:off x="6705600" y="4876800"/>
            <a:ext cx="533400" cy="533400"/>
          </a:xfrm>
          <a:prstGeom prst="ellipse">
            <a:avLst/>
          </a:prstGeom>
          <a:solidFill>
            <a:srgbClr val="FF0000">
              <a:alpha val="49803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6" name="Google Shape;466;p25"/>
          <p:cNvSpPr/>
          <p:nvPr/>
        </p:nvSpPr>
        <p:spPr>
          <a:xfrm>
            <a:off x="6553200" y="4724400"/>
            <a:ext cx="838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67" name="Google Shape;467;p25"/>
          <p:cNvCxnSpPr/>
          <p:nvPr/>
        </p:nvCxnSpPr>
        <p:spPr>
          <a:xfrm>
            <a:off x="838200" y="5181600"/>
            <a:ext cx="60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68" name="Google Shape;468;p25"/>
          <p:cNvCxnSpPr/>
          <p:nvPr/>
        </p:nvCxnSpPr>
        <p:spPr>
          <a:xfrm>
            <a:off x="32766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69" name="Google Shape;469;p25"/>
          <p:cNvCxnSpPr/>
          <p:nvPr/>
        </p:nvCxnSpPr>
        <p:spPr>
          <a:xfrm>
            <a:off x="45720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70" name="Google Shape;470;p25"/>
          <p:cNvCxnSpPr/>
          <p:nvPr/>
        </p:nvCxnSpPr>
        <p:spPr>
          <a:xfrm>
            <a:off x="5867400" y="5181600"/>
            <a:ext cx="68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71" name="Google Shape;4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5"/>
          <p:cNvSpPr/>
          <p:nvPr/>
        </p:nvSpPr>
        <p:spPr>
          <a:xfrm>
            <a:off x="2743200" y="48768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73" name="Google Shape;47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0" y="4876800"/>
            <a:ext cx="3413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5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2900" y="4876800"/>
            <a:ext cx="3921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81800" y="4876800"/>
            <a:ext cx="419100" cy="469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25"/>
          <p:cNvCxnSpPr/>
          <p:nvPr/>
        </p:nvCxnSpPr>
        <p:spPr>
          <a:xfrm>
            <a:off x="1981200" y="5181600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478" name="Google Shape;478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098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052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00600" y="4800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96000" y="4876800"/>
            <a:ext cx="265112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5"/>
          <p:cNvSpPr txBox="1"/>
          <p:nvPr/>
        </p:nvSpPr>
        <p:spPr>
          <a:xfrm>
            <a:off x="6324600" y="5867400"/>
            <a:ext cx="14430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accept</a:t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108700" y="3594100"/>
            <a:ext cx="533400" cy="5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84" name="Google Shape;484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84900" y="3594100"/>
            <a:ext cx="404812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0" y="44196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67200" y="44958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62600" y="44196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343400"/>
            <a:ext cx="279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5"/>
          <p:cNvSpPr/>
          <p:nvPr/>
        </p:nvSpPr>
        <p:spPr>
          <a:xfrm>
            <a:off x="5943600" y="2819400"/>
            <a:ext cx="660400" cy="850900"/>
          </a:xfrm>
          <a:custGeom>
            <a:avLst/>
            <a:gdLst/>
            <a:ahLst/>
            <a:cxnLst/>
            <a:rect l="l" t="t" r="r" b="b"/>
            <a:pathLst>
              <a:path w="416" h="536" extrusionOk="0">
                <a:moveTo>
                  <a:pt x="152" y="536"/>
                </a:moveTo>
                <a:cubicBezTo>
                  <a:pt x="76" y="412"/>
                  <a:pt x="0" y="288"/>
                  <a:pt x="8" y="200"/>
                </a:cubicBezTo>
                <a:cubicBezTo>
                  <a:pt x="16" y="112"/>
                  <a:pt x="136" y="16"/>
                  <a:pt x="200" y="8"/>
                </a:cubicBezTo>
                <a:cubicBezTo>
                  <a:pt x="264" y="0"/>
                  <a:pt x="368" y="72"/>
                  <a:pt x="392" y="152"/>
                </a:cubicBezTo>
                <a:cubicBezTo>
                  <a:pt x="416" y="232"/>
                  <a:pt x="380" y="360"/>
                  <a:pt x="344" y="48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90" name="Google Shape;490;p2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56300" y="2374900"/>
            <a:ext cx="671512" cy="4429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25"/>
          <p:cNvCxnSpPr/>
          <p:nvPr/>
        </p:nvCxnSpPr>
        <p:spPr>
          <a:xfrm rot="10800000" flipH="1">
            <a:off x="5715000" y="4114800"/>
            <a:ext cx="5334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92" name="Google Shape;492;p25"/>
          <p:cNvSpPr/>
          <p:nvPr/>
        </p:nvSpPr>
        <p:spPr>
          <a:xfrm>
            <a:off x="4419600" y="3962400"/>
            <a:ext cx="1752600" cy="990600"/>
          </a:xfrm>
          <a:custGeom>
            <a:avLst/>
            <a:gdLst/>
            <a:ahLst/>
            <a:cxnLst/>
            <a:rect l="l" t="t" r="r" b="b"/>
            <a:pathLst>
              <a:path w="1104" h="624" extrusionOk="0">
                <a:moveTo>
                  <a:pt x="0" y="624"/>
                </a:moveTo>
                <a:cubicBezTo>
                  <a:pt x="124" y="460"/>
                  <a:pt x="248" y="296"/>
                  <a:pt x="432" y="192"/>
                </a:cubicBezTo>
                <a:cubicBezTo>
                  <a:pt x="616" y="88"/>
                  <a:pt x="860" y="44"/>
                  <a:pt x="1104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3124200" y="3771900"/>
            <a:ext cx="2971800" cy="1181100"/>
          </a:xfrm>
          <a:custGeom>
            <a:avLst/>
            <a:gdLst/>
            <a:ahLst/>
            <a:cxnLst/>
            <a:rect l="l" t="t" r="r" b="b"/>
            <a:pathLst>
              <a:path w="1872" h="744" extrusionOk="0">
                <a:moveTo>
                  <a:pt x="0" y="744"/>
                </a:moveTo>
                <a:cubicBezTo>
                  <a:pt x="204" y="492"/>
                  <a:pt x="408" y="240"/>
                  <a:pt x="720" y="120"/>
                </a:cubicBezTo>
                <a:cubicBezTo>
                  <a:pt x="1032" y="0"/>
                  <a:pt x="1452" y="12"/>
                  <a:pt x="1872" y="24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4" name="Google Shape;494;p25"/>
          <p:cNvSpPr/>
          <p:nvPr/>
        </p:nvSpPr>
        <p:spPr>
          <a:xfrm>
            <a:off x="1828800" y="3149600"/>
            <a:ext cx="4343400" cy="1803400"/>
          </a:xfrm>
          <a:custGeom>
            <a:avLst/>
            <a:gdLst/>
            <a:ahLst/>
            <a:cxnLst/>
            <a:rect l="l" t="t" r="r" b="b"/>
            <a:pathLst>
              <a:path w="2736" h="1136" extrusionOk="0">
                <a:moveTo>
                  <a:pt x="0" y="1136"/>
                </a:moveTo>
                <a:cubicBezTo>
                  <a:pt x="132" y="696"/>
                  <a:pt x="264" y="256"/>
                  <a:pt x="720" y="128"/>
                </a:cubicBezTo>
                <a:cubicBezTo>
                  <a:pt x="1176" y="0"/>
                  <a:pt x="1956" y="184"/>
                  <a:pt x="2736" y="36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685800" y="1371600"/>
            <a:ext cx="7696200" cy="53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96" name="Google Shape;496;p25"/>
          <p:cNvCxnSpPr/>
          <p:nvPr/>
        </p:nvCxnSpPr>
        <p:spPr>
          <a:xfrm>
            <a:off x="12192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7" name="Google Shape;497;p25"/>
          <p:cNvCxnSpPr/>
          <p:nvPr/>
        </p:nvCxnSpPr>
        <p:spPr>
          <a:xfrm>
            <a:off x="17526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8" name="Google Shape;498;p25"/>
          <p:cNvCxnSpPr/>
          <p:nvPr/>
        </p:nvCxnSpPr>
        <p:spPr>
          <a:xfrm>
            <a:off x="22860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99" name="Google Shape;499;p25"/>
          <p:cNvCxnSpPr/>
          <p:nvPr/>
        </p:nvCxnSpPr>
        <p:spPr>
          <a:xfrm>
            <a:off x="2819400" y="13716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500" name="Google Shape;500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16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05000" y="1447800"/>
            <a:ext cx="2794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38400" y="1524000"/>
            <a:ext cx="265112" cy="27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4" name="Google Shape;504;p25"/>
          <p:cNvCxnSpPr/>
          <p:nvPr/>
        </p:nvCxnSpPr>
        <p:spPr>
          <a:xfrm>
            <a:off x="6629400" y="5638800"/>
            <a:ext cx="762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5" name="Google Shape;505;p25"/>
          <p:cNvCxnSpPr/>
          <p:nvPr/>
        </p:nvCxnSpPr>
        <p:spPr>
          <a:xfrm>
            <a:off x="2590800" y="914400"/>
            <a:ext cx="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506" name="Google Shape;506;p25"/>
          <p:cNvGrpSpPr/>
          <p:nvPr/>
        </p:nvGrpSpPr>
        <p:grpSpPr>
          <a:xfrm>
            <a:off x="6553200" y="4114800"/>
            <a:ext cx="900112" cy="609600"/>
            <a:chOff x="4224" y="1824"/>
            <a:chExt cx="567" cy="384"/>
          </a:xfrm>
        </p:grpSpPr>
        <p:pic>
          <p:nvPicPr>
            <p:cNvPr id="507" name="Google Shape;507;p2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68" y="1824"/>
              <a:ext cx="423" cy="27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8" name="Google Shape;508;p25"/>
            <p:cNvCxnSpPr/>
            <p:nvPr/>
          </p:nvCxnSpPr>
          <p:spPr>
            <a:xfrm rot="10800000">
              <a:off x="4224" y="1824"/>
              <a:ext cx="192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509" name="Google Shape;509;p25"/>
          <p:cNvSpPr txBox="1"/>
          <p:nvPr/>
        </p:nvSpPr>
        <p:spPr>
          <a:xfrm>
            <a:off x="1219200" y="228600"/>
            <a:ext cx="30480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finished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440</Words>
  <Application>Microsoft Office PowerPoint</Application>
  <PresentationFormat>On-screen Show (4:3)</PresentationFormat>
  <Paragraphs>171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Comic Sans MS</vt:lpstr>
      <vt:lpstr>Libre Baskerville</vt:lpstr>
      <vt:lpstr>Times New Roman</vt:lpstr>
      <vt:lpstr>Arial</vt:lpstr>
      <vt:lpstr>Wingdings</vt:lpstr>
      <vt:lpstr>Libre Franklin</vt:lpstr>
      <vt:lpstr>Noto Sans Symbols</vt:lpstr>
      <vt:lpstr>Equity</vt:lpstr>
      <vt:lpstr>1_Equity</vt:lpstr>
      <vt:lpstr>2_Equity</vt:lpstr>
      <vt:lpstr>3_Equity</vt:lpstr>
      <vt:lpstr>4_Equity</vt:lpstr>
      <vt:lpstr>PowerPoint Presentation</vt:lpstr>
      <vt:lpstr>Deterministic Finite Automaton (DFA)</vt:lpstr>
      <vt:lpstr>Transition Graph</vt:lpstr>
      <vt:lpstr>PowerPoint Presentation</vt:lpstr>
      <vt:lpstr>Initial Configuration</vt:lpstr>
      <vt:lpstr>Scanning the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Formal Definition</vt:lpstr>
      <vt:lpstr>Set of States </vt:lpstr>
      <vt:lpstr>Input Alphabet </vt:lpstr>
      <vt:lpstr>Initial State </vt:lpstr>
      <vt:lpstr>Set of Accepting States</vt:lpstr>
      <vt:lpstr>Transition Function </vt:lpstr>
      <vt:lpstr>PowerPoint Presentation</vt:lpstr>
      <vt:lpstr>PowerPoint Presentation</vt:lpstr>
      <vt:lpstr>PowerPoint Presentation</vt:lpstr>
      <vt:lpstr>PowerPoint Presentation</vt:lpstr>
      <vt:lpstr>Extended Transition Function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Language Accepted by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HOD</dc:creator>
  <cp:lastModifiedBy>HOD</cp:lastModifiedBy>
  <cp:revision>4</cp:revision>
  <dcterms:modified xsi:type="dcterms:W3CDTF">2022-07-19T04:41:13Z</dcterms:modified>
</cp:coreProperties>
</file>