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0F5E8D-6886-4A8C-85DD-E4E0A1963D4F}">
  <a:tblStyle styleId="{B00F5E8D-6886-4A8C-85DD-E4E0A1963D4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450"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0" name="Google Shape;70;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5"/>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6"/>
          <p:cNvSpPr>
            <a:spLocks noGrp="1"/>
          </p:cNvSpPr>
          <p:nvPr>
            <p:ph type="pic" idx="2"/>
          </p:nvPr>
        </p:nvSpPr>
        <p:spPr>
          <a:xfrm>
            <a:off x="1792288" y="612775"/>
            <a:ext cx="5486400" cy="4114800"/>
          </a:xfrm>
          <a:prstGeom prst="rect">
            <a:avLst/>
          </a:prstGeom>
          <a:noFill/>
          <a:ln>
            <a:noFill/>
          </a:ln>
        </p:spPr>
      </p:sp>
      <p:sp>
        <p:nvSpPr>
          <p:cNvPr id="38" name="Google Shape;38;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9" name="Google Shape;39;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5" name="Google Shape;45;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1" name="Google Shape;61;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2" name="Google Shape;62;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3" name="Google Shape;63;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4" name="Google Shape;64;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NFA</a:t>
            </a:r>
            <a:r>
              <a:rPr lang="en-US" sz="4400" b="0" i="0" u="none" baseline="-25000">
                <a:solidFill>
                  <a:schemeClr val="dk1"/>
                </a:solidFill>
                <a:latin typeface="Calibri"/>
                <a:ea typeface="Calibri"/>
                <a:cs typeface="Calibri"/>
                <a:sym typeface="Calibri"/>
              </a:rPr>
              <a:t>ε </a:t>
            </a:r>
            <a:r>
              <a:rPr lang="en-US" sz="4400" b="0" i="0" u="none">
                <a:solidFill>
                  <a:schemeClr val="dk1"/>
                </a:solidFill>
                <a:latin typeface="Calibri"/>
                <a:ea typeface="Calibri"/>
                <a:cs typeface="Calibri"/>
                <a:sym typeface="Calibri"/>
              </a:rPr>
              <a:t>- NFA - DFA equivalence</a:t>
            </a:r>
            <a:r>
              <a:rPr lang="en-US" sz="4400" b="0" i="0" u="none" baseline="-25000">
                <a:solidFill>
                  <a:schemeClr val="dk1"/>
                </a:solidFill>
                <a:latin typeface="Calibri"/>
                <a:ea typeface="Calibri"/>
                <a:cs typeface="Calibri"/>
                <a:sym typeface="Calibri"/>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NFA – DFA equivalence</a:t>
            </a:r>
            <a:endParaRPr/>
          </a:p>
        </p:txBody>
      </p:sp>
      <p:sp>
        <p:nvSpPr>
          <p:cNvPr id="187" name="Google Shape;187;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Suppose that you want to find an equivalent DFA for an NFA . The algorithm is the following: </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Start from the start state and see where 0 or 1 takes you.</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For every new subset you find, see where 0 or 1 takes you.</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Repeat until no new subsets are found.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NFA – DFA equivalence (example)</a:t>
            </a:r>
            <a:endParaRPr/>
          </a:p>
        </p:txBody>
      </p:sp>
      <p:sp>
        <p:nvSpPr>
          <p:cNvPr id="193" name="Google Shape;193;p23"/>
          <p:cNvSpPr txBox="1">
            <a:spLocks noGrp="1"/>
          </p:cNvSpPr>
          <p:nvPr>
            <p:ph type="body" idx="1"/>
          </p:nvPr>
        </p:nvSpPr>
        <p:spPr>
          <a:xfrm>
            <a:off x="457200" y="1600200"/>
            <a:ext cx="8229600" cy="1185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To find an equivalent DFA with the NFA of the figure I should complete the following table:</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Subset construction</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graphicFrame>
        <p:nvGraphicFramePr>
          <p:cNvPr id="194" name="Google Shape;194;p23"/>
          <p:cNvGraphicFramePr/>
          <p:nvPr/>
        </p:nvGraphicFramePr>
        <p:xfrm>
          <a:off x="571500" y="3214687"/>
          <a:ext cx="3000000" cy="3000000"/>
        </p:xfrm>
        <a:graphic>
          <a:graphicData uri="http://schemas.openxmlformats.org/drawingml/2006/table">
            <a:tbl>
              <a:tblPr>
                <a:noFill/>
                <a:tableStyleId>{B00F5E8D-6886-4A8C-85DD-E4E0A1963D4F}</a:tableStyleId>
              </a:tblPr>
              <a:tblGrid>
                <a:gridCol w="1192200">
                  <a:extLst>
                    <a:ext uri="{9D8B030D-6E8A-4147-A177-3AD203B41FA5}">
                      <a16:colId xmlns:a16="http://schemas.microsoft.com/office/drawing/2014/main" val="20000"/>
                    </a:ext>
                  </a:extLst>
                </a:gridCol>
                <a:gridCol w="1192200">
                  <a:extLst>
                    <a:ext uri="{9D8B030D-6E8A-4147-A177-3AD203B41FA5}">
                      <a16:colId xmlns:a16="http://schemas.microsoft.com/office/drawing/2014/main" val="20001"/>
                    </a:ext>
                  </a:extLst>
                </a:gridCol>
                <a:gridCol w="1116000">
                  <a:extLst>
                    <a:ext uri="{9D8B030D-6E8A-4147-A177-3AD203B41FA5}">
                      <a16:colId xmlns:a16="http://schemas.microsoft.com/office/drawing/2014/main" val="20002"/>
                    </a:ext>
                  </a:extLst>
                </a:gridCol>
              </a:tblGrid>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987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37147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2</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36987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2</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r h="37147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2</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4"/>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5"/>
                  </a:ext>
                </a:extLst>
              </a:tr>
              <a:tr h="36987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2</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2</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6"/>
                  </a:ext>
                </a:extLst>
              </a:tr>
            </a:tbl>
          </a:graphicData>
        </a:graphic>
      </p:graphicFrame>
      <p:grpSp>
        <p:nvGrpSpPr>
          <p:cNvPr id="195" name="Google Shape;195;p23"/>
          <p:cNvGrpSpPr/>
          <p:nvPr/>
        </p:nvGrpSpPr>
        <p:grpSpPr>
          <a:xfrm>
            <a:off x="1095375" y="4000500"/>
            <a:ext cx="2547937" cy="1428750"/>
            <a:chOff x="833411" y="4738996"/>
            <a:chExt cx="2547954" cy="1428760"/>
          </a:xfrm>
        </p:grpSpPr>
        <p:pic>
          <p:nvPicPr>
            <p:cNvPr id="196" name="Google Shape;196;p23"/>
            <p:cNvPicPr preferRelativeResize="0"/>
            <p:nvPr/>
          </p:nvPicPr>
          <p:blipFill rotWithShape="1">
            <a:blip r:embed="rId3">
              <a:alphaModFix/>
            </a:blip>
            <a:srcRect/>
            <a:stretch/>
          </p:blipFill>
          <p:spPr>
            <a:xfrm>
              <a:off x="833411" y="5882004"/>
              <a:ext cx="238127" cy="285752"/>
            </a:xfrm>
            <a:prstGeom prst="rect">
              <a:avLst/>
            </a:prstGeom>
            <a:noFill/>
            <a:ln>
              <a:noFill/>
            </a:ln>
          </p:spPr>
        </p:pic>
        <p:pic>
          <p:nvPicPr>
            <p:cNvPr id="197" name="Google Shape;197;p23"/>
            <p:cNvPicPr preferRelativeResize="0"/>
            <p:nvPr/>
          </p:nvPicPr>
          <p:blipFill rotWithShape="1">
            <a:blip r:embed="rId3">
              <a:alphaModFix/>
            </a:blip>
            <a:srcRect/>
            <a:stretch/>
          </p:blipFill>
          <p:spPr>
            <a:xfrm>
              <a:off x="3143240" y="4738996"/>
              <a:ext cx="238125" cy="285750"/>
            </a:xfrm>
            <a:prstGeom prst="rect">
              <a:avLst/>
            </a:prstGeom>
            <a:noFill/>
            <a:ln>
              <a:noFill/>
            </a:ln>
          </p:spPr>
        </p:pic>
        <p:pic>
          <p:nvPicPr>
            <p:cNvPr id="198" name="Google Shape;198;p23"/>
            <p:cNvPicPr preferRelativeResize="0"/>
            <p:nvPr/>
          </p:nvPicPr>
          <p:blipFill rotWithShape="1">
            <a:blip r:embed="rId3">
              <a:alphaModFix/>
            </a:blip>
            <a:srcRect/>
            <a:stretch/>
          </p:blipFill>
          <p:spPr>
            <a:xfrm>
              <a:off x="3143240" y="5882004"/>
              <a:ext cx="238125" cy="285750"/>
            </a:xfrm>
            <a:prstGeom prst="rect">
              <a:avLst/>
            </a:prstGeom>
            <a:noFill/>
            <a:ln>
              <a:noFill/>
            </a:ln>
          </p:spPr>
        </p:pic>
        <p:pic>
          <p:nvPicPr>
            <p:cNvPr id="199" name="Google Shape;199;p23"/>
            <p:cNvPicPr preferRelativeResize="0"/>
            <p:nvPr/>
          </p:nvPicPr>
          <p:blipFill rotWithShape="1">
            <a:blip r:embed="rId3">
              <a:alphaModFix/>
            </a:blip>
            <a:srcRect/>
            <a:stretch/>
          </p:blipFill>
          <p:spPr>
            <a:xfrm>
              <a:off x="1976421" y="5882004"/>
              <a:ext cx="238125" cy="285750"/>
            </a:xfrm>
            <a:prstGeom prst="rect">
              <a:avLst/>
            </a:prstGeom>
            <a:noFill/>
            <a:ln>
              <a:noFill/>
            </a:ln>
          </p:spPr>
        </p:pic>
      </p:grpSp>
      <p:grpSp>
        <p:nvGrpSpPr>
          <p:cNvPr id="200" name="Google Shape;200;p23"/>
          <p:cNvGrpSpPr/>
          <p:nvPr/>
        </p:nvGrpSpPr>
        <p:grpSpPr>
          <a:xfrm>
            <a:off x="4429125" y="3487737"/>
            <a:ext cx="3643312" cy="1084262"/>
            <a:chOff x="4429138" y="3487745"/>
            <a:chExt cx="3643324" cy="1084263"/>
          </a:xfrm>
        </p:grpSpPr>
        <p:cxnSp>
          <p:nvCxnSpPr>
            <p:cNvPr id="201" name="Google Shape;201;p23"/>
            <p:cNvCxnSpPr/>
            <p:nvPr/>
          </p:nvCxnSpPr>
          <p:spPr>
            <a:xfrm>
              <a:off x="6858020" y="4286258"/>
              <a:ext cx="642940" cy="1588"/>
            </a:xfrm>
            <a:prstGeom prst="straightConnector1">
              <a:avLst/>
            </a:prstGeom>
            <a:noFill/>
            <a:ln w="9525" cap="flat" cmpd="sng">
              <a:solidFill>
                <a:srgbClr val="4A7EBB"/>
              </a:solidFill>
              <a:prstDash val="solid"/>
              <a:miter lim="800000"/>
              <a:headEnd type="none" w="med" len="med"/>
              <a:tailEnd type="stealth" w="med" len="med"/>
            </a:ln>
          </p:spPr>
        </p:cxnSp>
        <p:grpSp>
          <p:nvGrpSpPr>
            <p:cNvPr id="202" name="Google Shape;202;p23"/>
            <p:cNvGrpSpPr/>
            <p:nvPr/>
          </p:nvGrpSpPr>
          <p:grpSpPr>
            <a:xfrm>
              <a:off x="4429138" y="3487745"/>
              <a:ext cx="3643324" cy="1084263"/>
              <a:chOff x="1071538" y="2571744"/>
              <a:chExt cx="3643324" cy="1084263"/>
            </a:xfrm>
          </p:grpSpPr>
          <p:grpSp>
            <p:nvGrpSpPr>
              <p:cNvPr id="203" name="Google Shape;203;p23"/>
              <p:cNvGrpSpPr/>
              <p:nvPr/>
            </p:nvGrpSpPr>
            <p:grpSpPr>
              <a:xfrm>
                <a:off x="1500166" y="2571744"/>
                <a:ext cx="3214696" cy="1084263"/>
                <a:chOff x="3286117" y="4845050"/>
                <a:chExt cx="3214696" cy="1084263"/>
              </a:xfrm>
            </p:grpSpPr>
            <p:grpSp>
              <p:nvGrpSpPr>
                <p:cNvPr id="204" name="Google Shape;204;p23"/>
                <p:cNvGrpSpPr/>
                <p:nvPr/>
              </p:nvGrpSpPr>
              <p:grpSpPr>
                <a:xfrm>
                  <a:off x="3286117" y="4845050"/>
                  <a:ext cx="2000254" cy="1084263"/>
                  <a:chOff x="3643306" y="4416996"/>
                  <a:chExt cx="2000271" cy="1083705"/>
                </a:xfrm>
              </p:grpSpPr>
              <p:grpSp>
                <p:nvGrpSpPr>
                  <p:cNvPr id="205" name="Google Shape;205;p23"/>
                  <p:cNvGrpSpPr/>
                  <p:nvPr/>
                </p:nvGrpSpPr>
                <p:grpSpPr>
                  <a:xfrm>
                    <a:off x="3643306" y="4572008"/>
                    <a:ext cx="2000271" cy="928693"/>
                    <a:chOff x="3643306" y="2285992"/>
                    <a:chExt cx="2000271" cy="928693"/>
                  </a:xfrm>
                </p:grpSpPr>
                <p:grpSp>
                  <p:nvGrpSpPr>
                    <p:cNvPr id="206" name="Google Shape;206;p23"/>
                    <p:cNvGrpSpPr/>
                    <p:nvPr/>
                  </p:nvGrpSpPr>
                  <p:grpSpPr>
                    <a:xfrm>
                      <a:off x="3643306" y="2285992"/>
                      <a:ext cx="2000271" cy="928693"/>
                      <a:chOff x="3286116" y="3143248"/>
                      <a:chExt cx="2000271" cy="928693"/>
                    </a:xfrm>
                  </p:grpSpPr>
                  <p:sp>
                    <p:nvSpPr>
                      <p:cNvPr id="207" name="Google Shape;207;p23"/>
                      <p:cNvSpPr/>
                      <p:nvPr/>
                    </p:nvSpPr>
                    <p:spPr>
                      <a:xfrm>
                        <a:off x="3500429" y="3500734"/>
                        <a:ext cx="571507" cy="571207"/>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0</a:t>
                        </a:r>
                        <a:endParaRPr/>
                      </a:p>
                    </p:txBody>
                  </p:sp>
                  <p:sp>
                    <p:nvSpPr>
                      <p:cNvPr id="208" name="Google Shape;208;p23"/>
                      <p:cNvSpPr/>
                      <p:nvPr/>
                    </p:nvSpPr>
                    <p:spPr>
                      <a:xfrm>
                        <a:off x="4714880" y="3500734"/>
                        <a:ext cx="571507" cy="571207"/>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1</a:t>
                        </a:r>
                        <a:endParaRPr/>
                      </a:p>
                    </p:txBody>
                  </p:sp>
                  <p:cxnSp>
                    <p:nvCxnSpPr>
                      <p:cNvPr id="209" name="Google Shape;209;p23"/>
                      <p:cNvCxnSpPr/>
                      <p:nvPr/>
                    </p:nvCxnSpPr>
                    <p:spPr>
                      <a:xfrm>
                        <a:off x="4071936" y="3786338"/>
                        <a:ext cx="642944" cy="1587"/>
                      </a:xfrm>
                      <a:prstGeom prst="straightConnector1">
                        <a:avLst/>
                      </a:prstGeom>
                      <a:noFill/>
                      <a:ln w="9525" cap="flat" cmpd="sng">
                        <a:solidFill>
                          <a:srgbClr val="4A7EBB"/>
                        </a:solidFill>
                        <a:prstDash val="solid"/>
                        <a:miter lim="800000"/>
                        <a:headEnd type="none" w="med" len="med"/>
                        <a:tailEnd type="stealth" w="med" len="med"/>
                      </a:ln>
                    </p:spPr>
                  </p:cxnSp>
                  <p:cxnSp>
                    <p:nvCxnSpPr>
                      <p:cNvPr id="210" name="Google Shape;210;p23"/>
                      <p:cNvCxnSpPr/>
                      <p:nvPr/>
                    </p:nvCxnSpPr>
                    <p:spPr>
                      <a:xfrm rot="-5400000">
                        <a:off x="3643328" y="3441974"/>
                        <a:ext cx="84095" cy="201615"/>
                      </a:xfrm>
                      <a:prstGeom prst="curvedConnector3">
                        <a:avLst>
                          <a:gd name="adj1" fmla="val -931180"/>
                        </a:avLst>
                      </a:prstGeom>
                      <a:noFill/>
                      <a:ln w="9525" cap="flat" cmpd="sng">
                        <a:solidFill>
                          <a:srgbClr val="4A7EBB"/>
                        </a:solidFill>
                        <a:prstDash val="solid"/>
                        <a:miter lim="800000"/>
                        <a:headEnd type="none" w="med" len="med"/>
                        <a:tailEnd type="stealth" w="med" len="med"/>
                      </a:ln>
                    </p:spPr>
                  </p:cxnSp>
                  <p:sp>
                    <p:nvSpPr>
                      <p:cNvPr id="211" name="Google Shape;211;p23"/>
                      <p:cNvSpPr txBox="1"/>
                      <p:nvPr/>
                    </p:nvSpPr>
                    <p:spPr>
                      <a:xfrm>
                        <a:off x="3286116" y="3143248"/>
                        <a:ext cx="3016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a:t>
                        </a:r>
                        <a:endParaRPr/>
                      </a:p>
                    </p:txBody>
                  </p:sp>
                  <p:sp>
                    <p:nvSpPr>
                      <p:cNvPr id="212" name="Google Shape;212;p23"/>
                      <p:cNvSpPr txBox="1"/>
                      <p:nvPr/>
                    </p:nvSpPr>
                    <p:spPr>
                      <a:xfrm>
                        <a:off x="4143372" y="3500438"/>
                        <a:ext cx="47641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0,1</a:t>
                        </a:r>
                        <a:endParaRPr/>
                      </a:p>
                    </p:txBody>
                  </p:sp>
                </p:grpSp>
                <p:sp>
                  <p:nvSpPr>
                    <p:cNvPr id="213" name="Google Shape;213;p23"/>
                    <p:cNvSpPr/>
                    <p:nvPr/>
                  </p:nvSpPr>
                  <p:spPr>
                    <a:xfrm>
                      <a:off x="5143509" y="2724400"/>
                      <a:ext cx="419105" cy="418885"/>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cxnSp>
                <p:nvCxnSpPr>
                  <p:cNvPr id="214" name="Google Shape;214;p23"/>
                  <p:cNvCxnSpPr/>
                  <p:nvPr/>
                </p:nvCxnSpPr>
                <p:spPr>
                  <a:xfrm rot="5400000" flipH="1">
                    <a:off x="4750599" y="4607977"/>
                    <a:ext cx="1587" cy="809634"/>
                  </a:xfrm>
                  <a:prstGeom prst="curvedConnector3">
                    <a:avLst>
                      <a:gd name="adj1" fmla="val 31223633"/>
                    </a:avLst>
                  </a:prstGeom>
                  <a:noFill/>
                  <a:ln w="9525" cap="flat" cmpd="sng">
                    <a:solidFill>
                      <a:srgbClr val="4A7EBB"/>
                    </a:solidFill>
                    <a:prstDash val="solid"/>
                    <a:miter lim="800000"/>
                    <a:headEnd type="none" w="med" len="med"/>
                    <a:tailEnd type="stealth" w="med" len="med"/>
                  </a:ln>
                </p:spPr>
              </p:cxnSp>
              <p:sp>
                <p:nvSpPr>
                  <p:cNvPr id="215" name="Google Shape;215;p23"/>
                  <p:cNvSpPr txBox="1"/>
                  <p:nvPr/>
                </p:nvSpPr>
                <p:spPr>
                  <a:xfrm>
                    <a:off x="4572001" y="4416996"/>
                    <a:ext cx="3016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a:t>
                    </a:r>
                    <a:endParaRPr/>
                  </a:p>
                </p:txBody>
              </p:sp>
            </p:grpSp>
            <p:sp>
              <p:nvSpPr>
                <p:cNvPr id="216" name="Google Shape;216;p23"/>
                <p:cNvSpPr/>
                <p:nvPr/>
              </p:nvSpPr>
              <p:spPr>
                <a:xfrm>
                  <a:off x="5929311" y="5357812"/>
                  <a:ext cx="571502" cy="571501"/>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2</a:t>
                  </a:r>
                  <a:endParaRPr/>
                </a:p>
              </p:txBody>
            </p:sp>
            <p:sp>
              <p:nvSpPr>
                <p:cNvPr id="217" name="Google Shape;217;p23"/>
                <p:cNvSpPr txBox="1"/>
                <p:nvPr/>
              </p:nvSpPr>
              <p:spPr>
                <a:xfrm>
                  <a:off x="5429256" y="5214950"/>
                  <a:ext cx="3016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a:t>
                  </a:r>
                  <a:endParaRPr/>
                </a:p>
              </p:txBody>
            </p:sp>
          </p:grpSp>
          <p:cxnSp>
            <p:nvCxnSpPr>
              <p:cNvPr id="218" name="Google Shape;218;p23"/>
              <p:cNvCxnSpPr/>
              <p:nvPr/>
            </p:nvCxnSpPr>
            <p:spPr>
              <a:xfrm>
                <a:off x="1071538" y="3357557"/>
                <a:ext cx="642940" cy="1588"/>
              </a:xfrm>
              <a:prstGeom prst="straightConnector1">
                <a:avLst/>
              </a:prstGeom>
              <a:noFill/>
              <a:ln w="9525" cap="flat" cmpd="sng">
                <a:solidFill>
                  <a:srgbClr val="4A7EBB"/>
                </a:solidFill>
                <a:prstDash val="solid"/>
                <a:miter lim="800000"/>
                <a:headEnd type="none" w="med" len="med"/>
                <a:tailEnd type="stealth" w="med" len="med"/>
              </a:ln>
            </p:spPr>
          </p:cxn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aphicFrame>
        <p:nvGraphicFramePr>
          <p:cNvPr id="223" name="Google Shape;223;p24"/>
          <p:cNvGraphicFramePr/>
          <p:nvPr/>
        </p:nvGraphicFramePr>
        <p:xfrm>
          <a:off x="357187" y="3714750"/>
          <a:ext cx="3000000" cy="3000000"/>
        </p:xfrm>
        <a:graphic>
          <a:graphicData uri="http://schemas.openxmlformats.org/drawingml/2006/table">
            <a:tbl>
              <a:tblPr>
                <a:noFill/>
                <a:tableStyleId>{B00F5E8D-6886-4A8C-85DD-E4E0A1963D4F}</a:tableStyleId>
              </a:tblPr>
              <a:tblGrid>
                <a:gridCol w="1192200">
                  <a:extLst>
                    <a:ext uri="{9D8B030D-6E8A-4147-A177-3AD203B41FA5}">
                      <a16:colId xmlns:a16="http://schemas.microsoft.com/office/drawing/2014/main" val="20000"/>
                    </a:ext>
                  </a:extLst>
                </a:gridCol>
                <a:gridCol w="1192200">
                  <a:extLst>
                    <a:ext uri="{9D8B030D-6E8A-4147-A177-3AD203B41FA5}">
                      <a16:colId xmlns:a16="http://schemas.microsoft.com/office/drawing/2014/main" val="20001"/>
                    </a:ext>
                  </a:extLst>
                </a:gridCol>
                <a:gridCol w="1116000">
                  <a:extLst>
                    <a:ext uri="{9D8B030D-6E8A-4147-A177-3AD203B41FA5}">
                      <a16:colId xmlns:a16="http://schemas.microsoft.com/office/drawing/2014/main" val="20002"/>
                    </a:ext>
                  </a:extLst>
                </a:gridCol>
              </a:tblGrid>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1800"/>
                        <a:buFont typeface="Calibri"/>
                        <a:buNone/>
                      </a:pPr>
                      <a:r>
                        <a:rPr lang="en-US" sz="1800" b="1" i="0" u="none">
                          <a:solidFill>
                            <a:srgbClr val="FFFFFF"/>
                          </a:solidFill>
                          <a:latin typeface="Calibri"/>
                          <a:ea typeface="Calibri"/>
                          <a:cs typeface="Calibri"/>
                          <a:sym typeface="Calibri"/>
                        </a:rPr>
                        <a:t>1</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6987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37147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2</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36987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2</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r h="37147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2</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4"/>
                  </a:ext>
                </a:extLst>
              </a:tr>
              <a:tr h="371475">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5"/>
                  </a:ext>
                </a:extLst>
              </a:tr>
              <a:tr h="369875">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2</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2</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ctr" rtl="0">
                        <a:lnSpc>
                          <a:spcPct val="100000"/>
                        </a:lnSpc>
                        <a:spcBef>
                          <a:spcPts val="0"/>
                        </a:spcBef>
                        <a:spcAft>
                          <a:spcPts val="0"/>
                        </a:spcAft>
                        <a:buClr>
                          <a:srgbClr val="000000"/>
                        </a:buClr>
                        <a:buSzPts val="1800"/>
                        <a:buFont typeface="Calibri"/>
                        <a:buNone/>
                      </a:pPr>
                      <a:r>
                        <a:rPr lang="en-US" sz="1800" b="0" i="0" u="none">
                          <a:solidFill>
                            <a:srgbClr val="000000"/>
                          </a:solidFill>
                          <a:latin typeface="Calibri"/>
                          <a:ea typeface="Calibri"/>
                          <a:cs typeface="Calibri"/>
                          <a:sym typeface="Calibri"/>
                        </a:rPr>
                        <a:t>{q</a:t>
                      </a:r>
                      <a:r>
                        <a:rPr lang="en-US" sz="1800" b="0" i="0" u="none" baseline="-25000">
                          <a:solidFill>
                            <a:srgbClr val="000000"/>
                          </a:solidFill>
                          <a:latin typeface="Calibri"/>
                          <a:ea typeface="Calibri"/>
                          <a:cs typeface="Calibri"/>
                          <a:sym typeface="Calibri"/>
                        </a:rPr>
                        <a:t>0</a:t>
                      </a:r>
                      <a:r>
                        <a:rPr lang="en-US" sz="1800" b="0" i="0" u="none">
                          <a:solidFill>
                            <a:srgbClr val="000000"/>
                          </a:solidFill>
                          <a:latin typeface="Calibri"/>
                          <a:ea typeface="Calibri"/>
                          <a:cs typeface="Calibri"/>
                          <a:sym typeface="Calibri"/>
                        </a:rPr>
                        <a:t>, q</a:t>
                      </a:r>
                      <a:r>
                        <a:rPr lang="en-US" sz="1800" b="0" i="0" u="none" baseline="-25000">
                          <a:solidFill>
                            <a:srgbClr val="000000"/>
                          </a:solidFill>
                          <a:latin typeface="Calibri"/>
                          <a:ea typeface="Calibri"/>
                          <a:cs typeface="Calibri"/>
                          <a:sym typeface="Calibri"/>
                        </a:rPr>
                        <a:t>1</a:t>
                      </a:r>
                      <a:r>
                        <a:rPr lang="en-US" sz="1800" b="0" i="0" u="none">
                          <a:solidFill>
                            <a:srgbClr val="000000"/>
                          </a:solidFill>
                          <a:latin typeface="Calibri"/>
                          <a:ea typeface="Calibri"/>
                          <a:cs typeface="Calibri"/>
                          <a:sym typeface="Calibri"/>
                        </a:rPr>
                        <a:t>}</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6"/>
                  </a:ext>
                </a:extLst>
              </a:tr>
            </a:tbl>
          </a:graphicData>
        </a:graphic>
      </p:graphicFrame>
      <p:grpSp>
        <p:nvGrpSpPr>
          <p:cNvPr id="224" name="Google Shape;224;p24"/>
          <p:cNvGrpSpPr/>
          <p:nvPr/>
        </p:nvGrpSpPr>
        <p:grpSpPr>
          <a:xfrm>
            <a:off x="3857625" y="1441450"/>
            <a:ext cx="4786312" cy="5273675"/>
            <a:chOff x="1571604" y="1142984"/>
            <a:chExt cx="4786346" cy="5273716"/>
          </a:xfrm>
        </p:grpSpPr>
        <p:cxnSp>
          <p:nvCxnSpPr>
            <p:cNvPr id="225" name="Google Shape;225;p24"/>
            <p:cNvCxnSpPr/>
            <p:nvPr/>
          </p:nvCxnSpPr>
          <p:spPr>
            <a:xfrm rot="5400000" flipH="1">
              <a:off x="4250529" y="4121951"/>
              <a:ext cx="1587" cy="555629"/>
            </a:xfrm>
            <a:prstGeom prst="curvedConnector3">
              <a:avLst>
                <a:gd name="adj1" fmla="val 23454973"/>
              </a:avLst>
            </a:prstGeom>
            <a:noFill/>
            <a:ln w="9525" cap="flat" cmpd="sng">
              <a:solidFill>
                <a:srgbClr val="4A7EBB"/>
              </a:solidFill>
              <a:prstDash val="solid"/>
              <a:miter lim="800000"/>
              <a:headEnd type="none" w="med" len="med"/>
              <a:tailEnd type="stealth" w="med" len="med"/>
            </a:ln>
          </p:spPr>
        </p:cxnSp>
        <p:grpSp>
          <p:nvGrpSpPr>
            <p:cNvPr id="226" name="Google Shape;226;p24"/>
            <p:cNvGrpSpPr/>
            <p:nvPr/>
          </p:nvGrpSpPr>
          <p:grpSpPr>
            <a:xfrm>
              <a:off x="3857620" y="4286258"/>
              <a:ext cx="785818" cy="773119"/>
              <a:chOff x="6643702" y="3214688"/>
              <a:chExt cx="785818" cy="773119"/>
            </a:xfrm>
          </p:grpSpPr>
          <p:sp>
            <p:nvSpPr>
              <p:cNvPr id="227" name="Google Shape;227;p24"/>
              <p:cNvSpPr/>
              <p:nvPr/>
            </p:nvSpPr>
            <p:spPr>
              <a:xfrm>
                <a:off x="6643702" y="3214688"/>
                <a:ext cx="785818" cy="773119"/>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01</a:t>
                </a:r>
                <a:endParaRPr/>
              </a:p>
            </p:txBody>
          </p:sp>
          <p:sp>
            <p:nvSpPr>
              <p:cNvPr id="228" name="Google Shape;228;p24"/>
              <p:cNvSpPr/>
              <p:nvPr/>
            </p:nvSpPr>
            <p:spPr>
              <a:xfrm>
                <a:off x="6715140" y="3286127"/>
                <a:ext cx="642941" cy="642942"/>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sp>
          <p:nvSpPr>
            <p:cNvPr id="229" name="Google Shape;229;p24"/>
            <p:cNvSpPr/>
            <p:nvPr/>
          </p:nvSpPr>
          <p:spPr>
            <a:xfrm>
              <a:off x="5572132" y="2857497"/>
              <a:ext cx="785818" cy="773119"/>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02</a:t>
              </a:r>
              <a:endParaRPr/>
            </a:p>
          </p:txBody>
        </p:sp>
        <p:cxnSp>
          <p:nvCxnSpPr>
            <p:cNvPr id="230" name="Google Shape;230;p24"/>
            <p:cNvCxnSpPr/>
            <p:nvPr/>
          </p:nvCxnSpPr>
          <p:spPr>
            <a:xfrm rot="5400000">
              <a:off x="4783933" y="3490122"/>
              <a:ext cx="1041408" cy="1322396"/>
            </a:xfrm>
            <a:prstGeom prst="straightConnector1">
              <a:avLst/>
            </a:prstGeom>
            <a:noFill/>
            <a:ln w="9525" cap="flat" cmpd="sng">
              <a:solidFill>
                <a:srgbClr val="4A7EBB"/>
              </a:solidFill>
              <a:prstDash val="solid"/>
              <a:miter lim="800000"/>
              <a:headEnd type="none" w="med" len="med"/>
              <a:tailEnd type="stealth" w="med" len="med"/>
            </a:ln>
          </p:spPr>
        </p:cxnSp>
        <p:sp>
          <p:nvSpPr>
            <p:cNvPr id="231" name="Google Shape;231;p24"/>
            <p:cNvSpPr/>
            <p:nvPr/>
          </p:nvSpPr>
          <p:spPr>
            <a:xfrm>
              <a:off x="2285984" y="2857497"/>
              <a:ext cx="785818" cy="773119"/>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0</a:t>
              </a:r>
              <a:endParaRPr/>
            </a:p>
          </p:txBody>
        </p:sp>
        <p:cxnSp>
          <p:nvCxnSpPr>
            <p:cNvPr id="232" name="Google Shape;232;p24"/>
            <p:cNvCxnSpPr/>
            <p:nvPr/>
          </p:nvCxnSpPr>
          <p:spPr>
            <a:xfrm>
              <a:off x="3071802" y="3244850"/>
              <a:ext cx="785817" cy="1588"/>
            </a:xfrm>
            <a:prstGeom prst="straightConnector1">
              <a:avLst/>
            </a:prstGeom>
            <a:noFill/>
            <a:ln w="9525" cap="flat" cmpd="sng">
              <a:solidFill>
                <a:srgbClr val="4A7EBB"/>
              </a:solidFill>
              <a:prstDash val="solid"/>
              <a:miter lim="800000"/>
              <a:headEnd type="none" w="med" len="med"/>
              <a:tailEnd type="stealth" w="med" len="med"/>
            </a:ln>
          </p:spPr>
        </p:cxnSp>
        <p:grpSp>
          <p:nvGrpSpPr>
            <p:cNvPr id="233" name="Google Shape;233;p24"/>
            <p:cNvGrpSpPr/>
            <p:nvPr/>
          </p:nvGrpSpPr>
          <p:grpSpPr>
            <a:xfrm>
              <a:off x="3857620" y="2857497"/>
              <a:ext cx="785818" cy="773119"/>
              <a:chOff x="6643702" y="3214687"/>
              <a:chExt cx="785818" cy="773119"/>
            </a:xfrm>
          </p:grpSpPr>
          <p:sp>
            <p:nvSpPr>
              <p:cNvPr id="234" name="Google Shape;234;p24"/>
              <p:cNvSpPr/>
              <p:nvPr/>
            </p:nvSpPr>
            <p:spPr>
              <a:xfrm>
                <a:off x="6643702" y="3214687"/>
                <a:ext cx="785818" cy="773119"/>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1</a:t>
                </a:r>
                <a:endParaRPr/>
              </a:p>
            </p:txBody>
          </p:sp>
          <p:sp>
            <p:nvSpPr>
              <p:cNvPr id="235" name="Google Shape;235;p24"/>
              <p:cNvSpPr/>
              <p:nvPr/>
            </p:nvSpPr>
            <p:spPr>
              <a:xfrm>
                <a:off x="6715140" y="3286126"/>
                <a:ext cx="642941" cy="642942"/>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236" name="Google Shape;236;p24"/>
            <p:cNvGrpSpPr/>
            <p:nvPr/>
          </p:nvGrpSpPr>
          <p:grpSpPr>
            <a:xfrm>
              <a:off x="3929058" y="5643582"/>
              <a:ext cx="785817" cy="773118"/>
              <a:chOff x="6796102" y="5510230"/>
              <a:chExt cx="785817" cy="773118"/>
            </a:xfrm>
          </p:grpSpPr>
          <p:sp>
            <p:nvSpPr>
              <p:cNvPr id="237" name="Google Shape;237;p24"/>
              <p:cNvSpPr/>
              <p:nvPr/>
            </p:nvSpPr>
            <p:spPr>
              <a:xfrm>
                <a:off x="6796102" y="5510230"/>
                <a:ext cx="785817" cy="773118"/>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012</a:t>
                </a:r>
                <a:endParaRPr/>
              </a:p>
            </p:txBody>
          </p:sp>
          <p:sp>
            <p:nvSpPr>
              <p:cNvPr id="238" name="Google Shape;238;p24"/>
              <p:cNvSpPr/>
              <p:nvPr/>
            </p:nvSpPr>
            <p:spPr>
              <a:xfrm>
                <a:off x="6867539" y="5581668"/>
                <a:ext cx="642942" cy="642943"/>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grpSp>
          <p:nvGrpSpPr>
            <p:cNvPr id="239" name="Google Shape;239;p24"/>
            <p:cNvGrpSpPr/>
            <p:nvPr/>
          </p:nvGrpSpPr>
          <p:grpSpPr>
            <a:xfrm>
              <a:off x="3857620" y="1643051"/>
              <a:ext cx="785818" cy="773118"/>
              <a:chOff x="6643702" y="3071811"/>
              <a:chExt cx="785818" cy="773118"/>
            </a:xfrm>
          </p:grpSpPr>
          <p:sp>
            <p:nvSpPr>
              <p:cNvPr id="240" name="Google Shape;240;p24"/>
              <p:cNvSpPr/>
              <p:nvPr/>
            </p:nvSpPr>
            <p:spPr>
              <a:xfrm>
                <a:off x="6643702" y="3071811"/>
                <a:ext cx="785818" cy="773118"/>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241" name="Google Shape;241;p24"/>
              <p:cNvPicPr preferRelativeResize="0"/>
              <p:nvPr/>
            </p:nvPicPr>
            <p:blipFill rotWithShape="1">
              <a:blip r:embed="rId3">
                <a:alphaModFix/>
              </a:blip>
              <a:srcRect/>
              <a:stretch/>
            </p:blipFill>
            <p:spPr>
              <a:xfrm>
                <a:off x="6929454" y="3357564"/>
                <a:ext cx="238125" cy="285750"/>
              </a:xfrm>
              <a:prstGeom prst="rect">
                <a:avLst/>
              </a:prstGeom>
              <a:noFill/>
              <a:ln>
                <a:noFill/>
              </a:ln>
            </p:spPr>
          </p:pic>
        </p:grpSp>
        <p:cxnSp>
          <p:nvCxnSpPr>
            <p:cNvPr id="242" name="Google Shape;242;p24"/>
            <p:cNvCxnSpPr/>
            <p:nvPr/>
          </p:nvCxnSpPr>
          <p:spPr>
            <a:xfrm rot="-5400000" flipH="1">
              <a:off x="2830499" y="3644905"/>
              <a:ext cx="1154122" cy="900118"/>
            </a:xfrm>
            <a:prstGeom prst="straightConnector1">
              <a:avLst/>
            </a:prstGeom>
            <a:noFill/>
            <a:ln w="9525" cap="flat" cmpd="sng">
              <a:solidFill>
                <a:srgbClr val="4A7EBB"/>
              </a:solidFill>
              <a:prstDash val="solid"/>
              <a:miter lim="800000"/>
              <a:headEnd type="none" w="med" len="med"/>
              <a:tailEnd type="stealth" w="med" len="med"/>
            </a:ln>
          </p:spPr>
        </p:cxnSp>
        <p:cxnSp>
          <p:nvCxnSpPr>
            <p:cNvPr id="243" name="Google Shape;243;p24"/>
            <p:cNvCxnSpPr/>
            <p:nvPr/>
          </p:nvCxnSpPr>
          <p:spPr>
            <a:xfrm rot="-5400000">
              <a:off x="4030658" y="2636834"/>
              <a:ext cx="439740" cy="1587"/>
            </a:xfrm>
            <a:prstGeom prst="straightConnector1">
              <a:avLst/>
            </a:prstGeom>
            <a:noFill/>
            <a:ln w="9525" cap="flat" cmpd="sng">
              <a:solidFill>
                <a:srgbClr val="4A7EBB"/>
              </a:solidFill>
              <a:prstDash val="solid"/>
              <a:miter lim="800000"/>
              <a:headEnd type="none" w="med" len="med"/>
              <a:tailEnd type="stealth" w="med" len="med"/>
            </a:ln>
          </p:spPr>
        </p:cxnSp>
        <p:cxnSp>
          <p:nvCxnSpPr>
            <p:cNvPr id="244" name="Google Shape;244;p24"/>
            <p:cNvCxnSpPr/>
            <p:nvPr/>
          </p:nvCxnSpPr>
          <p:spPr>
            <a:xfrm rot="5400000" flipH="1">
              <a:off x="4250528" y="1478743"/>
              <a:ext cx="1588" cy="555629"/>
            </a:xfrm>
            <a:prstGeom prst="curvedConnector3">
              <a:avLst>
                <a:gd name="adj1" fmla="val 23444425"/>
              </a:avLst>
            </a:prstGeom>
            <a:noFill/>
            <a:ln w="9525" cap="flat" cmpd="sng">
              <a:solidFill>
                <a:srgbClr val="4A7EBB"/>
              </a:solidFill>
              <a:prstDash val="solid"/>
              <a:miter lim="800000"/>
              <a:headEnd type="none" w="med" len="med"/>
              <a:tailEnd type="stealth" w="med" len="med"/>
            </a:ln>
          </p:spPr>
        </p:cxnSp>
        <p:cxnSp>
          <p:nvCxnSpPr>
            <p:cNvPr id="245" name="Google Shape;245;p24"/>
            <p:cNvCxnSpPr/>
            <p:nvPr/>
          </p:nvCxnSpPr>
          <p:spPr>
            <a:xfrm rot="5400000" flipH="1">
              <a:off x="4321966" y="5479274"/>
              <a:ext cx="1588" cy="555629"/>
            </a:xfrm>
            <a:prstGeom prst="curvedConnector3">
              <a:avLst>
                <a:gd name="adj1" fmla="val 23442466"/>
              </a:avLst>
            </a:prstGeom>
            <a:noFill/>
            <a:ln w="9525" cap="flat" cmpd="sng">
              <a:solidFill>
                <a:srgbClr val="4A7EBB"/>
              </a:solidFill>
              <a:prstDash val="solid"/>
              <a:miter lim="800000"/>
              <a:headEnd type="none" w="med" len="med"/>
              <a:tailEnd type="stealth" w="med" len="med"/>
            </a:ln>
          </p:spPr>
        </p:cxnSp>
        <p:cxnSp>
          <p:nvCxnSpPr>
            <p:cNvPr id="246" name="Google Shape;246;p24"/>
            <p:cNvCxnSpPr/>
            <p:nvPr/>
          </p:nvCxnSpPr>
          <p:spPr>
            <a:xfrm rot="-5400000">
              <a:off x="5107785" y="2391563"/>
              <a:ext cx="1587" cy="1158883"/>
            </a:xfrm>
            <a:prstGeom prst="curvedConnector3">
              <a:avLst>
                <a:gd name="adj1" fmla="val 23455673"/>
              </a:avLst>
            </a:prstGeom>
            <a:noFill/>
            <a:ln w="9525" cap="flat" cmpd="sng">
              <a:solidFill>
                <a:srgbClr val="4A7EBB"/>
              </a:solidFill>
              <a:prstDash val="solid"/>
              <a:miter lim="800000"/>
              <a:headEnd type="none" w="med" len="med"/>
              <a:tailEnd type="stealth" w="med" len="med"/>
            </a:ln>
          </p:spPr>
        </p:cxnSp>
        <p:cxnSp>
          <p:nvCxnSpPr>
            <p:cNvPr id="247" name="Google Shape;247;p24"/>
            <p:cNvCxnSpPr/>
            <p:nvPr/>
          </p:nvCxnSpPr>
          <p:spPr>
            <a:xfrm rot="5400000">
              <a:off x="5107785" y="2937667"/>
              <a:ext cx="1587" cy="1158883"/>
            </a:xfrm>
            <a:prstGeom prst="curvedConnector3">
              <a:avLst>
                <a:gd name="adj1" fmla="val -14156424"/>
              </a:avLst>
            </a:prstGeom>
            <a:noFill/>
            <a:ln w="9525" cap="flat" cmpd="sng">
              <a:solidFill>
                <a:srgbClr val="4A7EBB"/>
              </a:solidFill>
              <a:prstDash val="solid"/>
              <a:miter lim="800000"/>
              <a:headEnd type="none" w="med" len="med"/>
              <a:tailEnd type="stealth" w="med" len="med"/>
            </a:ln>
          </p:spPr>
        </p:cxnSp>
        <p:cxnSp>
          <p:nvCxnSpPr>
            <p:cNvPr id="248" name="Google Shape;248;p24"/>
            <p:cNvCxnSpPr/>
            <p:nvPr/>
          </p:nvCxnSpPr>
          <p:spPr>
            <a:xfrm>
              <a:off x="4572000" y="4929201"/>
              <a:ext cx="71438" cy="1357323"/>
            </a:xfrm>
            <a:prstGeom prst="curvedConnector3">
              <a:avLst>
                <a:gd name="adj1" fmla="val -3109279"/>
              </a:avLst>
            </a:prstGeom>
            <a:noFill/>
            <a:ln w="9525" cap="flat" cmpd="sng">
              <a:solidFill>
                <a:srgbClr val="4A7EBB"/>
              </a:solidFill>
              <a:prstDash val="solid"/>
              <a:miter lim="800000"/>
              <a:headEnd type="none" w="med" len="med"/>
              <a:tailEnd type="stealth" w="med" len="med"/>
            </a:ln>
          </p:spPr>
        </p:cxnSp>
        <p:cxnSp>
          <p:nvCxnSpPr>
            <p:cNvPr id="249" name="Google Shape;249;p24"/>
            <p:cNvCxnSpPr/>
            <p:nvPr/>
          </p:nvCxnSpPr>
          <p:spPr>
            <a:xfrm rot="10800000">
              <a:off x="3929058" y="4929201"/>
              <a:ext cx="71437" cy="1357323"/>
            </a:xfrm>
            <a:prstGeom prst="curvedConnector3">
              <a:avLst>
                <a:gd name="adj1" fmla="val 3290771"/>
              </a:avLst>
            </a:prstGeom>
            <a:noFill/>
            <a:ln w="9525" cap="flat" cmpd="sng">
              <a:solidFill>
                <a:srgbClr val="4A7EBB"/>
              </a:solidFill>
              <a:prstDash val="solid"/>
              <a:miter lim="800000"/>
              <a:headEnd type="none" w="med" len="med"/>
              <a:tailEnd type="stealth" w="med" len="med"/>
            </a:ln>
          </p:spPr>
        </p:cxnSp>
        <p:cxnSp>
          <p:nvCxnSpPr>
            <p:cNvPr id="250" name="Google Shape;250;p24"/>
            <p:cNvCxnSpPr/>
            <p:nvPr/>
          </p:nvCxnSpPr>
          <p:spPr>
            <a:xfrm>
              <a:off x="1571604" y="3214688"/>
              <a:ext cx="714380" cy="30162"/>
            </a:xfrm>
            <a:prstGeom prst="straightConnector1">
              <a:avLst/>
            </a:prstGeom>
            <a:noFill/>
            <a:ln w="9525" cap="flat" cmpd="sng">
              <a:solidFill>
                <a:srgbClr val="4A7EBB"/>
              </a:solidFill>
              <a:prstDash val="solid"/>
              <a:miter lim="800000"/>
              <a:headEnd type="none" w="med" len="med"/>
              <a:tailEnd type="stealth" w="med" len="med"/>
            </a:ln>
          </p:spPr>
        </p:cxnSp>
        <p:sp>
          <p:nvSpPr>
            <p:cNvPr id="251" name="Google Shape;251;p24"/>
            <p:cNvSpPr txBox="1"/>
            <p:nvPr/>
          </p:nvSpPr>
          <p:spPr>
            <a:xfrm>
              <a:off x="3258962" y="2941076"/>
              <a:ext cx="31290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p:txBody>
        </p:sp>
        <p:sp>
          <p:nvSpPr>
            <p:cNvPr id="252" name="Google Shape;252;p24"/>
            <p:cNvSpPr txBox="1"/>
            <p:nvPr/>
          </p:nvSpPr>
          <p:spPr>
            <a:xfrm>
              <a:off x="3143240" y="3916924"/>
              <a:ext cx="31290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253" name="Google Shape;253;p24"/>
            <p:cNvSpPr txBox="1"/>
            <p:nvPr/>
          </p:nvSpPr>
          <p:spPr>
            <a:xfrm>
              <a:off x="4973474" y="2357430"/>
              <a:ext cx="31290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p:txBody>
        </p:sp>
        <p:sp>
          <p:nvSpPr>
            <p:cNvPr id="254" name="Google Shape;254;p24"/>
            <p:cNvSpPr txBox="1"/>
            <p:nvPr/>
          </p:nvSpPr>
          <p:spPr>
            <a:xfrm>
              <a:off x="4000496" y="2500306"/>
              <a:ext cx="31290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255" name="Google Shape;255;p24"/>
            <p:cNvSpPr txBox="1"/>
            <p:nvPr/>
          </p:nvSpPr>
          <p:spPr>
            <a:xfrm>
              <a:off x="4973474" y="3571876"/>
              <a:ext cx="31290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p:txBody>
        </p:sp>
        <p:sp>
          <p:nvSpPr>
            <p:cNvPr id="256" name="Google Shape;256;p24"/>
            <p:cNvSpPr txBox="1"/>
            <p:nvPr/>
          </p:nvSpPr>
          <p:spPr>
            <a:xfrm>
              <a:off x="4071934" y="3786190"/>
              <a:ext cx="31290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257" name="Google Shape;257;p24"/>
            <p:cNvSpPr txBox="1"/>
            <p:nvPr/>
          </p:nvSpPr>
          <p:spPr>
            <a:xfrm>
              <a:off x="5214942" y="4071942"/>
              <a:ext cx="31290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sp>
          <p:nvSpPr>
            <p:cNvPr id="258" name="Google Shape;258;p24"/>
            <p:cNvSpPr txBox="1"/>
            <p:nvPr/>
          </p:nvSpPr>
          <p:spPr>
            <a:xfrm>
              <a:off x="4187656" y="5143512"/>
              <a:ext cx="31290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p:txBody>
        </p:sp>
        <p:sp>
          <p:nvSpPr>
            <p:cNvPr id="259" name="Google Shape;259;p24"/>
            <p:cNvSpPr txBox="1"/>
            <p:nvPr/>
          </p:nvSpPr>
          <p:spPr>
            <a:xfrm>
              <a:off x="4000496" y="1142984"/>
              <a:ext cx="505268"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0,1</a:t>
              </a:r>
              <a:endParaRPr/>
            </a:p>
          </p:txBody>
        </p:sp>
        <p:sp>
          <p:nvSpPr>
            <p:cNvPr id="260" name="Google Shape;260;p24"/>
            <p:cNvSpPr txBox="1"/>
            <p:nvPr/>
          </p:nvSpPr>
          <p:spPr>
            <a:xfrm>
              <a:off x="4786314" y="5286388"/>
              <a:ext cx="31290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0</a:t>
              </a:r>
              <a:endParaRPr/>
            </a:p>
          </p:txBody>
        </p:sp>
        <p:sp>
          <p:nvSpPr>
            <p:cNvPr id="261" name="Google Shape;261;p24"/>
            <p:cNvSpPr txBox="1"/>
            <p:nvPr/>
          </p:nvSpPr>
          <p:spPr>
            <a:xfrm>
              <a:off x="3473275" y="5357826"/>
              <a:ext cx="312907"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1</a:t>
              </a:r>
              <a:endParaRPr/>
            </a:p>
          </p:txBody>
        </p:sp>
      </p:grpSp>
      <p:pic>
        <p:nvPicPr>
          <p:cNvPr id="262" name="Google Shape;262;p24"/>
          <p:cNvPicPr preferRelativeResize="0"/>
          <p:nvPr/>
        </p:nvPicPr>
        <p:blipFill rotWithShape="1">
          <a:blip r:embed="rId3">
            <a:alphaModFix/>
          </a:blip>
          <a:srcRect/>
          <a:stretch/>
        </p:blipFill>
        <p:spPr>
          <a:xfrm>
            <a:off x="857250" y="5643562"/>
            <a:ext cx="238125" cy="285750"/>
          </a:xfrm>
          <a:prstGeom prst="rect">
            <a:avLst/>
          </a:prstGeom>
          <a:noFill/>
          <a:ln>
            <a:noFill/>
          </a:ln>
        </p:spPr>
      </p:pic>
      <p:pic>
        <p:nvPicPr>
          <p:cNvPr id="263" name="Google Shape;263;p24"/>
          <p:cNvPicPr preferRelativeResize="0"/>
          <p:nvPr/>
        </p:nvPicPr>
        <p:blipFill rotWithShape="1">
          <a:blip r:embed="rId3">
            <a:alphaModFix/>
          </a:blip>
          <a:srcRect/>
          <a:stretch/>
        </p:blipFill>
        <p:spPr>
          <a:xfrm>
            <a:off x="3167062" y="4500562"/>
            <a:ext cx="238125" cy="285750"/>
          </a:xfrm>
          <a:prstGeom prst="rect">
            <a:avLst/>
          </a:prstGeom>
          <a:noFill/>
          <a:ln>
            <a:noFill/>
          </a:ln>
        </p:spPr>
      </p:pic>
      <p:pic>
        <p:nvPicPr>
          <p:cNvPr id="264" name="Google Shape;264;p24"/>
          <p:cNvPicPr preferRelativeResize="0"/>
          <p:nvPr/>
        </p:nvPicPr>
        <p:blipFill rotWithShape="1">
          <a:blip r:embed="rId3">
            <a:alphaModFix/>
          </a:blip>
          <a:srcRect/>
          <a:stretch/>
        </p:blipFill>
        <p:spPr>
          <a:xfrm>
            <a:off x="3167062" y="5643562"/>
            <a:ext cx="238125" cy="285750"/>
          </a:xfrm>
          <a:prstGeom prst="rect">
            <a:avLst/>
          </a:prstGeom>
          <a:noFill/>
          <a:ln>
            <a:noFill/>
          </a:ln>
        </p:spPr>
      </p:pic>
      <p:pic>
        <p:nvPicPr>
          <p:cNvPr id="265" name="Google Shape;265;p24"/>
          <p:cNvPicPr preferRelativeResize="0"/>
          <p:nvPr/>
        </p:nvPicPr>
        <p:blipFill rotWithShape="1">
          <a:blip r:embed="rId3">
            <a:alphaModFix/>
          </a:blip>
          <a:srcRect/>
          <a:stretch/>
        </p:blipFill>
        <p:spPr>
          <a:xfrm>
            <a:off x="2000250" y="5643562"/>
            <a:ext cx="238125" cy="285750"/>
          </a:xfrm>
          <a:prstGeom prst="rect">
            <a:avLst/>
          </a:prstGeom>
          <a:noFill/>
          <a:ln>
            <a:noFill/>
          </a:ln>
        </p:spPr>
      </p:pic>
      <p:sp>
        <p:nvSpPr>
          <p:cNvPr id="266" name="Google Shape;266;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NFA – DFA equivalence (example)</a:t>
            </a:r>
            <a:endParaRPr/>
          </a:p>
        </p:txBody>
      </p:sp>
      <p:sp>
        <p:nvSpPr>
          <p:cNvPr id="267" name="Google Shape;267;p24"/>
          <p:cNvSpPr txBox="1">
            <a:spLocks noGrp="1"/>
          </p:cNvSpPr>
          <p:nvPr>
            <p:ph type="body" idx="1"/>
          </p:nvPr>
        </p:nvSpPr>
        <p:spPr>
          <a:xfrm>
            <a:off x="457200" y="1600200"/>
            <a:ext cx="8229600" cy="1185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Calibri"/>
                <a:ea typeface="Calibri"/>
                <a:cs typeface="Calibri"/>
                <a:sym typeface="Calibri"/>
              </a:rPr>
              <a:t>So the DFA is:</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NFA</a:t>
            </a:r>
            <a:r>
              <a:rPr lang="en-US" sz="4400" b="0" i="0" u="none" baseline="-25000">
                <a:solidFill>
                  <a:schemeClr val="dk1"/>
                </a:solidFill>
                <a:latin typeface="Calibri"/>
                <a:ea typeface="Calibri"/>
                <a:cs typeface="Calibri"/>
                <a:sym typeface="Calibri"/>
              </a:rPr>
              <a:t>ε</a:t>
            </a:r>
            <a:r>
              <a:rPr lang="en-US" sz="4400" b="0" i="0" u="none">
                <a:solidFill>
                  <a:schemeClr val="dk1"/>
                </a:solidFill>
                <a:latin typeface="Calibri"/>
                <a:ea typeface="Calibri"/>
                <a:cs typeface="Calibri"/>
                <a:sym typeface="Calibri"/>
              </a:rPr>
              <a:t> – NFA equivalence</a:t>
            </a:r>
            <a:endParaRPr/>
          </a:p>
        </p:txBody>
      </p:sp>
      <p:sp>
        <p:nvSpPr>
          <p:cNvPr id="273" name="Google Shape;273;p25"/>
          <p:cNvSpPr txBox="1">
            <a:spLocks noGrp="1"/>
          </p:cNvSpPr>
          <p:nvPr>
            <p:ph type="body" idx="1"/>
          </p:nvPr>
        </p:nvSpPr>
        <p:spPr>
          <a:xfrm>
            <a:off x="457200" y="1600200"/>
            <a:ext cx="8329612" cy="27574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An NFA</a:t>
            </a:r>
            <a:r>
              <a:rPr lang="en-US" sz="2800" b="0" i="0" u="none">
                <a:solidFill>
                  <a:schemeClr val="dk1"/>
                </a:solidFill>
                <a:latin typeface="Calibri"/>
                <a:ea typeface="Calibri"/>
                <a:cs typeface="Calibri"/>
                <a:sym typeface="Calibri"/>
              </a:rPr>
              <a:t>ε</a:t>
            </a:r>
            <a:r>
              <a:rPr lang="en-US" sz="3200" b="0" i="0" u="none">
                <a:solidFill>
                  <a:schemeClr val="dk1"/>
                </a:solidFill>
                <a:latin typeface="Calibri"/>
                <a:ea typeface="Calibri"/>
                <a:cs typeface="Calibri"/>
                <a:sym typeface="Calibri"/>
              </a:rPr>
              <a:t> is an NFA in which I can have ε-moves.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I want to get rid of ε-moves.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NFA</a:t>
            </a:r>
            <a:r>
              <a:rPr lang="en-US" sz="4400" b="0" i="0" u="none" baseline="-25000">
                <a:solidFill>
                  <a:schemeClr val="dk1"/>
                </a:solidFill>
                <a:latin typeface="Calibri"/>
                <a:ea typeface="Calibri"/>
                <a:cs typeface="Calibri"/>
                <a:sym typeface="Calibri"/>
              </a:rPr>
              <a:t>ε</a:t>
            </a:r>
            <a:r>
              <a:rPr lang="en-US" sz="4400" b="0" i="0" u="none">
                <a:solidFill>
                  <a:schemeClr val="dk1"/>
                </a:solidFill>
                <a:latin typeface="Calibri"/>
                <a:ea typeface="Calibri"/>
                <a:cs typeface="Calibri"/>
                <a:sym typeface="Calibri"/>
              </a:rPr>
              <a:t> – NFA equivalence</a:t>
            </a:r>
            <a:endParaRPr/>
          </a:p>
        </p:txBody>
      </p:sp>
      <p:sp>
        <p:nvSpPr>
          <p:cNvPr id="279" name="Google Shape;279;p2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Suppose that I have an ε-move like in the figure. Since an ε-move is like teleporting from q</a:t>
            </a:r>
            <a:r>
              <a:rPr lang="en-US" sz="3200" b="0" i="0" u="none" baseline="-25000">
                <a:solidFill>
                  <a:schemeClr val="dk1"/>
                </a:solidFill>
                <a:latin typeface="Calibri"/>
                <a:ea typeface="Calibri"/>
                <a:cs typeface="Calibri"/>
                <a:sym typeface="Calibri"/>
              </a:rPr>
              <a:t>1</a:t>
            </a:r>
            <a:r>
              <a:rPr lang="en-US" sz="3200" b="0" i="0" u="none">
                <a:solidFill>
                  <a:schemeClr val="dk1"/>
                </a:solidFill>
                <a:latin typeface="Calibri"/>
                <a:ea typeface="Calibri"/>
                <a:cs typeface="Calibri"/>
                <a:sym typeface="Calibri"/>
              </a:rPr>
              <a:t> to q</a:t>
            </a:r>
            <a:r>
              <a:rPr lang="en-US" sz="3200" b="0" i="0" u="none" baseline="-25000">
                <a:solidFill>
                  <a:schemeClr val="dk1"/>
                </a:solidFill>
                <a:latin typeface="Calibri"/>
                <a:ea typeface="Calibri"/>
                <a:cs typeface="Calibri"/>
                <a:sym typeface="Calibri"/>
              </a:rPr>
              <a:t>2</a:t>
            </a:r>
            <a:r>
              <a:rPr lang="en-US" sz="3200" b="0" i="0" u="none">
                <a:solidFill>
                  <a:schemeClr val="dk1"/>
                </a:solidFill>
                <a:latin typeface="Calibri"/>
                <a:ea typeface="Calibri"/>
                <a:cs typeface="Calibri"/>
                <a:sym typeface="Calibri"/>
              </a:rPr>
              <a:t> I can remove the arrow with the ε and add several arrows from q</a:t>
            </a:r>
            <a:r>
              <a:rPr lang="en-US" sz="3200" b="0" i="0" u="none" baseline="-25000">
                <a:solidFill>
                  <a:schemeClr val="dk1"/>
                </a:solidFill>
                <a:latin typeface="Calibri"/>
                <a:ea typeface="Calibri"/>
                <a:cs typeface="Calibri"/>
                <a:sym typeface="Calibri"/>
              </a:rPr>
              <a:t>1</a:t>
            </a:r>
            <a:r>
              <a:rPr lang="en-US" sz="3200" b="0" i="0" u="none">
                <a:solidFill>
                  <a:schemeClr val="dk1"/>
                </a:solidFill>
                <a:latin typeface="Calibri"/>
                <a:ea typeface="Calibri"/>
                <a:cs typeface="Calibri"/>
                <a:sym typeface="Calibri"/>
              </a:rPr>
              <a:t> to every neighbor of q</a:t>
            </a:r>
            <a:r>
              <a:rPr lang="en-US" sz="3200" b="0" i="0" u="none" baseline="-25000">
                <a:solidFill>
                  <a:schemeClr val="dk1"/>
                </a:solidFill>
                <a:latin typeface="Calibri"/>
                <a:ea typeface="Calibri"/>
                <a:cs typeface="Calibri"/>
                <a:sym typeface="Calibri"/>
              </a:rPr>
              <a:t>2</a:t>
            </a:r>
            <a:r>
              <a:rPr lang="en-US" sz="3200" b="0" i="0" u="none">
                <a:solidFill>
                  <a:schemeClr val="dk1"/>
                </a:solidFill>
                <a:latin typeface="Calibri"/>
                <a:ea typeface="Calibri"/>
                <a:cs typeface="Calibri"/>
                <a:sym typeface="Calibri"/>
              </a:rPr>
              <a:t>.</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cxnSp>
        <p:nvCxnSpPr>
          <p:cNvPr id="280" name="Google Shape;280;p26"/>
          <p:cNvCxnSpPr/>
          <p:nvPr/>
        </p:nvCxnSpPr>
        <p:spPr>
          <a:xfrm>
            <a:off x="2571750" y="5357812"/>
            <a:ext cx="571500" cy="0"/>
          </a:xfrm>
          <a:prstGeom prst="straightConnector1">
            <a:avLst/>
          </a:prstGeom>
          <a:noFill/>
          <a:ln w="9525" cap="flat" cmpd="sng">
            <a:solidFill>
              <a:srgbClr val="4A7EBB"/>
            </a:solidFill>
            <a:prstDash val="solid"/>
            <a:miter lim="800000"/>
            <a:headEnd type="none" w="med" len="med"/>
            <a:tailEnd type="stealth" w="med" len="med"/>
          </a:ln>
        </p:spPr>
      </p:cxnSp>
      <p:sp>
        <p:nvSpPr>
          <p:cNvPr id="281" name="Google Shape;281;p26"/>
          <p:cNvSpPr/>
          <p:nvPr/>
        </p:nvSpPr>
        <p:spPr>
          <a:xfrm>
            <a:off x="785812" y="5072062"/>
            <a:ext cx="571500" cy="571500"/>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1</a:t>
            </a:r>
            <a:endParaRPr/>
          </a:p>
        </p:txBody>
      </p:sp>
      <p:sp>
        <p:nvSpPr>
          <p:cNvPr id="282" name="Google Shape;282;p26"/>
          <p:cNvSpPr/>
          <p:nvPr/>
        </p:nvSpPr>
        <p:spPr>
          <a:xfrm>
            <a:off x="2000250" y="5072062"/>
            <a:ext cx="571500" cy="571500"/>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2</a:t>
            </a:r>
            <a:endParaRPr/>
          </a:p>
        </p:txBody>
      </p:sp>
      <p:cxnSp>
        <p:nvCxnSpPr>
          <p:cNvPr id="283" name="Google Shape;283;p26"/>
          <p:cNvCxnSpPr/>
          <p:nvPr/>
        </p:nvCxnSpPr>
        <p:spPr>
          <a:xfrm>
            <a:off x="1357312" y="5357812"/>
            <a:ext cx="642937" cy="1587"/>
          </a:xfrm>
          <a:prstGeom prst="straightConnector1">
            <a:avLst/>
          </a:prstGeom>
          <a:noFill/>
          <a:ln w="9525" cap="flat" cmpd="sng">
            <a:solidFill>
              <a:srgbClr val="4A7EBB"/>
            </a:solidFill>
            <a:prstDash val="solid"/>
            <a:miter lim="800000"/>
            <a:headEnd type="none" w="med" len="med"/>
            <a:tailEnd type="stealth" w="med" len="med"/>
          </a:ln>
        </p:spPr>
      </p:cxnSp>
      <p:sp>
        <p:nvSpPr>
          <p:cNvPr id="284" name="Google Shape;284;p26"/>
          <p:cNvSpPr txBox="1"/>
          <p:nvPr/>
        </p:nvSpPr>
        <p:spPr>
          <a:xfrm>
            <a:off x="2643187" y="5786437"/>
            <a:ext cx="3016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a:t>
            </a:r>
            <a:endParaRPr/>
          </a:p>
        </p:txBody>
      </p:sp>
      <p:sp>
        <p:nvSpPr>
          <p:cNvPr id="285" name="Google Shape;285;p26"/>
          <p:cNvSpPr txBox="1"/>
          <p:nvPr/>
        </p:nvSpPr>
        <p:spPr>
          <a:xfrm>
            <a:off x="1500187" y="5072062"/>
            <a:ext cx="29051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ε</a:t>
            </a:r>
            <a:endParaRPr/>
          </a:p>
        </p:txBody>
      </p:sp>
      <p:cxnSp>
        <p:nvCxnSpPr>
          <p:cNvPr id="286" name="Google Shape;286;p26"/>
          <p:cNvCxnSpPr/>
          <p:nvPr/>
        </p:nvCxnSpPr>
        <p:spPr>
          <a:xfrm>
            <a:off x="2286000" y="5643562"/>
            <a:ext cx="857400" cy="285900"/>
          </a:xfrm>
          <a:prstGeom prst="curvedConnector2">
            <a:avLst/>
          </a:prstGeom>
          <a:noFill/>
          <a:ln w="9525" cap="flat" cmpd="sng">
            <a:solidFill>
              <a:srgbClr val="4A7EBB"/>
            </a:solidFill>
            <a:prstDash val="solid"/>
            <a:miter lim="800000"/>
            <a:headEnd type="none" w="med" len="med"/>
            <a:tailEnd type="stealth" w="med" len="med"/>
          </a:ln>
        </p:spPr>
      </p:cxnSp>
      <p:sp>
        <p:nvSpPr>
          <p:cNvPr id="287" name="Google Shape;287;p26"/>
          <p:cNvSpPr txBox="1"/>
          <p:nvPr/>
        </p:nvSpPr>
        <p:spPr>
          <a:xfrm>
            <a:off x="2643187" y="4429125"/>
            <a:ext cx="3016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a:t>
            </a:r>
            <a:endParaRPr/>
          </a:p>
        </p:txBody>
      </p:sp>
      <p:sp>
        <p:nvSpPr>
          <p:cNvPr id="288" name="Google Shape;288;p26"/>
          <p:cNvSpPr/>
          <p:nvPr/>
        </p:nvSpPr>
        <p:spPr>
          <a:xfrm>
            <a:off x="3143250" y="5072062"/>
            <a:ext cx="571500" cy="571500"/>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4</a:t>
            </a:r>
            <a:endParaRPr/>
          </a:p>
        </p:txBody>
      </p:sp>
      <p:sp>
        <p:nvSpPr>
          <p:cNvPr id="289" name="Google Shape;289;p26"/>
          <p:cNvSpPr txBox="1"/>
          <p:nvPr/>
        </p:nvSpPr>
        <p:spPr>
          <a:xfrm>
            <a:off x="2643187" y="5072062"/>
            <a:ext cx="3016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a:t>
            </a:r>
            <a:endParaRPr/>
          </a:p>
        </p:txBody>
      </p:sp>
      <p:sp>
        <p:nvSpPr>
          <p:cNvPr id="290" name="Google Shape;290;p26"/>
          <p:cNvSpPr/>
          <p:nvPr/>
        </p:nvSpPr>
        <p:spPr>
          <a:xfrm>
            <a:off x="3143250" y="5643562"/>
            <a:ext cx="571500" cy="571500"/>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5</a:t>
            </a:r>
            <a:endParaRPr/>
          </a:p>
        </p:txBody>
      </p:sp>
      <p:sp>
        <p:nvSpPr>
          <p:cNvPr id="291" name="Google Shape;291;p26"/>
          <p:cNvSpPr/>
          <p:nvPr/>
        </p:nvSpPr>
        <p:spPr>
          <a:xfrm>
            <a:off x="3143250" y="4357687"/>
            <a:ext cx="571500" cy="571500"/>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3</a:t>
            </a:r>
            <a:endParaRPr/>
          </a:p>
        </p:txBody>
      </p:sp>
      <p:cxnSp>
        <p:nvCxnSpPr>
          <p:cNvPr id="292" name="Google Shape;292;p26"/>
          <p:cNvCxnSpPr/>
          <p:nvPr/>
        </p:nvCxnSpPr>
        <p:spPr>
          <a:xfrm rot="10800000" flipH="1">
            <a:off x="2286000" y="4643363"/>
            <a:ext cx="857400" cy="428700"/>
          </a:xfrm>
          <a:prstGeom prst="curvedConnector2">
            <a:avLst/>
          </a:prstGeom>
          <a:noFill/>
          <a:ln w="9525" cap="flat" cmpd="sng">
            <a:solidFill>
              <a:srgbClr val="4A7EBB"/>
            </a:solidFill>
            <a:prstDash val="solid"/>
            <a:miter lim="800000"/>
            <a:headEnd type="none" w="med" len="med"/>
            <a:tailEnd type="stealth" w="med" len="med"/>
          </a:ln>
        </p:spPr>
      </p:cxnSp>
      <p:cxnSp>
        <p:nvCxnSpPr>
          <p:cNvPr id="293" name="Google Shape;293;p26"/>
          <p:cNvCxnSpPr/>
          <p:nvPr/>
        </p:nvCxnSpPr>
        <p:spPr>
          <a:xfrm>
            <a:off x="5786437" y="5214937"/>
            <a:ext cx="857250" cy="0"/>
          </a:xfrm>
          <a:prstGeom prst="straightConnector1">
            <a:avLst/>
          </a:prstGeom>
          <a:noFill/>
          <a:ln w="9525" cap="flat" cmpd="sng">
            <a:solidFill>
              <a:srgbClr val="4A7EBB"/>
            </a:solidFill>
            <a:prstDash val="solid"/>
            <a:miter lim="800000"/>
            <a:headEnd type="none" w="med" len="med"/>
            <a:tailEnd type="stealth" w="med" len="med"/>
          </a:ln>
        </p:spPr>
      </p:cxnSp>
      <p:sp>
        <p:nvSpPr>
          <p:cNvPr id="294" name="Google Shape;294;p26"/>
          <p:cNvSpPr/>
          <p:nvPr/>
        </p:nvSpPr>
        <p:spPr>
          <a:xfrm>
            <a:off x="5214937" y="4929187"/>
            <a:ext cx="571500" cy="571500"/>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1</a:t>
            </a:r>
            <a:endParaRPr/>
          </a:p>
        </p:txBody>
      </p:sp>
      <p:sp>
        <p:nvSpPr>
          <p:cNvPr id="295" name="Google Shape;295;p26"/>
          <p:cNvSpPr txBox="1"/>
          <p:nvPr/>
        </p:nvSpPr>
        <p:spPr>
          <a:xfrm>
            <a:off x="6215062" y="5773737"/>
            <a:ext cx="3016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a:t>
            </a:r>
            <a:endParaRPr/>
          </a:p>
        </p:txBody>
      </p:sp>
      <p:cxnSp>
        <p:nvCxnSpPr>
          <p:cNvPr id="296" name="Google Shape;296;p26"/>
          <p:cNvCxnSpPr/>
          <p:nvPr/>
        </p:nvCxnSpPr>
        <p:spPr>
          <a:xfrm>
            <a:off x="5500687" y="5500687"/>
            <a:ext cx="1143000" cy="285900"/>
          </a:xfrm>
          <a:prstGeom prst="curvedConnector2">
            <a:avLst/>
          </a:prstGeom>
          <a:noFill/>
          <a:ln w="9525" cap="flat" cmpd="sng">
            <a:solidFill>
              <a:srgbClr val="4A7EBB"/>
            </a:solidFill>
            <a:prstDash val="solid"/>
            <a:miter lim="800000"/>
            <a:headEnd type="none" w="med" len="med"/>
            <a:tailEnd type="stealth" w="med" len="med"/>
          </a:ln>
        </p:spPr>
      </p:cxnSp>
      <p:sp>
        <p:nvSpPr>
          <p:cNvPr id="297" name="Google Shape;297;p26"/>
          <p:cNvSpPr txBox="1"/>
          <p:nvPr/>
        </p:nvSpPr>
        <p:spPr>
          <a:xfrm>
            <a:off x="6199187" y="4273550"/>
            <a:ext cx="3016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a:t>
            </a:r>
            <a:endParaRPr/>
          </a:p>
        </p:txBody>
      </p:sp>
      <p:sp>
        <p:nvSpPr>
          <p:cNvPr id="298" name="Google Shape;298;p26"/>
          <p:cNvSpPr/>
          <p:nvPr/>
        </p:nvSpPr>
        <p:spPr>
          <a:xfrm>
            <a:off x="6643687" y="4929187"/>
            <a:ext cx="571500" cy="571500"/>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4</a:t>
            </a:r>
            <a:endParaRPr/>
          </a:p>
        </p:txBody>
      </p:sp>
      <p:sp>
        <p:nvSpPr>
          <p:cNvPr id="299" name="Google Shape;299;p26"/>
          <p:cNvSpPr txBox="1"/>
          <p:nvPr/>
        </p:nvSpPr>
        <p:spPr>
          <a:xfrm>
            <a:off x="6199187" y="4916487"/>
            <a:ext cx="3016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a:t>
            </a:r>
            <a:endParaRPr/>
          </a:p>
        </p:txBody>
      </p:sp>
      <p:sp>
        <p:nvSpPr>
          <p:cNvPr id="300" name="Google Shape;300;p26"/>
          <p:cNvSpPr/>
          <p:nvPr/>
        </p:nvSpPr>
        <p:spPr>
          <a:xfrm>
            <a:off x="6643687" y="5500687"/>
            <a:ext cx="571500" cy="571500"/>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5</a:t>
            </a:r>
            <a:endParaRPr/>
          </a:p>
        </p:txBody>
      </p:sp>
      <p:sp>
        <p:nvSpPr>
          <p:cNvPr id="301" name="Google Shape;301;p26"/>
          <p:cNvSpPr/>
          <p:nvPr/>
        </p:nvSpPr>
        <p:spPr>
          <a:xfrm>
            <a:off x="6643687" y="4214812"/>
            <a:ext cx="571500" cy="571500"/>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3</a:t>
            </a:r>
            <a:endParaRPr/>
          </a:p>
        </p:txBody>
      </p:sp>
      <p:cxnSp>
        <p:nvCxnSpPr>
          <p:cNvPr id="302" name="Google Shape;302;p26"/>
          <p:cNvCxnSpPr/>
          <p:nvPr/>
        </p:nvCxnSpPr>
        <p:spPr>
          <a:xfrm rot="10800000" flipH="1">
            <a:off x="5500688" y="4500488"/>
            <a:ext cx="1143000" cy="428700"/>
          </a:xfrm>
          <a:prstGeom prst="curvedConnector2">
            <a:avLst/>
          </a:prstGeom>
          <a:noFill/>
          <a:ln w="9525" cap="flat" cmpd="sng">
            <a:solidFill>
              <a:srgbClr val="4A7EBB"/>
            </a:solidFill>
            <a:prstDash val="solid"/>
            <a:miter lim="800000"/>
            <a:headEnd type="none" w="med" len="med"/>
            <a:tailEnd type="stealth" w="med" len="med"/>
          </a:ln>
        </p:spPr>
      </p:cxnSp>
      <p:cxnSp>
        <p:nvCxnSpPr>
          <p:cNvPr id="303" name="Google Shape;303;p26"/>
          <p:cNvCxnSpPr/>
          <p:nvPr/>
        </p:nvCxnSpPr>
        <p:spPr>
          <a:xfrm rot="10800000">
            <a:off x="7215187" y="5214937"/>
            <a:ext cx="1000125" cy="1587"/>
          </a:xfrm>
          <a:prstGeom prst="straightConnector1">
            <a:avLst/>
          </a:prstGeom>
          <a:noFill/>
          <a:ln w="9525" cap="flat" cmpd="sng">
            <a:solidFill>
              <a:srgbClr val="4A7EBB"/>
            </a:solidFill>
            <a:prstDash val="solid"/>
            <a:miter lim="800000"/>
            <a:headEnd type="none" w="med" len="med"/>
            <a:tailEnd type="stealth" w="med" len="med"/>
          </a:ln>
        </p:spPr>
      </p:cxnSp>
      <p:sp>
        <p:nvSpPr>
          <p:cNvPr id="304" name="Google Shape;304;p26"/>
          <p:cNvSpPr/>
          <p:nvPr/>
        </p:nvSpPr>
        <p:spPr>
          <a:xfrm>
            <a:off x="8215312" y="4929187"/>
            <a:ext cx="571500" cy="571500"/>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2</a:t>
            </a:r>
            <a:endParaRPr/>
          </a:p>
        </p:txBody>
      </p:sp>
      <p:sp>
        <p:nvSpPr>
          <p:cNvPr id="305" name="Google Shape;305;p26"/>
          <p:cNvSpPr txBox="1"/>
          <p:nvPr/>
        </p:nvSpPr>
        <p:spPr>
          <a:xfrm>
            <a:off x="7643812" y="5773737"/>
            <a:ext cx="3016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a:t>
            </a:r>
            <a:endParaRPr/>
          </a:p>
        </p:txBody>
      </p:sp>
      <p:cxnSp>
        <p:nvCxnSpPr>
          <p:cNvPr id="306" name="Google Shape;306;p26"/>
          <p:cNvCxnSpPr/>
          <p:nvPr/>
        </p:nvCxnSpPr>
        <p:spPr>
          <a:xfrm flipH="1">
            <a:off x="7215263" y="5500688"/>
            <a:ext cx="1285800" cy="285900"/>
          </a:xfrm>
          <a:prstGeom prst="curvedConnector2">
            <a:avLst/>
          </a:prstGeom>
          <a:noFill/>
          <a:ln w="9525" cap="flat" cmpd="sng">
            <a:solidFill>
              <a:srgbClr val="4A7EBB"/>
            </a:solidFill>
            <a:prstDash val="solid"/>
            <a:miter lim="800000"/>
            <a:headEnd type="none" w="med" len="med"/>
            <a:tailEnd type="stealth" w="med" len="med"/>
          </a:ln>
        </p:spPr>
      </p:cxnSp>
      <p:sp>
        <p:nvSpPr>
          <p:cNvPr id="307" name="Google Shape;307;p26"/>
          <p:cNvSpPr txBox="1"/>
          <p:nvPr/>
        </p:nvSpPr>
        <p:spPr>
          <a:xfrm>
            <a:off x="7643812" y="4286250"/>
            <a:ext cx="3016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a:t>
            </a:r>
            <a:endParaRPr/>
          </a:p>
        </p:txBody>
      </p:sp>
      <p:sp>
        <p:nvSpPr>
          <p:cNvPr id="308" name="Google Shape;308;p26"/>
          <p:cNvSpPr txBox="1"/>
          <p:nvPr/>
        </p:nvSpPr>
        <p:spPr>
          <a:xfrm>
            <a:off x="7627937" y="4929187"/>
            <a:ext cx="3016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a:t>
            </a:r>
            <a:endParaRPr/>
          </a:p>
        </p:txBody>
      </p:sp>
      <p:cxnSp>
        <p:nvCxnSpPr>
          <p:cNvPr id="309" name="Google Shape;309;p26"/>
          <p:cNvCxnSpPr/>
          <p:nvPr/>
        </p:nvCxnSpPr>
        <p:spPr>
          <a:xfrm rot="10800000">
            <a:off x="7215262" y="4500487"/>
            <a:ext cx="1285800" cy="428700"/>
          </a:xfrm>
          <a:prstGeom prst="curvedConnector2">
            <a:avLst/>
          </a:prstGeom>
          <a:noFill/>
          <a:ln w="9525" cap="flat" cmpd="sng">
            <a:solidFill>
              <a:srgbClr val="4A7EBB"/>
            </a:solidFill>
            <a:prstDash val="solid"/>
            <a:miter lim="800000"/>
            <a:headEnd type="none" w="med" len="med"/>
            <a:tailEnd type="stealth"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NFA</a:t>
            </a:r>
            <a:r>
              <a:rPr lang="en-US" sz="4400" b="0" i="0" u="none" baseline="-25000">
                <a:solidFill>
                  <a:schemeClr val="dk1"/>
                </a:solidFill>
                <a:latin typeface="Calibri"/>
                <a:ea typeface="Calibri"/>
                <a:cs typeface="Calibri"/>
                <a:sym typeface="Calibri"/>
              </a:rPr>
              <a:t>ε</a:t>
            </a:r>
            <a:r>
              <a:rPr lang="en-US" sz="4400" b="0" i="0" u="none">
                <a:solidFill>
                  <a:schemeClr val="dk1"/>
                </a:solidFill>
                <a:latin typeface="Calibri"/>
                <a:ea typeface="Calibri"/>
                <a:cs typeface="Calibri"/>
                <a:sym typeface="Calibri"/>
              </a:rPr>
              <a:t> – NFA equivalence</a:t>
            </a:r>
            <a:endParaRPr/>
          </a:p>
        </p:txBody>
      </p:sp>
      <p:sp>
        <p:nvSpPr>
          <p:cNvPr id="315" name="Google Shape;315;p2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If from q</a:t>
            </a:r>
            <a:r>
              <a:rPr lang="en-US" sz="3200" b="0" i="0" u="none" baseline="-25000">
                <a:solidFill>
                  <a:schemeClr val="dk1"/>
                </a:solidFill>
                <a:latin typeface="Calibri"/>
                <a:ea typeface="Calibri"/>
                <a:cs typeface="Calibri"/>
                <a:sym typeface="Calibri"/>
              </a:rPr>
              <a:t>1 </a:t>
            </a:r>
            <a:r>
              <a:rPr lang="en-US" sz="3200" b="0" i="0" u="none">
                <a:solidFill>
                  <a:schemeClr val="dk1"/>
                </a:solidFill>
                <a:latin typeface="Calibri"/>
                <a:ea typeface="Calibri"/>
                <a:cs typeface="Calibri"/>
                <a:sym typeface="Calibri"/>
              </a:rPr>
              <a:t>an ε-move takes me to q2 which is accept state then, when I remove the ε-move I should convert q1 to accept state.</a:t>
            </a:r>
            <a:r>
              <a:rPr lang="en-US" sz="3200" b="0" i="0" u="none" baseline="-25000">
                <a:solidFill>
                  <a:schemeClr val="dk1"/>
                </a:solidFill>
                <a:latin typeface="Calibri"/>
                <a:ea typeface="Calibri"/>
                <a:cs typeface="Calibri"/>
                <a:sym typeface="Calibri"/>
              </a:rPr>
              <a:t> </a:t>
            </a:r>
            <a:r>
              <a:rPr lang="en-US" sz="3200" b="0" i="0" u="none">
                <a:solidFill>
                  <a:schemeClr val="dk1"/>
                </a:solidFill>
                <a:latin typeface="Calibri"/>
                <a:ea typeface="Calibri"/>
                <a:cs typeface="Calibri"/>
                <a:sym typeface="Calibri"/>
              </a:rPr>
              <a:t> </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cxnSp>
        <p:nvCxnSpPr>
          <p:cNvPr id="316" name="Google Shape;316;p27"/>
          <p:cNvCxnSpPr/>
          <p:nvPr/>
        </p:nvCxnSpPr>
        <p:spPr>
          <a:xfrm>
            <a:off x="2571750" y="4429125"/>
            <a:ext cx="571500" cy="0"/>
          </a:xfrm>
          <a:prstGeom prst="straightConnector1">
            <a:avLst/>
          </a:prstGeom>
          <a:noFill/>
          <a:ln w="9525" cap="flat" cmpd="sng">
            <a:solidFill>
              <a:srgbClr val="4A7EBB"/>
            </a:solidFill>
            <a:prstDash val="solid"/>
            <a:miter lim="800000"/>
            <a:headEnd type="none" w="med" len="med"/>
            <a:tailEnd type="stealth" w="med" len="med"/>
          </a:ln>
        </p:spPr>
      </p:cxnSp>
      <p:sp>
        <p:nvSpPr>
          <p:cNvPr id="317" name="Google Shape;317;p27"/>
          <p:cNvSpPr/>
          <p:nvPr/>
        </p:nvSpPr>
        <p:spPr>
          <a:xfrm>
            <a:off x="785812" y="4143375"/>
            <a:ext cx="571500" cy="571500"/>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1</a:t>
            </a:r>
            <a:endParaRPr/>
          </a:p>
        </p:txBody>
      </p:sp>
      <p:sp>
        <p:nvSpPr>
          <p:cNvPr id="318" name="Google Shape;318;p27"/>
          <p:cNvSpPr/>
          <p:nvPr/>
        </p:nvSpPr>
        <p:spPr>
          <a:xfrm>
            <a:off x="2000250" y="4143375"/>
            <a:ext cx="571500" cy="571500"/>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2</a:t>
            </a:r>
            <a:endParaRPr/>
          </a:p>
        </p:txBody>
      </p:sp>
      <p:cxnSp>
        <p:nvCxnSpPr>
          <p:cNvPr id="319" name="Google Shape;319;p27"/>
          <p:cNvCxnSpPr/>
          <p:nvPr/>
        </p:nvCxnSpPr>
        <p:spPr>
          <a:xfrm>
            <a:off x="1357312" y="4429125"/>
            <a:ext cx="642937" cy="1587"/>
          </a:xfrm>
          <a:prstGeom prst="straightConnector1">
            <a:avLst/>
          </a:prstGeom>
          <a:noFill/>
          <a:ln w="9525" cap="flat" cmpd="sng">
            <a:solidFill>
              <a:srgbClr val="4A7EBB"/>
            </a:solidFill>
            <a:prstDash val="solid"/>
            <a:miter lim="800000"/>
            <a:headEnd type="none" w="med" len="med"/>
            <a:tailEnd type="stealth" w="med" len="med"/>
          </a:ln>
        </p:spPr>
      </p:cxnSp>
      <p:sp>
        <p:nvSpPr>
          <p:cNvPr id="320" name="Google Shape;320;p27"/>
          <p:cNvSpPr txBox="1"/>
          <p:nvPr/>
        </p:nvSpPr>
        <p:spPr>
          <a:xfrm>
            <a:off x="1500187" y="4143375"/>
            <a:ext cx="290512"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ε</a:t>
            </a:r>
            <a:endParaRPr/>
          </a:p>
        </p:txBody>
      </p:sp>
      <p:sp>
        <p:nvSpPr>
          <p:cNvPr id="321" name="Google Shape;321;p27"/>
          <p:cNvSpPr/>
          <p:nvPr/>
        </p:nvSpPr>
        <p:spPr>
          <a:xfrm>
            <a:off x="3143250" y="4143375"/>
            <a:ext cx="571500" cy="571500"/>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4</a:t>
            </a:r>
            <a:endParaRPr/>
          </a:p>
        </p:txBody>
      </p:sp>
      <p:sp>
        <p:nvSpPr>
          <p:cNvPr id="322" name="Google Shape;322;p27"/>
          <p:cNvSpPr txBox="1"/>
          <p:nvPr/>
        </p:nvSpPr>
        <p:spPr>
          <a:xfrm>
            <a:off x="2643187" y="4143375"/>
            <a:ext cx="3016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a:t>
            </a:r>
            <a:endParaRPr/>
          </a:p>
        </p:txBody>
      </p:sp>
      <p:sp>
        <p:nvSpPr>
          <p:cNvPr id="323" name="Google Shape;323;p27"/>
          <p:cNvSpPr/>
          <p:nvPr/>
        </p:nvSpPr>
        <p:spPr>
          <a:xfrm>
            <a:off x="5214937" y="4000500"/>
            <a:ext cx="571500" cy="571500"/>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1</a:t>
            </a:r>
            <a:endParaRPr/>
          </a:p>
        </p:txBody>
      </p:sp>
      <p:sp>
        <p:nvSpPr>
          <p:cNvPr id="324" name="Google Shape;324;p27"/>
          <p:cNvSpPr txBox="1"/>
          <p:nvPr/>
        </p:nvSpPr>
        <p:spPr>
          <a:xfrm>
            <a:off x="6715125" y="4845050"/>
            <a:ext cx="3016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a:t>
            </a:r>
            <a:endParaRPr/>
          </a:p>
        </p:txBody>
      </p:sp>
      <p:cxnSp>
        <p:nvCxnSpPr>
          <p:cNvPr id="325" name="Google Shape;325;p27"/>
          <p:cNvCxnSpPr/>
          <p:nvPr/>
        </p:nvCxnSpPr>
        <p:spPr>
          <a:xfrm>
            <a:off x="5500687" y="4572000"/>
            <a:ext cx="3000300" cy="1500"/>
          </a:xfrm>
          <a:prstGeom prst="curvedConnector3">
            <a:avLst>
              <a:gd name="adj1" fmla="val 0"/>
            </a:avLst>
          </a:prstGeom>
          <a:noFill/>
          <a:ln w="9525" cap="flat" cmpd="sng">
            <a:solidFill>
              <a:srgbClr val="4A7EBB"/>
            </a:solidFill>
            <a:prstDash val="solid"/>
            <a:miter lim="800000"/>
            <a:headEnd type="none" w="med" len="med"/>
            <a:tailEnd type="stealth" w="med" len="med"/>
          </a:ln>
        </p:spPr>
      </p:cxnSp>
      <p:sp>
        <p:nvSpPr>
          <p:cNvPr id="326" name="Google Shape;326;p27"/>
          <p:cNvSpPr/>
          <p:nvPr/>
        </p:nvSpPr>
        <p:spPr>
          <a:xfrm>
            <a:off x="6643687" y="4000500"/>
            <a:ext cx="571500" cy="571500"/>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2</a:t>
            </a:r>
            <a:endParaRPr/>
          </a:p>
        </p:txBody>
      </p:sp>
      <p:cxnSp>
        <p:nvCxnSpPr>
          <p:cNvPr id="327" name="Google Shape;327;p27"/>
          <p:cNvCxnSpPr/>
          <p:nvPr/>
        </p:nvCxnSpPr>
        <p:spPr>
          <a:xfrm>
            <a:off x="7215187" y="4286250"/>
            <a:ext cx="1000125" cy="1587"/>
          </a:xfrm>
          <a:prstGeom prst="straightConnector1">
            <a:avLst/>
          </a:prstGeom>
          <a:noFill/>
          <a:ln w="9525" cap="flat" cmpd="sng">
            <a:solidFill>
              <a:srgbClr val="4A7EBB"/>
            </a:solidFill>
            <a:prstDash val="solid"/>
            <a:miter lim="800000"/>
            <a:headEnd type="none" w="med" len="med"/>
            <a:tailEnd type="stealth" w="med" len="med"/>
          </a:ln>
        </p:spPr>
      </p:cxnSp>
      <p:sp>
        <p:nvSpPr>
          <p:cNvPr id="328" name="Google Shape;328;p27"/>
          <p:cNvSpPr/>
          <p:nvPr/>
        </p:nvSpPr>
        <p:spPr>
          <a:xfrm>
            <a:off x="8215312" y="4000500"/>
            <a:ext cx="571500" cy="571500"/>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4</a:t>
            </a:r>
            <a:endParaRPr/>
          </a:p>
        </p:txBody>
      </p:sp>
      <p:sp>
        <p:nvSpPr>
          <p:cNvPr id="329" name="Google Shape;329;p27"/>
          <p:cNvSpPr txBox="1"/>
          <p:nvPr/>
        </p:nvSpPr>
        <p:spPr>
          <a:xfrm>
            <a:off x="7627937" y="4000500"/>
            <a:ext cx="3016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a:t>
            </a:r>
            <a:endParaRPr/>
          </a:p>
        </p:txBody>
      </p:sp>
      <p:sp>
        <p:nvSpPr>
          <p:cNvPr id="330" name="Google Shape;330;p27"/>
          <p:cNvSpPr/>
          <p:nvPr/>
        </p:nvSpPr>
        <p:spPr>
          <a:xfrm>
            <a:off x="2071687" y="4202112"/>
            <a:ext cx="428625" cy="428625"/>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31" name="Google Shape;331;p27"/>
          <p:cNvSpPr/>
          <p:nvPr/>
        </p:nvSpPr>
        <p:spPr>
          <a:xfrm>
            <a:off x="6715125" y="4059237"/>
            <a:ext cx="428625" cy="428625"/>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32" name="Google Shape;332;p27"/>
          <p:cNvSpPr/>
          <p:nvPr/>
        </p:nvSpPr>
        <p:spPr>
          <a:xfrm>
            <a:off x="5286375" y="4059237"/>
            <a:ext cx="428625" cy="428625"/>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RE to epsilon NFA</a:t>
            </a:r>
            <a:endParaRPr/>
          </a:p>
        </p:txBody>
      </p:sp>
      <p:sp>
        <p:nvSpPr>
          <p:cNvPr id="338" name="Google Shape;338;p2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Thompson’s rules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What is an NFA</a:t>
            </a:r>
            <a:endParaRPr/>
          </a:p>
        </p:txBody>
      </p:sp>
      <p:sp>
        <p:nvSpPr>
          <p:cNvPr id="90" name="Google Shape;90;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An NFA is an automaton that its states might have </a:t>
            </a:r>
            <a:r>
              <a:rPr lang="en-US" sz="3200" b="0" i="0" u="none" strike="noStrike" cap="none">
                <a:solidFill>
                  <a:srgbClr val="FF0000"/>
                </a:solidFill>
                <a:latin typeface="Calibri"/>
                <a:ea typeface="Calibri"/>
                <a:cs typeface="Calibri"/>
                <a:sym typeface="Calibri"/>
              </a:rPr>
              <a:t>none, one or more outgoing arrows </a:t>
            </a:r>
            <a:r>
              <a:rPr lang="en-US" sz="3200" b="0" i="0" u="none" strike="noStrike" cap="none">
                <a:solidFill>
                  <a:schemeClr val="dk1"/>
                </a:solidFill>
                <a:latin typeface="Calibri"/>
                <a:ea typeface="Calibri"/>
                <a:cs typeface="Calibri"/>
                <a:sym typeface="Calibri"/>
              </a:rPr>
              <a:t>under a specific symbol. </a:t>
            </a:r>
            <a:endParaRPr/>
          </a:p>
          <a:p>
            <a:pPr marL="342900" marR="0" lvl="0" indent="-139700" algn="l" rtl="0">
              <a:lnSpc>
                <a:spcPct val="100000"/>
              </a:lnSpc>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A DFA is by definition an NFA (each state has </a:t>
            </a:r>
            <a:r>
              <a:rPr lang="en-US" sz="3200" b="0" i="0" u="none" strike="noStrike" cap="none">
                <a:solidFill>
                  <a:srgbClr val="FF0000"/>
                </a:solidFill>
                <a:latin typeface="Calibri"/>
                <a:ea typeface="Calibri"/>
                <a:cs typeface="Calibri"/>
                <a:sym typeface="Calibri"/>
              </a:rPr>
              <a:t>exactly one outgoing arrow </a:t>
            </a:r>
            <a:r>
              <a:rPr lang="en-US" sz="3200" b="0" i="0" u="none" strike="noStrike" cap="none">
                <a:solidFill>
                  <a:schemeClr val="dk1"/>
                </a:solidFill>
                <a:latin typeface="Calibri"/>
                <a:ea typeface="Calibri"/>
                <a:cs typeface="Calibri"/>
                <a:sym typeface="Calibri"/>
              </a:rPr>
              <a:t>under each symbol).</a:t>
            </a:r>
            <a:endParaRPr/>
          </a:p>
        </p:txBody>
      </p:sp>
      <p:grpSp>
        <p:nvGrpSpPr>
          <p:cNvPr id="91" name="Google Shape;91;p14"/>
          <p:cNvGrpSpPr/>
          <p:nvPr/>
        </p:nvGrpSpPr>
        <p:grpSpPr>
          <a:xfrm>
            <a:off x="3429000" y="3214687"/>
            <a:ext cx="2214562" cy="857250"/>
            <a:chOff x="3071802" y="3214686"/>
            <a:chExt cx="2214578" cy="857256"/>
          </a:xfrm>
        </p:grpSpPr>
        <p:sp>
          <p:nvSpPr>
            <p:cNvPr id="92" name="Google Shape;92;p14"/>
            <p:cNvSpPr/>
            <p:nvPr/>
          </p:nvSpPr>
          <p:spPr>
            <a:xfrm>
              <a:off x="3500430" y="3500438"/>
              <a:ext cx="571504" cy="571504"/>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strike="noStrike" cap="none">
                  <a:solidFill>
                    <a:srgbClr val="404040"/>
                  </a:solidFill>
                  <a:latin typeface="Calibri"/>
                  <a:ea typeface="Calibri"/>
                  <a:cs typeface="Calibri"/>
                  <a:sym typeface="Calibri"/>
                </a:rPr>
                <a:t>q</a:t>
              </a:r>
              <a:r>
                <a:rPr lang="en-US" sz="1800" b="0" i="0" u="none" strike="noStrike" cap="none" baseline="-25000">
                  <a:solidFill>
                    <a:srgbClr val="404040"/>
                  </a:solidFill>
                  <a:latin typeface="Calibri"/>
                  <a:ea typeface="Calibri"/>
                  <a:cs typeface="Calibri"/>
                  <a:sym typeface="Calibri"/>
                </a:rPr>
                <a:t>0</a:t>
              </a:r>
              <a:endParaRPr/>
            </a:p>
          </p:txBody>
        </p:sp>
        <p:sp>
          <p:nvSpPr>
            <p:cNvPr id="93" name="Google Shape;93;p14"/>
            <p:cNvSpPr/>
            <p:nvPr/>
          </p:nvSpPr>
          <p:spPr>
            <a:xfrm>
              <a:off x="4714876" y="3500438"/>
              <a:ext cx="571504" cy="571504"/>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strike="noStrike" cap="none">
                  <a:solidFill>
                    <a:srgbClr val="404040"/>
                  </a:solidFill>
                  <a:latin typeface="Calibri"/>
                  <a:ea typeface="Calibri"/>
                  <a:cs typeface="Calibri"/>
                  <a:sym typeface="Calibri"/>
                </a:rPr>
                <a:t>q</a:t>
              </a:r>
              <a:r>
                <a:rPr lang="en-US" sz="1800" b="0" i="0" u="none" strike="noStrike" cap="none" baseline="-25000">
                  <a:solidFill>
                    <a:srgbClr val="404040"/>
                  </a:solidFill>
                  <a:latin typeface="Calibri"/>
                  <a:ea typeface="Calibri"/>
                  <a:cs typeface="Calibri"/>
                  <a:sym typeface="Calibri"/>
                </a:rPr>
                <a:t>1</a:t>
              </a:r>
              <a:endParaRPr/>
            </a:p>
          </p:txBody>
        </p:sp>
        <p:cxnSp>
          <p:nvCxnSpPr>
            <p:cNvPr id="94" name="Google Shape;94;p14"/>
            <p:cNvCxnSpPr/>
            <p:nvPr/>
          </p:nvCxnSpPr>
          <p:spPr>
            <a:xfrm>
              <a:off x="4071934" y="3786190"/>
              <a:ext cx="642942" cy="1587"/>
            </a:xfrm>
            <a:prstGeom prst="straightConnector1">
              <a:avLst/>
            </a:prstGeom>
            <a:noFill/>
            <a:ln w="9525" cap="flat" cmpd="sng">
              <a:solidFill>
                <a:srgbClr val="4A7EBB"/>
              </a:solidFill>
              <a:prstDash val="solid"/>
              <a:miter lim="800000"/>
              <a:headEnd type="none" w="med" len="med"/>
              <a:tailEnd type="stealth" w="med" len="med"/>
            </a:ln>
          </p:spPr>
        </p:cxnSp>
        <p:cxnSp>
          <p:nvCxnSpPr>
            <p:cNvPr id="95" name="Google Shape;95;p14"/>
            <p:cNvCxnSpPr/>
            <p:nvPr/>
          </p:nvCxnSpPr>
          <p:spPr>
            <a:xfrm rot="10800000" flipH="1">
              <a:off x="3500430" y="3500438"/>
              <a:ext cx="285752" cy="285752"/>
            </a:xfrm>
            <a:prstGeom prst="curvedConnector4">
              <a:avLst>
                <a:gd name="adj1" fmla="val -142283"/>
                <a:gd name="adj2" fmla="val 38879"/>
              </a:avLst>
            </a:prstGeom>
            <a:noFill/>
            <a:ln w="9525" cap="flat" cmpd="sng">
              <a:solidFill>
                <a:srgbClr val="4A7EBB"/>
              </a:solidFill>
              <a:prstDash val="solid"/>
              <a:miter lim="800000"/>
              <a:headEnd type="none" w="med" len="med"/>
              <a:tailEnd type="stealth" w="med" len="med"/>
            </a:ln>
          </p:spPr>
        </p:cxnSp>
        <p:sp>
          <p:nvSpPr>
            <p:cNvPr id="96" name="Google Shape;96;p14"/>
            <p:cNvSpPr txBox="1"/>
            <p:nvPr/>
          </p:nvSpPr>
          <p:spPr>
            <a:xfrm>
              <a:off x="3071802" y="3214686"/>
              <a:ext cx="3016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1</a:t>
              </a:r>
              <a:endParaRPr/>
            </a:p>
          </p:txBody>
        </p:sp>
        <p:sp>
          <p:nvSpPr>
            <p:cNvPr id="97" name="Google Shape;97;p14"/>
            <p:cNvSpPr txBox="1"/>
            <p:nvPr/>
          </p:nvSpPr>
          <p:spPr>
            <a:xfrm>
              <a:off x="4143372" y="3500438"/>
              <a:ext cx="47641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0,1</a:t>
              </a:r>
              <a:endParaRPr/>
            </a:p>
          </p:txBody>
        </p:sp>
      </p:grpSp>
      <p:sp>
        <p:nvSpPr>
          <p:cNvPr id="98" name="Google Shape;98;p14"/>
          <p:cNvSpPr/>
          <p:nvPr/>
        </p:nvSpPr>
        <p:spPr>
          <a:xfrm>
            <a:off x="5153025" y="3581400"/>
            <a:ext cx="419100" cy="419100"/>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What is an NFA</a:t>
            </a:r>
            <a:r>
              <a:rPr lang="en-US" sz="4400" b="0" i="0" u="none" baseline="-25000">
                <a:solidFill>
                  <a:schemeClr val="dk1"/>
                </a:solidFill>
                <a:latin typeface="Calibri"/>
                <a:ea typeface="Calibri"/>
                <a:cs typeface="Calibri"/>
                <a:sym typeface="Calibri"/>
              </a:rPr>
              <a:t>ε</a:t>
            </a:r>
            <a:endParaRPr/>
          </a:p>
        </p:txBody>
      </p:sp>
      <p:sp>
        <p:nvSpPr>
          <p:cNvPr id="104" name="Google Shape;104;p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An NFA</a:t>
            </a:r>
            <a:r>
              <a:rPr lang="en-US" sz="3200" b="0" i="0" u="none" strike="noStrike" cap="none" baseline="-25000">
                <a:solidFill>
                  <a:schemeClr val="dk1"/>
                </a:solidFill>
                <a:latin typeface="Calibri"/>
                <a:ea typeface="Calibri"/>
                <a:cs typeface="Calibri"/>
                <a:sym typeface="Calibri"/>
              </a:rPr>
              <a:t>ε</a:t>
            </a:r>
            <a:r>
              <a:rPr lang="en-US" sz="3200" b="0" i="0" u="none" strike="noStrike" cap="none">
                <a:solidFill>
                  <a:schemeClr val="dk1"/>
                </a:solidFill>
                <a:latin typeface="Calibri"/>
                <a:ea typeface="Calibri"/>
                <a:cs typeface="Calibri"/>
                <a:sym typeface="Calibri"/>
              </a:rPr>
              <a:t> is an NFA that might have </a:t>
            </a:r>
            <a:r>
              <a:rPr lang="en-US" sz="3200" b="0" i="0" u="none" strike="noStrike" cap="none">
                <a:solidFill>
                  <a:srgbClr val="FF0000"/>
                </a:solidFill>
                <a:latin typeface="Calibri"/>
                <a:ea typeface="Calibri"/>
                <a:cs typeface="Calibri"/>
                <a:sym typeface="Calibri"/>
              </a:rPr>
              <a:t>ε-moves</a:t>
            </a:r>
            <a:r>
              <a:rPr lang="en-US" sz="3200" b="0" i="0" u="none" strike="noStrike" cap="none">
                <a:solidFill>
                  <a:schemeClr val="dk1"/>
                </a:solidFill>
                <a:latin typeface="Calibri"/>
                <a:ea typeface="Calibri"/>
                <a:cs typeface="Calibri"/>
                <a:sym typeface="Calibri"/>
              </a:rPr>
              <a:t>. In an ε-move we can transport from one state to the other without having any symbols.</a:t>
            </a:r>
            <a:endParaRPr/>
          </a:p>
          <a:p>
            <a:pPr marL="342900" marR="0" lvl="0" indent="-139700" algn="l" rtl="0">
              <a:lnSpc>
                <a:spcPct val="100000"/>
              </a:lnSpc>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strike="noStrike" cap="none">
                <a:solidFill>
                  <a:schemeClr val="dk1"/>
                </a:solidFill>
                <a:latin typeface="Calibri"/>
                <a:ea typeface="Calibri"/>
                <a:cs typeface="Calibri"/>
                <a:sym typeface="Calibri"/>
              </a:rPr>
              <a:t>An NFA is by definition an NFA</a:t>
            </a:r>
            <a:r>
              <a:rPr lang="en-US" sz="3200" b="0" i="0" u="none" strike="noStrike" cap="none" baseline="-25000">
                <a:solidFill>
                  <a:schemeClr val="dk1"/>
                </a:solidFill>
                <a:latin typeface="Calibri"/>
                <a:ea typeface="Calibri"/>
                <a:cs typeface="Calibri"/>
                <a:sym typeface="Calibri"/>
              </a:rPr>
              <a:t>ε</a:t>
            </a:r>
            <a:r>
              <a:rPr lang="en-US" sz="3200" b="0" i="0" u="none" strike="noStrike" cap="none">
                <a:solidFill>
                  <a:schemeClr val="dk1"/>
                </a:solidFill>
                <a:latin typeface="Calibri"/>
                <a:ea typeface="Calibri"/>
                <a:cs typeface="Calibri"/>
                <a:sym typeface="Calibri"/>
              </a:rPr>
              <a:t> (but with no ε-moves).</a:t>
            </a:r>
            <a:endParaRPr/>
          </a:p>
        </p:txBody>
      </p:sp>
      <p:grpSp>
        <p:nvGrpSpPr>
          <p:cNvPr id="105" name="Google Shape;105;p15"/>
          <p:cNvGrpSpPr/>
          <p:nvPr/>
        </p:nvGrpSpPr>
        <p:grpSpPr>
          <a:xfrm>
            <a:off x="3429000" y="3214687"/>
            <a:ext cx="2214562" cy="857250"/>
            <a:chOff x="3071802" y="3214686"/>
            <a:chExt cx="2214578" cy="857256"/>
          </a:xfrm>
        </p:grpSpPr>
        <p:sp>
          <p:nvSpPr>
            <p:cNvPr id="106" name="Google Shape;106;p15"/>
            <p:cNvSpPr/>
            <p:nvPr/>
          </p:nvSpPr>
          <p:spPr>
            <a:xfrm>
              <a:off x="3500430" y="3500438"/>
              <a:ext cx="571504" cy="571504"/>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0</a:t>
              </a:r>
              <a:endParaRPr/>
            </a:p>
          </p:txBody>
        </p:sp>
        <p:sp>
          <p:nvSpPr>
            <p:cNvPr id="107" name="Google Shape;107;p15"/>
            <p:cNvSpPr/>
            <p:nvPr/>
          </p:nvSpPr>
          <p:spPr>
            <a:xfrm>
              <a:off x="4714876" y="3500438"/>
              <a:ext cx="571504" cy="571504"/>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1</a:t>
              </a:r>
              <a:endParaRPr/>
            </a:p>
          </p:txBody>
        </p:sp>
        <p:cxnSp>
          <p:nvCxnSpPr>
            <p:cNvPr id="108" name="Google Shape;108;p15"/>
            <p:cNvCxnSpPr/>
            <p:nvPr/>
          </p:nvCxnSpPr>
          <p:spPr>
            <a:xfrm>
              <a:off x="4071934" y="3786190"/>
              <a:ext cx="642942" cy="1587"/>
            </a:xfrm>
            <a:prstGeom prst="straightConnector1">
              <a:avLst/>
            </a:prstGeom>
            <a:noFill/>
            <a:ln w="9525" cap="flat" cmpd="sng">
              <a:solidFill>
                <a:srgbClr val="4A7EBB"/>
              </a:solidFill>
              <a:prstDash val="solid"/>
              <a:miter lim="800000"/>
              <a:headEnd type="none" w="med" len="med"/>
              <a:tailEnd type="stealth" w="med" len="med"/>
            </a:ln>
          </p:spPr>
        </p:cxnSp>
        <p:cxnSp>
          <p:nvCxnSpPr>
            <p:cNvPr id="109" name="Google Shape;109;p15"/>
            <p:cNvCxnSpPr/>
            <p:nvPr/>
          </p:nvCxnSpPr>
          <p:spPr>
            <a:xfrm rot="10800000" flipH="1">
              <a:off x="3500430" y="3500438"/>
              <a:ext cx="285752" cy="285752"/>
            </a:xfrm>
            <a:prstGeom prst="curvedConnector4">
              <a:avLst>
                <a:gd name="adj1" fmla="val -142283"/>
                <a:gd name="adj2" fmla="val 38879"/>
              </a:avLst>
            </a:prstGeom>
            <a:noFill/>
            <a:ln w="9525" cap="flat" cmpd="sng">
              <a:solidFill>
                <a:srgbClr val="4A7EBB"/>
              </a:solidFill>
              <a:prstDash val="solid"/>
              <a:miter lim="800000"/>
              <a:headEnd type="none" w="med" len="med"/>
              <a:tailEnd type="stealth" w="med" len="med"/>
            </a:ln>
          </p:spPr>
        </p:cxnSp>
        <p:sp>
          <p:nvSpPr>
            <p:cNvPr id="110" name="Google Shape;110;p15"/>
            <p:cNvSpPr txBox="1"/>
            <p:nvPr/>
          </p:nvSpPr>
          <p:spPr>
            <a:xfrm>
              <a:off x="3071802" y="3214686"/>
              <a:ext cx="3016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a:t>
              </a:r>
              <a:endParaRPr/>
            </a:p>
          </p:txBody>
        </p:sp>
        <p:sp>
          <p:nvSpPr>
            <p:cNvPr id="111" name="Google Shape;111;p15"/>
            <p:cNvSpPr txBox="1"/>
            <p:nvPr/>
          </p:nvSpPr>
          <p:spPr>
            <a:xfrm>
              <a:off x="4143372" y="3500438"/>
              <a:ext cx="46519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ε,1</a:t>
              </a:r>
              <a:endParaRPr/>
            </a:p>
          </p:txBody>
        </p:sp>
      </p:grpSp>
      <p:sp>
        <p:nvSpPr>
          <p:cNvPr id="112" name="Google Shape;112;p15"/>
          <p:cNvSpPr/>
          <p:nvPr/>
        </p:nvSpPr>
        <p:spPr>
          <a:xfrm>
            <a:off x="5153025" y="3581400"/>
            <a:ext cx="419100" cy="419100"/>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NFA computation</a:t>
            </a:r>
            <a:endParaRPr/>
          </a:p>
        </p:txBody>
      </p:sp>
      <p:sp>
        <p:nvSpPr>
          <p:cNvPr id="118" name="Google Shape;118;p16"/>
          <p:cNvSpPr txBox="1">
            <a:spLocks noGrp="1"/>
          </p:cNvSpPr>
          <p:nvPr>
            <p:ph type="body" idx="1"/>
          </p:nvPr>
        </p:nvSpPr>
        <p:spPr>
          <a:xfrm>
            <a:off x="457200" y="1600200"/>
            <a:ext cx="8229600" cy="4686300"/>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80000"/>
              </a:lnSpc>
              <a:spcBef>
                <a:spcPts val="0"/>
              </a:spcBef>
              <a:spcAft>
                <a:spcPts val="0"/>
              </a:spcAft>
              <a:buClr>
                <a:schemeClr val="dk1"/>
              </a:buClr>
              <a:buSzPts val="3000"/>
              <a:buFont typeface="Arial"/>
              <a:buChar char="•"/>
            </a:pPr>
            <a:r>
              <a:rPr lang="en-US" sz="3000" b="0" i="0" u="none" strike="noStrike" cap="none">
                <a:solidFill>
                  <a:schemeClr val="dk1"/>
                </a:solidFill>
                <a:latin typeface="Calibri"/>
                <a:ea typeface="Calibri"/>
                <a:cs typeface="Calibri"/>
                <a:sym typeface="Calibri"/>
              </a:rPr>
              <a:t>An NFA illustrates a machine that can have choices (just like our brains). If there are two arrows under a specific symbol it can choose either of them and follow it.</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none" strike="noStrike" cap="none">
                <a:solidFill>
                  <a:schemeClr val="dk1"/>
                </a:solidFill>
                <a:latin typeface="Calibri"/>
                <a:ea typeface="Calibri"/>
                <a:cs typeface="Calibri"/>
                <a:sym typeface="Calibri"/>
              </a:rPr>
              <a:t>So it works more or less like you. Suppose that you want to do something and that you can think of several methods to do it. Some of them can possibly fail but it suffices to find one that succeeds. </a:t>
            </a:r>
            <a:endParaRPr/>
          </a:p>
          <a:p>
            <a:pPr marL="342900" marR="0" lvl="0" indent="-342900" algn="l" rtl="0">
              <a:lnSpc>
                <a:spcPct val="80000"/>
              </a:lnSpc>
              <a:spcBef>
                <a:spcPts val="600"/>
              </a:spcBef>
              <a:spcAft>
                <a:spcPts val="0"/>
              </a:spcAft>
              <a:buClr>
                <a:schemeClr val="dk1"/>
              </a:buClr>
              <a:buSzPts val="3000"/>
              <a:buFont typeface="Arial"/>
              <a:buChar char="•"/>
            </a:pPr>
            <a:r>
              <a:rPr lang="en-US" sz="3000" b="0" i="0" u="none" strike="noStrike" cap="none">
                <a:solidFill>
                  <a:schemeClr val="dk1"/>
                </a:solidFill>
                <a:latin typeface="Calibri"/>
                <a:ea typeface="Calibri"/>
                <a:cs typeface="Calibri"/>
                <a:sym typeface="Calibri"/>
              </a:rPr>
              <a:t>An NFA accepts a string if there </a:t>
            </a:r>
            <a:r>
              <a:rPr lang="en-US" sz="3000" b="1" i="1" u="none" strike="noStrike" cap="none">
                <a:solidFill>
                  <a:schemeClr val="dk1"/>
                </a:solidFill>
                <a:latin typeface="Calibri"/>
                <a:ea typeface="Calibri"/>
                <a:cs typeface="Calibri"/>
                <a:sym typeface="Calibri"/>
              </a:rPr>
              <a:t>exists</a:t>
            </a:r>
            <a:r>
              <a:rPr lang="en-US" sz="3000" b="0" i="0" u="none" strike="noStrike" cap="none">
                <a:solidFill>
                  <a:schemeClr val="dk1"/>
                </a:solidFill>
                <a:latin typeface="Calibri"/>
                <a:ea typeface="Calibri"/>
                <a:cs typeface="Calibri"/>
                <a:sym typeface="Calibri"/>
              </a:rPr>
              <a:t> a path following arrows under the symbols of the string consecutively that takes us to an accept state.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400">
              <a:solidFill>
                <a:schemeClr val="dk1"/>
              </a:solidFill>
              <a:latin typeface="Calibri"/>
              <a:ea typeface="Calibri"/>
              <a:cs typeface="Calibri"/>
              <a:sym typeface="Calibri"/>
            </a:endParaRPr>
          </a:p>
        </p:txBody>
      </p:sp>
      <p:sp>
        <p:nvSpPr>
          <p:cNvPr id="124" name="Google Shape;124;p1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125" name="Google Shape;125;p17"/>
          <p:cNvPicPr preferRelativeResize="0"/>
          <p:nvPr/>
        </p:nvPicPr>
        <p:blipFill rotWithShape="1">
          <a:blip r:embed="rId3">
            <a:alphaModFix/>
          </a:blip>
          <a:srcRect/>
          <a:stretch/>
        </p:blipFill>
        <p:spPr>
          <a:xfrm>
            <a:off x="285750" y="192087"/>
            <a:ext cx="8643937" cy="6527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Example</a:t>
            </a:r>
            <a:endParaRPr/>
          </a:p>
        </p:txBody>
      </p:sp>
      <p:sp>
        <p:nvSpPr>
          <p:cNvPr id="131" name="Google Shape;131;p18"/>
          <p:cNvSpPr txBox="1">
            <a:spLocks noGrp="1"/>
          </p:cNvSpPr>
          <p:nvPr>
            <p:ph type="body" idx="1"/>
          </p:nvPr>
        </p:nvSpPr>
        <p:spPr>
          <a:xfrm>
            <a:off x="457200" y="1600200"/>
            <a:ext cx="8229600" cy="4829175"/>
          </a:xfrm>
          <a:prstGeom prst="rect">
            <a:avLst/>
          </a:prstGeom>
          <a:noFill/>
          <a:ln>
            <a:noFill/>
          </a:ln>
        </p:spPr>
        <p:txBody>
          <a:bodyPr spcFirstLastPara="1" wrap="square" lIns="91425" tIns="45700" rIns="91425" bIns="45700" anchor="t" anchorCtr="0">
            <a:normAutofit/>
          </a:bodyPr>
          <a:lstStyle/>
          <a:p>
            <a:pPr marL="342900" marR="0" lvl="0" indent="-342900" algn="l" rtl="0">
              <a:lnSpc>
                <a:spcPct val="90000"/>
              </a:lnSpc>
              <a:spcBef>
                <a:spcPts val="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a:p>
            <a:pPr marL="342900" marR="0" lvl="0" indent="-342900" algn="l" rtl="0">
              <a:lnSpc>
                <a:spcPct val="90000"/>
              </a:lnSpc>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a:p>
            <a:pPr marL="342900" marR="0" lvl="0" indent="-342900" algn="l" rtl="0">
              <a:lnSpc>
                <a:spcPct val="9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This automaton accepts the string 1110 because there is a path under 1110 that takes us to an accept state (the path q</a:t>
            </a:r>
            <a:r>
              <a:rPr lang="en-US" sz="3000" b="0" i="0" u="none" baseline="-25000">
                <a:solidFill>
                  <a:schemeClr val="dk1"/>
                </a:solidFill>
                <a:latin typeface="Calibri"/>
                <a:ea typeface="Calibri"/>
                <a:cs typeface="Calibri"/>
                <a:sym typeface="Calibri"/>
              </a:rPr>
              <a:t>0</a:t>
            </a:r>
            <a:r>
              <a:rPr lang="en-US" sz="3000" b="0" i="0" u="none">
                <a:solidFill>
                  <a:schemeClr val="dk1"/>
                </a:solidFill>
                <a:latin typeface="Calibri"/>
                <a:ea typeface="Calibri"/>
                <a:cs typeface="Calibri"/>
                <a:sym typeface="Calibri"/>
              </a:rPr>
              <a:t> , q</a:t>
            </a:r>
            <a:r>
              <a:rPr lang="en-US" sz="3000" b="0" i="0" u="none" baseline="-25000">
                <a:solidFill>
                  <a:schemeClr val="dk1"/>
                </a:solidFill>
                <a:latin typeface="Calibri"/>
                <a:ea typeface="Calibri"/>
                <a:cs typeface="Calibri"/>
                <a:sym typeface="Calibri"/>
              </a:rPr>
              <a:t>0</a:t>
            </a:r>
            <a:r>
              <a:rPr lang="en-US" sz="3000" b="0" i="0" u="none">
                <a:solidFill>
                  <a:schemeClr val="dk1"/>
                </a:solidFill>
                <a:latin typeface="Calibri"/>
                <a:ea typeface="Calibri"/>
                <a:cs typeface="Calibri"/>
                <a:sym typeface="Calibri"/>
              </a:rPr>
              <a:t> , q</a:t>
            </a:r>
            <a:r>
              <a:rPr lang="en-US" sz="3000" b="0" i="0" u="none" baseline="-25000">
                <a:solidFill>
                  <a:schemeClr val="dk1"/>
                </a:solidFill>
                <a:latin typeface="Calibri"/>
                <a:ea typeface="Calibri"/>
                <a:cs typeface="Calibri"/>
                <a:sym typeface="Calibri"/>
              </a:rPr>
              <a:t>0</a:t>
            </a:r>
            <a:r>
              <a:rPr lang="en-US" sz="3000" b="0" i="0" u="none">
                <a:solidFill>
                  <a:schemeClr val="dk1"/>
                </a:solidFill>
                <a:latin typeface="Calibri"/>
                <a:ea typeface="Calibri"/>
                <a:cs typeface="Calibri"/>
                <a:sym typeface="Calibri"/>
              </a:rPr>
              <a:t> , q</a:t>
            </a:r>
            <a:r>
              <a:rPr lang="en-US" sz="3000" b="0" i="0" u="none" baseline="-25000">
                <a:solidFill>
                  <a:schemeClr val="dk1"/>
                </a:solidFill>
                <a:latin typeface="Calibri"/>
                <a:ea typeface="Calibri"/>
                <a:cs typeface="Calibri"/>
                <a:sym typeface="Calibri"/>
              </a:rPr>
              <a:t>1</a:t>
            </a:r>
            <a:r>
              <a:rPr lang="en-US" sz="3000" b="0" i="0" u="none">
                <a:solidFill>
                  <a:schemeClr val="dk1"/>
                </a:solidFill>
                <a:latin typeface="Calibri"/>
                <a:ea typeface="Calibri"/>
                <a:cs typeface="Calibri"/>
                <a:sym typeface="Calibri"/>
              </a:rPr>
              <a:t>), beside the fact that there are paths under 1110 that fail (for example the path q</a:t>
            </a:r>
            <a:r>
              <a:rPr lang="en-US" sz="3000" b="0" i="0" u="none" baseline="-25000">
                <a:solidFill>
                  <a:schemeClr val="dk1"/>
                </a:solidFill>
                <a:latin typeface="Calibri"/>
                <a:ea typeface="Calibri"/>
                <a:cs typeface="Calibri"/>
                <a:sym typeface="Calibri"/>
              </a:rPr>
              <a:t>0</a:t>
            </a:r>
            <a:r>
              <a:rPr lang="en-US" sz="3000" b="0" i="0" u="none">
                <a:solidFill>
                  <a:schemeClr val="dk1"/>
                </a:solidFill>
                <a:latin typeface="Calibri"/>
                <a:ea typeface="Calibri"/>
                <a:cs typeface="Calibri"/>
                <a:sym typeface="Calibri"/>
              </a:rPr>
              <a:t> , q</a:t>
            </a:r>
            <a:r>
              <a:rPr lang="en-US" sz="3000" b="0" i="0" u="none" baseline="-25000">
                <a:solidFill>
                  <a:schemeClr val="dk1"/>
                </a:solidFill>
                <a:latin typeface="Calibri"/>
                <a:ea typeface="Calibri"/>
                <a:cs typeface="Calibri"/>
                <a:sym typeface="Calibri"/>
              </a:rPr>
              <a:t>0</a:t>
            </a:r>
            <a:r>
              <a:rPr lang="en-US" sz="3000" b="0" i="0" u="none">
                <a:solidFill>
                  <a:schemeClr val="dk1"/>
                </a:solidFill>
                <a:latin typeface="Calibri"/>
                <a:ea typeface="Calibri"/>
                <a:cs typeface="Calibri"/>
                <a:sym typeface="Calibri"/>
              </a:rPr>
              <a:t> , q</a:t>
            </a:r>
            <a:r>
              <a:rPr lang="en-US" sz="3000" b="0" i="0" u="none" baseline="-25000">
                <a:solidFill>
                  <a:schemeClr val="dk1"/>
                </a:solidFill>
                <a:latin typeface="Calibri"/>
                <a:ea typeface="Calibri"/>
                <a:cs typeface="Calibri"/>
                <a:sym typeface="Calibri"/>
              </a:rPr>
              <a:t>1</a:t>
            </a:r>
            <a:r>
              <a:rPr lang="en-US" sz="3000" b="0" i="0" u="none">
                <a:solidFill>
                  <a:schemeClr val="dk1"/>
                </a:solidFill>
                <a:latin typeface="Calibri"/>
                <a:ea typeface="Calibri"/>
                <a:cs typeface="Calibri"/>
                <a:sym typeface="Calibri"/>
              </a:rPr>
              <a:t>, q</a:t>
            </a:r>
            <a:r>
              <a:rPr lang="en-US" sz="3000" b="0" i="0" u="none" baseline="-25000">
                <a:solidFill>
                  <a:schemeClr val="dk1"/>
                </a:solidFill>
                <a:latin typeface="Calibri"/>
                <a:ea typeface="Calibri"/>
                <a:cs typeface="Calibri"/>
                <a:sym typeface="Calibri"/>
              </a:rPr>
              <a:t>0</a:t>
            </a:r>
            <a:r>
              <a:rPr lang="en-US" sz="3000" b="0" i="0" u="none">
                <a:solidFill>
                  <a:schemeClr val="dk1"/>
                </a:solidFill>
                <a:latin typeface="Calibri"/>
                <a:ea typeface="Calibri"/>
                <a:cs typeface="Calibri"/>
                <a:sym typeface="Calibri"/>
              </a:rPr>
              <a:t>). </a:t>
            </a:r>
            <a:endParaRPr/>
          </a:p>
          <a:p>
            <a:pPr marL="342900" marR="0" lvl="0" indent="-342900" algn="l" rtl="0">
              <a:lnSpc>
                <a:spcPct val="90000"/>
              </a:lnSpc>
              <a:spcBef>
                <a:spcPts val="600"/>
              </a:spcBef>
              <a:spcAft>
                <a:spcPts val="0"/>
              </a:spcAft>
              <a:buClr>
                <a:schemeClr val="dk1"/>
              </a:buClr>
              <a:buSzPts val="3000"/>
              <a:buFont typeface="Arial"/>
              <a:buChar char="•"/>
            </a:pPr>
            <a:r>
              <a:rPr lang="en-US" sz="3000" b="0" i="0" u="none">
                <a:solidFill>
                  <a:schemeClr val="dk1"/>
                </a:solidFill>
                <a:latin typeface="Calibri"/>
                <a:ea typeface="Calibri"/>
                <a:cs typeface="Calibri"/>
                <a:sym typeface="Calibri"/>
              </a:rPr>
              <a:t>However it doesn’t accept the string 00 because there are no paths under 00 that can take us to q</a:t>
            </a:r>
            <a:r>
              <a:rPr lang="en-US" sz="3000" b="0" i="0" u="none" baseline="-25000">
                <a:solidFill>
                  <a:schemeClr val="dk1"/>
                </a:solidFill>
                <a:latin typeface="Calibri"/>
                <a:ea typeface="Calibri"/>
                <a:cs typeface="Calibri"/>
                <a:sym typeface="Calibri"/>
              </a:rPr>
              <a:t>1</a:t>
            </a:r>
            <a:r>
              <a:rPr lang="en-US" sz="3000" b="0" i="0" u="none">
                <a:solidFill>
                  <a:schemeClr val="dk1"/>
                </a:solidFill>
                <a:latin typeface="Calibri"/>
                <a:ea typeface="Calibri"/>
                <a:cs typeface="Calibri"/>
                <a:sym typeface="Calibri"/>
              </a:rPr>
              <a:t>.</a:t>
            </a:r>
            <a:endParaRPr/>
          </a:p>
          <a:p>
            <a:pPr marL="342900" marR="0" lvl="0" indent="-152400" algn="l" rtl="0">
              <a:spcBef>
                <a:spcPts val="600"/>
              </a:spcBef>
              <a:spcAft>
                <a:spcPts val="0"/>
              </a:spcAft>
              <a:buClr>
                <a:schemeClr val="dk1"/>
              </a:buClr>
              <a:buSzPts val="3000"/>
              <a:buFont typeface="Arial"/>
              <a:buNone/>
            </a:pPr>
            <a:endParaRPr sz="3000" b="0" i="0" u="none">
              <a:solidFill>
                <a:schemeClr val="dk1"/>
              </a:solidFill>
              <a:latin typeface="Calibri"/>
              <a:ea typeface="Calibri"/>
              <a:cs typeface="Calibri"/>
              <a:sym typeface="Calibri"/>
            </a:endParaRPr>
          </a:p>
        </p:txBody>
      </p:sp>
      <p:cxnSp>
        <p:nvCxnSpPr>
          <p:cNvPr id="132" name="Google Shape;132;p18"/>
          <p:cNvCxnSpPr/>
          <p:nvPr/>
        </p:nvCxnSpPr>
        <p:spPr>
          <a:xfrm>
            <a:off x="3214687" y="2071687"/>
            <a:ext cx="571500" cy="1587"/>
          </a:xfrm>
          <a:prstGeom prst="straightConnector1">
            <a:avLst/>
          </a:prstGeom>
          <a:noFill/>
          <a:ln w="9525" cap="flat" cmpd="sng">
            <a:solidFill>
              <a:srgbClr val="4A7EBB"/>
            </a:solidFill>
            <a:prstDash val="solid"/>
            <a:miter lim="800000"/>
            <a:headEnd type="none" w="med" len="med"/>
            <a:tailEnd type="stealth" w="med" len="med"/>
          </a:ln>
        </p:spPr>
      </p:cxnSp>
      <p:grpSp>
        <p:nvGrpSpPr>
          <p:cNvPr id="133" name="Google Shape;133;p18"/>
          <p:cNvGrpSpPr/>
          <p:nvPr/>
        </p:nvGrpSpPr>
        <p:grpSpPr>
          <a:xfrm>
            <a:off x="3571875" y="1357312"/>
            <a:ext cx="2000250" cy="1000124"/>
            <a:chOff x="3643306" y="4500570"/>
            <a:chExt cx="2000264" cy="1000131"/>
          </a:xfrm>
        </p:grpSpPr>
        <p:grpSp>
          <p:nvGrpSpPr>
            <p:cNvPr id="134" name="Google Shape;134;p18"/>
            <p:cNvGrpSpPr/>
            <p:nvPr/>
          </p:nvGrpSpPr>
          <p:grpSpPr>
            <a:xfrm>
              <a:off x="3643306" y="4572008"/>
              <a:ext cx="2000264" cy="928693"/>
              <a:chOff x="3643306" y="2285992"/>
              <a:chExt cx="2000264" cy="928693"/>
            </a:xfrm>
          </p:grpSpPr>
          <p:grpSp>
            <p:nvGrpSpPr>
              <p:cNvPr id="135" name="Google Shape;135;p18"/>
              <p:cNvGrpSpPr/>
              <p:nvPr/>
            </p:nvGrpSpPr>
            <p:grpSpPr>
              <a:xfrm>
                <a:off x="3643306" y="2285992"/>
                <a:ext cx="2000264" cy="928693"/>
                <a:chOff x="3286116" y="3143248"/>
                <a:chExt cx="2000264" cy="928693"/>
              </a:xfrm>
            </p:grpSpPr>
            <p:sp>
              <p:nvSpPr>
                <p:cNvPr id="136" name="Google Shape;136;p18"/>
                <p:cNvSpPr/>
                <p:nvPr/>
              </p:nvSpPr>
              <p:spPr>
                <a:xfrm>
                  <a:off x="3500431" y="3500437"/>
                  <a:ext cx="571504" cy="571504"/>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0</a:t>
                  </a:r>
                  <a:endParaRPr/>
                </a:p>
              </p:txBody>
            </p:sp>
            <p:sp>
              <p:nvSpPr>
                <p:cNvPr id="137" name="Google Shape;137;p18"/>
                <p:cNvSpPr/>
                <p:nvPr/>
              </p:nvSpPr>
              <p:spPr>
                <a:xfrm>
                  <a:off x="4714876" y="3500437"/>
                  <a:ext cx="571504" cy="571504"/>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1</a:t>
                  </a:r>
                  <a:endParaRPr/>
                </a:p>
              </p:txBody>
            </p:sp>
            <p:cxnSp>
              <p:nvCxnSpPr>
                <p:cNvPr id="138" name="Google Shape;138;p18"/>
                <p:cNvCxnSpPr/>
                <p:nvPr/>
              </p:nvCxnSpPr>
              <p:spPr>
                <a:xfrm>
                  <a:off x="4071935" y="3786189"/>
                  <a:ext cx="642941" cy="1587"/>
                </a:xfrm>
                <a:prstGeom prst="straightConnector1">
                  <a:avLst/>
                </a:prstGeom>
                <a:noFill/>
                <a:ln w="9525" cap="flat" cmpd="sng">
                  <a:solidFill>
                    <a:srgbClr val="4A7EBB"/>
                  </a:solidFill>
                  <a:prstDash val="solid"/>
                  <a:miter lim="800000"/>
                  <a:headEnd type="none" w="med" len="med"/>
                  <a:tailEnd type="stealth" w="med" len="med"/>
                </a:ln>
              </p:spPr>
            </p:cxnSp>
            <p:cxnSp>
              <p:nvCxnSpPr>
                <p:cNvPr id="139" name="Google Shape;139;p18"/>
                <p:cNvCxnSpPr/>
                <p:nvPr/>
              </p:nvCxnSpPr>
              <p:spPr>
                <a:xfrm rot="-5400000">
                  <a:off x="3643307" y="3441699"/>
                  <a:ext cx="84138" cy="201614"/>
                </a:xfrm>
                <a:prstGeom prst="curvedConnector3">
                  <a:avLst>
                    <a:gd name="adj1" fmla="val -930659"/>
                  </a:avLst>
                </a:prstGeom>
                <a:noFill/>
                <a:ln w="9525" cap="flat" cmpd="sng">
                  <a:solidFill>
                    <a:srgbClr val="4A7EBB"/>
                  </a:solidFill>
                  <a:prstDash val="solid"/>
                  <a:miter lim="800000"/>
                  <a:headEnd type="none" w="med" len="med"/>
                  <a:tailEnd type="stealth" w="med" len="med"/>
                </a:ln>
              </p:spPr>
            </p:cxnSp>
            <p:sp>
              <p:nvSpPr>
                <p:cNvPr id="140" name="Google Shape;140;p18"/>
                <p:cNvSpPr txBox="1"/>
                <p:nvPr/>
              </p:nvSpPr>
              <p:spPr>
                <a:xfrm>
                  <a:off x="3286116" y="3143248"/>
                  <a:ext cx="3016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a:t>
                  </a:r>
                  <a:endParaRPr/>
                </a:p>
              </p:txBody>
            </p:sp>
            <p:sp>
              <p:nvSpPr>
                <p:cNvPr id="141" name="Google Shape;141;p18"/>
                <p:cNvSpPr txBox="1"/>
                <p:nvPr/>
              </p:nvSpPr>
              <p:spPr>
                <a:xfrm>
                  <a:off x="4143372" y="3500438"/>
                  <a:ext cx="47641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0,1</a:t>
                  </a:r>
                  <a:endParaRPr/>
                </a:p>
              </p:txBody>
            </p:sp>
          </p:grpSp>
          <p:sp>
            <p:nvSpPr>
              <p:cNvPr id="142" name="Google Shape;142;p18"/>
              <p:cNvSpPr/>
              <p:nvPr/>
            </p:nvSpPr>
            <p:spPr>
              <a:xfrm>
                <a:off x="5143505" y="2724144"/>
                <a:ext cx="419103" cy="419103"/>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cxnSp>
          <p:nvCxnSpPr>
            <p:cNvPr id="143" name="Google Shape;143;p18"/>
            <p:cNvCxnSpPr/>
            <p:nvPr/>
          </p:nvCxnSpPr>
          <p:spPr>
            <a:xfrm rot="5400000" flipH="1">
              <a:off x="4750596" y="4607727"/>
              <a:ext cx="1587" cy="809631"/>
            </a:xfrm>
            <a:prstGeom prst="curvedConnector3">
              <a:avLst>
                <a:gd name="adj1" fmla="val -195020278"/>
              </a:avLst>
            </a:prstGeom>
            <a:noFill/>
            <a:ln w="9525" cap="flat" cmpd="sng">
              <a:solidFill>
                <a:srgbClr val="4A7EBB"/>
              </a:solidFill>
              <a:prstDash val="solid"/>
              <a:miter lim="800000"/>
              <a:headEnd type="none" w="med" len="med"/>
              <a:tailEnd type="stealth" w="med" len="med"/>
            </a:ln>
          </p:spPr>
        </p:cxnSp>
        <p:sp>
          <p:nvSpPr>
            <p:cNvPr id="144" name="Google Shape;144;p18"/>
            <p:cNvSpPr txBox="1"/>
            <p:nvPr/>
          </p:nvSpPr>
          <p:spPr>
            <a:xfrm>
              <a:off x="4572000" y="4500570"/>
              <a:ext cx="3016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NFA – DFA equivalence</a:t>
            </a:r>
            <a:endParaRPr/>
          </a:p>
        </p:txBody>
      </p:sp>
      <p:sp>
        <p:nvSpPr>
          <p:cNvPr id="150" name="Google Shape;150;p1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The language that an NFA recognizes is the set of strings which the NFA accepts.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To see if a string is accepted it suffices to find the set of the possible states that can be reached for the input and see if a final state is contained in this set.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NFA – DFA eqivalence</a:t>
            </a:r>
            <a:endParaRPr/>
          </a:p>
        </p:txBody>
      </p:sp>
      <p:sp>
        <p:nvSpPr>
          <p:cNvPr id="156" name="Google Shape;156;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Whenever an arrow is followed, there is a set of possible following states that the NFA can be. This set of states is a subset of Q. </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For example 0010 has the following sequence of set of states: </a:t>
            </a:r>
            <a:endParaRPr/>
          </a:p>
          <a:p>
            <a:pPr marL="342900" marR="0" lvl="0" indent="-139700" algn="l" rtl="0">
              <a:lnSpc>
                <a:spcPct val="100000"/>
              </a:lnSpc>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Calibri"/>
              <a:ea typeface="Calibri"/>
              <a:cs typeface="Calibri"/>
              <a:sym typeface="Calibri"/>
            </a:endParaRPr>
          </a:p>
        </p:txBody>
      </p:sp>
      <p:grpSp>
        <p:nvGrpSpPr>
          <p:cNvPr id="157" name="Google Shape;157;p20"/>
          <p:cNvGrpSpPr/>
          <p:nvPr/>
        </p:nvGrpSpPr>
        <p:grpSpPr>
          <a:xfrm>
            <a:off x="3286125" y="4845050"/>
            <a:ext cx="3214687" cy="1084262"/>
            <a:chOff x="3286125" y="4845050"/>
            <a:chExt cx="3214688" cy="1084263"/>
          </a:xfrm>
        </p:grpSpPr>
        <p:grpSp>
          <p:nvGrpSpPr>
            <p:cNvPr id="158" name="Google Shape;158;p20"/>
            <p:cNvGrpSpPr/>
            <p:nvPr/>
          </p:nvGrpSpPr>
          <p:grpSpPr>
            <a:xfrm>
              <a:off x="3286125" y="4845050"/>
              <a:ext cx="2000250" cy="1084263"/>
              <a:chOff x="3643306" y="4416996"/>
              <a:chExt cx="2000264" cy="1083705"/>
            </a:xfrm>
          </p:grpSpPr>
          <p:grpSp>
            <p:nvGrpSpPr>
              <p:cNvPr id="159" name="Google Shape;159;p20"/>
              <p:cNvGrpSpPr/>
              <p:nvPr/>
            </p:nvGrpSpPr>
            <p:grpSpPr>
              <a:xfrm>
                <a:off x="3643306" y="4572008"/>
                <a:ext cx="2000264" cy="928693"/>
                <a:chOff x="3643306" y="2285992"/>
                <a:chExt cx="2000264" cy="928693"/>
              </a:xfrm>
            </p:grpSpPr>
            <p:grpSp>
              <p:nvGrpSpPr>
                <p:cNvPr id="160" name="Google Shape;160;p20"/>
                <p:cNvGrpSpPr/>
                <p:nvPr/>
              </p:nvGrpSpPr>
              <p:grpSpPr>
                <a:xfrm>
                  <a:off x="3643306" y="2285992"/>
                  <a:ext cx="2000264" cy="928693"/>
                  <a:chOff x="3286116" y="3143248"/>
                  <a:chExt cx="2000264" cy="928693"/>
                </a:xfrm>
              </p:grpSpPr>
              <p:sp>
                <p:nvSpPr>
                  <p:cNvPr id="161" name="Google Shape;161;p20"/>
                  <p:cNvSpPr/>
                  <p:nvPr/>
                </p:nvSpPr>
                <p:spPr>
                  <a:xfrm>
                    <a:off x="3500431" y="3500735"/>
                    <a:ext cx="571504" cy="571206"/>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0</a:t>
                    </a:r>
                    <a:endParaRPr/>
                  </a:p>
                </p:txBody>
              </p:sp>
              <p:sp>
                <p:nvSpPr>
                  <p:cNvPr id="162" name="Google Shape;162;p20"/>
                  <p:cNvSpPr/>
                  <p:nvPr/>
                </p:nvSpPr>
                <p:spPr>
                  <a:xfrm>
                    <a:off x="4714876" y="3500735"/>
                    <a:ext cx="571504" cy="571206"/>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1</a:t>
                    </a:r>
                    <a:endParaRPr/>
                  </a:p>
                </p:txBody>
              </p:sp>
              <p:cxnSp>
                <p:nvCxnSpPr>
                  <p:cNvPr id="163" name="Google Shape;163;p20"/>
                  <p:cNvCxnSpPr/>
                  <p:nvPr/>
                </p:nvCxnSpPr>
                <p:spPr>
                  <a:xfrm>
                    <a:off x="4071935" y="3786338"/>
                    <a:ext cx="642941" cy="1586"/>
                  </a:xfrm>
                  <a:prstGeom prst="straightConnector1">
                    <a:avLst/>
                  </a:prstGeom>
                  <a:noFill/>
                  <a:ln w="9525" cap="flat" cmpd="sng">
                    <a:solidFill>
                      <a:srgbClr val="4A7EBB"/>
                    </a:solidFill>
                    <a:prstDash val="solid"/>
                    <a:miter lim="800000"/>
                    <a:headEnd type="none" w="med" len="med"/>
                    <a:tailEnd type="stealth" w="med" len="med"/>
                  </a:ln>
                </p:spPr>
              </p:cxnSp>
              <p:cxnSp>
                <p:nvCxnSpPr>
                  <p:cNvPr id="164" name="Google Shape;164;p20"/>
                  <p:cNvCxnSpPr/>
                  <p:nvPr/>
                </p:nvCxnSpPr>
                <p:spPr>
                  <a:xfrm rot="-5400000">
                    <a:off x="3643328" y="3441975"/>
                    <a:ext cx="84094" cy="201614"/>
                  </a:xfrm>
                  <a:prstGeom prst="curvedConnector3">
                    <a:avLst>
                      <a:gd name="adj1" fmla="val -931192"/>
                    </a:avLst>
                  </a:prstGeom>
                  <a:noFill/>
                  <a:ln w="9525" cap="flat" cmpd="sng">
                    <a:solidFill>
                      <a:srgbClr val="4A7EBB"/>
                    </a:solidFill>
                    <a:prstDash val="solid"/>
                    <a:miter lim="800000"/>
                    <a:headEnd type="none" w="med" len="med"/>
                    <a:tailEnd type="stealth" w="med" len="med"/>
                  </a:ln>
                </p:spPr>
              </p:cxnSp>
              <p:sp>
                <p:nvSpPr>
                  <p:cNvPr id="165" name="Google Shape;165;p20"/>
                  <p:cNvSpPr txBox="1"/>
                  <p:nvPr/>
                </p:nvSpPr>
                <p:spPr>
                  <a:xfrm>
                    <a:off x="3286116" y="3143248"/>
                    <a:ext cx="3016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1</a:t>
                    </a:r>
                    <a:endParaRPr/>
                  </a:p>
                </p:txBody>
              </p:sp>
              <p:sp>
                <p:nvSpPr>
                  <p:cNvPr id="166" name="Google Shape;166;p20"/>
                  <p:cNvSpPr txBox="1"/>
                  <p:nvPr/>
                </p:nvSpPr>
                <p:spPr>
                  <a:xfrm>
                    <a:off x="4143372" y="3500438"/>
                    <a:ext cx="47641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0,1</a:t>
                    </a:r>
                    <a:endParaRPr/>
                  </a:p>
                </p:txBody>
              </p:sp>
            </p:grpSp>
            <p:sp>
              <p:nvSpPr>
                <p:cNvPr id="167" name="Google Shape;167;p20"/>
                <p:cNvSpPr/>
                <p:nvPr/>
              </p:nvSpPr>
              <p:spPr>
                <a:xfrm>
                  <a:off x="5143505" y="2724399"/>
                  <a:ext cx="419103" cy="418884"/>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grpSp>
          <p:cxnSp>
            <p:nvCxnSpPr>
              <p:cNvPr id="168" name="Google Shape;168;p20"/>
              <p:cNvCxnSpPr/>
              <p:nvPr/>
            </p:nvCxnSpPr>
            <p:spPr>
              <a:xfrm rot="5400000" flipH="1">
                <a:off x="4750595" y="4607980"/>
                <a:ext cx="1586" cy="809631"/>
              </a:xfrm>
              <a:prstGeom prst="curvedConnector3">
                <a:avLst>
                  <a:gd name="adj1" fmla="val 31240643"/>
                </a:avLst>
              </a:prstGeom>
              <a:noFill/>
              <a:ln w="9525" cap="flat" cmpd="sng">
                <a:solidFill>
                  <a:srgbClr val="4A7EBB"/>
                </a:solidFill>
                <a:prstDash val="solid"/>
                <a:miter lim="800000"/>
                <a:headEnd type="none" w="med" len="med"/>
                <a:tailEnd type="stealth" w="med" len="med"/>
              </a:ln>
            </p:spPr>
          </p:cxnSp>
          <p:sp>
            <p:nvSpPr>
              <p:cNvPr id="169" name="Google Shape;169;p20"/>
              <p:cNvSpPr txBox="1"/>
              <p:nvPr/>
            </p:nvSpPr>
            <p:spPr>
              <a:xfrm>
                <a:off x="4572001" y="4416996"/>
                <a:ext cx="3016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a:t>
                </a:r>
                <a:endParaRPr/>
              </a:p>
            </p:txBody>
          </p:sp>
        </p:grpSp>
        <p:sp>
          <p:nvSpPr>
            <p:cNvPr id="170" name="Google Shape;170;p20"/>
            <p:cNvSpPr/>
            <p:nvPr/>
          </p:nvSpPr>
          <p:spPr>
            <a:xfrm>
              <a:off x="5929313" y="5357813"/>
              <a:ext cx="571500" cy="571500"/>
            </a:xfrm>
            <a:prstGeom prst="ellipse">
              <a:avLst/>
            </a:prstGeom>
            <a:no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404040"/>
                </a:buClr>
                <a:buSzPts val="1800"/>
                <a:buFont typeface="Calibri"/>
                <a:buNone/>
              </a:pPr>
              <a:r>
                <a:rPr lang="en-US" sz="1800" b="0" i="0" u="none">
                  <a:solidFill>
                    <a:srgbClr val="404040"/>
                  </a:solidFill>
                  <a:latin typeface="Calibri"/>
                  <a:ea typeface="Calibri"/>
                  <a:cs typeface="Calibri"/>
                  <a:sym typeface="Calibri"/>
                </a:rPr>
                <a:t>q</a:t>
              </a:r>
              <a:r>
                <a:rPr lang="en-US" sz="1800" b="0" i="0" u="none" baseline="-25000">
                  <a:solidFill>
                    <a:srgbClr val="404040"/>
                  </a:solidFill>
                  <a:latin typeface="Calibri"/>
                  <a:ea typeface="Calibri"/>
                  <a:cs typeface="Calibri"/>
                  <a:sym typeface="Calibri"/>
                </a:rPr>
                <a:t>2</a:t>
              </a:r>
              <a:endParaRPr/>
            </a:p>
          </p:txBody>
        </p:sp>
        <p:cxnSp>
          <p:nvCxnSpPr>
            <p:cNvPr id="171" name="Google Shape;171;p20"/>
            <p:cNvCxnSpPr/>
            <p:nvPr/>
          </p:nvCxnSpPr>
          <p:spPr>
            <a:xfrm>
              <a:off x="5286375" y="5643563"/>
              <a:ext cx="642938" cy="1587"/>
            </a:xfrm>
            <a:prstGeom prst="curvedConnector3">
              <a:avLst>
                <a:gd name="adj1" fmla="val 10800"/>
              </a:avLst>
            </a:prstGeom>
            <a:noFill/>
            <a:ln w="9525" cap="flat" cmpd="sng">
              <a:solidFill>
                <a:srgbClr val="4A7EBB"/>
              </a:solidFill>
              <a:prstDash val="solid"/>
              <a:miter lim="800000"/>
              <a:headEnd type="none" w="med" len="med"/>
              <a:tailEnd type="stealth" w="med" len="med"/>
            </a:ln>
          </p:spPr>
        </p:cxnSp>
        <p:sp>
          <p:nvSpPr>
            <p:cNvPr id="172" name="Google Shape;172;p20"/>
            <p:cNvSpPr txBox="1"/>
            <p:nvPr/>
          </p:nvSpPr>
          <p:spPr>
            <a:xfrm>
              <a:off x="5429256" y="5214950"/>
              <a:ext cx="3016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a:solidFill>
                    <a:schemeClr val="dk1"/>
                  </a:solidFill>
                  <a:latin typeface="Calibri"/>
                  <a:ea typeface="Calibri"/>
                  <a:cs typeface="Calibri"/>
                  <a:sym typeface="Calibri"/>
                </a:rPr>
                <a:t>0</a:t>
              </a:r>
              <a:endParaRPr/>
            </a:p>
          </p:txBody>
        </p:sp>
      </p:grpSp>
      <p:sp>
        <p:nvSpPr>
          <p:cNvPr id="173" name="Google Shape;173;p20"/>
          <p:cNvSpPr txBox="1"/>
          <p:nvPr/>
        </p:nvSpPr>
        <p:spPr>
          <a:xfrm>
            <a:off x="0" y="0"/>
            <a:ext cx="9144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74" name="Google Shape;174;p20"/>
          <p:cNvPicPr preferRelativeResize="0"/>
          <p:nvPr/>
        </p:nvPicPr>
        <p:blipFill rotWithShape="1">
          <a:blip r:embed="rId3">
            <a:alphaModFix/>
          </a:blip>
          <a:srcRect/>
          <a:stretch/>
        </p:blipFill>
        <p:spPr>
          <a:xfrm>
            <a:off x="1285875" y="4333875"/>
            <a:ext cx="6588125" cy="452437"/>
          </a:xfrm>
          <a:prstGeom prst="rect">
            <a:avLst/>
          </a:prstGeom>
          <a:noFill/>
          <a:ln>
            <a:noFill/>
          </a:ln>
        </p:spPr>
      </p:pic>
      <p:cxnSp>
        <p:nvCxnSpPr>
          <p:cNvPr id="175" name="Google Shape;175;p20"/>
          <p:cNvCxnSpPr/>
          <p:nvPr/>
        </p:nvCxnSpPr>
        <p:spPr>
          <a:xfrm>
            <a:off x="2928937" y="5643562"/>
            <a:ext cx="571500" cy="0"/>
          </a:xfrm>
          <a:prstGeom prst="straightConnector1">
            <a:avLst/>
          </a:prstGeom>
          <a:noFill/>
          <a:ln w="9525" cap="flat" cmpd="sng">
            <a:solidFill>
              <a:srgbClr val="4A7EBB"/>
            </a:solidFill>
            <a:prstDash val="solid"/>
            <a:miter lim="800000"/>
            <a:headEnd type="none" w="med" len="med"/>
            <a:tailEnd type="stealth"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Calibri"/>
              <a:buNone/>
            </a:pPr>
            <a:r>
              <a:rPr lang="en-US" sz="4400" b="0" i="0" u="none">
                <a:solidFill>
                  <a:schemeClr val="dk1"/>
                </a:solidFill>
                <a:latin typeface="Calibri"/>
                <a:ea typeface="Calibri"/>
                <a:cs typeface="Calibri"/>
                <a:sym typeface="Calibri"/>
              </a:rPr>
              <a:t>NFA – DFA equivalence</a:t>
            </a:r>
            <a:endParaRPr/>
          </a:p>
        </p:txBody>
      </p:sp>
      <p:sp>
        <p:nvSpPr>
          <p:cNvPr id="181" name="Google Shape;181;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So I only want to keep information about these subsets of states that can be reached from the initial state after following arrows.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Calibri"/>
                <a:ea typeface="Calibri"/>
                <a:cs typeface="Calibri"/>
                <a:sym typeface="Calibri"/>
              </a:rPr>
              <a:t>Since all the subsets of Q are 2</a:t>
            </a:r>
            <a:r>
              <a:rPr lang="en-US" sz="3200" b="0" i="0" u="none" baseline="30000">
                <a:solidFill>
                  <a:schemeClr val="dk1"/>
                </a:solidFill>
                <a:latin typeface="Calibri"/>
                <a:ea typeface="Calibri"/>
                <a:cs typeface="Calibri"/>
                <a:sym typeface="Calibri"/>
              </a:rPr>
              <a:t>|Q|</a:t>
            </a:r>
            <a:r>
              <a:rPr lang="en-US" sz="3200" b="0" i="0" u="none">
                <a:solidFill>
                  <a:schemeClr val="dk1"/>
                </a:solidFill>
                <a:latin typeface="Calibri"/>
                <a:ea typeface="Calibri"/>
                <a:cs typeface="Calibri"/>
                <a:sym typeface="Calibri"/>
              </a:rPr>
              <a:t> in total, this should be a finite (&lt;= 2</a:t>
            </a:r>
            <a:r>
              <a:rPr lang="en-US" sz="3200" b="0" i="0" u="none" baseline="30000">
                <a:solidFill>
                  <a:schemeClr val="dk1"/>
                </a:solidFill>
                <a:latin typeface="Calibri"/>
                <a:ea typeface="Calibri"/>
                <a:cs typeface="Calibri"/>
                <a:sym typeface="Calibri"/>
              </a:rPr>
              <a:t>|Q|</a:t>
            </a:r>
            <a:r>
              <a:rPr lang="en-US" sz="3200" b="0" i="0" u="none">
                <a:solidFill>
                  <a:schemeClr val="dk1"/>
                </a:solidFill>
                <a:latin typeface="Calibri"/>
                <a:ea typeface="Calibri"/>
                <a:cs typeface="Calibri"/>
                <a:sym typeface="Calibri"/>
              </a:rPr>
              <a:t>) number of subsets. </a:t>
            </a:r>
            <a:endParaRPr/>
          </a:p>
          <a:p>
            <a:pPr marL="342900" marR="0" lvl="0" indent="-342900" algn="l" rtl="0">
              <a:lnSpc>
                <a:spcPct val="100000"/>
              </a:lnSpc>
              <a:spcBef>
                <a:spcPts val="640"/>
              </a:spcBef>
              <a:spcAft>
                <a:spcPts val="0"/>
              </a:spcAft>
              <a:buClr>
                <a:srgbClr val="FF0000"/>
              </a:buClr>
              <a:buSzPts val="3200"/>
              <a:buFont typeface="Arial"/>
              <a:buChar char="•"/>
            </a:pPr>
            <a:r>
              <a:rPr lang="en-US" sz="3200" b="0" i="0" u="none">
                <a:solidFill>
                  <a:srgbClr val="FF0000"/>
                </a:solidFill>
                <a:latin typeface="Calibri"/>
                <a:ea typeface="Calibri"/>
                <a:cs typeface="Calibri"/>
                <a:sym typeface="Calibri"/>
              </a:rPr>
              <a:t>I consider each subset of states of the NFA as a state of the DFA and every subset of states containing a final state as a final state of the DFA.</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879</Words>
  <Application>Microsoft Office PowerPoint</Application>
  <PresentationFormat>On-screen Show (4:3)</PresentationFormat>
  <Paragraphs>154</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NFAε - NFA - DFA equivalence </vt:lpstr>
      <vt:lpstr>What is an NFA</vt:lpstr>
      <vt:lpstr>What is an NFAε</vt:lpstr>
      <vt:lpstr>NFA computation</vt:lpstr>
      <vt:lpstr>PowerPoint Presentation</vt:lpstr>
      <vt:lpstr>Example</vt:lpstr>
      <vt:lpstr>NFA – DFA equivalence</vt:lpstr>
      <vt:lpstr>NFA – DFA eqivalence</vt:lpstr>
      <vt:lpstr>NFA – DFA equivalence</vt:lpstr>
      <vt:lpstr>NFA – DFA equivalence</vt:lpstr>
      <vt:lpstr>NFA – DFA equivalence (example)</vt:lpstr>
      <vt:lpstr>NFA – DFA equivalence (example)</vt:lpstr>
      <vt:lpstr>NFAε – NFA equivalence</vt:lpstr>
      <vt:lpstr>NFAε – NFA equivalence</vt:lpstr>
      <vt:lpstr>NFAε – NFA equivalence</vt:lpstr>
      <vt:lpstr>RE to epsilon NFA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NFAε - NFA - DFA equivalence </dc:title>
  <dc:creator>HOD</dc:creator>
  <cp:lastModifiedBy>HOD</cp:lastModifiedBy>
  <cp:revision>1</cp:revision>
  <dcterms:modified xsi:type="dcterms:W3CDTF">2022-07-07T10:55:55Z</dcterms:modified>
</cp:coreProperties>
</file>