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C72433-FC71-4C04-ABA1-1D4131C7A86B}">
  <a:tblStyle styleId="{29C72433-FC71-4C04-ABA1-1D4131C7A86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1" name="Google Shape;3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1" name="Google Shape;3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2" name="Google Shape;3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5" name="Google Shape;3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1" name="Google Shape;3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2" name="Google Shape;3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2" name="Google Shape;4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4" name="Google Shape;4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5" name="Google Shape;4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5" name="Google Shape;4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4" name="Google Shape;4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4" name="Google Shape;4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6" name="Google Shape;46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8" name="Google Shape;55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Google Shape;57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2" name="Google Shape;58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5" name="Google Shape;6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Google Shape;61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2" name="Google Shape;62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0" name="Google Shape;63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914400" lvl="1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marL="1828800" lvl="3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●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●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●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●"/>
              <a:defRPr sz="1600"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914400" lvl="1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marL="1828800" lvl="3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●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●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●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●"/>
              <a:defRPr sz="1600"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marL="914400" lvl="1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marL="1828800" lvl="3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marL="914400" lvl="1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marL="1828800" lvl="3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1"/>
          </p:nvPr>
        </p:nvSpPr>
        <p:spPr>
          <a:xfrm rot="5400000">
            <a:off x="2306637" y="-249238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914400" lvl="1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2pPr>
            <a:lvl3pPr marL="1371600" lvl="2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3pPr>
            <a:lvl4pPr marL="1828800" lvl="3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4pPr>
            <a:lvl5pPr marL="2286000" lvl="4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5pPr>
            <a:lvl6pPr marL="2743200" lvl="5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6pPr>
            <a:lvl7pPr marL="3200400" lvl="6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7pPr>
            <a:lvl8pPr marL="3657600" lvl="7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8pPr>
            <a:lvl9pPr marL="4114800" lvl="8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7" name="Google Shape;7;p1"/>
            <p:cNvSpPr/>
            <p:nvPr/>
          </p:nvSpPr>
          <p:spPr>
            <a:xfrm>
              <a:off x="0" y="2508"/>
              <a:ext cx="2142" cy="1804"/>
            </a:xfrm>
            <a:custGeom>
              <a:avLst/>
              <a:gdLst/>
              <a:ahLst/>
              <a:cxnLst/>
              <a:rect l="l" t="t" r="r" b="b"/>
              <a:pathLst>
                <a:path w="2135" h="1804" extrusionOk="0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1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458"/>
              <a:ext cx="1854" cy="1858"/>
            </a:xfrm>
            <a:custGeom>
              <a:avLst/>
              <a:gdLst/>
              <a:ahLst/>
              <a:cxnLst/>
              <a:rect l="l" t="t" r="r" b="b"/>
              <a:pathLst>
                <a:path w="1854" h="1858" extrusionOk="0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735"/>
              <a:ext cx="1745" cy="1577"/>
            </a:xfrm>
            <a:custGeom>
              <a:avLst/>
              <a:gdLst/>
              <a:ahLst/>
              <a:cxnLst/>
              <a:rect l="l" t="t" r="r" b="b"/>
              <a:pathLst>
                <a:path w="1745" h="1577" extrusionOk="0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1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0" y="2544"/>
              <a:ext cx="1745" cy="1768"/>
            </a:xfrm>
            <a:custGeom>
              <a:avLst/>
              <a:gdLst/>
              <a:ahLst/>
              <a:cxnLst/>
              <a:rect l="l" t="t" r="r" b="b"/>
              <a:pathLst>
                <a:path w="1745" h="1768" extrusionOk="0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1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9" y="2784"/>
              <a:ext cx="86" cy="86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536" y="3884"/>
              <a:ext cx="92" cy="9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91" y="2723"/>
              <a:ext cx="121" cy="12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27" name="Google Shape;27;p3"/>
            <p:cNvSpPr/>
            <p:nvPr/>
          </p:nvSpPr>
          <p:spPr>
            <a:xfrm>
              <a:off x="0" y="2508"/>
              <a:ext cx="2142" cy="1804"/>
            </a:xfrm>
            <a:custGeom>
              <a:avLst/>
              <a:gdLst/>
              <a:ahLst/>
              <a:cxnLst/>
              <a:rect l="l" t="t" r="r" b="b"/>
              <a:pathLst>
                <a:path w="2135" h="1804" extrusionOk="0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1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0" y="2458"/>
              <a:ext cx="1854" cy="1858"/>
            </a:xfrm>
            <a:custGeom>
              <a:avLst/>
              <a:gdLst/>
              <a:ahLst/>
              <a:cxnLst/>
              <a:rect l="l" t="t" r="r" b="b"/>
              <a:pathLst>
                <a:path w="1854" h="1858" extrusionOk="0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0" y="2735"/>
              <a:ext cx="1745" cy="1577"/>
            </a:xfrm>
            <a:custGeom>
              <a:avLst/>
              <a:gdLst/>
              <a:ahLst/>
              <a:cxnLst/>
              <a:rect l="l" t="t" r="r" b="b"/>
              <a:pathLst>
                <a:path w="1745" h="1577" extrusionOk="0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1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0" y="2544"/>
              <a:ext cx="1745" cy="1768"/>
            </a:xfrm>
            <a:custGeom>
              <a:avLst/>
              <a:gdLst/>
              <a:ahLst/>
              <a:cxnLst/>
              <a:rect l="l" t="t" r="r" b="b"/>
              <a:pathLst>
                <a:path w="1745" h="1768" extrusionOk="0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1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09" y="2784"/>
              <a:ext cx="86" cy="86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536" y="3884"/>
              <a:ext cx="92" cy="9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791" y="2723"/>
              <a:ext cx="121" cy="12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ctrTitle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</a:pPr>
            <a:r>
              <a:rPr lang="en-US" sz="48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NFA TO DFA</a:t>
            </a:r>
            <a:br>
              <a:rPr lang="en-US" sz="48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Minimisation of DFA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2637692" y="4149969"/>
            <a:ext cx="38246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 G Sudha Sadasivam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Fig2. Transition table</a:t>
            </a:r>
            <a:endParaRPr/>
          </a:p>
        </p:txBody>
      </p:sp>
      <p:graphicFrame>
        <p:nvGraphicFramePr>
          <p:cNvPr id="324" name="Google Shape;324;p23"/>
          <p:cNvGraphicFramePr/>
          <p:nvPr/>
        </p:nvGraphicFramePr>
        <p:xfrm>
          <a:off x="152400" y="203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{2}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5" name="Google Shape;325;p23"/>
          <p:cNvSpPr/>
          <p:nvPr/>
        </p:nvSpPr>
        <p:spPr>
          <a:xfrm>
            <a:off x="4114800" y="3352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3"/>
          <p:cNvSpPr txBox="1"/>
          <p:nvPr/>
        </p:nvSpPr>
        <p:spPr>
          <a:xfrm>
            <a:off x="1600200" y="311150"/>
            <a:ext cx="59499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Subset Construction Method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3"/>
          <p:cNvSpPr txBox="1"/>
          <p:nvPr/>
        </p:nvSpPr>
        <p:spPr>
          <a:xfrm>
            <a:off x="5648325" y="2133600"/>
            <a:ext cx="9810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Step2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3"/>
          <p:cNvSpPr txBox="1"/>
          <p:nvPr/>
        </p:nvSpPr>
        <p:spPr>
          <a:xfrm>
            <a:off x="4953000" y="2801937"/>
            <a:ext cx="3962400" cy="14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set of states resulting from every transition function constitutes a new state. Calculate all reachable states for every such state for every input signal.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>
            <a:spLocks noGrp="1"/>
          </p:cNvSpPr>
          <p:nvPr>
            <p:ph type="body" idx="1"/>
          </p:nvPr>
        </p:nvSpPr>
        <p:spPr>
          <a:xfrm>
            <a:off x="457200" y="879475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Fig2. Transition table</a:t>
            </a:r>
            <a:endParaRPr/>
          </a:p>
        </p:txBody>
      </p:sp>
      <p:graphicFrame>
        <p:nvGraphicFramePr>
          <p:cNvPr id="334" name="Google Shape;334;p24"/>
          <p:cNvGraphicFramePr/>
          <p:nvPr/>
        </p:nvGraphicFramePr>
        <p:xfrm>
          <a:off x="1524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{2}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35" name="Google Shape;335;p24"/>
          <p:cNvGraphicFramePr/>
          <p:nvPr/>
        </p:nvGraphicFramePr>
        <p:xfrm>
          <a:off x="5334000" y="132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1=A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{1,2,3,4,5}=B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{4,5}=C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6" name="Google Shape;336;p24"/>
          <p:cNvSpPr/>
          <p:nvPr/>
        </p:nvSpPr>
        <p:spPr>
          <a:xfrm>
            <a:off x="4419600" y="1905000"/>
            <a:ext cx="9144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4"/>
          <p:cNvSpPr/>
          <p:nvPr/>
        </p:nvSpPr>
        <p:spPr>
          <a:xfrm>
            <a:off x="4114800" y="28956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4"/>
          <p:cNvSpPr txBox="1"/>
          <p:nvPr/>
        </p:nvSpPr>
        <p:spPr>
          <a:xfrm>
            <a:off x="4267200" y="1371600"/>
            <a:ext cx="11430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Starts with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Initial state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4"/>
          <p:cNvSpPr txBox="1"/>
          <p:nvPr/>
        </p:nvSpPr>
        <p:spPr>
          <a:xfrm>
            <a:off x="5562600" y="838200"/>
            <a:ext cx="3371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Fig3. Subset Construction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Fig2. Transition table</a:t>
            </a:r>
            <a:endParaRPr/>
          </a:p>
        </p:txBody>
      </p:sp>
      <p:graphicFrame>
        <p:nvGraphicFramePr>
          <p:cNvPr id="345" name="Google Shape;345;p25"/>
          <p:cNvGraphicFramePr/>
          <p:nvPr/>
        </p:nvGraphicFramePr>
        <p:xfrm>
          <a:off x="1524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{2}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6" name="Google Shape;346;p25"/>
          <p:cNvGraphicFramePr/>
          <p:nvPr/>
        </p:nvGraphicFramePr>
        <p:xfrm>
          <a:off x="5334000" y="86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{1,2,3,4,5}=</a:t>
                      </a: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{4,5}=C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{1,2,3,4,5}=B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{4,5}=C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7" name="Google Shape;347;p25"/>
          <p:cNvSpPr/>
          <p:nvPr/>
        </p:nvSpPr>
        <p:spPr>
          <a:xfrm>
            <a:off x="4343400" y="1371600"/>
            <a:ext cx="9144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4114800" y="22860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5"/>
          <p:cNvSpPr/>
          <p:nvPr/>
        </p:nvSpPr>
        <p:spPr>
          <a:xfrm rot="-8400661">
            <a:off x="6558148" y="1405333"/>
            <a:ext cx="275598" cy="685585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5"/>
          <p:cNvSpPr/>
          <p:nvPr/>
        </p:nvSpPr>
        <p:spPr>
          <a:xfrm rot="-7699987">
            <a:off x="7074177" y="1080235"/>
            <a:ext cx="295738" cy="214524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5"/>
          <p:cNvSpPr txBox="1"/>
          <p:nvPr/>
        </p:nvSpPr>
        <p:spPr>
          <a:xfrm>
            <a:off x="4114800" y="914400"/>
            <a:ext cx="11430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Starts with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Initial state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5"/>
          <p:cNvSpPr txBox="1"/>
          <p:nvPr/>
        </p:nvSpPr>
        <p:spPr>
          <a:xfrm>
            <a:off x="5486400" y="457200"/>
            <a:ext cx="3371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Fig3. Subset Construction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Fig2. Transition table</a:t>
            </a:r>
            <a:endParaRPr/>
          </a:p>
        </p:txBody>
      </p:sp>
      <p:graphicFrame>
        <p:nvGraphicFramePr>
          <p:cNvPr id="358" name="Google Shape;358;p26"/>
          <p:cNvGraphicFramePr/>
          <p:nvPr/>
        </p:nvGraphicFramePr>
        <p:xfrm>
          <a:off x="1524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{2}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59" name="Google Shape;359;p26"/>
          <p:cNvGraphicFramePr/>
          <p:nvPr/>
        </p:nvGraphicFramePr>
        <p:xfrm>
          <a:off x="5334000" y="86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{1,2,3,4,5}=B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{4,5}=C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{1,2,3,4,5}=B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{4,5}=</a:t>
                      </a:r>
                      <a:r>
                        <a:rPr lang="en-US" sz="2000" u="none" strike="noStrike" cap="none">
                          <a:solidFill>
                            <a:schemeClr val="lt1"/>
                          </a:solidFill>
                        </a:rPr>
                        <a:t>C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0" name="Google Shape;360;p26"/>
          <p:cNvSpPr/>
          <p:nvPr/>
        </p:nvSpPr>
        <p:spPr>
          <a:xfrm>
            <a:off x="4343400" y="1371600"/>
            <a:ext cx="9144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6"/>
          <p:cNvSpPr/>
          <p:nvPr/>
        </p:nvSpPr>
        <p:spPr>
          <a:xfrm>
            <a:off x="4114800" y="22860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6"/>
          <p:cNvSpPr/>
          <p:nvPr/>
        </p:nvSpPr>
        <p:spPr>
          <a:xfrm rot="-6840000">
            <a:off x="6213441" y="1760631"/>
            <a:ext cx="511327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6"/>
          <p:cNvSpPr/>
          <p:nvPr/>
        </p:nvSpPr>
        <p:spPr>
          <a:xfrm rot="-6720000">
            <a:off x="7309679" y="1135870"/>
            <a:ext cx="686019" cy="2674128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6"/>
          <p:cNvSpPr txBox="1"/>
          <p:nvPr/>
        </p:nvSpPr>
        <p:spPr>
          <a:xfrm>
            <a:off x="4114800" y="914400"/>
            <a:ext cx="11430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Starts with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Initial state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6"/>
          <p:cNvSpPr txBox="1"/>
          <p:nvPr/>
        </p:nvSpPr>
        <p:spPr>
          <a:xfrm>
            <a:off x="5486400" y="457200"/>
            <a:ext cx="3371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Fig3. Subset Construction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6"/>
          <p:cNvSpPr txBox="1"/>
          <p:nvPr/>
        </p:nvSpPr>
        <p:spPr>
          <a:xfrm>
            <a:off x="1660525" y="422751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6"/>
          <p:cNvSpPr txBox="1"/>
          <p:nvPr/>
        </p:nvSpPr>
        <p:spPr>
          <a:xfrm>
            <a:off x="1295400" y="4419600"/>
            <a:ext cx="9810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Step3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6"/>
          <p:cNvSpPr txBox="1"/>
          <p:nvPr/>
        </p:nvSpPr>
        <p:spPr>
          <a:xfrm>
            <a:off x="685800" y="4997450"/>
            <a:ext cx="39624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Repeat this process(step2) until no more new states are reachable.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>
            <a:spLocks noGrp="1"/>
          </p:cNvSpPr>
          <p:nvPr>
            <p:ph type="body" idx="1"/>
          </p:nvPr>
        </p:nvSpPr>
        <p:spPr>
          <a:xfrm>
            <a:off x="457200" y="5334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Fig2. Transition table</a:t>
            </a:r>
            <a:endParaRPr/>
          </a:p>
        </p:txBody>
      </p:sp>
      <p:graphicFrame>
        <p:nvGraphicFramePr>
          <p:cNvPr id="374" name="Google Shape;374;p27"/>
          <p:cNvGraphicFramePr/>
          <p:nvPr/>
        </p:nvGraphicFramePr>
        <p:xfrm>
          <a:off x="152400" y="9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{2}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75" name="Google Shape;375;p27"/>
          <p:cNvGraphicFramePr/>
          <p:nvPr/>
        </p:nvGraphicFramePr>
        <p:xfrm>
          <a:off x="5334000" y="909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1=A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{1,2,3,4,5}=B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{4,5}=C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{1,2,3,4,5}=B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{1,2,3,4,5}=B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2,4,5}=D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{4,5}=C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{2,4,5}=D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6" name="Google Shape;376;p27"/>
          <p:cNvSpPr/>
          <p:nvPr/>
        </p:nvSpPr>
        <p:spPr>
          <a:xfrm rot="4020000">
            <a:off x="7241381" y="1521618"/>
            <a:ext cx="152400" cy="18335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7"/>
          <p:cNvSpPr/>
          <p:nvPr/>
        </p:nvSpPr>
        <p:spPr>
          <a:xfrm>
            <a:off x="4191000" y="22860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7"/>
          <p:cNvSpPr txBox="1"/>
          <p:nvPr/>
        </p:nvSpPr>
        <p:spPr>
          <a:xfrm>
            <a:off x="5562600" y="547687"/>
            <a:ext cx="3371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Fig3. Subset Construction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Fig2. Transition table</a:t>
            </a:r>
            <a:endParaRPr/>
          </a:p>
        </p:txBody>
      </p:sp>
      <p:graphicFrame>
        <p:nvGraphicFramePr>
          <p:cNvPr id="384" name="Google Shape;384;p28"/>
          <p:cNvGraphicFramePr/>
          <p:nvPr/>
        </p:nvGraphicFramePr>
        <p:xfrm>
          <a:off x="1524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{2}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5" name="Google Shape;385;p28"/>
          <p:cNvGraphicFramePr/>
          <p:nvPr/>
        </p:nvGraphicFramePr>
        <p:xfrm>
          <a:off x="5334000" y="81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{1,2,3,4,5}=B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{2,4,5}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{4,5}=C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5=E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4=F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2,4,5}=D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5=E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4=F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86" name="Google Shape;386;p28"/>
          <p:cNvSpPr/>
          <p:nvPr/>
        </p:nvSpPr>
        <p:spPr>
          <a:xfrm rot="3060000">
            <a:off x="7161433" y="1467925"/>
            <a:ext cx="203200" cy="2057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8"/>
          <p:cNvSpPr/>
          <p:nvPr/>
        </p:nvSpPr>
        <p:spPr>
          <a:xfrm>
            <a:off x="4191000" y="2209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8"/>
          <p:cNvSpPr/>
          <p:nvPr/>
        </p:nvSpPr>
        <p:spPr>
          <a:xfrm rot="2400000">
            <a:off x="6880474" y="2418592"/>
            <a:ext cx="340340" cy="15993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8"/>
          <p:cNvSpPr txBox="1"/>
          <p:nvPr/>
        </p:nvSpPr>
        <p:spPr>
          <a:xfrm>
            <a:off x="5486400" y="457200"/>
            <a:ext cx="3371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Fig3. Subset Construction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Fig2. Transition table</a:t>
            </a:r>
            <a:endParaRPr/>
          </a:p>
        </p:txBody>
      </p:sp>
      <p:graphicFrame>
        <p:nvGraphicFramePr>
          <p:cNvPr id="395" name="Google Shape;395;p29"/>
          <p:cNvGraphicFramePr/>
          <p:nvPr/>
        </p:nvGraphicFramePr>
        <p:xfrm>
          <a:off x="1524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{2}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96" name="Google Shape;396;p29"/>
          <p:cNvGraphicFramePr/>
          <p:nvPr/>
        </p:nvGraphicFramePr>
        <p:xfrm>
          <a:off x="5334000" y="81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1=A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{1,2,3,4,5}=B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2,4,5}=D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{4,5}=C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5=E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4=F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2,4,5}=D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{3,5}=G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{4,5}=C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5=E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4=F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{3,5}=G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97" name="Google Shape;397;p29"/>
          <p:cNvSpPr/>
          <p:nvPr/>
        </p:nvSpPr>
        <p:spPr>
          <a:xfrm rot="1320000">
            <a:off x="6586537" y="2566987"/>
            <a:ext cx="153987" cy="14033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9"/>
          <p:cNvSpPr/>
          <p:nvPr/>
        </p:nvSpPr>
        <p:spPr>
          <a:xfrm>
            <a:off x="4191000" y="21336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9"/>
          <p:cNvSpPr txBox="1"/>
          <p:nvPr/>
        </p:nvSpPr>
        <p:spPr>
          <a:xfrm>
            <a:off x="5486400" y="457200"/>
            <a:ext cx="3371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Fig3. Subset Construction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>
            <a:spLocks noGrp="1"/>
          </p:cNvSpPr>
          <p:nvPr>
            <p:ph type="body" idx="1"/>
          </p:nvPr>
        </p:nvSpPr>
        <p:spPr>
          <a:xfrm>
            <a:off x="457200" y="498475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Fig2. Transition table</a:t>
            </a:r>
            <a:endParaRPr/>
          </a:p>
        </p:txBody>
      </p:sp>
      <p:graphicFrame>
        <p:nvGraphicFramePr>
          <p:cNvPr id="405" name="Google Shape;405;p30"/>
          <p:cNvGraphicFramePr/>
          <p:nvPr/>
        </p:nvGraphicFramePr>
        <p:xfrm>
          <a:off x="152400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{2}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06" name="Google Shape;406;p30"/>
          <p:cNvGraphicFramePr/>
          <p:nvPr/>
        </p:nvGraphicFramePr>
        <p:xfrm>
          <a:off x="53340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{2,4,5}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{2,4,5}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∅=H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∅=H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∅=H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7" name="Google Shape;407;p30"/>
          <p:cNvSpPr/>
          <p:nvPr/>
        </p:nvSpPr>
        <p:spPr>
          <a:xfrm rot="1860000">
            <a:off x="6629400" y="3352800"/>
            <a:ext cx="152400" cy="1371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0"/>
          <p:cNvSpPr/>
          <p:nvPr/>
        </p:nvSpPr>
        <p:spPr>
          <a:xfrm>
            <a:off x="4191000" y="2209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0"/>
          <p:cNvSpPr txBox="1"/>
          <p:nvPr/>
        </p:nvSpPr>
        <p:spPr>
          <a:xfrm>
            <a:off x="5486400" y="471487"/>
            <a:ext cx="3371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Fig3. Subset Construction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0"/>
          <p:cNvSpPr/>
          <p:nvPr/>
        </p:nvSpPr>
        <p:spPr>
          <a:xfrm rot="3480000">
            <a:off x="7397750" y="2803525"/>
            <a:ext cx="163512" cy="247808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0"/>
          <p:cNvSpPr txBox="1"/>
          <p:nvPr/>
        </p:nvSpPr>
        <p:spPr>
          <a:xfrm rot="8880000">
            <a:off x="6278235" y="3990859"/>
            <a:ext cx="2437209" cy="8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Fig2. Transition table</a:t>
            </a:r>
            <a:endParaRPr/>
          </a:p>
        </p:txBody>
      </p:sp>
      <p:graphicFrame>
        <p:nvGraphicFramePr>
          <p:cNvPr id="417" name="Google Shape;417;p31"/>
          <p:cNvGraphicFramePr/>
          <p:nvPr/>
        </p:nvGraphicFramePr>
        <p:xfrm>
          <a:off x="1524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{2}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18" name="Google Shape;418;p31"/>
          <p:cNvGraphicFramePr/>
          <p:nvPr/>
        </p:nvGraphicFramePr>
        <p:xfrm>
          <a:off x="5334000" y="81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{2,4,5}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{2,4,5}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4=G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19" name="Google Shape;419;p31"/>
          <p:cNvSpPr/>
          <p:nvPr/>
        </p:nvSpPr>
        <p:spPr>
          <a:xfrm>
            <a:off x="4191000" y="21336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1"/>
          <p:cNvSpPr/>
          <p:nvPr/>
        </p:nvSpPr>
        <p:spPr>
          <a:xfrm rot="10800000">
            <a:off x="1981200" y="4343400"/>
            <a:ext cx="3124200" cy="1447800"/>
          </a:xfrm>
          <a:prstGeom prst="wedgeRectCallout">
            <a:avLst>
              <a:gd name="adj1" fmla="val -18955"/>
              <a:gd name="adj2" fmla="val 27899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1"/>
          <p:cNvSpPr txBox="1"/>
          <p:nvPr/>
        </p:nvSpPr>
        <p:spPr>
          <a:xfrm>
            <a:off x="1949450" y="4464050"/>
            <a:ext cx="30797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already got 4 and 5.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we don’t add them again.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1"/>
          <p:cNvSpPr txBox="1"/>
          <p:nvPr/>
        </p:nvSpPr>
        <p:spPr>
          <a:xfrm>
            <a:off x="5486400" y="457200"/>
            <a:ext cx="3371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Fig3. Subset Construction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"/>
          <p:cNvSpPr txBox="1">
            <a:spLocks noGrp="1"/>
          </p:cNvSpPr>
          <p:nvPr>
            <p:ph type="body" idx="1"/>
          </p:nvPr>
        </p:nvSpPr>
        <p:spPr>
          <a:xfrm>
            <a:off x="457200" y="498475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Fig2. Transition table</a:t>
            </a:r>
            <a:endParaRPr/>
          </a:p>
        </p:txBody>
      </p:sp>
      <p:graphicFrame>
        <p:nvGraphicFramePr>
          <p:cNvPr id="428" name="Google Shape;428;p32"/>
          <p:cNvGraphicFramePr/>
          <p:nvPr/>
        </p:nvGraphicFramePr>
        <p:xfrm>
          <a:off x="1524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{2}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29" name="Google Shape;429;p32"/>
          <p:cNvGraphicFramePr/>
          <p:nvPr/>
        </p:nvGraphicFramePr>
        <p:xfrm>
          <a:off x="5334000" y="893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{2,4,5}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{2,4,5}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2=I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2=I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30" name="Google Shape;430;p32"/>
          <p:cNvSpPr/>
          <p:nvPr/>
        </p:nvSpPr>
        <p:spPr>
          <a:xfrm rot="3600000">
            <a:off x="7200900" y="4000500"/>
            <a:ext cx="152400" cy="1752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2"/>
          <p:cNvSpPr/>
          <p:nvPr/>
        </p:nvSpPr>
        <p:spPr>
          <a:xfrm>
            <a:off x="4191000" y="2209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2"/>
          <p:cNvSpPr txBox="1"/>
          <p:nvPr/>
        </p:nvSpPr>
        <p:spPr>
          <a:xfrm>
            <a:off x="5486400" y="533400"/>
            <a:ext cx="3371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Fig3. Subset Construction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Non Deterministic Features of NFA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lang="en-US" sz="2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are three main cases of non- determinism in NFAs: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/>
            </a:pPr>
            <a:r>
              <a:rPr lang="en-US" sz="3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Transition to a state without consuming any input.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/>
            </a:pPr>
            <a:r>
              <a:rPr lang="en-US" sz="3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Multiple transitions on the same input symbol.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/>
            </a:pPr>
            <a:r>
              <a:rPr lang="en-US" sz="3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transition on an input symbol.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endParaRPr sz="32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rPr lang="en-US" sz="2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convert NFAs to DFAs we need to get rid of non-determinism from NFAs.</a:t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3"/>
          <p:cNvSpPr txBox="1">
            <a:spLocks noGrp="1"/>
          </p:cNvSpPr>
          <p:nvPr>
            <p:ph type="body" idx="1"/>
          </p:nvPr>
        </p:nvSpPr>
        <p:spPr>
          <a:xfrm>
            <a:off x="457200" y="498475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Fig2. Transition table</a:t>
            </a:r>
            <a:endParaRPr/>
          </a:p>
        </p:txBody>
      </p:sp>
      <p:graphicFrame>
        <p:nvGraphicFramePr>
          <p:cNvPr id="438" name="Google Shape;438;p33"/>
          <p:cNvGraphicFramePr/>
          <p:nvPr/>
        </p:nvGraphicFramePr>
        <p:xfrm>
          <a:off x="1524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{2}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39" name="Google Shape;439;p33"/>
          <p:cNvGraphicFramePr/>
          <p:nvPr/>
        </p:nvGraphicFramePr>
        <p:xfrm>
          <a:off x="5334000" y="893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1=A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{1,2,3,4,5}=B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{2,4,5}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{4,5}=C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2,4,5}=D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5=E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4=F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{3,5}=G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∅=H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2=I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40" name="Google Shape;440;p33"/>
          <p:cNvSpPr/>
          <p:nvPr/>
        </p:nvSpPr>
        <p:spPr>
          <a:xfrm>
            <a:off x="4191000" y="2209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3"/>
          <p:cNvSpPr txBox="1"/>
          <p:nvPr/>
        </p:nvSpPr>
        <p:spPr>
          <a:xfrm>
            <a:off x="5486400" y="533400"/>
            <a:ext cx="3371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Fig3. Subset Construction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"/>
          <p:cNvSpPr txBox="1">
            <a:spLocks noGrp="1"/>
          </p:cNvSpPr>
          <p:nvPr>
            <p:ph type="body" idx="1"/>
          </p:nvPr>
        </p:nvSpPr>
        <p:spPr>
          <a:xfrm>
            <a:off x="457200" y="498475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Fig2. Transition table</a:t>
            </a:r>
            <a:endParaRPr/>
          </a:p>
        </p:txBody>
      </p:sp>
      <p:graphicFrame>
        <p:nvGraphicFramePr>
          <p:cNvPr id="447" name="Google Shape;447;p34"/>
          <p:cNvGraphicFramePr/>
          <p:nvPr/>
        </p:nvGraphicFramePr>
        <p:xfrm>
          <a:off x="1524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{2}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48" name="Google Shape;448;p34"/>
          <p:cNvGraphicFramePr/>
          <p:nvPr/>
        </p:nvGraphicFramePr>
        <p:xfrm>
          <a:off x="5334000" y="893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{2,4,5}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{2,4,5}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3=J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3=J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49" name="Google Shape;449;p34"/>
          <p:cNvSpPr/>
          <p:nvPr/>
        </p:nvSpPr>
        <p:spPr>
          <a:xfrm>
            <a:off x="4191000" y="2209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4"/>
          <p:cNvSpPr txBox="1"/>
          <p:nvPr/>
        </p:nvSpPr>
        <p:spPr>
          <a:xfrm>
            <a:off x="5486400" y="533400"/>
            <a:ext cx="3371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Fig3. Subset Construction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4"/>
          <p:cNvSpPr/>
          <p:nvPr/>
        </p:nvSpPr>
        <p:spPr>
          <a:xfrm rot="3240000">
            <a:off x="6496050" y="5314950"/>
            <a:ext cx="152400" cy="647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/>
          <p:cNvSpPr txBox="1">
            <a:spLocks noGrp="1"/>
          </p:cNvSpPr>
          <p:nvPr>
            <p:ph type="body" idx="1"/>
          </p:nvPr>
        </p:nvSpPr>
        <p:spPr>
          <a:xfrm>
            <a:off x="457200" y="5334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Fig2. Transition table</a:t>
            </a:r>
            <a:endParaRPr/>
          </a:p>
        </p:txBody>
      </p:sp>
      <p:graphicFrame>
        <p:nvGraphicFramePr>
          <p:cNvPr id="457" name="Google Shape;457;p35"/>
          <p:cNvGraphicFramePr/>
          <p:nvPr/>
        </p:nvGraphicFramePr>
        <p:xfrm>
          <a:off x="1524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{2}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8" name="Google Shape;458;p35"/>
          <p:cNvGraphicFramePr/>
          <p:nvPr/>
        </p:nvGraphicFramePr>
        <p:xfrm>
          <a:off x="5334000" y="893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1=A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{1,2,3,4,5}=B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{2,4,5}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{4,5}=C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7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{2,4,5}=D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5=E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4=F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{3,5}=G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∅=H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2=I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3=J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59" name="Google Shape;459;p35"/>
          <p:cNvSpPr/>
          <p:nvPr/>
        </p:nvSpPr>
        <p:spPr>
          <a:xfrm>
            <a:off x="4191000" y="2209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5"/>
          <p:cNvSpPr txBox="1"/>
          <p:nvPr/>
        </p:nvSpPr>
        <p:spPr>
          <a:xfrm>
            <a:off x="5486400" y="533400"/>
            <a:ext cx="3371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Fig3. Subset Construction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5"/>
          <p:cNvSpPr/>
          <p:nvPr/>
        </p:nvSpPr>
        <p:spPr>
          <a:xfrm rot="3240000">
            <a:off x="6554787" y="5184775"/>
            <a:ext cx="152400" cy="647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5"/>
          <p:cNvSpPr/>
          <p:nvPr/>
        </p:nvSpPr>
        <p:spPr>
          <a:xfrm>
            <a:off x="4191000" y="5791200"/>
            <a:ext cx="1143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5"/>
          <p:cNvSpPr txBox="1"/>
          <p:nvPr/>
        </p:nvSpPr>
        <p:spPr>
          <a:xfrm>
            <a:off x="2438400" y="5181600"/>
            <a:ext cx="28194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Stops here as there are no more reachable states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8" name="Google Shape;468;p36"/>
          <p:cNvGraphicFramePr/>
          <p:nvPr/>
        </p:nvGraphicFramePr>
        <p:xfrm>
          <a:off x="1524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{2,4,5}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{2,4,5}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69" name="Google Shape;469;p36"/>
          <p:cNvSpPr/>
          <p:nvPr/>
        </p:nvSpPr>
        <p:spPr>
          <a:xfrm>
            <a:off x="4038600" y="3733800"/>
            <a:ext cx="5334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6"/>
          <p:cNvSpPr/>
          <p:nvPr/>
        </p:nvSpPr>
        <p:spPr>
          <a:xfrm>
            <a:off x="4648200" y="3200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6"/>
          <p:cNvSpPr/>
          <p:nvPr/>
        </p:nvSpPr>
        <p:spPr>
          <a:xfrm>
            <a:off x="6096000" y="4953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6"/>
          <p:cNvSpPr/>
          <p:nvPr/>
        </p:nvSpPr>
        <p:spPr>
          <a:xfrm>
            <a:off x="85344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6"/>
          <p:cNvSpPr/>
          <p:nvPr/>
        </p:nvSpPr>
        <p:spPr>
          <a:xfrm>
            <a:off x="76200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6"/>
          <p:cNvSpPr/>
          <p:nvPr/>
        </p:nvSpPr>
        <p:spPr>
          <a:xfrm>
            <a:off x="6324600" y="1524000"/>
            <a:ext cx="9144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6"/>
          <p:cNvSpPr/>
          <p:nvPr/>
        </p:nvSpPr>
        <p:spPr>
          <a:xfrm>
            <a:off x="4572000" y="1524000"/>
            <a:ext cx="990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6"/>
          <p:cNvSpPr/>
          <p:nvPr/>
        </p:nvSpPr>
        <p:spPr>
          <a:xfrm>
            <a:off x="4648200" y="1600200"/>
            <a:ext cx="838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6"/>
          <p:cNvSpPr/>
          <p:nvPr/>
        </p:nvSpPr>
        <p:spPr>
          <a:xfrm>
            <a:off x="4876800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6"/>
          <p:cNvSpPr/>
          <p:nvPr/>
        </p:nvSpPr>
        <p:spPr>
          <a:xfrm>
            <a:off x="49530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6"/>
          <p:cNvSpPr/>
          <p:nvPr/>
        </p:nvSpPr>
        <p:spPr>
          <a:xfrm>
            <a:off x="6400800" y="1600200"/>
            <a:ext cx="7620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6"/>
          <p:cNvSpPr/>
          <p:nvPr/>
        </p:nvSpPr>
        <p:spPr>
          <a:xfrm>
            <a:off x="8001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6"/>
          <p:cNvSpPr/>
          <p:nvPr/>
        </p:nvSpPr>
        <p:spPr>
          <a:xfrm>
            <a:off x="7924800" y="19812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6"/>
          <p:cNvSpPr/>
          <p:nvPr/>
        </p:nvSpPr>
        <p:spPr>
          <a:xfrm>
            <a:off x="8001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6"/>
          <p:cNvSpPr/>
          <p:nvPr/>
        </p:nvSpPr>
        <p:spPr>
          <a:xfrm>
            <a:off x="6934200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6"/>
          <p:cNvSpPr/>
          <p:nvPr/>
        </p:nvSpPr>
        <p:spPr>
          <a:xfrm>
            <a:off x="70104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6"/>
          <p:cNvSpPr/>
          <p:nvPr/>
        </p:nvSpPr>
        <p:spPr>
          <a:xfrm>
            <a:off x="67056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4718050" y="3276600"/>
            <a:ext cx="3111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6"/>
          <p:cNvSpPr txBox="1"/>
          <p:nvPr/>
        </p:nvSpPr>
        <p:spPr>
          <a:xfrm>
            <a:off x="5029200" y="4525962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6"/>
          <p:cNvSpPr txBox="1"/>
          <p:nvPr/>
        </p:nvSpPr>
        <p:spPr>
          <a:xfrm>
            <a:off x="4805362" y="1676400"/>
            <a:ext cx="60483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12345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6"/>
          <p:cNvSpPr txBox="1"/>
          <p:nvPr/>
        </p:nvSpPr>
        <p:spPr>
          <a:xfrm>
            <a:off x="6573837" y="1676400"/>
            <a:ext cx="436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6"/>
          <p:cNvSpPr txBox="1"/>
          <p:nvPr/>
        </p:nvSpPr>
        <p:spPr>
          <a:xfrm>
            <a:off x="8077200" y="2163762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6"/>
          <p:cNvSpPr txBox="1"/>
          <p:nvPr/>
        </p:nvSpPr>
        <p:spPr>
          <a:xfrm>
            <a:off x="7123112" y="4525962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6"/>
          <p:cNvSpPr txBox="1"/>
          <p:nvPr/>
        </p:nvSpPr>
        <p:spPr>
          <a:xfrm>
            <a:off x="6132512" y="4983162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6"/>
          <p:cNvSpPr txBox="1"/>
          <p:nvPr/>
        </p:nvSpPr>
        <p:spPr>
          <a:xfrm>
            <a:off x="5867400" y="27432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6"/>
          <p:cNvSpPr txBox="1"/>
          <p:nvPr/>
        </p:nvSpPr>
        <p:spPr>
          <a:xfrm>
            <a:off x="6705600" y="3108325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6"/>
          <p:cNvSpPr txBox="1"/>
          <p:nvPr/>
        </p:nvSpPr>
        <p:spPr>
          <a:xfrm>
            <a:off x="7696200" y="3352800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6"/>
          <p:cNvSpPr txBox="1"/>
          <p:nvPr/>
        </p:nvSpPr>
        <p:spPr>
          <a:xfrm>
            <a:off x="8570912" y="4221162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36"/>
          <p:cNvCxnSpPr/>
          <p:nvPr/>
        </p:nvCxnSpPr>
        <p:spPr>
          <a:xfrm rot="10800000">
            <a:off x="4800600" y="2057400"/>
            <a:ext cx="0" cy="114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8" name="Google Shape;498;p36"/>
          <p:cNvCxnSpPr/>
          <p:nvPr/>
        </p:nvCxnSpPr>
        <p:spPr>
          <a:xfrm>
            <a:off x="4800600" y="3581400"/>
            <a:ext cx="152400" cy="838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9" name="Google Shape;499;p36"/>
          <p:cNvCxnSpPr/>
          <p:nvPr/>
        </p:nvCxnSpPr>
        <p:spPr>
          <a:xfrm>
            <a:off x="4114800" y="34290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0" name="Google Shape;500;p36"/>
          <p:cNvCxnSpPr/>
          <p:nvPr/>
        </p:nvCxnSpPr>
        <p:spPr>
          <a:xfrm>
            <a:off x="5562600" y="18288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1" name="Google Shape;501;p36"/>
          <p:cNvCxnSpPr/>
          <p:nvPr/>
        </p:nvCxnSpPr>
        <p:spPr>
          <a:xfrm flipH="1">
            <a:off x="5334000" y="2133600"/>
            <a:ext cx="1219200" cy="228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2" name="Google Shape;502;p36"/>
          <p:cNvCxnSpPr/>
          <p:nvPr/>
        </p:nvCxnSpPr>
        <p:spPr>
          <a:xfrm>
            <a:off x="5486400" y="4800600"/>
            <a:ext cx="609600" cy="381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3" name="Google Shape;503;p36"/>
          <p:cNvCxnSpPr/>
          <p:nvPr/>
        </p:nvCxnSpPr>
        <p:spPr>
          <a:xfrm>
            <a:off x="5486400" y="45720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4" name="Google Shape;504;p36"/>
          <p:cNvCxnSpPr/>
          <p:nvPr/>
        </p:nvCxnSpPr>
        <p:spPr>
          <a:xfrm rot="10800000" flipH="1">
            <a:off x="6477000" y="4724400"/>
            <a:ext cx="457200" cy="457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5" name="Google Shape;505;p36"/>
          <p:cNvCxnSpPr/>
          <p:nvPr/>
        </p:nvCxnSpPr>
        <p:spPr>
          <a:xfrm flipH="1">
            <a:off x="7543800" y="4419600"/>
            <a:ext cx="990600" cy="1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6" name="Google Shape;506;p36"/>
          <p:cNvCxnSpPr/>
          <p:nvPr/>
        </p:nvCxnSpPr>
        <p:spPr>
          <a:xfrm>
            <a:off x="8458200" y="2514600"/>
            <a:ext cx="228600" cy="1676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7" name="Google Shape;507;p36"/>
          <p:cNvCxnSpPr/>
          <p:nvPr/>
        </p:nvCxnSpPr>
        <p:spPr>
          <a:xfrm>
            <a:off x="7239000" y="1828800"/>
            <a:ext cx="762000" cy="22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8" name="Google Shape;508;p36"/>
          <p:cNvCxnSpPr/>
          <p:nvPr/>
        </p:nvCxnSpPr>
        <p:spPr>
          <a:xfrm flipH="1">
            <a:off x="7010400" y="2438400"/>
            <a:ext cx="990600" cy="76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9" name="Google Shape;509;p36"/>
          <p:cNvCxnSpPr/>
          <p:nvPr/>
        </p:nvCxnSpPr>
        <p:spPr>
          <a:xfrm rot="10800000">
            <a:off x="7086600" y="3352800"/>
            <a:ext cx="533400" cy="76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0" name="Google Shape;510;p36"/>
          <p:cNvCxnSpPr/>
          <p:nvPr/>
        </p:nvCxnSpPr>
        <p:spPr>
          <a:xfrm rot="10800000">
            <a:off x="6934200" y="3505200"/>
            <a:ext cx="228600" cy="838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1" name="Google Shape;511;p36"/>
          <p:cNvCxnSpPr>
            <a:stCxn id="492" idx="0"/>
            <a:endCxn id="471" idx="4"/>
          </p:cNvCxnSpPr>
          <p:nvPr/>
        </p:nvCxnSpPr>
        <p:spPr>
          <a:xfrm rot="-5400000" flipH="1">
            <a:off x="6101206" y="5148612"/>
            <a:ext cx="350700" cy="19800"/>
          </a:xfrm>
          <a:prstGeom prst="curvedConnector5">
            <a:avLst>
              <a:gd name="adj1" fmla="val -65184"/>
              <a:gd name="adj2" fmla="val 2216900"/>
              <a:gd name="adj3" fmla="val 165223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2" name="Google Shape;512;p36"/>
          <p:cNvCxnSpPr>
            <a:stCxn id="488" idx="1"/>
            <a:endCxn id="476" idx="7"/>
          </p:cNvCxnSpPr>
          <p:nvPr/>
        </p:nvCxnSpPr>
        <p:spPr>
          <a:xfrm rot="10800000" flipH="1">
            <a:off x="4805362" y="1667019"/>
            <a:ext cx="558300" cy="146700"/>
          </a:xfrm>
          <a:prstGeom prst="curvedConnector4">
            <a:avLst>
              <a:gd name="adj1" fmla="val -70802"/>
              <a:gd name="adj2" fmla="val 307869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3" name="Google Shape;513;p36"/>
          <p:cNvCxnSpPr/>
          <p:nvPr/>
        </p:nvCxnSpPr>
        <p:spPr>
          <a:xfrm rot="5400000">
            <a:off x="6684174" y="3129625"/>
            <a:ext cx="198300" cy="155700"/>
          </a:xfrm>
          <a:prstGeom prst="curvedConnector4">
            <a:avLst>
              <a:gd name="adj1" fmla="val -24900"/>
              <a:gd name="adj2" fmla="val 53296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4" name="Google Shape;514;p36"/>
          <p:cNvCxnSpPr/>
          <p:nvPr/>
        </p:nvCxnSpPr>
        <p:spPr>
          <a:xfrm>
            <a:off x="7848600" y="3657600"/>
            <a:ext cx="685800" cy="685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5" name="Google Shape;515;p36"/>
          <p:cNvCxnSpPr/>
          <p:nvPr/>
        </p:nvCxnSpPr>
        <p:spPr>
          <a:xfrm>
            <a:off x="8001000" y="3581400"/>
            <a:ext cx="609600" cy="609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6" name="Google Shape;516;p36"/>
          <p:cNvSpPr txBox="1"/>
          <p:nvPr/>
        </p:nvSpPr>
        <p:spPr>
          <a:xfrm>
            <a:off x="7232650" y="30622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6"/>
          <p:cNvSpPr txBox="1"/>
          <p:nvPr/>
        </p:nvSpPr>
        <p:spPr>
          <a:xfrm>
            <a:off x="4495800" y="23764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6"/>
          <p:cNvSpPr txBox="1"/>
          <p:nvPr/>
        </p:nvSpPr>
        <p:spPr>
          <a:xfrm>
            <a:off x="4073525" y="1165650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6"/>
          <p:cNvSpPr txBox="1"/>
          <p:nvPr/>
        </p:nvSpPr>
        <p:spPr>
          <a:xfrm>
            <a:off x="6553200" y="510210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6"/>
          <p:cNvSpPr txBox="1"/>
          <p:nvPr/>
        </p:nvSpPr>
        <p:spPr>
          <a:xfrm>
            <a:off x="6019800" y="42814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6"/>
          <p:cNvSpPr txBox="1"/>
          <p:nvPr/>
        </p:nvSpPr>
        <p:spPr>
          <a:xfrm>
            <a:off x="7461250" y="16002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6"/>
          <p:cNvSpPr txBox="1"/>
          <p:nvPr/>
        </p:nvSpPr>
        <p:spPr>
          <a:xfrm>
            <a:off x="7842250" y="37338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6"/>
          <p:cNvSpPr txBox="1"/>
          <p:nvPr/>
        </p:nvSpPr>
        <p:spPr>
          <a:xfrm>
            <a:off x="7315200" y="25288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6"/>
          <p:cNvSpPr txBox="1"/>
          <p:nvPr/>
        </p:nvSpPr>
        <p:spPr>
          <a:xfrm>
            <a:off x="6161356" y="5554612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6"/>
          <p:cNvSpPr txBox="1"/>
          <p:nvPr/>
        </p:nvSpPr>
        <p:spPr>
          <a:xfrm>
            <a:off x="4572000" y="367188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6"/>
          <p:cNvSpPr txBox="1"/>
          <p:nvPr/>
        </p:nvSpPr>
        <p:spPr>
          <a:xfrm>
            <a:off x="5715000" y="283368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6"/>
          <p:cNvSpPr txBox="1"/>
          <p:nvPr/>
        </p:nvSpPr>
        <p:spPr>
          <a:xfrm>
            <a:off x="5695950" y="1524000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6"/>
          <p:cNvSpPr txBox="1"/>
          <p:nvPr/>
        </p:nvSpPr>
        <p:spPr>
          <a:xfrm>
            <a:off x="5543550" y="489108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6"/>
          <p:cNvSpPr txBox="1"/>
          <p:nvPr/>
        </p:nvSpPr>
        <p:spPr>
          <a:xfrm>
            <a:off x="7829550" y="451008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6"/>
          <p:cNvSpPr txBox="1"/>
          <p:nvPr/>
        </p:nvSpPr>
        <p:spPr>
          <a:xfrm>
            <a:off x="8515350" y="298608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6"/>
          <p:cNvSpPr txBox="1"/>
          <p:nvPr/>
        </p:nvSpPr>
        <p:spPr>
          <a:xfrm>
            <a:off x="8134350" y="351948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6"/>
          <p:cNvSpPr txBox="1"/>
          <p:nvPr/>
        </p:nvSpPr>
        <p:spPr>
          <a:xfrm>
            <a:off x="6419850" y="2528887"/>
            <a:ext cx="514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6"/>
          <p:cNvSpPr txBox="1"/>
          <p:nvPr/>
        </p:nvSpPr>
        <p:spPr>
          <a:xfrm>
            <a:off x="6553200" y="3595687"/>
            <a:ext cx="514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6"/>
          <p:cNvSpPr txBox="1"/>
          <p:nvPr/>
        </p:nvSpPr>
        <p:spPr>
          <a:xfrm>
            <a:off x="228600" y="533400"/>
            <a:ext cx="3371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Fig3. Subset Construction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6"/>
          <p:cNvSpPr txBox="1"/>
          <p:nvPr/>
        </p:nvSpPr>
        <p:spPr>
          <a:xfrm>
            <a:off x="5105400" y="304800"/>
            <a:ext cx="37338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Fig4. Resulting FA after applying Subset Construction to fig1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a nfa to a dfa</a:t>
            </a:r>
            <a:endParaRPr/>
          </a:p>
        </p:txBody>
      </p:sp>
      <p:sp>
        <p:nvSpPr>
          <p:cNvPr id="542" name="Google Shape;542;p37"/>
          <p:cNvSpPr txBox="1"/>
          <p:nvPr/>
        </p:nvSpPr>
        <p:spPr>
          <a:xfrm>
            <a:off x="256381" y="953295"/>
            <a:ext cx="8631237" cy="137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Defn: The </a:t>
            </a:r>
            <a:r>
              <a:rPr lang="en-US" sz="2800" b="1" i="0" u="sng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8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-closure of a state</a:t>
            </a: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the set of all states,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including S itself, that you can get to via </a:t>
            </a:r>
            <a:r>
              <a:rPr lang="en-US" sz="2800" b="0" i="0" u="none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-transitions.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800" b="0" i="0" u="none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-closure of state S is denoted:      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3" name="Google Shape;54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8400" y="3352800"/>
            <a:ext cx="2667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7"/>
          <p:cNvSpPr txBox="1"/>
          <p:nvPr/>
        </p:nvSpPr>
        <p:spPr>
          <a:xfrm>
            <a:off x="335817" y="2630853"/>
            <a:ext cx="160695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5" name="Google Shape;545;p37" descr="eclosur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7999" y="2439988"/>
            <a:ext cx="2925762" cy="1531937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7"/>
          <p:cNvSpPr txBox="1"/>
          <p:nvPr/>
        </p:nvSpPr>
        <p:spPr>
          <a:xfrm>
            <a:off x="502443" y="4210050"/>
            <a:ext cx="8016875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0" i="0" u="none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-closure of state 1 = { 1, 2, 4 }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0" i="0" u="none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-closure of state 3 = { 3, 2, 4 }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Defn: The </a:t>
            </a:r>
            <a:r>
              <a:rPr lang="en-US" sz="2400" b="1" i="0" u="sng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4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-closure of a set of states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... S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S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... </a:t>
            </a:r>
            <a:r>
              <a:rPr lang="en-US" sz="2400" b="0" i="0" u="none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Example: The </a:t>
            </a:r>
            <a:r>
              <a:rPr lang="en-US" sz="2400" b="0" i="0" u="none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-closure for above states 1 and 3 is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{ 1, 2, 4 } </a:t>
            </a:r>
            <a:r>
              <a:rPr lang="en-US" sz="2400" b="0" i="0" u="none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{ 3, 2, 4 } = { 1, 2, 3, 4 }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7"/>
          <p:cNvSpPr txBox="1"/>
          <p:nvPr/>
        </p:nvSpPr>
        <p:spPr>
          <a:xfrm>
            <a:off x="2857500" y="133350"/>
            <a:ext cx="387740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sng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32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-closure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8"/>
          <p:cNvSpPr txBox="1">
            <a:spLocks noGrp="1"/>
          </p:cNvSpPr>
          <p:nvPr>
            <p:ph type="title"/>
          </p:nvPr>
        </p:nvSpPr>
        <p:spPr>
          <a:xfrm>
            <a:off x="685800" y="25790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construct a dfa from a nfa</a:t>
            </a:r>
            <a:r>
              <a:rPr lang="en-US" sz="4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4" name="Google Shape;554;p38"/>
          <p:cNvSpPr txBox="1"/>
          <p:nvPr/>
        </p:nvSpPr>
        <p:spPr>
          <a:xfrm>
            <a:off x="136525" y="1664433"/>
            <a:ext cx="9007475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1: Let the start state of the dfa be formed from the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-closure of the start state of the nfa.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Subsequent steps: If S is any state that you have previously constructed for the dfa and it is formed from say states t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... , t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the nfa, then for any symbol x for which at least one of the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states t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... , t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has a x-successor, the x-successor of S is the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-closure of the x-successors of t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... , t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state of the dfa which is formed from an accepting state,       among others, of the nfa becomes an accepting state.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9"/>
          <p:cNvSpPr txBox="1">
            <a:spLocks noGrp="1"/>
          </p:cNvSpPr>
          <p:nvPr>
            <p:ph type="title"/>
          </p:nvPr>
        </p:nvSpPr>
        <p:spPr>
          <a:xfrm>
            <a:off x="737393" y="29747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construct a dfa from a nfa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1" name="Google Shape;561;p39"/>
          <p:cNvSpPr txBox="1"/>
          <p:nvPr/>
        </p:nvSpPr>
        <p:spPr>
          <a:xfrm>
            <a:off x="483903" y="1494449"/>
            <a:ext cx="6765436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 1: To convert the following nfa: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2" name="Google Shape;562;p39" descr="ex-nf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2438400"/>
            <a:ext cx="4651375" cy="126841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39"/>
          <p:cNvSpPr txBox="1"/>
          <p:nvPr/>
        </p:nvSpPr>
        <p:spPr>
          <a:xfrm>
            <a:off x="347378" y="3809021"/>
            <a:ext cx="150684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get: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4" name="Google Shape;564;p39" descr="ex-df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3600" y="3886200"/>
            <a:ext cx="4492625" cy="23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9"/>
          <p:cNvSpPr txBox="1"/>
          <p:nvPr/>
        </p:nvSpPr>
        <p:spPr>
          <a:xfrm>
            <a:off x="531528" y="6207125"/>
            <a:ext cx="92112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constructs a dfa that has no epsilon-transitions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9"/>
          <p:cNvSpPr txBox="1"/>
          <p:nvPr/>
        </p:nvSpPr>
        <p:spPr>
          <a:xfrm>
            <a:off x="4953000" y="25146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Google Shape;567;p39"/>
          <p:cNvSpPr txBox="1"/>
          <p:nvPr/>
        </p:nvSpPr>
        <p:spPr>
          <a:xfrm>
            <a:off x="4953000" y="25146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39"/>
          <p:cNvSpPr/>
          <p:nvPr/>
        </p:nvSpPr>
        <p:spPr>
          <a:xfrm>
            <a:off x="4800600" y="2590800"/>
            <a:ext cx="457200" cy="381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9"/>
          <p:cNvSpPr txBox="1"/>
          <p:nvPr/>
        </p:nvSpPr>
        <p:spPr>
          <a:xfrm>
            <a:off x="4529137" y="2524125"/>
            <a:ext cx="188912" cy="14446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39"/>
          <p:cNvSpPr txBox="1"/>
          <p:nvPr/>
        </p:nvSpPr>
        <p:spPr>
          <a:xfrm>
            <a:off x="4452937" y="2482850"/>
            <a:ext cx="508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construct a dfa from a nfa (Cont.2)</a:t>
            </a:r>
            <a:endParaRPr/>
          </a:p>
        </p:txBody>
      </p:sp>
      <p:sp>
        <p:nvSpPr>
          <p:cNvPr id="577" name="Google Shape;577;p40"/>
          <p:cNvSpPr txBox="1"/>
          <p:nvPr/>
        </p:nvSpPr>
        <p:spPr>
          <a:xfrm>
            <a:off x="382709" y="1790700"/>
            <a:ext cx="820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 2: To convert the nfa for an identifier to a dfa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8" name="Google Shape;578;p40" descr="id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709" y="2611315"/>
            <a:ext cx="8001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construct a dfa from a nfa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5" name="Google Shape;585;p41"/>
          <p:cNvSpPr txBox="1"/>
          <p:nvPr/>
        </p:nvSpPr>
        <p:spPr>
          <a:xfrm>
            <a:off x="517525" y="2168525"/>
            <a:ext cx="1166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get: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6" name="Google Shape;586;p41" descr="id-df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590800"/>
            <a:ext cx="6705600" cy="3497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Minimizing the Number of States in a DFA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3" name="Google Shape;593;p42"/>
          <p:cNvSpPr txBox="1"/>
          <p:nvPr/>
        </p:nvSpPr>
        <p:spPr>
          <a:xfrm>
            <a:off x="212725" y="2174875"/>
            <a:ext cx="8918575" cy="41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1: Start with two sets of states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(a) all the accepting states, and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(b) all the non-accepting states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Subsequent steps: Given the sets of states S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... S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consider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set S and each symbol x in turn. If any member of S has a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x-successor and this x-successor is in say S', then unless all the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members of S have x-successors that are in S', split up S into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those members whose x-successors are in S' and the others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(which don't have x-successors in S').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Subset Construction Method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lang="en-US" sz="2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Subset construction method to convert NFA to DFA involves the following steps: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650"/>
              <a:buFont typeface="Noto Sans Symbols"/>
              <a:buChar char="●"/>
            </a:pPr>
            <a:r>
              <a:rPr lang="en-US" sz="2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every state in the NFA, determine all </a:t>
            </a:r>
            <a:r>
              <a:rPr lang="en-US" sz="2200" b="0" i="1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reachable states</a:t>
            </a:r>
            <a:r>
              <a:rPr lang="en-US" sz="2200" b="1" i="1" u="none">
                <a:solidFill>
                  <a:srgbClr val="1822C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every input symbol.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650"/>
              <a:buFont typeface="Noto Sans Symbols"/>
              <a:buChar char="●"/>
            </a:pPr>
            <a:r>
              <a:rPr lang="en-US" sz="2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set of reachable states constitute a </a:t>
            </a:r>
            <a:r>
              <a:rPr lang="en-US" sz="2200" b="0" i="1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single state</a:t>
            </a:r>
            <a:r>
              <a:rPr lang="en-US" sz="2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 converted DFA (Each state in the DFA corresponds to a subset of states in the NFA).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650"/>
              <a:buFont typeface="Noto Sans Symbols"/>
              <a:buChar char="●"/>
            </a:pPr>
            <a:r>
              <a:rPr lang="en-US" sz="2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lang="en-US" sz="2200" b="0" i="1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reachable states</a:t>
            </a:r>
            <a:r>
              <a:rPr lang="en-US" sz="2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each </a:t>
            </a:r>
            <a:r>
              <a:rPr lang="en-US" sz="2200" b="0" i="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new DFA</a:t>
            </a:r>
            <a:r>
              <a:rPr lang="en-US" sz="2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state, until no more new states can be found.</a:t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Minimizing the Number of States in a DFA(Cont.1)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0" name="Google Shape;600;p43"/>
          <p:cNvSpPr txBox="1"/>
          <p:nvPr/>
        </p:nvSpPr>
        <p:spPr>
          <a:xfrm>
            <a:off x="593725" y="2098675"/>
            <a:ext cx="76327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 1. Consider the dfa we constructed for an identifier (with renumbered states):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3" descr="id-dfa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3352800"/>
            <a:ext cx="67818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4"/>
          <p:cNvSpPr txBox="1">
            <a:spLocks noGrp="1"/>
          </p:cNvSpPr>
          <p:nvPr>
            <p:ph type="title"/>
          </p:nvPr>
        </p:nvSpPr>
        <p:spPr>
          <a:xfrm>
            <a:off x="659422" y="302481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Minimizing the Number of States in a DFA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8" name="Google Shape;608;p44"/>
          <p:cNvSpPr txBox="1"/>
          <p:nvPr/>
        </p:nvSpPr>
        <p:spPr>
          <a:xfrm>
            <a:off x="167054" y="1567962"/>
            <a:ext cx="10013950" cy="37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sets of states for this dfa are: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lang="en-US" sz="20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</a:t>
            </a:r>
            <a:r>
              <a:rPr lang="en-US" sz="20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Nonaccepting states               Accepting states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1                              2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3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4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states in S2 have the successors letter-successor and digit-successor,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 successor states are all in the set of states S2.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Combine all the states of S2 to get: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9" name="Google Shape;609;p44" descr="id-dfa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5562600"/>
            <a:ext cx="3314700" cy="9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Minimizing the Number of States in a DFA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6" name="Google Shape;616;p45"/>
          <p:cNvSpPr txBox="1"/>
          <p:nvPr/>
        </p:nvSpPr>
        <p:spPr>
          <a:xfrm>
            <a:off x="685800" y="1981200"/>
            <a:ext cx="56388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 2. Consider the dfa: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7" name="Google Shape;617;p45" descr="ex2-dfa1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2514600"/>
            <a:ext cx="35814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45"/>
          <p:cNvSpPr txBox="1"/>
          <p:nvPr/>
        </p:nvSpPr>
        <p:spPr>
          <a:xfrm>
            <a:off x="639762" y="4841875"/>
            <a:ext cx="7707312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of the states (1, 2, and 3) are accepting states and all their successors are also accepting states, but state 1 has an a-successor whereas states 2 and 3 do not.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Minimizing the Number of States in a DFA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5" name="Google Shape;625;p46"/>
          <p:cNvSpPr txBox="1"/>
          <p:nvPr/>
        </p:nvSpPr>
        <p:spPr>
          <a:xfrm>
            <a:off x="593725" y="2327275"/>
            <a:ext cx="7805737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So, we split the set of accepting states into two sets S1 and S2 where: S1 consists of state 1, and S2 consists of states 2, 3  to get: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6" name="Google Shape;626;p46" descr="ex2-dfa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4191000"/>
            <a:ext cx="3124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6"/>
          <p:cNvSpPr/>
          <p:nvPr/>
        </p:nvSpPr>
        <p:spPr>
          <a:xfrm>
            <a:off x="2844800" y="4730750"/>
            <a:ext cx="434975" cy="55245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7"/>
          <p:cNvSpPr txBox="1">
            <a:spLocks noGrp="1"/>
          </p:cNvSpPr>
          <p:nvPr>
            <p:ph type="title"/>
          </p:nvPr>
        </p:nvSpPr>
        <p:spPr>
          <a:xfrm>
            <a:off x="534987" y="366712"/>
            <a:ext cx="7772400" cy="60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the following exercises</a:t>
            </a:r>
            <a:endParaRPr/>
          </a:p>
        </p:txBody>
      </p:sp>
      <p:sp>
        <p:nvSpPr>
          <p:cNvPr id="633" name="Google Shape;633;p47"/>
          <p:cNvSpPr txBox="1"/>
          <p:nvPr/>
        </p:nvSpPr>
        <p:spPr>
          <a:xfrm>
            <a:off x="741606" y="789109"/>
            <a:ext cx="7835900" cy="4987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ε-NFA, DFA and min DFA for the regular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expression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(a|b)* abb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| a*b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01* | 1*0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Subset Construction Method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Fig1. NFA without λ-transitions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sz="20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sz="20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Subset Construction Method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Fig1. NFA without λ-transitions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571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5105400" y="15240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2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095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endParaRPr sz="2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810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1752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17526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1752600" y="4495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8"/>
          <p:cNvCxnSpPr/>
          <p:nvPr/>
        </p:nvCxnSpPr>
        <p:spPr>
          <a:xfrm rot="10800000" flipH="1">
            <a:off x="685800" y="2667000"/>
            <a:ext cx="1066800" cy="1066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8" name="Google Shape;138;p18"/>
          <p:cNvCxnSpPr/>
          <p:nvPr/>
        </p:nvCxnSpPr>
        <p:spPr>
          <a:xfrm rot="10800000" flipH="1">
            <a:off x="838200" y="3352800"/>
            <a:ext cx="914400" cy="53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838200" y="3962400"/>
            <a:ext cx="220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762000" y="4191000"/>
            <a:ext cx="990600" cy="53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2209800" y="3352800"/>
            <a:ext cx="914400" cy="457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" name="Google Shape;142;p18"/>
          <p:cNvCxnSpPr/>
          <p:nvPr/>
        </p:nvCxnSpPr>
        <p:spPr>
          <a:xfrm rot="10800000" flipH="1">
            <a:off x="2209800" y="4114800"/>
            <a:ext cx="914400" cy="609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0" y="39624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4" name="Google Shape;144;p18"/>
          <p:cNvCxnSpPr/>
          <p:nvPr/>
        </p:nvCxnSpPr>
        <p:spPr>
          <a:xfrm>
            <a:off x="1905000" y="274320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145;p18"/>
          <p:cNvCxnSpPr/>
          <p:nvPr/>
        </p:nvCxnSpPr>
        <p:spPr>
          <a:xfrm rot="10800000">
            <a:off x="2057400" y="274320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146;p18"/>
          <p:cNvCxnSpPr>
            <a:endCxn id="133" idx="4"/>
          </p:cNvCxnSpPr>
          <p:nvPr/>
        </p:nvCxnSpPr>
        <p:spPr>
          <a:xfrm rot="-5400000" flipH="1">
            <a:off x="457200" y="4038600"/>
            <a:ext cx="152400" cy="152400"/>
          </a:xfrm>
          <a:prstGeom prst="curvedConnector3">
            <a:avLst>
              <a:gd name="adj1" fmla="val 25625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7" name="Google Shape;147;p18"/>
          <p:cNvCxnSpPr/>
          <p:nvPr/>
        </p:nvCxnSpPr>
        <p:spPr>
          <a:xfrm flipH="1">
            <a:off x="1819424" y="4886325"/>
            <a:ext cx="323700" cy="15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8" name="Google Shape;148;p18"/>
          <p:cNvSpPr/>
          <p:nvPr/>
        </p:nvSpPr>
        <p:spPr>
          <a:xfrm>
            <a:off x="3048000" y="3657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31242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 flipH="1">
            <a:off x="457032" y="4449551"/>
            <a:ext cx="3111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990600" y="28956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1295400" y="3200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1676400" y="27432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2514600" y="4343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2514600" y="32766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1828800" y="5105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1981200" y="27432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1524000" y="3657600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914400" y="4419600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18"/>
          <p:cNvCxnSpPr/>
          <p:nvPr/>
        </p:nvCxnSpPr>
        <p:spPr>
          <a:xfrm rot="10800000">
            <a:off x="1688100" y="4811100"/>
            <a:ext cx="293100" cy="141900"/>
          </a:xfrm>
          <a:prstGeom prst="curvedConnector4">
            <a:avLst>
              <a:gd name="adj1" fmla="val 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1" name="Google Shape;161;p18"/>
          <p:cNvSpPr txBox="1"/>
          <p:nvPr/>
        </p:nvSpPr>
        <p:spPr>
          <a:xfrm>
            <a:off x="1828800" y="5105400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Subset Construction Method</a:t>
            </a: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457200" y="1621625"/>
            <a:ext cx="4038600" cy="4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Fig1. NFA without λ-transitions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571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5105400" y="1524000"/>
            <a:ext cx="4038600" cy="43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endParaRPr sz="2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 b="0" i="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Step1</a:t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3810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1752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17526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1752600" y="4495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19"/>
          <p:cNvCxnSpPr/>
          <p:nvPr/>
        </p:nvCxnSpPr>
        <p:spPr>
          <a:xfrm rot="10800000" flipH="1">
            <a:off x="685800" y="2667000"/>
            <a:ext cx="1066800" cy="1066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4" name="Google Shape;174;p19"/>
          <p:cNvCxnSpPr/>
          <p:nvPr/>
        </p:nvCxnSpPr>
        <p:spPr>
          <a:xfrm rot="10800000" flipH="1">
            <a:off x="838200" y="3352800"/>
            <a:ext cx="914400" cy="53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5" name="Google Shape;175;p19"/>
          <p:cNvCxnSpPr/>
          <p:nvPr/>
        </p:nvCxnSpPr>
        <p:spPr>
          <a:xfrm>
            <a:off x="838200" y="3962400"/>
            <a:ext cx="220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6" name="Google Shape;176;p19"/>
          <p:cNvCxnSpPr/>
          <p:nvPr/>
        </p:nvCxnSpPr>
        <p:spPr>
          <a:xfrm>
            <a:off x="762000" y="4191000"/>
            <a:ext cx="990600" cy="53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7" name="Google Shape;177;p19"/>
          <p:cNvCxnSpPr/>
          <p:nvPr/>
        </p:nvCxnSpPr>
        <p:spPr>
          <a:xfrm>
            <a:off x="2209800" y="3352800"/>
            <a:ext cx="914400" cy="457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8" name="Google Shape;178;p19"/>
          <p:cNvCxnSpPr/>
          <p:nvPr/>
        </p:nvCxnSpPr>
        <p:spPr>
          <a:xfrm rot="10800000" flipH="1">
            <a:off x="2209800" y="4114800"/>
            <a:ext cx="914400" cy="609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9" name="Google Shape;179;p19"/>
          <p:cNvCxnSpPr/>
          <p:nvPr/>
        </p:nvCxnSpPr>
        <p:spPr>
          <a:xfrm>
            <a:off x="0" y="39624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0" name="Google Shape;180;p19"/>
          <p:cNvCxnSpPr/>
          <p:nvPr/>
        </p:nvCxnSpPr>
        <p:spPr>
          <a:xfrm>
            <a:off x="1905000" y="274320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1" name="Google Shape;181;p19"/>
          <p:cNvCxnSpPr/>
          <p:nvPr/>
        </p:nvCxnSpPr>
        <p:spPr>
          <a:xfrm rot="10800000">
            <a:off x="2057400" y="274320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2" name="Google Shape;182;p19"/>
          <p:cNvCxnSpPr/>
          <p:nvPr/>
        </p:nvCxnSpPr>
        <p:spPr>
          <a:xfrm flipH="1">
            <a:off x="1819424" y="4886325"/>
            <a:ext cx="323700" cy="15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3" name="Google Shape;183;p19"/>
          <p:cNvSpPr/>
          <p:nvPr/>
        </p:nvSpPr>
        <p:spPr>
          <a:xfrm>
            <a:off x="3048000" y="3657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31242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454050" y="4541101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990600" y="28956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295400" y="3200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1676400" y="27432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2514600" y="4343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2514600" y="32766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1828800" y="5105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1981200" y="27432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1524000" y="3657600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914400" y="4419600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3886200" y="3657600"/>
            <a:ext cx="8382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5089525" y="2246312"/>
            <a:ext cx="29114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4953000" y="3429000"/>
            <a:ext cx="39624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Construct a transition table showing all reachable states for every state for every input signal.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19"/>
          <p:cNvCxnSpPr/>
          <p:nvPr/>
        </p:nvCxnSpPr>
        <p:spPr>
          <a:xfrm rot="-5400000" flipH="1">
            <a:off x="457200" y="4038600"/>
            <a:ext cx="152400" cy="152400"/>
          </a:xfrm>
          <a:prstGeom prst="curvedConnector3">
            <a:avLst>
              <a:gd name="adj1" fmla="val 25625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9" name="Google Shape;199;p19"/>
          <p:cNvCxnSpPr/>
          <p:nvPr/>
        </p:nvCxnSpPr>
        <p:spPr>
          <a:xfrm rot="10800000">
            <a:off x="1688100" y="4811100"/>
            <a:ext cx="293100" cy="141900"/>
          </a:xfrm>
          <a:prstGeom prst="curvedConnector4">
            <a:avLst>
              <a:gd name="adj1" fmla="val 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0" name="Google Shape;200;p19"/>
          <p:cNvSpPr txBox="1"/>
          <p:nvPr/>
        </p:nvSpPr>
        <p:spPr>
          <a:xfrm>
            <a:off x="1828800" y="5105400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Subset Construction Method</a:t>
            </a:r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Fig1. NFA without λ-transitions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571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1"/>
          </p:nvPr>
        </p:nvSpPr>
        <p:spPr>
          <a:xfrm>
            <a:off x="51054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Fig2. Transition table</a:t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3810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1752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17526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1752600" y="4495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20"/>
          <p:cNvCxnSpPr/>
          <p:nvPr/>
        </p:nvCxnSpPr>
        <p:spPr>
          <a:xfrm rot="10800000" flipH="1">
            <a:off x="685800" y="2667000"/>
            <a:ext cx="1066800" cy="1066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3" name="Google Shape;213;p20"/>
          <p:cNvCxnSpPr/>
          <p:nvPr/>
        </p:nvCxnSpPr>
        <p:spPr>
          <a:xfrm rot="10800000" flipH="1">
            <a:off x="838200" y="3352800"/>
            <a:ext cx="914400" cy="53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4" name="Google Shape;214;p20"/>
          <p:cNvCxnSpPr/>
          <p:nvPr/>
        </p:nvCxnSpPr>
        <p:spPr>
          <a:xfrm>
            <a:off x="838200" y="3962400"/>
            <a:ext cx="220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5" name="Google Shape;215;p20"/>
          <p:cNvCxnSpPr/>
          <p:nvPr/>
        </p:nvCxnSpPr>
        <p:spPr>
          <a:xfrm>
            <a:off x="762000" y="4191000"/>
            <a:ext cx="990600" cy="53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6" name="Google Shape;216;p20"/>
          <p:cNvCxnSpPr/>
          <p:nvPr/>
        </p:nvCxnSpPr>
        <p:spPr>
          <a:xfrm>
            <a:off x="2209800" y="3352800"/>
            <a:ext cx="914400" cy="457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17;p20"/>
          <p:cNvCxnSpPr/>
          <p:nvPr/>
        </p:nvCxnSpPr>
        <p:spPr>
          <a:xfrm rot="10800000" flipH="1">
            <a:off x="2209800" y="4114800"/>
            <a:ext cx="914400" cy="609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8" name="Google Shape;218;p20"/>
          <p:cNvCxnSpPr/>
          <p:nvPr/>
        </p:nvCxnSpPr>
        <p:spPr>
          <a:xfrm>
            <a:off x="0" y="39624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9" name="Google Shape;219;p20"/>
          <p:cNvCxnSpPr/>
          <p:nvPr/>
        </p:nvCxnSpPr>
        <p:spPr>
          <a:xfrm>
            <a:off x="1905000" y="274320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0" name="Google Shape;220;p20"/>
          <p:cNvCxnSpPr/>
          <p:nvPr/>
        </p:nvCxnSpPr>
        <p:spPr>
          <a:xfrm rot="10800000">
            <a:off x="2057400" y="274320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20"/>
          <p:cNvCxnSpPr/>
          <p:nvPr/>
        </p:nvCxnSpPr>
        <p:spPr>
          <a:xfrm rot="10800000">
            <a:off x="533325" y="3733875"/>
            <a:ext cx="162000" cy="666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20"/>
          <p:cNvCxnSpPr/>
          <p:nvPr/>
        </p:nvCxnSpPr>
        <p:spPr>
          <a:xfrm flipH="1">
            <a:off x="1819424" y="4886325"/>
            <a:ext cx="323700" cy="15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3" name="Google Shape;223;p20"/>
          <p:cNvSpPr/>
          <p:nvPr/>
        </p:nvSpPr>
        <p:spPr>
          <a:xfrm>
            <a:off x="3048000" y="3657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31242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990600" y="28956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1295400" y="3200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1676400" y="27432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2514600" y="4343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2514600" y="32766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1828800" y="5105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1981200" y="27432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1524000" y="3657600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914400" y="4419600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3886200" y="3657600"/>
            <a:ext cx="9144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454050" y="4541101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20"/>
          <p:cNvCxnSpPr/>
          <p:nvPr/>
        </p:nvCxnSpPr>
        <p:spPr>
          <a:xfrm rot="-5400000" flipH="1">
            <a:off x="457200" y="4038600"/>
            <a:ext cx="152400" cy="152400"/>
          </a:xfrm>
          <a:prstGeom prst="curvedConnector3">
            <a:avLst>
              <a:gd name="adj1" fmla="val 25625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20"/>
          <p:cNvCxnSpPr/>
          <p:nvPr/>
        </p:nvCxnSpPr>
        <p:spPr>
          <a:xfrm rot="10800000">
            <a:off x="1688100" y="4811100"/>
            <a:ext cx="293100" cy="141900"/>
          </a:xfrm>
          <a:prstGeom prst="curvedConnector4">
            <a:avLst>
              <a:gd name="adj1" fmla="val 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8" name="Google Shape;238;p20"/>
          <p:cNvSpPr txBox="1"/>
          <p:nvPr/>
        </p:nvSpPr>
        <p:spPr>
          <a:xfrm>
            <a:off x="1828800" y="5105400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Subset Construction Method</a:t>
            </a:r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Fig1. NFA without λ-transitions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571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1"/>
          <p:cNvSpPr txBox="1">
            <a:spLocks noGrp="1"/>
          </p:cNvSpPr>
          <p:nvPr>
            <p:ph type="body" idx="1"/>
          </p:nvPr>
        </p:nvSpPr>
        <p:spPr>
          <a:xfrm>
            <a:off x="5105400" y="14478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Fig2. Transition table</a:t>
            </a:r>
            <a:r>
              <a:rPr lang="en-US" sz="2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2095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endParaRPr sz="2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3810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1752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1"/>
          <p:cNvSpPr/>
          <p:nvPr/>
        </p:nvSpPr>
        <p:spPr>
          <a:xfrm>
            <a:off x="17526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1"/>
          <p:cNvSpPr/>
          <p:nvPr/>
        </p:nvSpPr>
        <p:spPr>
          <a:xfrm>
            <a:off x="1752600" y="4495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21"/>
          <p:cNvCxnSpPr/>
          <p:nvPr/>
        </p:nvCxnSpPr>
        <p:spPr>
          <a:xfrm rot="10800000" flipH="1">
            <a:off x="685800" y="2667000"/>
            <a:ext cx="1066800" cy="1066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1" name="Google Shape;251;p21"/>
          <p:cNvCxnSpPr/>
          <p:nvPr/>
        </p:nvCxnSpPr>
        <p:spPr>
          <a:xfrm rot="10800000" flipH="1">
            <a:off x="838200" y="3352800"/>
            <a:ext cx="914400" cy="53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2" name="Google Shape;252;p21"/>
          <p:cNvCxnSpPr/>
          <p:nvPr/>
        </p:nvCxnSpPr>
        <p:spPr>
          <a:xfrm>
            <a:off x="838200" y="3962400"/>
            <a:ext cx="220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3" name="Google Shape;253;p21"/>
          <p:cNvCxnSpPr/>
          <p:nvPr/>
        </p:nvCxnSpPr>
        <p:spPr>
          <a:xfrm>
            <a:off x="762000" y="4191000"/>
            <a:ext cx="990600" cy="53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4" name="Google Shape;254;p21"/>
          <p:cNvCxnSpPr/>
          <p:nvPr/>
        </p:nvCxnSpPr>
        <p:spPr>
          <a:xfrm>
            <a:off x="2209800" y="3352800"/>
            <a:ext cx="914400" cy="457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5" name="Google Shape;255;p21"/>
          <p:cNvCxnSpPr/>
          <p:nvPr/>
        </p:nvCxnSpPr>
        <p:spPr>
          <a:xfrm rot="10800000" flipH="1">
            <a:off x="2209800" y="4114800"/>
            <a:ext cx="914400" cy="609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6" name="Google Shape;256;p21"/>
          <p:cNvCxnSpPr/>
          <p:nvPr/>
        </p:nvCxnSpPr>
        <p:spPr>
          <a:xfrm>
            <a:off x="0" y="39624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7" name="Google Shape;257;p21"/>
          <p:cNvCxnSpPr/>
          <p:nvPr/>
        </p:nvCxnSpPr>
        <p:spPr>
          <a:xfrm>
            <a:off x="1905000" y="274320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8" name="Google Shape;258;p21"/>
          <p:cNvCxnSpPr/>
          <p:nvPr/>
        </p:nvCxnSpPr>
        <p:spPr>
          <a:xfrm rot="10800000">
            <a:off x="2057400" y="274320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9" name="Google Shape;259;p21"/>
          <p:cNvCxnSpPr/>
          <p:nvPr/>
        </p:nvCxnSpPr>
        <p:spPr>
          <a:xfrm flipH="1">
            <a:off x="434571" y="4179522"/>
            <a:ext cx="323400" cy="15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0" name="Google Shape;260;p21"/>
          <p:cNvCxnSpPr>
            <a:stCxn id="249" idx="4"/>
          </p:cNvCxnSpPr>
          <p:nvPr/>
        </p:nvCxnSpPr>
        <p:spPr>
          <a:xfrm rot="5400000" flipH="1">
            <a:off x="1763700" y="4735500"/>
            <a:ext cx="141900" cy="293100"/>
          </a:xfrm>
          <a:prstGeom prst="curvedConnector4">
            <a:avLst>
              <a:gd name="adj1" fmla="val -161100"/>
              <a:gd name="adj2" fmla="val 88993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1" name="Google Shape;261;p21"/>
          <p:cNvSpPr/>
          <p:nvPr/>
        </p:nvSpPr>
        <p:spPr>
          <a:xfrm>
            <a:off x="3048000" y="3657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31242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302456" y="439849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990600" y="28956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1"/>
          <p:cNvSpPr txBox="1"/>
          <p:nvPr/>
        </p:nvSpPr>
        <p:spPr>
          <a:xfrm>
            <a:off x="1295400" y="3200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1"/>
          <p:cNvSpPr txBox="1"/>
          <p:nvPr/>
        </p:nvSpPr>
        <p:spPr>
          <a:xfrm>
            <a:off x="2126566" y="275726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2514600" y="4343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2514600" y="32766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1828800" y="5105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1"/>
          <p:cNvSpPr txBox="1"/>
          <p:nvPr/>
        </p:nvSpPr>
        <p:spPr>
          <a:xfrm>
            <a:off x="1573237" y="2827606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1524000" y="3657600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914400" y="4419600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3" name="Google Shape;273;p21"/>
          <p:cNvGraphicFramePr/>
          <p:nvPr/>
        </p:nvGraphicFramePr>
        <p:xfrm>
          <a:off x="5105400" y="230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{2}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4" name="Google Shape;274;p21"/>
          <p:cNvSpPr/>
          <p:nvPr/>
        </p:nvSpPr>
        <p:spPr>
          <a:xfrm>
            <a:off x="3886200" y="3657600"/>
            <a:ext cx="990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21"/>
          <p:cNvCxnSpPr/>
          <p:nvPr/>
        </p:nvCxnSpPr>
        <p:spPr>
          <a:xfrm rot="-5400000" flipH="1">
            <a:off x="457200" y="4038600"/>
            <a:ext cx="152400" cy="152400"/>
          </a:xfrm>
          <a:prstGeom prst="curvedConnector3">
            <a:avLst>
              <a:gd name="adj1" fmla="val 25625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Subset Construction Method</a:t>
            </a:r>
            <a:endParaRPr/>
          </a:p>
        </p:txBody>
      </p:sp>
      <p:sp>
        <p:nvSpPr>
          <p:cNvPr id="281" name="Google Shape;281;p22"/>
          <p:cNvSpPr txBox="1">
            <a:spLocks noGrp="1"/>
          </p:cNvSpPr>
          <p:nvPr>
            <p:ph type="body" idx="1"/>
          </p:nvPr>
        </p:nvSpPr>
        <p:spPr>
          <a:xfrm>
            <a:off x="1066800" y="1969438"/>
            <a:ext cx="4038600" cy="4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Fig1. NFA without λ-transitions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571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2"/>
          <p:cNvSpPr txBox="1">
            <a:spLocks noGrp="1"/>
          </p:cNvSpPr>
          <p:nvPr>
            <p:ph type="body" idx="1"/>
          </p:nvPr>
        </p:nvSpPr>
        <p:spPr>
          <a:xfrm>
            <a:off x="5105400" y="13716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Fig2. Transition table</a:t>
            </a:r>
            <a:r>
              <a:rPr lang="en-US" sz="2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2095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endParaRPr sz="2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2"/>
          <p:cNvSpPr/>
          <p:nvPr/>
        </p:nvSpPr>
        <p:spPr>
          <a:xfrm>
            <a:off x="3810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2"/>
          <p:cNvSpPr/>
          <p:nvPr/>
        </p:nvSpPr>
        <p:spPr>
          <a:xfrm>
            <a:off x="1752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17526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2"/>
          <p:cNvSpPr/>
          <p:nvPr/>
        </p:nvSpPr>
        <p:spPr>
          <a:xfrm>
            <a:off x="1752600" y="4495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22"/>
          <p:cNvCxnSpPr/>
          <p:nvPr/>
        </p:nvCxnSpPr>
        <p:spPr>
          <a:xfrm rot="10800000" flipH="1">
            <a:off x="685800" y="2667000"/>
            <a:ext cx="1066800" cy="1066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8" name="Google Shape;288;p22"/>
          <p:cNvCxnSpPr/>
          <p:nvPr/>
        </p:nvCxnSpPr>
        <p:spPr>
          <a:xfrm rot="10800000" flipH="1">
            <a:off x="838200" y="3352800"/>
            <a:ext cx="914400" cy="53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9" name="Google Shape;289;p22"/>
          <p:cNvCxnSpPr/>
          <p:nvPr/>
        </p:nvCxnSpPr>
        <p:spPr>
          <a:xfrm>
            <a:off x="838200" y="3962400"/>
            <a:ext cx="220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0" name="Google Shape;290;p22"/>
          <p:cNvCxnSpPr/>
          <p:nvPr/>
        </p:nvCxnSpPr>
        <p:spPr>
          <a:xfrm>
            <a:off x="2209800" y="3352800"/>
            <a:ext cx="914400" cy="457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1" name="Google Shape;291;p22"/>
          <p:cNvCxnSpPr/>
          <p:nvPr/>
        </p:nvCxnSpPr>
        <p:spPr>
          <a:xfrm rot="10800000" flipH="1">
            <a:off x="2209800" y="4114800"/>
            <a:ext cx="914400" cy="609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2" name="Google Shape;292;p22"/>
          <p:cNvCxnSpPr/>
          <p:nvPr/>
        </p:nvCxnSpPr>
        <p:spPr>
          <a:xfrm>
            <a:off x="0" y="39624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3" name="Google Shape;293;p22"/>
          <p:cNvCxnSpPr/>
          <p:nvPr/>
        </p:nvCxnSpPr>
        <p:spPr>
          <a:xfrm>
            <a:off x="1905000" y="274320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4" name="Google Shape;294;p22"/>
          <p:cNvCxnSpPr/>
          <p:nvPr/>
        </p:nvCxnSpPr>
        <p:spPr>
          <a:xfrm rot="10800000">
            <a:off x="2057400" y="274320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5" name="Google Shape;295;p22"/>
          <p:cNvCxnSpPr/>
          <p:nvPr/>
        </p:nvCxnSpPr>
        <p:spPr>
          <a:xfrm rot="10800000">
            <a:off x="533325" y="3733875"/>
            <a:ext cx="162000" cy="666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6" name="Google Shape;296;p22"/>
          <p:cNvSpPr/>
          <p:nvPr/>
        </p:nvSpPr>
        <p:spPr>
          <a:xfrm>
            <a:off x="3048000" y="3657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31242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990600" y="28956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2"/>
          <p:cNvSpPr txBox="1"/>
          <p:nvPr/>
        </p:nvSpPr>
        <p:spPr>
          <a:xfrm>
            <a:off x="1295400" y="3200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1676400" y="27432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2514600" y="4343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2514600" y="32766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2"/>
          <p:cNvSpPr txBox="1"/>
          <p:nvPr/>
        </p:nvSpPr>
        <p:spPr>
          <a:xfrm>
            <a:off x="1828800" y="5105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2"/>
          <p:cNvSpPr txBox="1"/>
          <p:nvPr/>
        </p:nvSpPr>
        <p:spPr>
          <a:xfrm>
            <a:off x="1981200" y="27432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2"/>
          <p:cNvSpPr txBox="1"/>
          <p:nvPr/>
        </p:nvSpPr>
        <p:spPr>
          <a:xfrm>
            <a:off x="1524000" y="3657600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914400" y="4419600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7" name="Google Shape;307;p22"/>
          <p:cNvGraphicFramePr/>
          <p:nvPr/>
        </p:nvGraphicFramePr>
        <p:xfrm>
          <a:off x="5105400" y="230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{29C72433-FC71-4C04-ABA1-1D4131C7A86B}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r>
                        <a:rPr lang="en-US" sz="2400" b="1" i="1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b="1" i="0" u="none" strike="noStrike" cap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q,b)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{3}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{2}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8" name="Google Shape;308;p22"/>
          <p:cNvSpPr/>
          <p:nvPr/>
        </p:nvSpPr>
        <p:spPr>
          <a:xfrm>
            <a:off x="3886200" y="3733800"/>
            <a:ext cx="990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4495800" y="1371600"/>
            <a:ext cx="2362200" cy="533400"/>
          </a:xfrm>
          <a:prstGeom prst="wedgeRoundRectCallout">
            <a:avLst>
              <a:gd name="adj1" fmla="val 18958"/>
              <a:gd name="adj2" fmla="val 39214"/>
              <a:gd name="adj3" fmla="val 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Transition from state q with input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6934200" y="1371600"/>
            <a:ext cx="2209800" cy="533400"/>
          </a:xfrm>
          <a:prstGeom prst="wedgeRoundRectCallout">
            <a:avLst>
              <a:gd name="adj1" fmla="val 12228"/>
              <a:gd name="adj2" fmla="val 39600"/>
              <a:gd name="adj3" fmla="val 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Transition from state q with input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2"/>
          <p:cNvSpPr/>
          <p:nvPr/>
        </p:nvSpPr>
        <p:spPr>
          <a:xfrm>
            <a:off x="3352800" y="2819400"/>
            <a:ext cx="1752600" cy="381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>
            <a:off x="3276600" y="2819400"/>
            <a:ext cx="13017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Starts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2"/>
          <p:cNvSpPr txBox="1"/>
          <p:nvPr/>
        </p:nvSpPr>
        <p:spPr>
          <a:xfrm>
            <a:off x="454050" y="4541101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22"/>
          <p:cNvCxnSpPr/>
          <p:nvPr/>
        </p:nvCxnSpPr>
        <p:spPr>
          <a:xfrm rot="-5400000" flipH="1">
            <a:off x="457200" y="4038600"/>
            <a:ext cx="152400" cy="152400"/>
          </a:xfrm>
          <a:prstGeom prst="curvedConnector3">
            <a:avLst>
              <a:gd name="adj1" fmla="val 25625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5" name="Google Shape;315;p22"/>
          <p:cNvCxnSpPr/>
          <p:nvPr/>
        </p:nvCxnSpPr>
        <p:spPr>
          <a:xfrm>
            <a:off x="762000" y="4191000"/>
            <a:ext cx="990600" cy="53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6" name="Google Shape;316;p22"/>
          <p:cNvCxnSpPr/>
          <p:nvPr/>
        </p:nvCxnSpPr>
        <p:spPr>
          <a:xfrm rot="10800000">
            <a:off x="1688100" y="4811100"/>
            <a:ext cx="293100" cy="141900"/>
          </a:xfrm>
          <a:prstGeom prst="curvedConnector4">
            <a:avLst>
              <a:gd name="adj1" fmla="val 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7" name="Google Shape;317;p22"/>
          <p:cNvSpPr txBox="1"/>
          <p:nvPr/>
        </p:nvSpPr>
        <p:spPr>
          <a:xfrm>
            <a:off x="1828800" y="5105400"/>
            <a:ext cx="311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2"/>
          <p:cNvSpPr txBox="1"/>
          <p:nvPr/>
        </p:nvSpPr>
        <p:spPr>
          <a:xfrm>
            <a:off x="914400" y="4419600"/>
            <a:ext cx="5016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2275</Words>
  <Application>Microsoft Office PowerPoint</Application>
  <PresentationFormat>On-screen Show (4:3)</PresentationFormat>
  <Paragraphs>797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Noto Sans Symbols</vt:lpstr>
      <vt:lpstr>Times New Roman</vt:lpstr>
      <vt:lpstr>1_Orbit</vt:lpstr>
      <vt:lpstr>Orbit</vt:lpstr>
      <vt:lpstr>NFA TO DFA Minimisation of DFA</vt:lpstr>
      <vt:lpstr> Non Deterministic Features of NFA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Converting a nfa to a dfa</vt:lpstr>
      <vt:lpstr>To construct a dfa from a nfa </vt:lpstr>
      <vt:lpstr>To construct a dfa from a nfa </vt:lpstr>
      <vt:lpstr>To construct a dfa from a nfa (Cont.2)</vt:lpstr>
      <vt:lpstr>To construct a dfa from a nfa </vt:lpstr>
      <vt:lpstr>Minimizing the Number of States in a DFA</vt:lpstr>
      <vt:lpstr>Minimizing the Number of States in a DFA(Cont.1)</vt:lpstr>
      <vt:lpstr>Minimizing the Number of States in a DFA</vt:lpstr>
      <vt:lpstr>Minimizing the Number of States in a DFA</vt:lpstr>
      <vt:lpstr>Minimizing the Number of States in a DFA</vt:lpstr>
      <vt:lpstr>Complete the following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NFA TO DFA Minimisation of DFA</dc:title>
  <dc:creator>HOD</dc:creator>
  <cp:lastModifiedBy>HOD</cp:lastModifiedBy>
  <cp:revision>1</cp:revision>
  <dcterms:modified xsi:type="dcterms:W3CDTF">2022-07-07T10:52:12Z</dcterms:modified>
</cp:coreProperties>
</file>