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3" name="Google Shape;3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99CCFF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Properties of Regular Languages</a:t>
            </a:r>
            <a:b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Pumping lemma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Membership, Emptiness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DFA with string n – O(n) – </a:t>
            </a:r>
            <a:r>
              <a:rPr lang="en-US" sz="2400" b="0" i="0" u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deterministic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Testing for NFA – O(n</a:t>
            </a:r>
            <a:r>
              <a:rPr lang="en-US" sz="2400" b="0" i="0" u="none" baseline="300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– epsilon closure (non-determinism)</a:t>
            </a:r>
            <a:endParaRPr dirty="0"/>
          </a:p>
        </p:txBody>
      </p:sp>
      <p:sp>
        <p:nvSpPr>
          <p:cNvPr id="323" name="Google Shape;323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2. What if the Regular Language Is not Represented by a DFA?</a:t>
            </a:r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body" idx="1"/>
          </p:nvPr>
        </p:nvSpPr>
        <p:spPr>
          <a:xfrm>
            <a:off x="304800" y="990600"/>
            <a:ext cx="80772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circle of conversions from one form to another: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 to DFA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Ɛ-closure of 1 state complexity – O(n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Ɛ-closure of n states complexity – O(n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state of DFA is a powerset of states of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NFA --- 2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n states of DFA. Each of these states trasitions are to be considered. For n states Ɛ-closure is O(n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CC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 the complexity is O(n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 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CC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2" name="Google Shape;332;p23"/>
          <p:cNvGrpSpPr/>
          <p:nvPr/>
        </p:nvGrpSpPr>
        <p:grpSpPr>
          <a:xfrm>
            <a:off x="5638800" y="1447800"/>
            <a:ext cx="3505200" cy="2743200"/>
            <a:chOff x="2590800" y="3886200"/>
            <a:chExt cx="3505200" cy="2743200"/>
          </a:xfrm>
        </p:grpSpPr>
        <p:sp>
          <p:nvSpPr>
            <p:cNvPr id="333" name="Google Shape;333;p23"/>
            <p:cNvSpPr txBox="1"/>
            <p:nvPr/>
          </p:nvSpPr>
          <p:spPr>
            <a:xfrm>
              <a:off x="3810000" y="3886200"/>
              <a:ext cx="1066800" cy="609600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3"/>
            <p:cNvSpPr txBox="1"/>
            <p:nvPr/>
          </p:nvSpPr>
          <p:spPr>
            <a:xfrm>
              <a:off x="5105400" y="4953000"/>
              <a:ext cx="990600" cy="609600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DFA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 txBox="1"/>
            <p:nvPr/>
          </p:nvSpPr>
          <p:spPr>
            <a:xfrm>
              <a:off x="3810000" y="6019800"/>
              <a:ext cx="1066800" cy="609600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NFA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 txBox="1"/>
            <p:nvPr/>
          </p:nvSpPr>
          <p:spPr>
            <a:xfrm>
              <a:off x="2590800" y="4953000"/>
              <a:ext cx="990600" cy="609600"/>
            </a:xfrm>
            <a:prstGeom prst="rect">
              <a:avLst/>
            </a:prstGeom>
            <a:solidFill>
              <a:schemeClr val="accent1">
                <a:alpha val="49411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ε-NFA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7" name="Google Shape;337;p23"/>
            <p:cNvCxnSpPr/>
            <p:nvPr/>
          </p:nvCxnSpPr>
          <p:spPr>
            <a:xfrm rot="5400000" flipH="1">
              <a:off x="4857750" y="4210050"/>
              <a:ext cx="762000" cy="7239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8" name="Google Shape;338;p23"/>
            <p:cNvCxnSpPr/>
            <p:nvPr/>
          </p:nvCxnSpPr>
          <p:spPr>
            <a:xfrm flipH="1">
              <a:off x="3086100" y="4191000"/>
              <a:ext cx="723900" cy="7620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9" name="Google Shape;339;p23"/>
            <p:cNvCxnSpPr/>
            <p:nvPr/>
          </p:nvCxnSpPr>
          <p:spPr>
            <a:xfrm rot="-5400000" flipH="1">
              <a:off x="3067050" y="5581650"/>
              <a:ext cx="762000" cy="7239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0" name="Google Shape;340;p23"/>
            <p:cNvCxnSpPr/>
            <p:nvPr/>
          </p:nvCxnSpPr>
          <p:spPr>
            <a:xfrm rot="10800000" flipH="1">
              <a:off x="4876800" y="5562600"/>
              <a:ext cx="723900" cy="762000"/>
            </a:xfrm>
            <a:prstGeom prst="curved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>
            <a:spLocks noGrp="1"/>
          </p:cNvSpPr>
          <p:nvPr>
            <p:ph type="body" idx="1"/>
          </p:nvPr>
        </p:nvSpPr>
        <p:spPr>
          <a:xfrm>
            <a:off x="685800" y="304800"/>
            <a:ext cx="77724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 to RE conversion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elimination method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1 state is eliminated, its interaction with other n-1 states are to be considered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 states are to be eliminated, then O(n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 to NFA ;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ϵ-NFA --- O(n) where n is length of the expression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ϵ-NFA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Wingdings" panose="05000000000000000000" pitchFamily="2" charset="2"/>
              </a:rPr>
              <a:t> </a:t>
            </a:r>
            <a:r>
              <a:rPr lang="en-US" sz="2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--- O(n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based on ϵ-closure property.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 to NFA</a:t>
            </a:r>
            <a:endParaRPr dirty="0"/>
          </a:p>
          <a:p>
            <a:pPr marL="742950" marR="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00CC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another column for ɛ-transition… O(n)</a:t>
            </a:r>
            <a:endParaRPr dirty="0"/>
          </a:p>
          <a:p>
            <a:pPr marL="742950" marR="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3. The Emptiness Problem: </a:t>
            </a:r>
            <a:br>
              <a:rPr lang="en-US" sz="3200" b="1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An Algorithm</a:t>
            </a:r>
            <a:endParaRPr/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1"/>
          </p:nvPr>
        </p:nvSpPr>
        <p:spPr>
          <a:xfrm>
            <a:off x="533400" y="1219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regular language, does the language contain any string at all?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representation is DFA.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the transition graph.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set of states reachable from the start state.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CC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any final state is reachable, then yes, else no.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Basis: start state can be reached from start state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Induction: Any other state can be reached from start state in O(n</a:t>
            </a:r>
            <a:r>
              <a:rPr lang="en-US" sz="28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6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Statement of the Pumping Lemma</a:t>
            </a:r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body" idx="1"/>
          </p:nvPr>
        </p:nvSpPr>
        <p:spPr>
          <a:xfrm>
            <a:off x="685800" y="1947862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every regular language L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There is an integer n, such that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For every string w in L of length </a:t>
            </a:r>
            <a:r>
              <a:rPr lang="en-US" sz="3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We can write w = xyz such that: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|xy| </a:t>
            </a:r>
            <a:r>
              <a:rPr lang="en-US" sz="3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|y| &gt; 0.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all i </a:t>
            </a:r>
            <a:r>
              <a:rPr lang="en-US" sz="3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0, xy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 is in L.</a:t>
            </a:r>
            <a:endParaRPr/>
          </a:p>
        </p:txBody>
      </p:sp>
      <p:grpSp>
        <p:nvGrpSpPr>
          <p:cNvPr id="363" name="Google Shape;363;p26"/>
          <p:cNvGrpSpPr/>
          <p:nvPr/>
        </p:nvGrpSpPr>
        <p:grpSpPr>
          <a:xfrm>
            <a:off x="4968875" y="1633537"/>
            <a:ext cx="3878261" cy="1187450"/>
            <a:chOff x="3130" y="1029"/>
            <a:chExt cx="2443" cy="748"/>
          </a:xfrm>
        </p:grpSpPr>
        <p:sp>
          <p:nvSpPr>
            <p:cNvPr id="364" name="Google Shape;364;p26"/>
            <p:cNvSpPr txBox="1"/>
            <p:nvPr/>
          </p:nvSpPr>
          <p:spPr>
            <a:xfrm>
              <a:off x="4560" y="1029"/>
              <a:ext cx="1013" cy="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Number of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states of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DFA for 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5" name="Google Shape;365;p26"/>
            <p:cNvCxnSpPr/>
            <p:nvPr/>
          </p:nvCxnSpPr>
          <p:spPr>
            <a:xfrm flipH="1">
              <a:off x="3130" y="1392"/>
              <a:ext cx="1392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66" name="Google Shape;366;p26"/>
          <p:cNvGrpSpPr/>
          <p:nvPr/>
        </p:nvGrpSpPr>
        <p:grpSpPr>
          <a:xfrm>
            <a:off x="5562600" y="4191000"/>
            <a:ext cx="2768600" cy="1677987"/>
            <a:chOff x="3408" y="2688"/>
            <a:chExt cx="1744" cy="1057"/>
          </a:xfrm>
        </p:grpSpPr>
        <p:sp>
          <p:nvSpPr>
            <p:cNvPr id="367" name="Google Shape;367;p26"/>
            <p:cNvSpPr txBox="1"/>
            <p:nvPr/>
          </p:nvSpPr>
          <p:spPr>
            <a:xfrm>
              <a:off x="3792" y="2997"/>
              <a:ext cx="1360" cy="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Labels along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 cycle 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path labeled 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26"/>
            <p:cNvCxnSpPr/>
            <p:nvPr/>
          </p:nvCxnSpPr>
          <p:spPr>
            <a:xfrm rot="10800000">
              <a:off x="3408" y="2688"/>
              <a:ext cx="384" cy="33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69" name="Google Shape;369;p26"/>
          <p:cNvSpPr txBox="1"/>
          <p:nvPr/>
        </p:nvSpPr>
        <p:spPr>
          <a:xfrm>
            <a:off x="685800" y="1066800"/>
            <a:ext cx="7543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a regular language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Use of Pumping Lemma</a:t>
            </a: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claimed {0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| k </a:t>
            </a:r>
            <a:r>
              <a:rPr lang="en-US" sz="32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1} is not a regular language.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it were.  Then there would be an associated n for the pumping lemma.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w = 0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We can write w = xyz, where x and y consist of 0’s, and y ≠ ε.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then xyyz would be in L, and this string has more 0’s than 1’s.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n-k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0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endParaRPr sz="3200" b="0" i="0" u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endParaRPr sz="3200" b="0" i="0" u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endParaRPr sz="3200" b="0" i="0" u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in more or less no of 1’s than 0’s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it does not result in language 0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regular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28"/>
          <p:cNvCxnSpPr/>
          <p:nvPr/>
        </p:nvCxnSpPr>
        <p:spPr>
          <a:xfrm>
            <a:off x="1981200" y="2514600"/>
            <a:ext cx="1600200" cy="38100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85" name="Google Shape;385;p28"/>
          <p:cNvSpPr txBox="1"/>
          <p:nvPr/>
        </p:nvSpPr>
        <p:spPr>
          <a:xfrm>
            <a:off x="3657600" y="2667000"/>
            <a:ext cx="1828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/ del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Properties of Language Classes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1"/>
          </p:nvPr>
        </p:nvSpPr>
        <p:spPr>
          <a:xfrm>
            <a:off x="228600" y="838200"/>
            <a:ext cx="86868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1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language class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is a set of languages.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 classes have two important kinds of properties: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properties.</a:t>
            </a:r>
            <a:endParaRPr/>
          </a:p>
          <a:p>
            <a:pPr marL="990600" lvl="1" indent="-533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 properties.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1" u="non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decision property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a class of languages is an algorithm that takes a formal description of a language (e.g., a DFA) and tells whether or not some property holds.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 language L empty?- </a:t>
            </a:r>
            <a:r>
              <a:rPr lang="en-US" sz="28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yes / no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1. The Membership Question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first decision property is the question: “is string w in regular language L?”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L is represented by a DFA A.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CC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Simulate the action of A on the sequence of input symbols forming w.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Testing Membership</a:t>
            </a:r>
            <a:endParaRPr/>
          </a:p>
        </p:txBody>
      </p:sp>
      <p:grpSp>
        <p:nvGrpSpPr>
          <p:cNvPr id="115" name="Google Shape;115;p16"/>
          <p:cNvGrpSpPr/>
          <p:nvPr/>
        </p:nvGrpSpPr>
        <p:grpSpPr>
          <a:xfrm>
            <a:off x="1676400" y="3581400"/>
            <a:ext cx="5387975" cy="2090737"/>
            <a:chOff x="624" y="1563"/>
            <a:chExt cx="3394" cy="1317"/>
          </a:xfrm>
        </p:grpSpPr>
        <p:sp>
          <p:nvSpPr>
            <p:cNvPr id="116" name="Google Shape;116;p16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16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118" name="Google Shape;118;p16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16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121" name="Google Shape;121;p16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name="adj1" fmla="val -5023203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grpSp>
              <p:nvGrpSpPr>
                <p:cNvPr id="122" name="Google Shape;122;p16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123" name="Google Shape;123;p16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4" name="Google Shape;124;p16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5" name="Google Shape;125;p16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6" name="Google Shape;126;p16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27" name="Google Shape;127;p16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28" name="Google Shape;128;p16"/>
                  <p:cNvCxnSpPr/>
                  <p:nvPr/>
                </p:nvCxnSpPr>
                <p:spPr>
                  <a:xfrm rot="10800000" flipH="1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29" name="Google Shape;129;p16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30" name="Google Shape;130;p16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31" name="Google Shape;131;p16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32" name="Google Shape;132;p16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3" name="Google Shape;133;p16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43200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34" name="Google Shape;134;p16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0,1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35" name="Google Shape;135;p16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name="adj1" fmla="val -40176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136" name="Google Shape;136;p16"/>
          <p:cNvSpPr txBox="1"/>
          <p:nvPr/>
        </p:nvSpPr>
        <p:spPr>
          <a:xfrm>
            <a:off x="2727325" y="1989137"/>
            <a:ext cx="1803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2362200" y="2438400"/>
            <a:ext cx="1157287" cy="1185862"/>
            <a:chOff x="1238" y="1536"/>
            <a:chExt cx="729" cy="747"/>
          </a:xfrm>
        </p:grpSpPr>
        <p:sp>
          <p:nvSpPr>
            <p:cNvPr id="138" name="Google Shape;138;p16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symbol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39;p16"/>
            <p:cNvCxnSpPr/>
            <p:nvPr/>
          </p:nvCxnSpPr>
          <p:spPr>
            <a:xfrm rot="10800000">
              <a:off x="1584" y="1536"/>
              <a:ext cx="0" cy="19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40" name="Google Shape;140;p16"/>
          <p:cNvGrpSpPr/>
          <p:nvPr/>
        </p:nvGrpSpPr>
        <p:grpSpPr>
          <a:xfrm>
            <a:off x="2438400" y="4953000"/>
            <a:ext cx="1212850" cy="1719262"/>
            <a:chOff x="1574" y="3120"/>
            <a:chExt cx="764" cy="1083"/>
          </a:xfrm>
        </p:grpSpPr>
        <p:sp>
          <p:nvSpPr>
            <p:cNvPr id="141" name="Google Shape;141;p16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16"/>
            <p:cNvCxnSpPr/>
            <p:nvPr/>
          </p:nvCxnSpPr>
          <p:spPr>
            <a:xfrm rot="10800000">
              <a:off x="1920" y="3120"/>
              <a:ext cx="0" cy="52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Testing Membership</a:t>
            </a:r>
            <a:endParaRPr/>
          </a:p>
        </p:txBody>
      </p:sp>
      <p:grpSp>
        <p:nvGrpSpPr>
          <p:cNvPr id="150" name="Google Shape;150;p17"/>
          <p:cNvGrpSpPr/>
          <p:nvPr/>
        </p:nvGrpSpPr>
        <p:grpSpPr>
          <a:xfrm>
            <a:off x="1676400" y="3581400"/>
            <a:ext cx="5387975" cy="2090737"/>
            <a:chOff x="624" y="1563"/>
            <a:chExt cx="3394" cy="1317"/>
          </a:xfrm>
        </p:grpSpPr>
        <p:sp>
          <p:nvSpPr>
            <p:cNvPr id="151" name="Google Shape;151;p17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153" name="Google Shape;153;p17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7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5" name="Google Shape;155;p17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156" name="Google Shape;156;p17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name="adj1" fmla="val -5023203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grpSp>
              <p:nvGrpSpPr>
                <p:cNvPr id="157" name="Google Shape;157;p17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158" name="Google Shape;158;p17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59" name="Google Shape;159;p17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0" name="Google Shape;160;p17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1" name="Google Shape;161;p17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2" name="Google Shape;162;p17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3" name="Google Shape;163;p17"/>
                  <p:cNvCxnSpPr/>
                  <p:nvPr/>
                </p:nvCxnSpPr>
                <p:spPr>
                  <a:xfrm rot="10800000" flipH="1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64" name="Google Shape;164;p17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65" name="Google Shape;165;p17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66" name="Google Shape;166;p17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67" name="Google Shape;167;p17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68" name="Google Shape;168;p17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43200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169" name="Google Shape;169;p17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0,1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70" name="Google Shape;170;p17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name="adj1" fmla="val -40176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171" name="Google Shape;171;p17"/>
          <p:cNvSpPr txBox="1"/>
          <p:nvPr/>
        </p:nvSpPr>
        <p:spPr>
          <a:xfrm>
            <a:off x="2727325" y="1989137"/>
            <a:ext cx="1803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7"/>
          <p:cNvGrpSpPr/>
          <p:nvPr/>
        </p:nvGrpSpPr>
        <p:grpSpPr>
          <a:xfrm>
            <a:off x="2743200" y="2438400"/>
            <a:ext cx="1157287" cy="1185862"/>
            <a:chOff x="1238" y="1536"/>
            <a:chExt cx="729" cy="747"/>
          </a:xfrm>
        </p:grpSpPr>
        <p:sp>
          <p:nvSpPr>
            <p:cNvPr id="173" name="Google Shape;173;p17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symbol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7"/>
            <p:cNvCxnSpPr/>
            <p:nvPr/>
          </p:nvCxnSpPr>
          <p:spPr>
            <a:xfrm rot="10800000">
              <a:off x="1584" y="1536"/>
              <a:ext cx="0" cy="19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175" name="Google Shape;175;p17"/>
          <p:cNvGrpSpPr/>
          <p:nvPr/>
        </p:nvGrpSpPr>
        <p:grpSpPr>
          <a:xfrm>
            <a:off x="2438400" y="4953000"/>
            <a:ext cx="1212850" cy="1719262"/>
            <a:chOff x="1574" y="3120"/>
            <a:chExt cx="764" cy="1083"/>
          </a:xfrm>
        </p:grpSpPr>
        <p:sp>
          <p:nvSpPr>
            <p:cNvPr id="176" name="Google Shape;176;p17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7" name="Google Shape;177;p17"/>
            <p:cNvCxnSpPr/>
            <p:nvPr/>
          </p:nvCxnSpPr>
          <p:spPr>
            <a:xfrm rot="10800000">
              <a:off x="1920" y="3120"/>
              <a:ext cx="0" cy="52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Testing Membership</a:t>
            </a:r>
            <a:endParaRPr/>
          </a:p>
        </p:txBody>
      </p:sp>
      <p:grpSp>
        <p:nvGrpSpPr>
          <p:cNvPr id="185" name="Google Shape;185;p18"/>
          <p:cNvGrpSpPr/>
          <p:nvPr/>
        </p:nvGrpSpPr>
        <p:grpSpPr>
          <a:xfrm>
            <a:off x="1676400" y="3581400"/>
            <a:ext cx="5387975" cy="2090737"/>
            <a:chOff x="624" y="1563"/>
            <a:chExt cx="3394" cy="1317"/>
          </a:xfrm>
        </p:grpSpPr>
        <p:sp>
          <p:nvSpPr>
            <p:cNvPr id="186" name="Google Shape;186;p18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" name="Google Shape;187;p18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188" name="Google Shape;188;p18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18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18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191" name="Google Shape;191;p18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name="adj1" fmla="val -5023203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grpSp>
              <p:nvGrpSpPr>
                <p:cNvPr id="192" name="Google Shape;192;p18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193" name="Google Shape;193;p18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4" name="Google Shape;194;p18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5" name="Google Shape;195;p18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6" name="Google Shape;196;p18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97" name="Google Shape;197;p18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198" name="Google Shape;198;p18"/>
                  <p:cNvCxnSpPr/>
                  <p:nvPr/>
                </p:nvCxnSpPr>
                <p:spPr>
                  <a:xfrm rot="10800000" flipH="1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99" name="Google Shape;199;p18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200" name="Google Shape;200;p18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01" name="Google Shape;201;p18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2" name="Google Shape;202;p18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03" name="Google Shape;203;p18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43200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04" name="Google Shape;204;p18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0,1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05" name="Google Shape;205;p18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name="adj1" fmla="val -40176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206" name="Google Shape;206;p18"/>
          <p:cNvSpPr txBox="1"/>
          <p:nvPr/>
        </p:nvSpPr>
        <p:spPr>
          <a:xfrm>
            <a:off x="2727325" y="1989137"/>
            <a:ext cx="1803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18"/>
          <p:cNvGrpSpPr/>
          <p:nvPr/>
        </p:nvGrpSpPr>
        <p:grpSpPr>
          <a:xfrm>
            <a:off x="3048000" y="2438400"/>
            <a:ext cx="1157287" cy="1185862"/>
            <a:chOff x="1238" y="1536"/>
            <a:chExt cx="729" cy="747"/>
          </a:xfrm>
        </p:grpSpPr>
        <p:sp>
          <p:nvSpPr>
            <p:cNvPr id="208" name="Google Shape;208;p18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symbol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9" name="Google Shape;209;p18"/>
            <p:cNvCxnSpPr/>
            <p:nvPr/>
          </p:nvCxnSpPr>
          <p:spPr>
            <a:xfrm rot="10800000">
              <a:off x="1584" y="1536"/>
              <a:ext cx="0" cy="19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10" name="Google Shape;210;p18"/>
          <p:cNvGrpSpPr/>
          <p:nvPr/>
        </p:nvGrpSpPr>
        <p:grpSpPr>
          <a:xfrm>
            <a:off x="4191000" y="4953000"/>
            <a:ext cx="1212850" cy="1719262"/>
            <a:chOff x="1574" y="3120"/>
            <a:chExt cx="764" cy="1083"/>
          </a:xfrm>
        </p:grpSpPr>
        <p:sp>
          <p:nvSpPr>
            <p:cNvPr id="211" name="Google Shape;211;p18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2" name="Google Shape;212;p18"/>
            <p:cNvCxnSpPr/>
            <p:nvPr/>
          </p:nvCxnSpPr>
          <p:spPr>
            <a:xfrm rot="10800000">
              <a:off x="1920" y="3120"/>
              <a:ext cx="0" cy="52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Testing Membership</a:t>
            </a:r>
            <a:endParaRPr/>
          </a:p>
        </p:txBody>
      </p:sp>
      <p:grpSp>
        <p:nvGrpSpPr>
          <p:cNvPr id="220" name="Google Shape;220;p19"/>
          <p:cNvGrpSpPr/>
          <p:nvPr/>
        </p:nvGrpSpPr>
        <p:grpSpPr>
          <a:xfrm>
            <a:off x="1676400" y="3581400"/>
            <a:ext cx="5387975" cy="2090737"/>
            <a:chOff x="624" y="1563"/>
            <a:chExt cx="3394" cy="1317"/>
          </a:xfrm>
        </p:grpSpPr>
        <p:sp>
          <p:nvSpPr>
            <p:cNvPr id="221" name="Google Shape;221;p19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2" name="Google Shape;222;p19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23" name="Google Shape;223;p19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19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5" name="Google Shape;225;p19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26" name="Google Shape;226;p19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name="adj1" fmla="val -5023203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grpSp>
              <p:nvGrpSpPr>
                <p:cNvPr id="227" name="Google Shape;227;p19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28" name="Google Shape;228;p19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29" name="Google Shape;229;p19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0" name="Google Shape;230;p19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1" name="Google Shape;231;p19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2" name="Google Shape;232;p19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33" name="Google Shape;233;p19"/>
                  <p:cNvCxnSpPr/>
                  <p:nvPr/>
                </p:nvCxnSpPr>
                <p:spPr>
                  <a:xfrm rot="10800000" flipH="1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234" name="Google Shape;234;p19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235" name="Google Shape;235;p19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36" name="Google Shape;236;p19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37" name="Google Shape;237;p19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38" name="Google Shape;238;p19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43200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39" name="Google Shape;239;p19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0,1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40" name="Google Shape;240;p19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name="adj1" fmla="val -40176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241" name="Google Shape;241;p19"/>
          <p:cNvSpPr txBox="1"/>
          <p:nvPr/>
        </p:nvSpPr>
        <p:spPr>
          <a:xfrm>
            <a:off x="2727325" y="1989137"/>
            <a:ext cx="1803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9"/>
          <p:cNvGrpSpPr/>
          <p:nvPr/>
        </p:nvGrpSpPr>
        <p:grpSpPr>
          <a:xfrm>
            <a:off x="3429000" y="2438400"/>
            <a:ext cx="1157287" cy="1185862"/>
            <a:chOff x="1238" y="1536"/>
            <a:chExt cx="729" cy="747"/>
          </a:xfrm>
        </p:grpSpPr>
        <p:sp>
          <p:nvSpPr>
            <p:cNvPr id="243" name="Google Shape;243;p19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symbol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19"/>
            <p:cNvCxnSpPr/>
            <p:nvPr/>
          </p:nvCxnSpPr>
          <p:spPr>
            <a:xfrm rot="10800000">
              <a:off x="1584" y="1536"/>
              <a:ext cx="0" cy="19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45" name="Google Shape;245;p19"/>
          <p:cNvGrpSpPr/>
          <p:nvPr/>
        </p:nvGrpSpPr>
        <p:grpSpPr>
          <a:xfrm>
            <a:off x="2438400" y="4953000"/>
            <a:ext cx="1212850" cy="1719262"/>
            <a:chOff x="1574" y="3120"/>
            <a:chExt cx="764" cy="1083"/>
          </a:xfrm>
        </p:grpSpPr>
        <p:sp>
          <p:nvSpPr>
            <p:cNvPr id="246" name="Google Shape;246;p19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19"/>
            <p:cNvCxnSpPr/>
            <p:nvPr/>
          </p:nvCxnSpPr>
          <p:spPr>
            <a:xfrm rot="10800000">
              <a:off x="1920" y="3120"/>
              <a:ext cx="0" cy="52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Testing Membership</a:t>
            </a:r>
            <a:endParaRPr/>
          </a:p>
        </p:txBody>
      </p:sp>
      <p:grpSp>
        <p:nvGrpSpPr>
          <p:cNvPr id="255" name="Google Shape;255;p20"/>
          <p:cNvGrpSpPr/>
          <p:nvPr/>
        </p:nvGrpSpPr>
        <p:grpSpPr>
          <a:xfrm>
            <a:off x="1676400" y="3581400"/>
            <a:ext cx="5387975" cy="2090737"/>
            <a:chOff x="624" y="1563"/>
            <a:chExt cx="3394" cy="1317"/>
          </a:xfrm>
        </p:grpSpPr>
        <p:sp>
          <p:nvSpPr>
            <p:cNvPr id="256" name="Google Shape;256;p20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7" name="Google Shape;257;p20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58" name="Google Shape;258;p20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20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0" name="Google Shape;260;p20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61" name="Google Shape;261;p20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name="adj1" fmla="val -5023203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grpSp>
              <p:nvGrpSpPr>
                <p:cNvPr id="262" name="Google Shape;262;p20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63" name="Google Shape;263;p20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67" name="Google Shape;267;p20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68" name="Google Shape;268;p20"/>
                  <p:cNvCxnSpPr/>
                  <p:nvPr/>
                </p:nvCxnSpPr>
                <p:spPr>
                  <a:xfrm rot="10800000" flipH="1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269" name="Google Shape;269;p20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270" name="Google Shape;270;p20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71" name="Google Shape;271;p20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72" name="Google Shape;272;p20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73" name="Google Shape;273;p20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43200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274" name="Google Shape;274;p20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0,1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275" name="Google Shape;275;p20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name="adj1" fmla="val -40176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276" name="Google Shape;276;p20"/>
          <p:cNvSpPr txBox="1"/>
          <p:nvPr/>
        </p:nvSpPr>
        <p:spPr>
          <a:xfrm>
            <a:off x="2727325" y="1989137"/>
            <a:ext cx="1803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20"/>
          <p:cNvGrpSpPr/>
          <p:nvPr/>
        </p:nvGrpSpPr>
        <p:grpSpPr>
          <a:xfrm>
            <a:off x="3733800" y="2438400"/>
            <a:ext cx="1157287" cy="1185862"/>
            <a:chOff x="1238" y="1536"/>
            <a:chExt cx="729" cy="747"/>
          </a:xfrm>
        </p:grpSpPr>
        <p:sp>
          <p:nvSpPr>
            <p:cNvPr id="278" name="Google Shape;278;p20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symbol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20"/>
            <p:cNvCxnSpPr/>
            <p:nvPr/>
          </p:nvCxnSpPr>
          <p:spPr>
            <a:xfrm rot="10800000">
              <a:off x="1584" y="1536"/>
              <a:ext cx="0" cy="19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280" name="Google Shape;280;p20"/>
          <p:cNvGrpSpPr/>
          <p:nvPr/>
        </p:nvGrpSpPr>
        <p:grpSpPr>
          <a:xfrm>
            <a:off x="4191000" y="4953000"/>
            <a:ext cx="1212850" cy="1719262"/>
            <a:chOff x="1574" y="3120"/>
            <a:chExt cx="764" cy="1083"/>
          </a:xfrm>
        </p:grpSpPr>
        <p:sp>
          <p:nvSpPr>
            <p:cNvPr id="281" name="Google Shape;281;p20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20"/>
            <p:cNvCxnSpPr/>
            <p:nvPr/>
          </p:nvCxnSpPr>
          <p:spPr>
            <a:xfrm rot="10800000">
              <a:off x="1920" y="3120"/>
              <a:ext cx="0" cy="52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Testing Membership</a:t>
            </a:r>
            <a:endParaRPr/>
          </a:p>
        </p:txBody>
      </p:sp>
      <p:grpSp>
        <p:nvGrpSpPr>
          <p:cNvPr id="290" name="Google Shape;290;p21"/>
          <p:cNvGrpSpPr/>
          <p:nvPr/>
        </p:nvGrpSpPr>
        <p:grpSpPr>
          <a:xfrm>
            <a:off x="1676400" y="3581400"/>
            <a:ext cx="5387975" cy="2090737"/>
            <a:chOff x="624" y="1563"/>
            <a:chExt cx="3394" cy="1317"/>
          </a:xfrm>
        </p:grpSpPr>
        <p:sp>
          <p:nvSpPr>
            <p:cNvPr id="291" name="Google Shape;291;p21"/>
            <p:cNvSpPr txBox="1"/>
            <p:nvPr/>
          </p:nvSpPr>
          <p:spPr>
            <a:xfrm>
              <a:off x="624" y="2592"/>
              <a:ext cx="52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2" name="Google Shape;292;p21"/>
            <p:cNvGrpSpPr/>
            <p:nvPr/>
          </p:nvGrpSpPr>
          <p:grpSpPr>
            <a:xfrm>
              <a:off x="960" y="1563"/>
              <a:ext cx="3058" cy="1317"/>
              <a:chOff x="960" y="1563"/>
              <a:chExt cx="3058" cy="1317"/>
            </a:xfrm>
          </p:grpSpPr>
          <p:sp>
            <p:nvSpPr>
              <p:cNvPr id="293" name="Google Shape;293;p21"/>
              <p:cNvSpPr txBox="1"/>
              <p:nvPr/>
            </p:nvSpPr>
            <p:spPr>
              <a:xfrm>
                <a:off x="1824" y="1968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21"/>
              <p:cNvSpPr txBox="1"/>
              <p:nvPr/>
            </p:nvSpPr>
            <p:spPr>
              <a:xfrm>
                <a:off x="1872" y="2592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5" name="Google Shape;295;p21"/>
              <p:cNvGrpSpPr/>
              <p:nvPr/>
            </p:nvGrpSpPr>
            <p:grpSpPr>
              <a:xfrm>
                <a:off x="960" y="1563"/>
                <a:ext cx="3058" cy="1056"/>
                <a:chOff x="960" y="1584"/>
                <a:chExt cx="3058" cy="1056"/>
              </a:xfrm>
            </p:grpSpPr>
            <p:cxnSp>
              <p:nvCxnSpPr>
                <p:cNvPr id="296" name="Google Shape;296;p21"/>
                <p:cNvCxnSpPr/>
                <p:nvPr/>
              </p:nvCxnSpPr>
              <p:spPr>
                <a:xfrm rot="5400000">
                  <a:off x="1431" y="1976"/>
                  <a:ext cx="1" cy="272"/>
                </a:xfrm>
                <a:prstGeom prst="curvedConnector3">
                  <a:avLst>
                    <a:gd name="adj1" fmla="val -5023203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grpSp>
              <p:nvGrpSpPr>
                <p:cNvPr id="297" name="Google Shape;297;p21"/>
                <p:cNvGrpSpPr/>
                <p:nvPr/>
              </p:nvGrpSpPr>
              <p:grpSpPr>
                <a:xfrm>
                  <a:off x="960" y="1584"/>
                  <a:ext cx="3058" cy="1056"/>
                  <a:chOff x="974" y="1584"/>
                  <a:chExt cx="3058" cy="1056"/>
                </a:xfrm>
              </p:grpSpPr>
              <p:sp>
                <p:nvSpPr>
                  <p:cNvPr id="298" name="Google Shape;298;p21"/>
                  <p:cNvSpPr/>
                  <p:nvPr/>
                </p:nvSpPr>
                <p:spPr>
                  <a:xfrm>
                    <a:off x="1310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9" name="Google Shape;299;p21"/>
                  <p:cNvSpPr/>
                  <p:nvPr/>
                </p:nvSpPr>
                <p:spPr>
                  <a:xfrm>
                    <a:off x="3462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21"/>
                  <p:cNvSpPr/>
                  <p:nvPr/>
                </p:nvSpPr>
                <p:spPr>
                  <a:xfrm>
                    <a:off x="2406" y="2112"/>
                    <a:ext cx="288" cy="288"/>
                  </a:xfrm>
                  <a:prstGeom prst="ellipse">
                    <a:avLst/>
                  </a:prstGeom>
                  <a:solidFill>
                    <a:schemeClr val="accent1">
                      <a:alpha val="49411"/>
                    </a:schemeClr>
                  </a:solidFill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B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1" name="Google Shape;301;p21"/>
                  <p:cNvSpPr/>
                  <p:nvPr/>
                </p:nvSpPr>
                <p:spPr>
                  <a:xfrm>
                    <a:off x="1262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2" name="Google Shape;302;p21"/>
                  <p:cNvSpPr/>
                  <p:nvPr/>
                </p:nvSpPr>
                <p:spPr>
                  <a:xfrm>
                    <a:off x="2358" y="2064"/>
                    <a:ext cx="384" cy="384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400"/>
                      <a:buFont typeface="Arial"/>
                      <a:buNone/>
                    </a:pPr>
                    <a:endParaRPr sz="24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03" name="Google Shape;303;p21"/>
                  <p:cNvCxnSpPr/>
                  <p:nvPr/>
                </p:nvCxnSpPr>
                <p:spPr>
                  <a:xfrm rot="10800000" flipH="1">
                    <a:off x="974" y="2352"/>
                    <a:ext cx="336" cy="288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04" name="Google Shape;304;p21"/>
                  <p:cNvCxnSpPr/>
                  <p:nvPr/>
                </p:nvCxnSpPr>
                <p:spPr>
                  <a:xfrm>
                    <a:off x="1638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305" name="Google Shape;305;p21"/>
                  <p:cNvCxnSpPr/>
                  <p:nvPr/>
                </p:nvCxnSpPr>
                <p:spPr>
                  <a:xfrm>
                    <a:off x="2742" y="2256"/>
                    <a:ext cx="72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06" name="Google Shape;306;p21"/>
                  <p:cNvSpPr txBox="1"/>
                  <p:nvPr/>
                </p:nvSpPr>
                <p:spPr>
                  <a:xfrm>
                    <a:off x="2976" y="1968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7" name="Google Shape;307;p21"/>
                  <p:cNvSpPr txBox="1"/>
                  <p:nvPr/>
                </p:nvSpPr>
                <p:spPr>
                  <a:xfrm>
                    <a:off x="1536" y="1584"/>
                    <a:ext cx="221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08" name="Google Shape;308;p21"/>
                  <p:cNvCxnSpPr/>
                  <p:nvPr/>
                </p:nvCxnSpPr>
                <p:spPr>
                  <a:xfrm rot="5400000">
                    <a:off x="2001" y="1980"/>
                    <a:ext cx="1" cy="824"/>
                  </a:xfrm>
                  <a:prstGeom prst="curvedConnector3">
                    <a:avLst>
                      <a:gd name="adj1" fmla="val 43200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sp>
                <p:nvSpPr>
                  <p:cNvPr id="309" name="Google Shape;309;p21"/>
                  <p:cNvSpPr txBox="1"/>
                  <p:nvPr/>
                </p:nvSpPr>
                <p:spPr>
                  <a:xfrm>
                    <a:off x="3648" y="1632"/>
                    <a:ext cx="384" cy="2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400"/>
                      <a:buFont typeface="Arial"/>
                      <a:buNone/>
                    </a:pPr>
                    <a:r>
                      <a:rPr lang="en-US" sz="24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0,1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10" name="Google Shape;310;p21"/>
                  <p:cNvCxnSpPr/>
                  <p:nvPr/>
                </p:nvCxnSpPr>
                <p:spPr>
                  <a:xfrm rot="5400000">
                    <a:off x="3605" y="2052"/>
                    <a:ext cx="1" cy="204"/>
                  </a:xfrm>
                  <a:prstGeom prst="curvedConnector3">
                    <a:avLst>
                      <a:gd name="adj1" fmla="val -4017602"/>
                    </a:avLst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</p:grpSp>
      </p:grpSp>
      <p:sp>
        <p:nvSpPr>
          <p:cNvPr id="311" name="Google Shape;311;p21"/>
          <p:cNvSpPr txBox="1"/>
          <p:nvPr/>
        </p:nvSpPr>
        <p:spPr>
          <a:xfrm>
            <a:off x="2727325" y="1989137"/>
            <a:ext cx="18034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0 1 0 1 1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21"/>
          <p:cNvGrpSpPr/>
          <p:nvPr/>
        </p:nvGrpSpPr>
        <p:grpSpPr>
          <a:xfrm>
            <a:off x="4038600" y="2438400"/>
            <a:ext cx="1157287" cy="1185862"/>
            <a:chOff x="1238" y="1536"/>
            <a:chExt cx="729" cy="747"/>
          </a:xfrm>
        </p:grpSpPr>
        <p:sp>
          <p:nvSpPr>
            <p:cNvPr id="313" name="Google Shape;313;p21"/>
            <p:cNvSpPr txBox="1"/>
            <p:nvPr/>
          </p:nvSpPr>
          <p:spPr>
            <a:xfrm>
              <a:off x="1238" y="1749"/>
              <a:ext cx="729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Next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symbol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21"/>
            <p:cNvCxnSpPr/>
            <p:nvPr/>
          </p:nvCxnSpPr>
          <p:spPr>
            <a:xfrm rot="10800000">
              <a:off x="1584" y="1536"/>
              <a:ext cx="0" cy="192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315" name="Google Shape;315;p21"/>
          <p:cNvGrpSpPr/>
          <p:nvPr/>
        </p:nvGrpSpPr>
        <p:grpSpPr>
          <a:xfrm>
            <a:off x="5791200" y="4876800"/>
            <a:ext cx="1212850" cy="1719262"/>
            <a:chOff x="1574" y="3120"/>
            <a:chExt cx="764" cy="1083"/>
          </a:xfrm>
        </p:grpSpPr>
        <p:sp>
          <p:nvSpPr>
            <p:cNvPr id="316" name="Google Shape;316;p21"/>
            <p:cNvSpPr txBox="1"/>
            <p:nvPr/>
          </p:nvSpPr>
          <p:spPr>
            <a:xfrm>
              <a:off x="1574" y="3669"/>
              <a:ext cx="764" cy="534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Current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21"/>
            <p:cNvCxnSpPr/>
            <p:nvPr/>
          </p:nvCxnSpPr>
          <p:spPr>
            <a:xfrm rot="10800000">
              <a:off x="1920" y="3120"/>
              <a:ext cx="0" cy="528"/>
            </a:xfrm>
            <a:prstGeom prst="straightConnector1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767</Words>
  <Application>Microsoft Office PowerPoint</Application>
  <PresentationFormat>On-screen Show (4:3)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Times New Roman</vt:lpstr>
      <vt:lpstr>Wingdings</vt:lpstr>
      <vt:lpstr>Default Design</vt:lpstr>
      <vt:lpstr>Decision Properties of Regular Languages Pumping lemma</vt:lpstr>
      <vt:lpstr>Properties of Language Classes</vt:lpstr>
      <vt:lpstr>1. The Membership Question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Example: Testing Membership</vt:lpstr>
      <vt:lpstr>Testing DFA with string n – O(n) – deterministic Testing for NFA – O(n3) – epsilon closure (non-determinism)</vt:lpstr>
      <vt:lpstr>2. What if the Regular Language Is not Represented by a DFA?</vt:lpstr>
      <vt:lpstr>PowerPoint Presentation</vt:lpstr>
      <vt:lpstr>3. The Emptiness Problem:  An Algorithm</vt:lpstr>
      <vt:lpstr>Statement of the Pumping Lemma</vt:lpstr>
      <vt:lpstr>Example: Use of Pumping Lemma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Properties of Regular Languages Pumping lemma</dc:title>
  <dc:creator>HOD</dc:creator>
  <cp:lastModifiedBy>HOD</cp:lastModifiedBy>
  <cp:revision>2</cp:revision>
  <dcterms:modified xsi:type="dcterms:W3CDTF">2022-08-08T04:45:03Z</dcterms:modified>
</cp:coreProperties>
</file>