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7" d="100"/>
          <a:sy n="77" d="100"/>
        </p:scale>
        <p:origin x="230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FC64-4C0C-4837-AFE7-7EBE8960092D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781A-1BA7-4F02-A22D-2B4017DCE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017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FC64-4C0C-4837-AFE7-7EBE8960092D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781A-1BA7-4F02-A22D-2B4017DCE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603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FC64-4C0C-4837-AFE7-7EBE8960092D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781A-1BA7-4F02-A22D-2B4017DCE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15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FC64-4C0C-4837-AFE7-7EBE8960092D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781A-1BA7-4F02-A22D-2B4017DCE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57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FC64-4C0C-4837-AFE7-7EBE8960092D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781A-1BA7-4F02-A22D-2B4017DCE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048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FC64-4C0C-4837-AFE7-7EBE8960092D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781A-1BA7-4F02-A22D-2B4017DCE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5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FC64-4C0C-4837-AFE7-7EBE8960092D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781A-1BA7-4F02-A22D-2B4017DCE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245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FC64-4C0C-4837-AFE7-7EBE8960092D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781A-1BA7-4F02-A22D-2B4017DCE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760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FC64-4C0C-4837-AFE7-7EBE8960092D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781A-1BA7-4F02-A22D-2B4017DCE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946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FC64-4C0C-4837-AFE7-7EBE8960092D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781A-1BA7-4F02-A22D-2B4017DCE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940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FC64-4C0C-4837-AFE7-7EBE8960092D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781A-1BA7-4F02-A22D-2B4017DCE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935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1FC64-4C0C-4837-AFE7-7EBE8960092D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4781A-1BA7-4F02-A22D-2B4017DCE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846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CFG to PDA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707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152400"/>
            <a:ext cx="9410700" cy="6553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38825" y="3695700"/>
            <a:ext cx="249555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Input String “ab”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375" y="152400"/>
            <a:ext cx="6388780" cy="27241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42925" y="2238375"/>
            <a:ext cx="5219700" cy="476250"/>
          </a:xfrm>
          <a:prstGeom prst="rect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116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187325"/>
            <a:ext cx="10868025" cy="1638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0526" y="1825625"/>
            <a:ext cx="6572251" cy="126979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65303" y="2012928"/>
            <a:ext cx="1101594" cy="349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/>
              <a:t>Λ</a:t>
            </a:r>
            <a:r>
              <a:rPr lang="en-GB" dirty="0" smtClean="0"/>
              <a:t>, </a:t>
            </a:r>
            <a:r>
              <a:rPr lang="el-GR" dirty="0" smtClean="0"/>
              <a:t>λ</a:t>
            </a:r>
            <a:r>
              <a:rPr lang="en-GB" dirty="0" smtClean="0"/>
              <a:t> </a:t>
            </a:r>
            <a:r>
              <a:rPr lang="en-GB" dirty="0" smtClean="0">
                <a:sym typeface="Wingdings" panose="05000000000000000000" pitchFamily="2" charset="2"/>
              </a:rPr>
              <a:t> S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977604" y="3095423"/>
            <a:ext cx="1835989" cy="1589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/>
              <a:t>Λ</a:t>
            </a:r>
            <a:r>
              <a:rPr lang="en-GB" dirty="0" smtClean="0"/>
              <a:t>,S</a:t>
            </a:r>
            <a:r>
              <a:rPr lang="en-GB" dirty="0" smtClean="0">
                <a:sym typeface="Wingdings" panose="05000000000000000000" pitchFamily="2" charset="2"/>
              </a:rPr>
              <a:t> a</a:t>
            </a:r>
          </a:p>
          <a:p>
            <a:pPr algn="ctr"/>
            <a:r>
              <a:rPr lang="el-GR" dirty="0" smtClean="0"/>
              <a:t>Λ</a:t>
            </a:r>
            <a:r>
              <a:rPr lang="en-GB" dirty="0" smtClean="0"/>
              <a:t>,</a:t>
            </a:r>
            <a:r>
              <a:rPr lang="en-GB" dirty="0" smtClean="0">
                <a:sym typeface="Wingdings" panose="05000000000000000000" pitchFamily="2" charset="2"/>
              </a:rPr>
              <a:t>S </a:t>
            </a:r>
            <a:r>
              <a:rPr lang="en-GB" dirty="0" err="1" smtClean="0">
                <a:sym typeface="Wingdings" panose="05000000000000000000" pitchFamily="2" charset="2"/>
              </a:rPr>
              <a:t>aS</a:t>
            </a:r>
            <a:endParaRPr lang="en-GB" dirty="0" smtClean="0">
              <a:sym typeface="Wingdings" panose="05000000000000000000" pitchFamily="2" charset="2"/>
            </a:endParaRPr>
          </a:p>
          <a:p>
            <a:pPr algn="ctr"/>
            <a:r>
              <a:rPr lang="el-GR" dirty="0" smtClean="0"/>
              <a:t>Λ</a:t>
            </a:r>
            <a:r>
              <a:rPr lang="en-GB" dirty="0" smtClean="0"/>
              <a:t>,</a:t>
            </a:r>
            <a:r>
              <a:rPr lang="en-GB" dirty="0" smtClean="0">
                <a:sym typeface="Wingdings" panose="05000000000000000000" pitchFamily="2" charset="2"/>
              </a:rPr>
              <a:t>S- </a:t>
            </a:r>
            <a:r>
              <a:rPr lang="en-GB" dirty="0" err="1" smtClean="0">
                <a:sym typeface="Wingdings" panose="05000000000000000000" pitchFamily="2" charset="2"/>
              </a:rPr>
              <a:t>bSS</a:t>
            </a:r>
            <a:endParaRPr lang="en-GB" dirty="0" smtClean="0">
              <a:sym typeface="Wingdings" panose="05000000000000000000" pitchFamily="2" charset="2"/>
            </a:endParaRPr>
          </a:p>
          <a:p>
            <a:pPr algn="ctr"/>
            <a:r>
              <a:rPr lang="el-GR" dirty="0" smtClean="0"/>
              <a:t>Λ</a:t>
            </a:r>
            <a:r>
              <a:rPr lang="en-GB" dirty="0" smtClean="0"/>
              <a:t>,</a:t>
            </a:r>
            <a:r>
              <a:rPr lang="en-GB" dirty="0" smtClean="0">
                <a:sym typeface="Wingdings" panose="05000000000000000000" pitchFamily="2" charset="2"/>
              </a:rPr>
              <a:t>S </a:t>
            </a:r>
            <a:r>
              <a:rPr lang="en-GB" dirty="0" err="1" smtClean="0">
                <a:sym typeface="Wingdings" panose="05000000000000000000" pitchFamily="2" charset="2"/>
              </a:rPr>
              <a:t>SbS</a:t>
            </a:r>
            <a:endParaRPr lang="en-GB" dirty="0" smtClean="0">
              <a:sym typeface="Wingdings" panose="05000000000000000000" pitchFamily="2" charset="2"/>
            </a:endParaRPr>
          </a:p>
          <a:p>
            <a:pPr algn="ctr"/>
            <a:r>
              <a:rPr lang="el-GR" dirty="0" smtClean="0"/>
              <a:t>Λ</a:t>
            </a:r>
            <a:r>
              <a:rPr lang="en-GB" dirty="0" smtClean="0"/>
              <a:t>,</a:t>
            </a:r>
            <a:r>
              <a:rPr lang="en-GB" dirty="0" err="1" smtClean="0">
                <a:sym typeface="Wingdings" panose="05000000000000000000" pitchFamily="2" charset="2"/>
              </a:rPr>
              <a:t>SSSb</a:t>
            </a:r>
            <a:endParaRPr lang="en-GB" dirty="0" smtClean="0">
              <a:sym typeface="Wingdings" panose="05000000000000000000" pitchFamily="2" charset="2"/>
            </a:endParaRPr>
          </a:p>
          <a:p>
            <a:pPr algn="ctr"/>
            <a:r>
              <a:rPr lang="en-GB" dirty="0" err="1">
                <a:sym typeface="Wingdings" panose="05000000000000000000" pitchFamily="2" charset="2"/>
              </a:rPr>
              <a:t>a</a:t>
            </a:r>
            <a:r>
              <a:rPr lang="en-GB" dirty="0" err="1" smtClean="0">
                <a:sym typeface="Wingdings" panose="05000000000000000000" pitchFamily="2" charset="2"/>
              </a:rPr>
              <a:t>,a</a:t>
            </a:r>
            <a:r>
              <a:rPr lang="en-GB" dirty="0" smtClean="0">
                <a:sym typeface="Wingdings" panose="05000000000000000000" pitchFamily="2" charset="2"/>
              </a:rPr>
              <a:t></a:t>
            </a:r>
            <a:r>
              <a:rPr lang="el-GR" dirty="0" smtClean="0"/>
              <a:t>Λ</a:t>
            </a:r>
            <a:endParaRPr lang="en-GB" dirty="0" smtClean="0">
              <a:sym typeface="Wingdings" panose="05000000000000000000" pitchFamily="2" charset="2"/>
            </a:endParaRPr>
          </a:p>
          <a:p>
            <a:pPr algn="ctr"/>
            <a:r>
              <a:rPr lang="en-GB" dirty="0" err="1" smtClean="0">
                <a:sym typeface="Wingdings" panose="05000000000000000000" pitchFamily="2" charset="2"/>
              </a:rPr>
              <a:t>b</a:t>
            </a:r>
            <a:r>
              <a:rPr lang="en-GB" dirty="0" err="1" smtClean="0">
                <a:sym typeface="Wingdings" panose="05000000000000000000" pitchFamily="2" charset="2"/>
              </a:rPr>
              <a:t>,b</a:t>
            </a:r>
            <a:r>
              <a:rPr lang="en-GB" dirty="0" smtClean="0">
                <a:sym typeface="Wingdings" panose="05000000000000000000" pitchFamily="2" charset="2"/>
              </a:rPr>
              <a:t></a:t>
            </a:r>
            <a:r>
              <a:rPr lang="el-GR" dirty="0" smtClean="0"/>
              <a:t>Λ</a:t>
            </a:r>
            <a:endParaRPr lang="en-GB" dirty="0" smtClean="0">
              <a:sym typeface="Wingdings" panose="05000000000000000000" pitchFamily="2" charset="2"/>
            </a:endParaRPr>
          </a:p>
          <a:p>
            <a:pPr algn="ctr"/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6912" y="1491026"/>
            <a:ext cx="6838950" cy="433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0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30" y="161925"/>
            <a:ext cx="11102009" cy="66960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85391" y="3021496"/>
            <a:ext cx="459187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Input: “aba”</a:t>
            </a:r>
            <a:endParaRPr lang="en-IN" sz="2800" dirty="0"/>
          </a:p>
        </p:txBody>
      </p:sp>
      <p:sp>
        <p:nvSpPr>
          <p:cNvPr id="7" name="Rectangle 6"/>
          <p:cNvSpPr/>
          <p:nvPr/>
        </p:nvSpPr>
        <p:spPr>
          <a:xfrm>
            <a:off x="7474226" y="161925"/>
            <a:ext cx="4929809" cy="3958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arenR"/>
            </a:pPr>
            <a:r>
              <a:rPr lang="en-GB" dirty="0" smtClean="0"/>
              <a:t>Push inputs </a:t>
            </a:r>
            <a:r>
              <a:rPr lang="en-GB" dirty="0" err="1" smtClean="0"/>
              <a:t>ymbol</a:t>
            </a:r>
            <a:r>
              <a:rPr lang="en-GB" dirty="0" smtClean="0"/>
              <a:t> onto stack.</a:t>
            </a:r>
          </a:p>
          <a:p>
            <a:pPr algn="ctr"/>
            <a:r>
              <a:rPr lang="en-GB" dirty="0" smtClean="0"/>
              <a:t>2) Pop top symbol from stack and see if match occurs to RHS of the grammar. If so reduce.</a:t>
            </a:r>
          </a:p>
          <a:p>
            <a:pPr algn="ctr"/>
            <a:r>
              <a:rPr lang="en-GB" dirty="0" smtClean="0"/>
              <a:t>Repeat by popping two, three … symbols and see if match occurs</a:t>
            </a:r>
          </a:p>
          <a:p>
            <a:pPr algn="ctr"/>
            <a:r>
              <a:rPr lang="en-GB" dirty="0" smtClean="0"/>
              <a:t>3) If not push next input symbol onto stack. Repeat steps 2,3 until end of input and </a:t>
            </a:r>
            <a:r>
              <a:rPr lang="en-GB" dirty="0" err="1" smtClean="0"/>
              <a:t>ToS</a:t>
            </a:r>
            <a:r>
              <a:rPr lang="en-GB" dirty="0" smtClean="0"/>
              <a:t> is 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3098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107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CFG to PDA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CFG to PDA</dc:title>
  <dc:creator>HOD</dc:creator>
  <cp:lastModifiedBy>HOD</cp:lastModifiedBy>
  <cp:revision>3</cp:revision>
  <dcterms:created xsi:type="dcterms:W3CDTF">2022-09-13T04:28:34Z</dcterms:created>
  <dcterms:modified xsi:type="dcterms:W3CDTF">2022-09-13T04:45:10Z</dcterms:modified>
</cp:coreProperties>
</file>