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6" r:id="rId20"/>
    <p:sldId id="277" r:id="rId21"/>
    <p:sldId id="273" r:id="rId22"/>
    <p:sldId id="278" r:id="rId23"/>
    <p:sldId id="274" r:id="rId24"/>
  </p:sldIdLst>
  <p:sldSz cx="12192000" cy="6858000"/>
  <p:notesSz cx="6858000" cy="9144000"/>
  <p:embeddedFontLst>
    <p:embeddedFont>
      <p:font typeface="Comic Sans MS" pitchFamily="66" charset="0"/>
      <p:regular r:id="rId26"/>
      <p:bold r:id="rId27"/>
      <p:italic r:id="rId28"/>
      <p:boldItalic r:id="rId29"/>
    </p:embeddedFont>
    <p:embeddedFont>
      <p:font typeface="Impact" pitchFamily="34" charset="0"/>
      <p:regular r:id="rId30"/>
    </p:embeddedFont>
    <p:embeddedFont>
      <p:font typeface="Gisha" pitchFamily="34" charset="-79"/>
      <p:regular r:id="rId31"/>
      <p:bold r:id="rId32"/>
    </p:embeddedFont>
    <p:embeddedFont>
      <p:font typeface="GulimChe" pitchFamily="49" charset="-127"/>
      <p:regular r:id="rId33"/>
    </p:embeddedFont>
    <p:embeddedFont>
      <p:font typeface="Arial Black" pitchFamily="34" charset="0"/>
      <p:bold r:id="rId34"/>
    </p:embeddedFont>
    <p:embeddedFont>
      <p:font typeface="Arial Unicode MS" pitchFamily="34" charset="-128"/>
      <p:regular r:id="rId35"/>
    </p:embeddedFont>
    <p:embeddedFont>
      <p:font typeface="Calibri"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7ED8EF6-9175-4F5A-9CF7-BBD31A9DD164}">
  <a:tblStyle styleId="{17ED8EF6-9175-4F5A-9CF7-BBD31A9DD164}" styleName="Table_0">
    <a:wholeTbl>
      <a:tcTxStyle b="off" i="off">
        <a:font>
          <a:latin typeface="Impact"/>
          <a:ea typeface="Impact"/>
          <a:cs typeface="Impac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Impact"/>
          <a:ea typeface="Impact"/>
          <a:cs typeface="Impac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80"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pic>
        <p:nvPicPr>
          <p:cNvPr id="21" name="Google Shape;21;p2"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2"/>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a:path>
            <a:tileRect/>
          </a:gradFill>
          <a:ln>
            <a:noFill/>
          </a:ln>
        </p:spPr>
      </p:sp>
      <p:sp>
        <p:nvSpPr>
          <p:cNvPr id="24" name="Google Shape;24;p2"/>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a:path>
            <a:tileRect/>
          </a:gradFill>
          <a:ln>
            <a:noFill/>
          </a:ln>
        </p:spPr>
      </p:sp>
      <p:sp>
        <p:nvSpPr>
          <p:cNvPr id="25" name="Google Shape;25;p2"/>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8" name="Google Shape;28;p2"/>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1" name="Google Shape;31;p2"/>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97" name="Google Shape;97;p11"/>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8" name="Google Shape;98;p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2"/>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sp>
      <p:sp>
        <p:nvSpPr>
          <p:cNvPr id="104" name="Google Shape;104;p12"/>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5" name="Google Shape;105;p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3"/>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sp>
      <p:sp>
        <p:nvSpPr>
          <p:cNvPr id="111" name="Google Shape;111;p13"/>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2" name="Google Shape;112;p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8" name="Google Shape;118;p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24" name="Google Shape;124;p15"/>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25" name="Google Shape;125;p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28" name="Google Shape;128;p15"/>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cap="none">
                <a:solidFill>
                  <a:schemeClr val="dk1"/>
                </a:solidFill>
                <a:latin typeface="Impact"/>
                <a:ea typeface="Impact"/>
                <a:cs typeface="Impact"/>
                <a:sym typeface="Impact"/>
              </a:rPr>
              <a:t>“</a:t>
            </a:r>
            <a:endParaRPr/>
          </a:p>
        </p:txBody>
      </p:sp>
      <p:sp>
        <p:nvSpPr>
          <p:cNvPr id="129" name="Google Shape;129;p15"/>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cap="none">
                <a:solidFill>
                  <a:schemeClr val="dk1"/>
                </a:solidFill>
                <a:latin typeface="Impact"/>
                <a:ea typeface="Impact"/>
                <a:cs typeface="Impact"/>
                <a:sym typeface="Impact"/>
              </a:rPr>
              <a:t>”</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685800" y="1723854"/>
            <a:ext cx="1039470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6"/>
          <p:cNvSpPr txBox="1">
            <a:spLocks noGrp="1"/>
          </p:cNvSpPr>
          <p:nvPr>
            <p:ph type="body" idx="1"/>
          </p:nvPr>
        </p:nvSpPr>
        <p:spPr>
          <a:xfrm>
            <a:off x="685800" y="4247468"/>
            <a:ext cx="10394707"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33" name="Google Shape;133;p1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17"/>
          <p:cNvSpPr txBox="1">
            <a:spLocks noGrp="1"/>
          </p:cNvSpPr>
          <p:nvPr>
            <p:ph type="body" idx="1"/>
          </p:nvPr>
        </p:nvSpPr>
        <p:spPr>
          <a:xfrm rot="5400000">
            <a:off x="4227559" y="-1478362"/>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39" name="Google Shape;139;p1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8"/>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5" name="Google Shape;145;p1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5" name="Google Shape;35;p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1" name="Google Shape;41;p4"/>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2" name="Google Shape;42;p4"/>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3" name="Google Shape;43;p4"/>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4" name="Google Shape;44;p4"/>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5" name="Google Shape;45;p4"/>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6" name="Google Shape;46;p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2" name="Google Shape;52;p5"/>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53" name="Google Shape;53;p5"/>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54" name="Google Shape;54;p5"/>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5" name="Google Shape;55;p5"/>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56" name="Google Shape;56;p5"/>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57" name="Google Shape;57;p5"/>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8" name="Google Shape;58;p5"/>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59" name="Google Shape;59;p5"/>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60" name="Google Shape;60;p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6"/>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66" name="Google Shape;66;p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7"/>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2" name="Google Shape;72;p7"/>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3" name="Google Shape;73;p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685801" y="685800"/>
            <a:ext cx="10394707"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8"/>
          <p:cNvSpPr txBox="1">
            <a:spLocks noGrp="1"/>
          </p:cNvSpPr>
          <p:nvPr>
            <p:ph type="body" idx="1"/>
          </p:nvPr>
        </p:nvSpPr>
        <p:spPr>
          <a:xfrm>
            <a:off x="918356" y="2063396"/>
            <a:ext cx="4856158"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79" name="Google Shape;79;p8"/>
          <p:cNvSpPr txBox="1">
            <a:spLocks noGrp="1"/>
          </p:cNvSpPr>
          <p:nvPr>
            <p:ph type="body" idx="2"/>
          </p:nvPr>
        </p:nvSpPr>
        <p:spPr>
          <a:xfrm>
            <a:off x="685802" y="2861733"/>
            <a:ext cx="5088712"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80" name="Google Shape;80;p8"/>
          <p:cNvSpPr txBox="1">
            <a:spLocks noGrp="1"/>
          </p:cNvSpPr>
          <p:nvPr>
            <p:ph type="body" idx="3"/>
          </p:nvPr>
        </p:nvSpPr>
        <p:spPr>
          <a:xfrm>
            <a:off x="6218191" y="2063396"/>
            <a:ext cx="4864491"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81" name="Google Shape;81;p8"/>
          <p:cNvSpPr txBox="1">
            <a:spLocks noGrp="1"/>
          </p:cNvSpPr>
          <p:nvPr>
            <p:ph type="body" idx="4"/>
          </p:nvPr>
        </p:nvSpPr>
        <p:spPr>
          <a:xfrm>
            <a:off x="5993969" y="2861733"/>
            <a:ext cx="5088713"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82" name="Google Shape;82;p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 descr="Brickwork-HD-R1a.jpg"/>
          <p:cNvPicPr preferRelativeResize="0"/>
          <p:nvPr/>
        </p:nvPicPr>
        <p:blipFill rotWithShape="1">
          <a:blip r:embed="rId20">
            <a:alphaModFix/>
          </a:blip>
          <a:srcRect/>
          <a:stretch/>
        </p:blipFill>
        <p:spPr>
          <a:xfrm>
            <a:off x="0" y="0"/>
            <a:ext cx="12192000" cy="6858000"/>
          </a:xfrm>
          <a:prstGeom prst="rect">
            <a:avLst/>
          </a:prstGeom>
          <a:noFill/>
          <a:ln>
            <a:noFill/>
          </a:ln>
        </p:spPr>
      </p:pic>
      <p:grpSp>
        <p:nvGrpSpPr>
          <p:cNvPr id="11" name="Google Shape;11;p1"/>
          <p:cNvGrpSpPr/>
          <p:nvPr/>
        </p:nvGrpSpPr>
        <p:grpSpPr>
          <a:xfrm>
            <a:off x="-25397" y="0"/>
            <a:ext cx="12005350" cy="6644081"/>
            <a:chOff x="-25397" y="0"/>
            <a:chExt cx="12005350" cy="6644081"/>
          </a:xfrm>
        </p:grpSpPr>
        <p:sp>
          <p:nvSpPr>
            <p:cNvPr id="12" name="Google Shape;12;p1"/>
            <p:cNvSpPr/>
            <p:nvPr/>
          </p:nvSpPr>
          <p:spPr>
            <a:xfrm>
              <a:off x="1" y="0"/>
              <a:ext cx="11979952" cy="6644081"/>
            </a:xfrm>
            <a:prstGeom prst="rect">
              <a:avLst/>
            </a:prstGeom>
            <a:blipFill rotWithShape="1">
              <a:blip r:embed="rId19">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4" name="Google Shape;14;p1"/>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7" name="Google Shape;17;p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8" name="Google Shape;18;p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9" name="Google Shape;19;p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5C0607"/>
                </a:solidFill>
                <a:latin typeface="Impact"/>
                <a:ea typeface="Impact"/>
                <a:cs typeface="Impact"/>
                <a:sym typeface="Impact"/>
              </a:defRPr>
            </a:lvl1pPr>
            <a:lvl2pPr marL="0" marR="0" lvl="1" indent="0" algn="ctr" rtl="0">
              <a:spcBef>
                <a:spcPts val="0"/>
              </a:spcBef>
              <a:buNone/>
              <a:defRPr sz="3200" b="0" i="0" u="none" strike="noStrike" cap="none">
                <a:solidFill>
                  <a:srgbClr val="5C0607"/>
                </a:solidFill>
                <a:latin typeface="Impact"/>
                <a:ea typeface="Impact"/>
                <a:cs typeface="Impact"/>
                <a:sym typeface="Impact"/>
              </a:defRPr>
            </a:lvl2pPr>
            <a:lvl3pPr marL="0" marR="0" lvl="2" indent="0" algn="ctr" rtl="0">
              <a:spcBef>
                <a:spcPts val="0"/>
              </a:spcBef>
              <a:buNone/>
              <a:defRPr sz="3200" b="0" i="0" u="none" strike="noStrike" cap="none">
                <a:solidFill>
                  <a:srgbClr val="5C0607"/>
                </a:solidFill>
                <a:latin typeface="Impact"/>
                <a:ea typeface="Impact"/>
                <a:cs typeface="Impact"/>
                <a:sym typeface="Impact"/>
              </a:defRPr>
            </a:lvl3pPr>
            <a:lvl4pPr marL="0" marR="0" lvl="3" indent="0" algn="ctr" rtl="0">
              <a:spcBef>
                <a:spcPts val="0"/>
              </a:spcBef>
              <a:buNone/>
              <a:defRPr sz="3200" b="0" i="0" u="none" strike="noStrike" cap="none">
                <a:solidFill>
                  <a:srgbClr val="5C0607"/>
                </a:solidFill>
                <a:latin typeface="Impact"/>
                <a:ea typeface="Impact"/>
                <a:cs typeface="Impact"/>
                <a:sym typeface="Impact"/>
              </a:defRPr>
            </a:lvl4pPr>
            <a:lvl5pPr marL="0" marR="0" lvl="4" indent="0" algn="ctr" rtl="0">
              <a:spcBef>
                <a:spcPts val="0"/>
              </a:spcBef>
              <a:buNone/>
              <a:defRPr sz="3200" b="0" i="0" u="none" strike="noStrike" cap="none">
                <a:solidFill>
                  <a:srgbClr val="5C0607"/>
                </a:solidFill>
                <a:latin typeface="Impact"/>
                <a:ea typeface="Impact"/>
                <a:cs typeface="Impact"/>
                <a:sym typeface="Impact"/>
              </a:defRPr>
            </a:lvl5pPr>
            <a:lvl6pPr marL="0" marR="0" lvl="5" indent="0" algn="ctr" rtl="0">
              <a:spcBef>
                <a:spcPts val="0"/>
              </a:spcBef>
              <a:buNone/>
              <a:defRPr sz="3200" b="0" i="0" u="none" strike="noStrike" cap="none">
                <a:solidFill>
                  <a:srgbClr val="5C0607"/>
                </a:solidFill>
                <a:latin typeface="Impact"/>
                <a:ea typeface="Impact"/>
                <a:cs typeface="Impact"/>
                <a:sym typeface="Impact"/>
              </a:defRPr>
            </a:lvl6pPr>
            <a:lvl7pPr marL="0" marR="0" lvl="6" indent="0" algn="ctr" rtl="0">
              <a:spcBef>
                <a:spcPts val="0"/>
              </a:spcBef>
              <a:buNone/>
              <a:defRPr sz="3200" b="0" i="0" u="none" strike="noStrike" cap="none">
                <a:solidFill>
                  <a:srgbClr val="5C0607"/>
                </a:solidFill>
                <a:latin typeface="Impact"/>
                <a:ea typeface="Impact"/>
                <a:cs typeface="Impact"/>
                <a:sym typeface="Impact"/>
              </a:defRPr>
            </a:lvl7pPr>
            <a:lvl8pPr marL="0" marR="0" lvl="7" indent="0" algn="ctr" rtl="0">
              <a:spcBef>
                <a:spcPts val="0"/>
              </a:spcBef>
              <a:buNone/>
              <a:defRPr sz="3200" b="0" i="0" u="none" strike="noStrike" cap="none">
                <a:solidFill>
                  <a:srgbClr val="5C0607"/>
                </a:solidFill>
                <a:latin typeface="Impact"/>
                <a:ea typeface="Impact"/>
                <a:cs typeface="Impact"/>
                <a:sym typeface="Impact"/>
              </a:defRPr>
            </a:lvl8pPr>
            <a:lvl9pPr marL="0" marR="0" lvl="8" indent="0" algn="ctr" rtl="0">
              <a:spcBef>
                <a:spcPts val="0"/>
              </a:spcBef>
              <a:buNone/>
              <a:defRPr sz="3200" b="0" i="0" u="none" strike="noStrike" cap="none">
                <a:solidFill>
                  <a:srgbClr val="5C0607"/>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151"/>
        <p:cNvGrpSpPr/>
        <p:nvPr/>
      </p:nvGrpSpPr>
      <p:grpSpPr>
        <a:xfrm>
          <a:off x="0" y="0"/>
          <a:ext cx="0" cy="0"/>
          <a:chOff x="0" y="0"/>
          <a:chExt cx="0" cy="0"/>
        </a:xfrm>
      </p:grpSpPr>
      <p:sp>
        <p:nvSpPr>
          <p:cNvPr id="152" name="Google Shape;152;p19"/>
          <p:cNvSpPr txBox="1">
            <a:spLocks noGrp="1"/>
          </p:cNvSpPr>
          <p:nvPr>
            <p:ph type="ctrTitle"/>
          </p:nvPr>
        </p:nvSpPr>
        <p:spPr>
          <a:xfrm rot="-180000">
            <a:off x="704141" y="1255173"/>
            <a:ext cx="9755187" cy="236994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8000"/>
              <a:buFont typeface="Comic Sans MS"/>
              <a:buNone/>
            </a:pPr>
            <a:r>
              <a:rPr lang="en-US" b="1">
                <a:solidFill>
                  <a:srgbClr val="C00000"/>
                </a:solidFill>
                <a:latin typeface="Comic Sans MS"/>
                <a:ea typeface="Comic Sans MS"/>
                <a:cs typeface="Comic Sans MS"/>
                <a:sym typeface="Comic Sans MS"/>
              </a:rPr>
              <a:t>TESTING</a:t>
            </a:r>
            <a:br>
              <a:rPr lang="en-US" b="1">
                <a:solidFill>
                  <a:srgbClr val="C00000"/>
                </a:solidFill>
                <a:latin typeface="Comic Sans MS"/>
                <a:ea typeface="Comic Sans MS"/>
                <a:cs typeface="Comic Sans MS"/>
                <a:sym typeface="Comic Sans MS"/>
              </a:rPr>
            </a:br>
            <a:r>
              <a:rPr lang="en-US" b="1">
                <a:solidFill>
                  <a:srgbClr val="C00000"/>
                </a:solidFill>
                <a:latin typeface="Comic Sans MS"/>
                <a:ea typeface="Comic Sans MS"/>
                <a:cs typeface="Comic Sans MS"/>
                <a:sym typeface="Comic Sans MS"/>
              </a:rPr>
              <a:t>TERMINOLOGIES</a:t>
            </a:r>
            <a:endParaRPr b="1">
              <a:solidFill>
                <a:srgbClr val="C000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EXAMPLES OF FAILURES</a:t>
            </a:r>
            <a:endParaRPr cap="none"/>
          </a:p>
        </p:txBody>
      </p:sp>
      <p:sp>
        <p:nvSpPr>
          <p:cNvPr id="240" name="Google Shape;240;p28"/>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dirty="0">
                <a:latin typeface="Arial"/>
                <a:ea typeface="Arial"/>
                <a:cs typeface="Arial"/>
                <a:sym typeface="Arial"/>
              </a:rPr>
              <a:t>ANY PHYSICAL DAMAGE OR OVERHEATING IN THE HARDWARE CAN CAUSE THE WHOLE SYSTEM TO FAIL.</a:t>
            </a:r>
            <a:endParaRPr/>
          </a:p>
          <a:p>
            <a:pPr marL="228600" lvl="0" indent="-228600" algn="l" rtl="0">
              <a:lnSpc>
                <a:spcPct val="120000"/>
              </a:lnSpc>
              <a:spcBef>
                <a:spcPts val="1000"/>
              </a:spcBef>
              <a:spcAft>
                <a:spcPts val="0"/>
              </a:spcAft>
              <a:buSzPts val="3200"/>
              <a:buChar char="•"/>
            </a:pPr>
            <a:r>
              <a:rPr lang="en-US" b="1" dirty="0" smtClean="0">
                <a:latin typeface="Arial"/>
                <a:ea typeface="Arial"/>
                <a:cs typeface="Arial"/>
                <a:sym typeface="Arial"/>
              </a:rPr>
              <a:t>IF </a:t>
            </a:r>
            <a:r>
              <a:rPr lang="en-US" b="1" dirty="0">
                <a:latin typeface="Arial"/>
                <a:ea typeface="Arial"/>
                <a:cs typeface="Arial"/>
                <a:sym typeface="Arial"/>
              </a:rPr>
              <a:t>THE SOFTWARE IS NOT COMPATIBLE WITH THE HARDWARE.</a:t>
            </a:r>
            <a:endParaRPr/>
          </a:p>
          <a:p>
            <a:pPr marL="228600" lvl="0" indent="-228600" algn="l" rtl="0">
              <a:lnSpc>
                <a:spcPct val="120000"/>
              </a:lnSpc>
              <a:spcBef>
                <a:spcPts val="1000"/>
              </a:spcBef>
              <a:spcAft>
                <a:spcPts val="0"/>
              </a:spcAft>
              <a:buSzPts val="3200"/>
              <a:buChar char="•"/>
            </a:pPr>
            <a:r>
              <a:rPr lang="en-US" b="1" dirty="0" smtClean="0">
                <a:latin typeface="Arial"/>
                <a:ea typeface="Arial"/>
                <a:cs typeface="Arial"/>
                <a:sym typeface="Arial"/>
              </a:rPr>
              <a:t>FAILURES </a:t>
            </a:r>
            <a:r>
              <a:rPr lang="en-US" b="1" dirty="0">
                <a:latin typeface="Arial"/>
                <a:ea typeface="Arial"/>
                <a:cs typeface="Arial"/>
                <a:sym typeface="Arial"/>
              </a:rPr>
              <a:t>ALSO HAPPEN BY ENVIRONMENTAL CONDITIONS LIKE A RADIATION BURST, A STRONG MAGNETIC FIELD, ELECTRONIC FIELDS, OR POLLUTION COULD CAUSE FAULTS IN HARDWARE OR SOFTWARE.</a:t>
            </a:r>
            <a:endParaRPr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 calcmode="lin" valueType="num">
                                      <p:cBhvr additive="base">
                                        <p:cTn id="7" dur="500"/>
                                        <p:tgtEl>
                                          <p:spTgt spid="2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0">
                                            <p:txEl>
                                              <p:pRg st="1" end="1"/>
                                            </p:txEl>
                                          </p:spTgt>
                                        </p:tgtEl>
                                        <p:attrNameLst>
                                          <p:attrName>style.visibility</p:attrName>
                                        </p:attrNameLst>
                                      </p:cBhvr>
                                      <p:to>
                                        <p:strVal val="visible"/>
                                      </p:to>
                                    </p:set>
                                    <p:anim calcmode="lin" valueType="num">
                                      <p:cBhvr additive="base">
                                        <p:cTn id="12" dur="500"/>
                                        <p:tgtEl>
                                          <p:spTgt spid="2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0">
                                            <p:txEl>
                                              <p:pRg st="2" end="2"/>
                                            </p:txEl>
                                          </p:spTgt>
                                        </p:tgtEl>
                                        <p:attrNameLst>
                                          <p:attrName>style.visibility</p:attrName>
                                        </p:attrNameLst>
                                      </p:cBhvr>
                                      <p:to>
                                        <p:strVal val="visible"/>
                                      </p:to>
                                    </p:set>
                                    <p:anim calcmode="lin" valueType="num">
                                      <p:cBhvr additive="base">
                                        <p:cTn id="17" dur="500"/>
                                        <p:tgtEl>
                                          <p:spTgt spid="24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762000"/>
            <a:ext cx="10394707" cy="4612585"/>
          </a:xfrm>
        </p:spPr>
        <p:txBody>
          <a:bodyPr>
            <a:normAutofit/>
          </a:bodyPr>
          <a:lstStyle/>
          <a:p>
            <a:r>
              <a:rPr lang="en-US" b="1" dirty="0" smtClean="0">
                <a:latin typeface="Gisha" pitchFamily="34" charset="-79"/>
                <a:cs typeface="Gisha" pitchFamily="34" charset="-79"/>
              </a:rPr>
              <a:t>Incident:</a:t>
            </a:r>
          </a:p>
          <a:p>
            <a:pPr lvl="1"/>
            <a:r>
              <a:rPr lang="en-US" dirty="0" smtClean="0">
                <a:latin typeface="Gisha" pitchFamily="34" charset="-79"/>
                <a:cs typeface="Gisha" pitchFamily="34" charset="-79"/>
              </a:rPr>
              <a:t>An </a:t>
            </a:r>
            <a:r>
              <a:rPr lang="en-US" dirty="0" smtClean="0">
                <a:latin typeface="Gisha" pitchFamily="34" charset="-79"/>
                <a:cs typeface="Gisha" pitchFamily="34" charset="-79"/>
              </a:rPr>
              <a:t>incident is the symptom associated with a failure that alerts the user to the occurrence of a failure. </a:t>
            </a:r>
            <a:endParaRPr lang="en-US" dirty="0" smtClean="0">
              <a:latin typeface="Gisha" pitchFamily="34" charset="-79"/>
              <a:cs typeface="Gisha" pitchFamily="34" charset="-79"/>
            </a:endParaRPr>
          </a:p>
          <a:p>
            <a:pPr lvl="1"/>
            <a:r>
              <a:rPr lang="en-US" dirty="0" smtClean="0">
                <a:latin typeface="Gisha" pitchFamily="34" charset="-79"/>
                <a:cs typeface="Gisha" pitchFamily="34" charset="-79"/>
              </a:rPr>
              <a:t>It </a:t>
            </a:r>
            <a:r>
              <a:rPr lang="en-US" dirty="0" smtClean="0">
                <a:latin typeface="Gisha" pitchFamily="34" charset="-79"/>
                <a:cs typeface="Gisha" pitchFamily="34" charset="-79"/>
              </a:rPr>
              <a:t>is an unexpected occurrence that requires further investigation. </a:t>
            </a:r>
            <a:endParaRPr lang="en-US" dirty="0" smtClean="0">
              <a:latin typeface="Gisha" pitchFamily="34" charset="-79"/>
              <a:cs typeface="Gisha" pitchFamily="34" charset="-79"/>
            </a:endParaRPr>
          </a:p>
          <a:p>
            <a:pPr lvl="1"/>
            <a:r>
              <a:rPr lang="en-US" dirty="0" smtClean="0">
                <a:latin typeface="Gisha" pitchFamily="34" charset="-79"/>
                <a:cs typeface="Gisha" pitchFamily="34" charset="-79"/>
              </a:rPr>
              <a:t>It </a:t>
            </a:r>
            <a:r>
              <a:rPr lang="en-US" dirty="0" smtClean="0">
                <a:latin typeface="Gisha" pitchFamily="34" charset="-79"/>
                <a:cs typeface="Gisha" pitchFamily="34" charset="-79"/>
              </a:rPr>
              <a:t>may not need to be fixed</a:t>
            </a:r>
            <a:r>
              <a:rPr lang="en-US" dirty="0" smtClean="0">
                <a:latin typeface="Gisha" pitchFamily="34" charset="-79"/>
                <a:cs typeface="Gisha" pitchFamily="34" charset="-79"/>
              </a:rPr>
              <a:t>.</a:t>
            </a:r>
          </a:p>
          <a:p>
            <a:r>
              <a:rPr lang="en-US" b="1" dirty="0" smtClean="0">
                <a:latin typeface="Gisha" pitchFamily="34" charset="-79"/>
                <a:cs typeface="Gisha" pitchFamily="34" charset="-79"/>
              </a:rPr>
              <a:t>Test</a:t>
            </a:r>
            <a:r>
              <a:rPr lang="en-US" b="1" dirty="0" smtClean="0">
                <a:latin typeface="Gisha" pitchFamily="34" charset="-79"/>
                <a:cs typeface="Gisha" pitchFamily="34" charset="-79"/>
              </a:rPr>
              <a:t>:</a:t>
            </a:r>
            <a:r>
              <a:rPr lang="en-US" dirty="0" smtClean="0">
                <a:latin typeface="Gisha" pitchFamily="34" charset="-79"/>
                <a:cs typeface="Gisha" pitchFamily="34" charset="-79"/>
              </a:rPr>
              <a:t> </a:t>
            </a:r>
            <a:endParaRPr lang="en-US" dirty="0" smtClean="0">
              <a:latin typeface="Gisha" pitchFamily="34" charset="-79"/>
              <a:cs typeface="Gisha" pitchFamily="34" charset="-79"/>
            </a:endParaRPr>
          </a:p>
          <a:p>
            <a:pPr lvl="1"/>
            <a:r>
              <a:rPr lang="en-US" dirty="0" smtClean="0">
                <a:latin typeface="Gisha" pitchFamily="34" charset="-79"/>
                <a:cs typeface="Gisha" pitchFamily="34" charset="-79"/>
              </a:rPr>
              <a:t>Concerned </a:t>
            </a:r>
            <a:r>
              <a:rPr lang="en-US" dirty="0" smtClean="0">
                <a:latin typeface="Gisha" pitchFamily="34" charset="-79"/>
                <a:cs typeface="Gisha" pitchFamily="34" charset="-79"/>
              </a:rPr>
              <a:t>with errors, faults, failures, and incidents. </a:t>
            </a:r>
            <a:endParaRPr lang="en-US" dirty="0" smtClean="0">
              <a:latin typeface="Gisha" pitchFamily="34" charset="-79"/>
              <a:cs typeface="Gisha" pitchFamily="34" charset="-79"/>
            </a:endParaRPr>
          </a:p>
          <a:p>
            <a:pPr lvl="1"/>
            <a:r>
              <a:rPr lang="en-US" dirty="0" smtClean="0">
                <a:latin typeface="Gisha" pitchFamily="34" charset="-79"/>
                <a:cs typeface="Gisha" pitchFamily="34" charset="-79"/>
              </a:rPr>
              <a:t>A </a:t>
            </a:r>
            <a:r>
              <a:rPr lang="en-US" dirty="0" smtClean="0">
                <a:latin typeface="Gisha" pitchFamily="34" charset="-79"/>
                <a:cs typeface="Gisha" pitchFamily="34" charset="-79"/>
              </a:rPr>
              <a:t>test is the act of exercising software with test cases. </a:t>
            </a:r>
            <a:endParaRPr lang="en-US" dirty="0" smtClean="0">
              <a:latin typeface="Gisha" pitchFamily="34" charset="-79"/>
              <a:cs typeface="Gisha" pitchFamily="34" charset="-79"/>
            </a:endParaRPr>
          </a:p>
          <a:p>
            <a:pPr lvl="1"/>
            <a:r>
              <a:rPr lang="en-US" dirty="0" smtClean="0">
                <a:latin typeface="Gisha" pitchFamily="34" charset="-79"/>
                <a:cs typeface="Gisha" pitchFamily="34" charset="-79"/>
              </a:rPr>
              <a:t>Two </a:t>
            </a:r>
            <a:r>
              <a:rPr lang="en-US" dirty="0" smtClean="0">
                <a:latin typeface="Gisha" pitchFamily="34" charset="-79"/>
                <a:cs typeface="Gisha" pitchFamily="34" charset="-79"/>
              </a:rPr>
              <a:t>distinct goals—to find failures or to demonstrate correct execution</a:t>
            </a:r>
            <a:r>
              <a:rPr lang="en-US" dirty="0" smtClean="0">
                <a:latin typeface="Gisha" pitchFamily="34" charset="-79"/>
                <a:cs typeface="Gisha" pitchFamily="34" charset="-79"/>
              </a:rPr>
              <a:t>.</a:t>
            </a:r>
          </a:p>
          <a:p>
            <a:endParaRPr lang="en-US"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VERIFICATION</a:t>
            </a:r>
            <a:endParaRPr cap="none"/>
          </a:p>
        </p:txBody>
      </p:sp>
      <p:sp>
        <p:nvSpPr>
          <p:cNvPr id="247" name="Google Shape;247;p29"/>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ARE WE BUILDING THE SYSTEM RIGHT ?</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ENSURES THAT THE SYSTEM DEVELOPED IS ERROR FREE WITHOUT DEFECTS (I.E., DOES NOT MEAN THAT IT NEED TO SATISFY THE REQUIREMENT SPECIFICATION)</a:t>
            </a:r>
            <a:endParaRPr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 calcmode="lin" valueType="num">
                                      <p:cBhvr additive="base">
                                        <p:cTn id="7" dur="500"/>
                                        <p:tgtEl>
                                          <p:spTgt spid="2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7">
                                            <p:txEl>
                                              <p:pRg st="1" end="1"/>
                                            </p:txEl>
                                          </p:spTgt>
                                        </p:tgtEl>
                                        <p:attrNameLst>
                                          <p:attrName>style.visibility</p:attrName>
                                        </p:attrNameLst>
                                      </p:cBhvr>
                                      <p:to>
                                        <p:strVal val="visible"/>
                                      </p:to>
                                    </p:set>
                                    <p:anim calcmode="lin" valueType="num">
                                      <p:cBhvr additive="base">
                                        <p:cTn id="12" dur="500"/>
                                        <p:tgtEl>
                                          <p:spTgt spid="2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7">
                                            <p:txEl>
                                              <p:pRg st="2" end="2"/>
                                            </p:txEl>
                                          </p:spTgt>
                                        </p:tgtEl>
                                        <p:attrNameLst>
                                          <p:attrName>style.visibility</p:attrName>
                                        </p:attrNameLst>
                                      </p:cBhvr>
                                      <p:to>
                                        <p:strVal val="visible"/>
                                      </p:to>
                                    </p:set>
                                    <p:anim calcmode="lin" valueType="num">
                                      <p:cBhvr additive="base">
                                        <p:cTn id="17" dur="500"/>
                                        <p:tgtEl>
                                          <p:spTgt spid="2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VALIDATION</a:t>
            </a:r>
            <a:endParaRPr cap="none"/>
          </a:p>
        </p:txBody>
      </p:sp>
      <p:sp>
        <p:nvSpPr>
          <p:cNvPr id="254" name="Google Shape;254;p30"/>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ARE WE BUILDING THE RIGHT SYSTEM ?</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ENSURE THE SYSTEM IS DELIVERED AS PER THE REQUIREMENT OF THE CUSTOMER  (I.E., MEETING THE REQUIREMENT SPECIFICATION)</a:t>
            </a:r>
            <a:endParaRPr b="1">
              <a:latin typeface="Arial"/>
              <a:ea typeface="Arial"/>
              <a:cs typeface="Arial"/>
              <a:sym typeface="Arial"/>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 calcmode="lin" valueType="num">
                                      <p:cBhvr additive="base">
                                        <p:cTn id="7" dur="500"/>
                                        <p:tgtEl>
                                          <p:spTgt spid="2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 calcmode="lin" valueType="num">
                                      <p:cBhvr additive="base">
                                        <p:cTn id="12" dur="500"/>
                                        <p:tgtEl>
                                          <p:spTgt spid="2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 calcmode="lin" valueType="num">
                                      <p:cBhvr additive="base">
                                        <p:cTn id="17" dur="500"/>
                                        <p:tgtEl>
                                          <p:spTgt spid="2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4">
                                            <p:txEl>
                                              <p:pRg st="3" end="3"/>
                                            </p:txEl>
                                          </p:spTgt>
                                        </p:tgtEl>
                                        <p:attrNameLst>
                                          <p:attrName>style.visibility</p:attrName>
                                        </p:attrNameLst>
                                      </p:cBhvr>
                                      <p:to>
                                        <p:strVal val="visible"/>
                                      </p:to>
                                    </p:set>
                                    <p:anim calcmode="lin" valueType="num">
                                      <p:cBhvr additive="base">
                                        <p:cTn id="22" dur="500"/>
                                        <p:tgtEl>
                                          <p:spTgt spid="25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683625" y="244843"/>
            <a:ext cx="1039688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Verification vs VALIDATION</a:t>
            </a:r>
            <a:endParaRPr cap="none"/>
          </a:p>
        </p:txBody>
      </p:sp>
      <p:sp>
        <p:nvSpPr>
          <p:cNvPr id="261" name="Google Shape;261;p31"/>
          <p:cNvSpPr txBox="1">
            <a:spLocks noGrp="1"/>
          </p:cNvSpPr>
          <p:nvPr>
            <p:ph type="body" idx="1"/>
          </p:nvPr>
        </p:nvSpPr>
        <p:spPr>
          <a:xfrm>
            <a:off x="683625" y="1198881"/>
            <a:ext cx="10394707" cy="4322244"/>
          </a:xfrm>
          <a:prstGeom prst="rect">
            <a:avLst/>
          </a:prstGeom>
          <a:noFill/>
          <a:ln>
            <a:noFill/>
          </a:ln>
        </p:spPr>
        <p:txBody>
          <a:bodyPr spcFirstLastPara="1" wrap="square" lIns="91425" tIns="45700" rIns="91425" bIns="45700" anchor="ctr" anchorCtr="0">
            <a:normAutofit lnSpcReduction="10000"/>
          </a:bodyPr>
          <a:lstStyle/>
          <a:p>
            <a:pPr marL="0" lvl="0" indent="0" algn="ctr" rtl="0">
              <a:lnSpc>
                <a:spcPct val="120000"/>
              </a:lnSpc>
              <a:spcBef>
                <a:spcPts val="0"/>
              </a:spcBef>
              <a:spcAft>
                <a:spcPts val="0"/>
              </a:spcAft>
              <a:buSzPts val="3200"/>
              <a:buNone/>
            </a:pPr>
            <a:r>
              <a:rPr lang="en-US" b="1">
                <a:solidFill>
                  <a:srgbClr val="FF0000"/>
                </a:solidFill>
                <a:latin typeface="Arial"/>
                <a:ea typeface="Arial"/>
                <a:cs typeface="Arial"/>
                <a:sym typeface="Arial"/>
              </a:rPr>
              <a:t>ASSUME THAT YOU GO TO A HOTEL AND ORDER A BUTTERSCOTCH MILKSHAKE WHICH IS YOUR FAVORITE MENU.</a:t>
            </a:r>
            <a:endParaRPr/>
          </a:p>
          <a:p>
            <a:pPr marL="0" lvl="0" indent="0" algn="ctr" rtl="0">
              <a:lnSpc>
                <a:spcPct val="120000"/>
              </a:lnSpc>
              <a:spcBef>
                <a:spcPts val="1000"/>
              </a:spcBef>
              <a:spcAft>
                <a:spcPts val="0"/>
              </a:spcAft>
              <a:buSzPts val="1760"/>
              <a:buNone/>
            </a:pPr>
            <a:endParaRPr sz="1100">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ONCE YOU RECEIVE THE ORDERED YOU SHALL LOOK FOR THE </a:t>
            </a:r>
            <a:r>
              <a:rPr lang="en-US" b="1">
                <a:latin typeface="Arial"/>
                <a:ea typeface="Arial"/>
                <a:cs typeface="Arial"/>
                <a:sym typeface="Arial"/>
              </a:rPr>
              <a:t>COLOR, AROMA</a:t>
            </a:r>
            <a:r>
              <a:rPr lang="en-US">
                <a:latin typeface="Arial"/>
                <a:ea typeface="Arial"/>
                <a:cs typeface="Arial"/>
                <a:sym typeface="Arial"/>
              </a:rPr>
              <a:t> AND LOOK FOR </a:t>
            </a:r>
            <a:r>
              <a:rPr lang="en-US" b="1">
                <a:latin typeface="Arial"/>
                <a:ea typeface="Arial"/>
                <a:cs typeface="Arial"/>
                <a:sym typeface="Arial"/>
              </a:rPr>
              <a:t>BUTTERSCOTCH TOPPINGS</a:t>
            </a:r>
            <a:r>
              <a:rPr lang="en-US">
                <a:latin typeface="Arial"/>
                <a:ea typeface="Arial"/>
                <a:cs typeface="Arial"/>
                <a:sym typeface="Arial"/>
              </a:rPr>
              <a:t> AND CONFIRMS THAT IT’S A BUTTERSCOTCH MILKSHAKE. </a:t>
            </a:r>
            <a:endParaRPr/>
          </a:p>
          <a:p>
            <a:pPr marL="228600" lvl="0" indent="-116840" algn="l" rtl="0">
              <a:lnSpc>
                <a:spcPct val="120000"/>
              </a:lnSpc>
              <a:spcBef>
                <a:spcPts val="1000"/>
              </a:spcBef>
              <a:spcAft>
                <a:spcPts val="0"/>
              </a:spcAft>
              <a:buSzPts val="1760"/>
              <a:buNone/>
            </a:pPr>
            <a:endParaRPr sz="1100">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THIS IS CALLED AS </a:t>
            </a:r>
            <a:r>
              <a:rPr lang="en-US" b="1">
                <a:latin typeface="Arial"/>
                <a:ea typeface="Arial"/>
                <a:cs typeface="Arial"/>
                <a:sym typeface="Arial"/>
              </a:rPr>
              <a:t>VERIFICATION</a:t>
            </a:r>
            <a:endParaRPr/>
          </a:p>
          <a:p>
            <a:pPr marL="228600" lvl="0" indent="-116840" algn="l" rtl="0">
              <a:lnSpc>
                <a:spcPct val="120000"/>
              </a:lnSpc>
              <a:spcBef>
                <a:spcPts val="1000"/>
              </a:spcBef>
              <a:spcAft>
                <a:spcPts val="0"/>
              </a:spcAft>
              <a:buSzPts val="1760"/>
              <a:buNone/>
            </a:pPr>
            <a:endParaRPr sz="1100">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a:latin typeface="Arial"/>
                <a:ea typeface="Arial"/>
                <a:cs typeface="Arial"/>
                <a:sym typeface="Arial"/>
              </a:rPr>
              <a:t>ONCE YOUR VERIFICATION IS DONE IT DOES NOT MEAN THAT IT IS AN 100% BUTTERSCOTCH MILKSHAKE.</a:t>
            </a:r>
            <a:endParaRPr/>
          </a:p>
        </p:txBody>
      </p:sp>
      <p:sp>
        <p:nvSpPr>
          <p:cNvPr id="262" name="Google Shape;262;p31"/>
          <p:cNvSpPr/>
          <p:nvPr/>
        </p:nvSpPr>
        <p:spPr>
          <a:xfrm>
            <a:off x="5983549" y="3326566"/>
            <a:ext cx="4586512"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i="0" u="none" strike="noStrike" cap="none">
                <a:solidFill>
                  <a:srgbClr val="764F8E"/>
                </a:solidFill>
                <a:latin typeface="Arial"/>
                <a:ea typeface="Arial"/>
                <a:cs typeface="Arial"/>
                <a:sym typeface="Arial"/>
              </a:rPr>
              <a:t>Let see how?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 calcmode="lin" valueType="num">
                                      <p:cBhvr additive="base">
                                        <p:cTn id="7" dur="500"/>
                                        <p:tgtEl>
                                          <p:spTgt spid="2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 calcmode="lin" valueType="num">
                                      <p:cBhvr additive="base">
                                        <p:cTn id="12" dur="500"/>
                                        <p:tgtEl>
                                          <p:spTgt spid="2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 calcmode="lin" valueType="num">
                                      <p:cBhvr additive="base">
                                        <p:cTn id="17" dur="500"/>
                                        <p:tgtEl>
                                          <p:spTgt spid="2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 calcmode="lin" valueType="num">
                                      <p:cBhvr additive="base">
                                        <p:cTn id="22" dur="500"/>
                                        <p:tgtEl>
                                          <p:spTgt spid="26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 calcmode="lin" valueType="num">
                                      <p:cBhvr additive="base">
                                        <p:cTn id="27" dur="500"/>
                                        <p:tgtEl>
                                          <p:spTgt spid="26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 calcmode="lin" valueType="num">
                                      <p:cBhvr additive="base">
                                        <p:cTn id="32" dur="500"/>
                                        <p:tgtEl>
                                          <p:spTgt spid="26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1">
                                            <p:txEl>
                                              <p:pRg st="6" end="6"/>
                                            </p:txEl>
                                          </p:spTgt>
                                        </p:tgtEl>
                                        <p:attrNameLst>
                                          <p:attrName>style.visibility</p:attrName>
                                        </p:attrNameLst>
                                      </p:cBhvr>
                                      <p:to>
                                        <p:strVal val="visible"/>
                                      </p:to>
                                    </p:set>
                                    <p:anim calcmode="lin" valueType="num">
                                      <p:cBhvr additive="base">
                                        <p:cTn id="37" dur="500"/>
                                        <p:tgtEl>
                                          <p:spTgt spid="26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2"/>
                                        </p:tgtEl>
                                        <p:attrNameLst>
                                          <p:attrName>style.visibility</p:attrName>
                                        </p:attrNameLst>
                                      </p:cBhvr>
                                      <p:to>
                                        <p:strVal val="visible"/>
                                      </p:to>
                                    </p:set>
                                    <p:animEffect transition="in" filter="fade">
                                      <p:cBhvr>
                                        <p:cTn id="42" dur="2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Verification vs VALIDATION</a:t>
            </a:r>
            <a:endParaRPr cap="none"/>
          </a:p>
        </p:txBody>
      </p:sp>
      <p:sp>
        <p:nvSpPr>
          <p:cNvPr id="269" name="Google Shape;269;p32"/>
          <p:cNvSpPr txBox="1">
            <a:spLocks noGrp="1"/>
          </p:cNvSpPr>
          <p:nvPr>
            <p:ph type="body" idx="1"/>
          </p:nvPr>
        </p:nvSpPr>
        <p:spPr>
          <a:xfrm>
            <a:off x="683625" y="1717040"/>
            <a:ext cx="10394707" cy="3804084"/>
          </a:xfrm>
          <a:prstGeom prst="rect">
            <a:avLst/>
          </a:prstGeom>
          <a:noFill/>
          <a:ln>
            <a:noFill/>
          </a:ln>
        </p:spPr>
        <p:txBody>
          <a:bodyPr spcFirstLastPara="1" wrap="square" lIns="91425" tIns="45700" rIns="91425" bIns="45700" anchor="ctr" anchorCtr="0">
            <a:normAutofit fontScale="92500" lnSpcReduction="10000"/>
          </a:bodyPr>
          <a:lstStyle/>
          <a:p>
            <a:pPr marL="0" lvl="0" indent="0" algn="ctr" rtl="0">
              <a:lnSpc>
                <a:spcPct val="120000"/>
              </a:lnSpc>
              <a:spcBef>
                <a:spcPts val="0"/>
              </a:spcBef>
              <a:spcAft>
                <a:spcPts val="0"/>
              </a:spcAft>
              <a:buSzPct val="160000"/>
              <a:buNone/>
            </a:pPr>
            <a:r>
              <a:rPr lang="en-US" b="1">
                <a:solidFill>
                  <a:srgbClr val="FF0000"/>
                </a:solidFill>
                <a:latin typeface="Arial"/>
                <a:ea typeface="Arial"/>
                <a:cs typeface="Arial"/>
                <a:sym typeface="Arial"/>
              </a:rPr>
              <a:t>ASSUME THAT YOU GO TO A HOTEL AND ORDER A BUTTERSCOTCH MILKSHAKE WHICH IS YOUR FAVORITE MENU</a:t>
            </a:r>
            <a:endParaRPr/>
          </a:p>
          <a:p>
            <a:pPr marL="0" lvl="0" indent="0" algn="ctr" rtl="0">
              <a:lnSpc>
                <a:spcPct val="120000"/>
              </a:lnSpc>
              <a:spcBef>
                <a:spcPts val="1000"/>
              </a:spcBef>
              <a:spcAft>
                <a:spcPts val="0"/>
              </a:spcAft>
              <a:buSzPct val="160000"/>
              <a:buNone/>
            </a:pPr>
            <a:endParaRPr b="1">
              <a:solidFill>
                <a:srgbClr val="FF0000"/>
              </a:solidFill>
              <a:latin typeface="Arial"/>
              <a:ea typeface="Arial"/>
              <a:cs typeface="Arial"/>
              <a:sym typeface="Arial"/>
            </a:endParaRPr>
          </a:p>
          <a:p>
            <a:pPr marL="228600" lvl="0" indent="-228600" algn="l" rtl="0">
              <a:lnSpc>
                <a:spcPct val="120000"/>
              </a:lnSpc>
              <a:spcBef>
                <a:spcPts val="1000"/>
              </a:spcBef>
              <a:spcAft>
                <a:spcPts val="0"/>
              </a:spcAft>
              <a:buSzPct val="160000"/>
              <a:buChar char="•"/>
            </a:pPr>
            <a:r>
              <a:rPr lang="en-US">
                <a:latin typeface="Arial"/>
                <a:ea typeface="Arial"/>
                <a:cs typeface="Arial"/>
                <a:sym typeface="Arial"/>
              </a:rPr>
              <a:t>THE MILKSHAKE THAT YOU OBTAINED COULD BE SIMILAR LIKE THE ORIGINAL, BUT WHAT IF THE TASTE OF IT VARY.</a:t>
            </a:r>
            <a:endParaRPr/>
          </a:p>
          <a:p>
            <a:pPr marL="228600" lvl="0" indent="-40639" algn="l" rtl="0">
              <a:lnSpc>
                <a:spcPct val="120000"/>
              </a:lnSpc>
              <a:spcBef>
                <a:spcPts val="1000"/>
              </a:spcBef>
              <a:spcAft>
                <a:spcPts val="0"/>
              </a:spcAft>
              <a:buSzPct val="160000"/>
              <a:buNone/>
            </a:pPr>
            <a:endParaRPr>
              <a:latin typeface="Arial"/>
              <a:ea typeface="Arial"/>
              <a:cs typeface="Arial"/>
              <a:sym typeface="Arial"/>
            </a:endParaRPr>
          </a:p>
          <a:p>
            <a:pPr marL="228600" lvl="0" indent="-228600" algn="l" rtl="0">
              <a:lnSpc>
                <a:spcPct val="120000"/>
              </a:lnSpc>
              <a:spcBef>
                <a:spcPts val="1000"/>
              </a:spcBef>
              <a:spcAft>
                <a:spcPts val="0"/>
              </a:spcAft>
              <a:buSzPct val="160000"/>
              <a:buChar char="•"/>
            </a:pPr>
            <a:r>
              <a:rPr lang="en-US" b="1">
                <a:latin typeface="Arial"/>
                <a:ea typeface="Arial"/>
                <a:cs typeface="Arial"/>
                <a:sym typeface="Arial"/>
              </a:rPr>
              <a:t>TASTING THE MILKSHAKE AND CONFIRMING IT </a:t>
            </a:r>
            <a:r>
              <a:rPr lang="en-US">
                <a:latin typeface="Arial"/>
                <a:ea typeface="Arial"/>
                <a:cs typeface="Arial"/>
                <a:sym typeface="Arial"/>
              </a:rPr>
              <a:t>AS A BUTTERSCOTCH MILKSHAKE.</a:t>
            </a:r>
            <a:endParaRPr/>
          </a:p>
          <a:p>
            <a:pPr marL="228600" lvl="0" indent="-40639" algn="l" rtl="0">
              <a:lnSpc>
                <a:spcPct val="120000"/>
              </a:lnSpc>
              <a:spcBef>
                <a:spcPts val="1000"/>
              </a:spcBef>
              <a:spcAft>
                <a:spcPts val="0"/>
              </a:spcAft>
              <a:buSzPct val="160000"/>
              <a:buNone/>
            </a:pPr>
            <a:endParaRPr>
              <a:latin typeface="Arial"/>
              <a:ea typeface="Arial"/>
              <a:cs typeface="Arial"/>
              <a:sym typeface="Arial"/>
            </a:endParaRPr>
          </a:p>
          <a:p>
            <a:pPr marL="228600" lvl="0" indent="-228600" algn="l" rtl="0">
              <a:lnSpc>
                <a:spcPct val="120000"/>
              </a:lnSpc>
              <a:spcBef>
                <a:spcPts val="1000"/>
              </a:spcBef>
              <a:spcAft>
                <a:spcPts val="0"/>
              </a:spcAft>
              <a:buSzPct val="160000"/>
              <a:buChar char="•"/>
            </a:pPr>
            <a:r>
              <a:rPr lang="en-US">
                <a:latin typeface="Arial"/>
                <a:ea typeface="Arial"/>
                <a:cs typeface="Arial"/>
                <a:sym typeface="Arial"/>
              </a:rPr>
              <a:t>THIS IS CALLED AS </a:t>
            </a:r>
            <a:r>
              <a:rPr lang="en-US" b="1">
                <a:latin typeface="Arial"/>
                <a:ea typeface="Arial"/>
                <a:cs typeface="Arial"/>
                <a:sym typeface="Arial"/>
              </a:rPr>
              <a:t>VALIDATION.</a:t>
            </a:r>
            <a:endParaRPr b="1">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683625" y="308169"/>
            <a:ext cx="1039688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Verification vs VALIDATION</a:t>
            </a:r>
            <a:endParaRPr cap="none"/>
          </a:p>
        </p:txBody>
      </p:sp>
      <p:sp>
        <p:nvSpPr>
          <p:cNvPr id="276" name="Google Shape;276;p33"/>
          <p:cNvSpPr txBox="1">
            <a:spLocks noGrp="1"/>
          </p:cNvSpPr>
          <p:nvPr>
            <p:ph type="body" idx="1"/>
          </p:nvPr>
        </p:nvSpPr>
        <p:spPr>
          <a:xfrm>
            <a:off x="685801" y="982748"/>
            <a:ext cx="10394707" cy="3596624"/>
          </a:xfrm>
          <a:prstGeom prst="rect">
            <a:avLst/>
          </a:prstGeom>
          <a:noFill/>
          <a:ln>
            <a:noFill/>
          </a:ln>
        </p:spPr>
        <p:txBody>
          <a:bodyPr spcFirstLastPara="1" wrap="square" lIns="91425" tIns="45700" rIns="91425" bIns="45700" anchor="ctr" anchorCtr="0">
            <a:normAutofit/>
          </a:bodyPr>
          <a:lstStyle/>
          <a:p>
            <a:pPr marL="0" lvl="0" indent="0" algn="ctr" rtl="0">
              <a:lnSpc>
                <a:spcPct val="120000"/>
              </a:lnSpc>
              <a:spcBef>
                <a:spcPts val="0"/>
              </a:spcBef>
              <a:spcAft>
                <a:spcPts val="0"/>
              </a:spcAft>
              <a:buSzPts val="3200"/>
              <a:buNone/>
            </a:pPr>
            <a:r>
              <a:rPr lang="en-US" b="1">
                <a:solidFill>
                  <a:srgbClr val="FF0000"/>
                </a:solidFill>
                <a:latin typeface="Arial"/>
                <a:ea typeface="Arial"/>
                <a:cs typeface="Arial"/>
                <a:sym typeface="Arial"/>
              </a:rPr>
              <a:t>CONSIDER THE DEVELOPMENT OF USER INTERFACE</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THE MENUS AND BUTTONS ARE BE MADE IN THE USER INTERFACE DESIGN AND APPROACHES FOR TESTING</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p:txBody>
      </p:sp>
      <p:pic>
        <p:nvPicPr>
          <p:cNvPr id="277" name="Google Shape;277;p33" descr="misspelt Cancel"/>
          <p:cNvPicPr preferRelativeResize="0"/>
          <p:nvPr/>
        </p:nvPicPr>
        <p:blipFill rotWithShape="1">
          <a:blip r:embed="rId3">
            <a:alphaModFix/>
          </a:blip>
          <a:srcRect/>
          <a:stretch/>
        </p:blipFill>
        <p:spPr>
          <a:xfrm>
            <a:off x="827018" y="3195785"/>
            <a:ext cx="4060103" cy="1939644"/>
          </a:xfrm>
          <a:prstGeom prst="rect">
            <a:avLst/>
          </a:prstGeom>
          <a:noFill/>
          <a:ln>
            <a:noFill/>
          </a:ln>
        </p:spPr>
      </p:pic>
      <p:sp>
        <p:nvSpPr>
          <p:cNvPr id="278" name="Google Shape;278;p33"/>
          <p:cNvSpPr/>
          <p:nvPr/>
        </p:nvSpPr>
        <p:spPr>
          <a:xfrm>
            <a:off x="4715381" y="2847529"/>
            <a:ext cx="7352423" cy="23083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7030A0"/>
                </a:solidFill>
                <a:latin typeface="Arial"/>
                <a:ea typeface="Arial"/>
                <a:cs typeface="Arial"/>
                <a:sym typeface="Arial"/>
              </a:rPr>
              <a:t>What is Verification?</a:t>
            </a:r>
            <a:endParaRPr/>
          </a:p>
          <a:p>
            <a:pPr marL="0" marR="0" lvl="0" indent="0" algn="ctr" rtl="0">
              <a:spcBef>
                <a:spcPts val="0"/>
              </a:spcBef>
              <a:spcAft>
                <a:spcPts val="0"/>
              </a:spcAft>
              <a:buNone/>
            </a:pPr>
            <a:r>
              <a:rPr lang="en-US" sz="4800" b="1">
                <a:solidFill>
                  <a:srgbClr val="7030A0"/>
                </a:solidFill>
                <a:latin typeface="Arial"/>
                <a:ea typeface="Arial"/>
                <a:cs typeface="Arial"/>
                <a:sym typeface="Arial"/>
              </a:rPr>
              <a:t>&amp; </a:t>
            </a:r>
            <a:endParaRPr/>
          </a:p>
          <a:p>
            <a:pPr marL="0" marR="0" lvl="0" indent="0" algn="ctr" rtl="0">
              <a:spcBef>
                <a:spcPts val="0"/>
              </a:spcBef>
              <a:spcAft>
                <a:spcPts val="0"/>
              </a:spcAft>
              <a:buNone/>
            </a:pPr>
            <a:r>
              <a:rPr lang="en-US" sz="4800" b="1">
                <a:solidFill>
                  <a:srgbClr val="7030A0"/>
                </a:solidFill>
                <a:latin typeface="Arial"/>
                <a:ea typeface="Arial"/>
                <a:cs typeface="Arial"/>
                <a:sym typeface="Arial"/>
              </a:rPr>
              <a:t>What is Validation?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 calcmode="lin" valueType="num">
                                      <p:cBhvr additive="base">
                                        <p:cTn id="7" dur="500"/>
                                        <p:tgtEl>
                                          <p:spTgt spid="2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 calcmode="lin" valueType="num">
                                      <p:cBhvr additive="base">
                                        <p:cTn id="12" dur="500"/>
                                        <p:tgtEl>
                                          <p:spTgt spid="2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 calcmode="lin" valueType="num">
                                      <p:cBhvr additive="base">
                                        <p:cTn id="17" dur="500"/>
                                        <p:tgtEl>
                                          <p:spTgt spid="2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 calcmode="lin" valueType="num">
                                      <p:cBhvr additive="base">
                                        <p:cTn id="22" dur="500"/>
                                        <p:tgtEl>
                                          <p:spTgt spid="2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 calcmode="lin" valueType="num">
                                      <p:cBhvr additive="base">
                                        <p:cTn id="27" dur="500"/>
                                        <p:tgtEl>
                                          <p:spTgt spid="2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7"/>
                                        </p:tgtEl>
                                        <p:attrNameLst>
                                          <p:attrName>style.visibility</p:attrName>
                                        </p:attrNameLst>
                                      </p:cBhvr>
                                      <p:to>
                                        <p:strVal val="visible"/>
                                      </p:to>
                                    </p:set>
                                    <p:anim calcmode="lin" valueType="num">
                                      <p:cBhvr additive="base">
                                        <p:cTn id="32" dur="500"/>
                                        <p:tgtEl>
                                          <p:spTgt spid="27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8"/>
                                        </p:tgtEl>
                                        <p:attrNameLst>
                                          <p:attrName>style.visibility</p:attrName>
                                        </p:attrNameLst>
                                      </p:cBhvr>
                                      <p:to>
                                        <p:strVal val="visible"/>
                                      </p:to>
                                    </p:set>
                                    <p:animEffect transition="in" filter="fade">
                                      <p:cBhvr>
                                        <p:cTn id="37" dur="2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683625" y="308169"/>
            <a:ext cx="1039688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Verification vs VALIDATION</a:t>
            </a:r>
            <a:endParaRPr cap="none"/>
          </a:p>
        </p:txBody>
      </p:sp>
      <p:sp>
        <p:nvSpPr>
          <p:cNvPr id="285" name="Google Shape;285;p34"/>
          <p:cNvSpPr txBox="1">
            <a:spLocks noGrp="1"/>
          </p:cNvSpPr>
          <p:nvPr>
            <p:ph type="body" idx="1"/>
          </p:nvPr>
        </p:nvSpPr>
        <p:spPr>
          <a:xfrm>
            <a:off x="594361" y="1351167"/>
            <a:ext cx="10394707" cy="680896"/>
          </a:xfrm>
          <a:prstGeom prst="rect">
            <a:avLst/>
          </a:prstGeom>
          <a:noFill/>
          <a:ln>
            <a:noFill/>
          </a:ln>
        </p:spPr>
        <p:txBody>
          <a:bodyPr spcFirstLastPara="1" wrap="square" lIns="91425" tIns="45700" rIns="91425" bIns="45700" anchor="ctr" anchorCtr="0">
            <a:normAutofit/>
          </a:bodyPr>
          <a:lstStyle/>
          <a:p>
            <a:pPr marL="0" lvl="0" indent="0" algn="ctr" rtl="0">
              <a:lnSpc>
                <a:spcPct val="120000"/>
              </a:lnSpc>
              <a:spcBef>
                <a:spcPts val="0"/>
              </a:spcBef>
              <a:spcAft>
                <a:spcPts val="0"/>
              </a:spcAft>
              <a:buSzPts val="3200"/>
              <a:buNone/>
            </a:pPr>
            <a:r>
              <a:rPr lang="en-US" b="1">
                <a:solidFill>
                  <a:srgbClr val="FF0000"/>
                </a:solidFill>
                <a:latin typeface="Arial"/>
                <a:ea typeface="Arial"/>
                <a:cs typeface="Arial"/>
                <a:sym typeface="Arial"/>
              </a:rPr>
              <a:t>CONSIDER THE DEVELOPMENT OF USER INTERFACE</a:t>
            </a:r>
            <a:endParaRPr b="1">
              <a:latin typeface="Arial"/>
              <a:ea typeface="Arial"/>
              <a:cs typeface="Arial"/>
              <a:sym typeface="Arial"/>
            </a:endParaRPr>
          </a:p>
        </p:txBody>
      </p:sp>
      <p:pic>
        <p:nvPicPr>
          <p:cNvPr id="286" name="Google Shape;286;p34" descr="misspelt Cancel"/>
          <p:cNvPicPr preferRelativeResize="0"/>
          <p:nvPr/>
        </p:nvPicPr>
        <p:blipFill rotWithShape="1">
          <a:blip r:embed="rId3">
            <a:alphaModFix/>
          </a:blip>
          <a:srcRect/>
          <a:stretch/>
        </p:blipFill>
        <p:spPr>
          <a:xfrm>
            <a:off x="683631" y="2503132"/>
            <a:ext cx="4060103" cy="1939644"/>
          </a:xfrm>
          <a:prstGeom prst="rect">
            <a:avLst/>
          </a:prstGeom>
          <a:noFill/>
          <a:ln>
            <a:noFill/>
          </a:ln>
        </p:spPr>
      </p:pic>
      <p:sp>
        <p:nvSpPr>
          <p:cNvPr id="287" name="Google Shape;287;p34"/>
          <p:cNvSpPr txBox="1"/>
          <p:nvPr/>
        </p:nvSpPr>
        <p:spPr>
          <a:xfrm>
            <a:off x="4866645" y="1923096"/>
            <a:ext cx="6641735" cy="3467064"/>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120000"/>
              </a:lnSpc>
              <a:spcBef>
                <a:spcPts val="0"/>
              </a:spcBef>
              <a:spcAft>
                <a:spcPts val="0"/>
              </a:spcAft>
              <a:buClr>
                <a:schemeClr val="accent1"/>
              </a:buClr>
              <a:buSzPts val="3200"/>
              <a:buFont typeface="Arial"/>
              <a:buChar char="•"/>
            </a:pPr>
            <a:r>
              <a:rPr lang="en-US" sz="2000" b="1" cap="none">
                <a:solidFill>
                  <a:schemeClr val="dk1"/>
                </a:solidFill>
                <a:latin typeface="Arial"/>
                <a:ea typeface="Arial"/>
                <a:cs typeface="Arial"/>
                <a:sym typeface="Arial"/>
              </a:rPr>
              <a:t>DETERMINING AND UPDATING THE </a:t>
            </a:r>
            <a:r>
              <a:rPr lang="en-US" sz="2000" b="1" cap="none">
                <a:solidFill>
                  <a:srgbClr val="7030A0"/>
                </a:solidFill>
                <a:latin typeface="Arial"/>
                <a:ea typeface="Arial"/>
                <a:cs typeface="Arial"/>
                <a:sym typeface="Arial"/>
              </a:rPr>
              <a:t>SYNTACTIC ERROR</a:t>
            </a:r>
            <a:r>
              <a:rPr lang="en-US" sz="2000" b="1" cap="none">
                <a:solidFill>
                  <a:schemeClr val="dk1"/>
                </a:solidFill>
                <a:latin typeface="Arial"/>
                <a:ea typeface="Arial"/>
                <a:cs typeface="Arial"/>
                <a:sym typeface="Arial"/>
              </a:rPr>
              <a:t> (MISSPELLED WORK) IS </a:t>
            </a:r>
            <a:r>
              <a:rPr lang="en-US" sz="2000" b="1" cap="none">
                <a:solidFill>
                  <a:srgbClr val="7030A0"/>
                </a:solidFill>
                <a:latin typeface="Arial"/>
                <a:ea typeface="Arial"/>
                <a:cs typeface="Arial"/>
                <a:sym typeface="Arial"/>
              </a:rPr>
              <a:t>VERIFICATION</a:t>
            </a:r>
            <a:endParaRPr/>
          </a:p>
          <a:p>
            <a:pPr marL="228600" marR="0" lvl="0" indent="-25400" algn="l" rtl="0">
              <a:lnSpc>
                <a:spcPct val="120000"/>
              </a:lnSpc>
              <a:spcBef>
                <a:spcPts val="1000"/>
              </a:spcBef>
              <a:spcAft>
                <a:spcPts val="0"/>
              </a:spcAft>
              <a:buClr>
                <a:schemeClr val="accent1"/>
              </a:buClr>
              <a:buSzPts val="3200"/>
              <a:buFont typeface="Arial"/>
              <a:buNone/>
            </a:pPr>
            <a:endParaRPr sz="2000" b="1" cap="none">
              <a:solidFill>
                <a:schemeClr val="dk1"/>
              </a:solidFill>
              <a:latin typeface="Arial"/>
              <a:ea typeface="Arial"/>
              <a:cs typeface="Arial"/>
              <a:sym typeface="Arial"/>
            </a:endParaRPr>
          </a:p>
          <a:p>
            <a:pPr marL="228600" marR="0" lvl="0" indent="-228600" algn="l" rtl="0">
              <a:lnSpc>
                <a:spcPct val="120000"/>
              </a:lnSpc>
              <a:spcBef>
                <a:spcPts val="1000"/>
              </a:spcBef>
              <a:spcAft>
                <a:spcPts val="0"/>
              </a:spcAft>
              <a:buClr>
                <a:schemeClr val="accent1"/>
              </a:buClr>
              <a:buSzPts val="3200"/>
              <a:buFont typeface="Arial"/>
              <a:buChar char="•"/>
            </a:pPr>
            <a:r>
              <a:rPr lang="en-US" sz="2000" b="1" cap="none">
                <a:solidFill>
                  <a:schemeClr val="dk1"/>
                </a:solidFill>
                <a:latin typeface="Arial"/>
                <a:ea typeface="Arial"/>
                <a:cs typeface="Arial"/>
                <a:sym typeface="Arial"/>
              </a:rPr>
              <a:t>DETERMINING WEATHER THE WORDPAD IS </a:t>
            </a:r>
            <a:r>
              <a:rPr lang="en-US" sz="2000" b="1" cap="none">
                <a:solidFill>
                  <a:srgbClr val="7030A0"/>
                </a:solidFill>
                <a:latin typeface="Arial"/>
                <a:ea typeface="Arial"/>
                <a:cs typeface="Arial"/>
                <a:sym typeface="Arial"/>
              </a:rPr>
              <a:t>SAVED ON CLICK YES</a:t>
            </a:r>
            <a:r>
              <a:rPr lang="en-US" sz="2000" b="1" cap="none">
                <a:solidFill>
                  <a:schemeClr val="dk1"/>
                </a:solidFill>
                <a:latin typeface="Arial"/>
                <a:ea typeface="Arial"/>
                <a:cs typeface="Arial"/>
                <a:sym typeface="Arial"/>
              </a:rPr>
              <a:t> AND </a:t>
            </a:r>
            <a:r>
              <a:rPr lang="en-US" sz="2000" b="1" cap="none">
                <a:solidFill>
                  <a:srgbClr val="7030A0"/>
                </a:solidFill>
                <a:latin typeface="Arial"/>
                <a:ea typeface="Arial"/>
                <a:cs typeface="Arial"/>
                <a:sym typeface="Arial"/>
              </a:rPr>
              <a:t>DISCARDED ON CLICKING NO</a:t>
            </a:r>
            <a:r>
              <a:rPr lang="en-US" sz="2000" b="1" cap="none">
                <a:solidFill>
                  <a:schemeClr val="dk1"/>
                </a:solidFill>
                <a:latin typeface="Arial"/>
                <a:ea typeface="Arial"/>
                <a:cs typeface="Arial"/>
                <a:sym typeface="Arial"/>
              </a:rPr>
              <a:t> IS CALLED AS </a:t>
            </a:r>
            <a:r>
              <a:rPr lang="en-US" sz="2000" b="1" cap="none">
                <a:solidFill>
                  <a:srgbClr val="7030A0"/>
                </a:solidFill>
                <a:latin typeface="Arial"/>
                <a:ea typeface="Arial"/>
                <a:cs typeface="Arial"/>
                <a:sym typeface="Arial"/>
              </a:rPr>
              <a:t>VALIDATION</a:t>
            </a:r>
            <a:endParaRPr sz="2000" b="1" cap="none">
              <a:solidFill>
                <a:srgbClr val="7030A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 calcmode="lin" valueType="num">
                                      <p:cBhvr additive="base">
                                        <p:cTn id="7" dur="500"/>
                                        <p:tgtEl>
                                          <p:spTgt spid="2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 calcmode="lin" valueType="num">
                                      <p:cBhvr additive="base">
                                        <p:cTn id="12" dur="500"/>
                                        <p:tgtEl>
                                          <p:spTgt spid="2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7">
                                            <p:txEl>
                                              <p:pRg st="2" end="2"/>
                                            </p:txEl>
                                          </p:spTgt>
                                        </p:tgtEl>
                                        <p:attrNameLst>
                                          <p:attrName>style.visibility</p:attrName>
                                        </p:attrNameLst>
                                      </p:cBhvr>
                                      <p:to>
                                        <p:strVal val="visible"/>
                                      </p:to>
                                    </p:set>
                                    <p:anim calcmode="lin" valueType="num">
                                      <p:cBhvr additive="base">
                                        <p:cTn id="17" dur="500"/>
                                        <p:tgtEl>
                                          <p:spTgt spid="2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292"/>
        <p:cNvGrpSpPr/>
        <p:nvPr/>
      </p:nvGrpSpPr>
      <p:grpSpPr>
        <a:xfrm>
          <a:off x="0" y="0"/>
          <a:ext cx="0" cy="0"/>
          <a:chOff x="0" y="0"/>
          <a:chExt cx="0" cy="0"/>
        </a:xfrm>
      </p:grpSpPr>
      <p:sp>
        <p:nvSpPr>
          <p:cNvPr id="293" name="Google Shape;293;p3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TESTCASE</a:t>
            </a:r>
            <a:endParaRPr/>
          </a:p>
        </p:txBody>
      </p:sp>
      <p:sp>
        <p:nvSpPr>
          <p:cNvPr id="294" name="Google Shape;294;p35"/>
          <p:cNvSpPr txBox="1">
            <a:spLocks noGrp="1"/>
          </p:cNvSpPr>
          <p:nvPr>
            <p:ph type="body" idx="1"/>
          </p:nvPr>
        </p:nvSpPr>
        <p:spPr>
          <a:xfrm>
            <a:off x="685800" y="2063396"/>
            <a:ext cx="10693400" cy="3311189"/>
          </a:xfrm>
          <a:prstGeom prst="rect">
            <a:avLst/>
          </a:prstGeom>
          <a:noFill/>
          <a:ln>
            <a:noFill/>
          </a:ln>
        </p:spPr>
        <p:txBody>
          <a:bodyPr spcFirstLastPara="1" wrap="square" lIns="91425" tIns="45700" rIns="91425" bIns="45700" anchor="ctr" anchorCtr="0">
            <a:normAutofit fontScale="92500" lnSpcReduction="20000"/>
          </a:bodyPr>
          <a:lstStyle/>
          <a:p>
            <a:pPr marL="228600" lvl="0" indent="-228600" algn="l" rtl="0">
              <a:lnSpc>
                <a:spcPct val="120000"/>
              </a:lnSpc>
              <a:spcBef>
                <a:spcPts val="1000"/>
              </a:spcBef>
              <a:spcAft>
                <a:spcPts val="0"/>
              </a:spcAft>
              <a:buSzPct val="160000"/>
              <a:buChar char="•"/>
            </a:pPr>
            <a:r>
              <a:rPr lang="en-US" b="1" dirty="0" smtClean="0">
                <a:latin typeface="Arial"/>
                <a:ea typeface="Arial"/>
                <a:cs typeface="Arial"/>
                <a:sym typeface="Arial"/>
              </a:rPr>
              <a:t>INPUT </a:t>
            </a:r>
            <a:r>
              <a:rPr lang="en-US" b="1" dirty="0">
                <a:latin typeface="Arial"/>
                <a:ea typeface="Arial"/>
                <a:cs typeface="Arial"/>
                <a:sym typeface="Arial"/>
              </a:rPr>
              <a:t>TO TEST THE SYSTEM</a:t>
            </a:r>
            <a:endParaRPr/>
          </a:p>
          <a:p>
            <a:pPr marL="228600" lvl="0" indent="-228600" algn="l" rtl="0">
              <a:lnSpc>
                <a:spcPct val="120000"/>
              </a:lnSpc>
              <a:spcBef>
                <a:spcPts val="1000"/>
              </a:spcBef>
              <a:spcAft>
                <a:spcPts val="0"/>
              </a:spcAft>
              <a:buSzPct val="160000"/>
              <a:buChar char="•"/>
            </a:pPr>
            <a:r>
              <a:rPr lang="en-US" b="1" dirty="0" smtClean="0">
                <a:latin typeface="Arial"/>
                <a:ea typeface="Arial"/>
                <a:cs typeface="Arial"/>
                <a:sym typeface="Arial"/>
              </a:rPr>
              <a:t>ENSURE </a:t>
            </a:r>
            <a:r>
              <a:rPr lang="en-US" b="1" dirty="0">
                <a:latin typeface="Arial"/>
                <a:ea typeface="Arial"/>
                <a:cs typeface="Arial"/>
                <a:sym typeface="Arial"/>
              </a:rPr>
              <a:t>THE CORRECT WORKING OF THE FUNCTIONALITY BY EXECUTING PROGRAM ELEMENTS(I.E., PRE CONDITIONS, POST CONDITIONS, TEST PROCEDURE, ETC.,) .</a:t>
            </a:r>
            <a:endParaRPr/>
          </a:p>
          <a:p>
            <a:pPr marL="228600" lvl="0" indent="-228600" algn="l" rtl="0">
              <a:lnSpc>
                <a:spcPct val="120000"/>
              </a:lnSpc>
              <a:spcBef>
                <a:spcPts val="1000"/>
              </a:spcBef>
              <a:spcAft>
                <a:spcPts val="0"/>
              </a:spcAft>
              <a:buSzPct val="160000"/>
              <a:buChar char="•"/>
            </a:pPr>
            <a:r>
              <a:rPr lang="en-US" b="1" dirty="0" smtClean="0">
                <a:latin typeface="Arial"/>
                <a:ea typeface="Arial"/>
                <a:cs typeface="Arial"/>
                <a:sym typeface="Arial"/>
              </a:rPr>
              <a:t>ALSO </a:t>
            </a:r>
            <a:r>
              <a:rPr lang="en-US" b="1" dirty="0">
                <a:latin typeface="Arial"/>
                <a:ea typeface="Arial"/>
                <a:cs typeface="Arial"/>
                <a:sym typeface="Arial"/>
              </a:rPr>
              <a:t>DETERMINE THE STATE OF </a:t>
            </a:r>
            <a:r>
              <a:rPr lang="en-US" b="1" dirty="0" smtClean="0">
                <a:latin typeface="Arial"/>
                <a:ea typeface="Arial"/>
                <a:cs typeface="Arial"/>
                <a:sym typeface="Arial"/>
              </a:rPr>
              <a:t>SOFTWARE</a:t>
            </a:r>
          </a:p>
          <a:p>
            <a:r>
              <a:rPr lang="en-US" b="1" dirty="0" smtClean="0">
                <a:latin typeface="Arial"/>
                <a:ea typeface="Arial"/>
                <a:cs typeface="Arial"/>
                <a:sym typeface="Arial"/>
              </a:rPr>
              <a:t>A test case has an identity and is associated with program behavior.</a:t>
            </a:r>
          </a:p>
          <a:p>
            <a:r>
              <a:rPr lang="en-US" b="1" dirty="0" smtClean="0">
                <a:latin typeface="Arial"/>
                <a:ea typeface="Arial"/>
                <a:cs typeface="Arial"/>
                <a:sym typeface="Arial"/>
              </a:rPr>
              <a:t> A test case also has a set of inputs and a list of expected outputs. </a:t>
            </a:r>
          </a:p>
          <a:p>
            <a:r>
              <a:rPr lang="en-US" b="1" dirty="0" smtClean="0">
                <a:latin typeface="Arial"/>
                <a:ea typeface="Arial"/>
                <a:cs typeface="Arial"/>
                <a:sym typeface="Arial"/>
              </a:rPr>
              <a:t>The essence of software testing is to determine a set of test cases for the item to be tested</a:t>
            </a:r>
            <a:r>
              <a:rPr lang="en-US" b="1" dirty="0" smtClean="0">
                <a:latin typeface="Arial"/>
                <a:ea typeface="Arial"/>
                <a:cs typeface="Arial"/>
                <a:sym typeface="Arial"/>
              </a:rPr>
              <a:t>.</a:t>
            </a:r>
            <a:endParaRPr/>
          </a:p>
          <a:p>
            <a:pPr marL="228600" lvl="0" indent="-40639" algn="l" rtl="0">
              <a:lnSpc>
                <a:spcPct val="120000"/>
              </a:lnSpc>
              <a:spcBef>
                <a:spcPts val="1000"/>
              </a:spcBef>
              <a:spcAft>
                <a:spcPts val="0"/>
              </a:spcAft>
              <a:buSzPct val="16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a:t>
            </a:r>
            <a:r>
              <a:rPr lang="en-US" dirty="0" smtClean="0"/>
              <a:t>case template </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914400" y="1981200"/>
            <a:ext cx="7848600" cy="3137018"/>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TESTING TERMINOLOGY</a:t>
            </a:r>
            <a:endParaRPr/>
          </a:p>
        </p:txBody>
      </p:sp>
      <p:sp>
        <p:nvSpPr>
          <p:cNvPr id="158" name="Google Shape;158;p20"/>
          <p:cNvSpPr txBox="1">
            <a:spLocks noGrp="1"/>
          </p:cNvSpPr>
          <p:nvPr>
            <p:ph type="body" idx="1"/>
          </p:nvPr>
        </p:nvSpPr>
        <p:spPr>
          <a:xfrm>
            <a:off x="685801" y="1695636"/>
            <a:ext cx="10394707" cy="3616806"/>
          </a:xfrm>
          <a:prstGeom prst="rect">
            <a:avLst/>
          </a:prstGeom>
          <a:noFill/>
          <a:ln>
            <a:noFill/>
          </a:ln>
        </p:spPr>
        <p:txBody>
          <a:bodyPr spcFirstLastPara="1" wrap="square" lIns="91425" tIns="45700" rIns="91425" bIns="45700" anchor="ctr" anchorCtr="0">
            <a:normAutofit lnSpcReduction="10000"/>
          </a:bodyPr>
          <a:lstStyle/>
          <a:p>
            <a:pPr marL="1143000" lvl="2" indent="-243839" algn="l" rtl="0">
              <a:lnSpc>
                <a:spcPct val="150000"/>
              </a:lnSpc>
              <a:spcBef>
                <a:spcPts val="0"/>
              </a:spcBef>
              <a:spcAft>
                <a:spcPts val="0"/>
              </a:spcAft>
              <a:buSzPts val="3840"/>
              <a:buFont typeface="Noto Sans Symbols"/>
              <a:buChar char="▪"/>
            </a:pPr>
            <a:r>
              <a:rPr lang="en-US" sz="2400" b="1">
                <a:latin typeface="Arial"/>
                <a:ea typeface="Arial"/>
                <a:cs typeface="Arial"/>
                <a:sym typeface="Arial"/>
              </a:rPr>
              <a:t>ERROR</a:t>
            </a:r>
            <a:endParaRPr/>
          </a:p>
          <a:p>
            <a:pPr marL="1143000" lvl="2" indent="-243839" algn="l" rtl="0">
              <a:lnSpc>
                <a:spcPct val="150000"/>
              </a:lnSpc>
              <a:spcBef>
                <a:spcPts val="500"/>
              </a:spcBef>
              <a:spcAft>
                <a:spcPts val="0"/>
              </a:spcAft>
              <a:buSzPts val="3840"/>
              <a:buFont typeface="Noto Sans Symbols"/>
              <a:buChar char="▪"/>
            </a:pPr>
            <a:r>
              <a:rPr lang="en-US" sz="2400" b="1">
                <a:latin typeface="Arial"/>
                <a:ea typeface="Arial"/>
                <a:cs typeface="Arial"/>
                <a:sym typeface="Arial"/>
              </a:rPr>
              <a:t>FAULT</a:t>
            </a:r>
            <a:endParaRPr/>
          </a:p>
          <a:p>
            <a:pPr marL="1143000" lvl="2" indent="-243839" algn="l" rtl="0">
              <a:lnSpc>
                <a:spcPct val="150000"/>
              </a:lnSpc>
              <a:spcBef>
                <a:spcPts val="500"/>
              </a:spcBef>
              <a:spcAft>
                <a:spcPts val="0"/>
              </a:spcAft>
              <a:buSzPts val="3840"/>
              <a:buFont typeface="Noto Sans Symbols"/>
              <a:buChar char="▪"/>
            </a:pPr>
            <a:r>
              <a:rPr lang="en-US" sz="2400" b="1">
                <a:latin typeface="Arial"/>
                <a:ea typeface="Arial"/>
                <a:cs typeface="Arial"/>
                <a:sym typeface="Arial"/>
              </a:rPr>
              <a:t>FAILURE</a:t>
            </a:r>
            <a:endParaRPr/>
          </a:p>
          <a:p>
            <a:pPr marL="1143000" lvl="2" indent="-243839" algn="l" rtl="0">
              <a:lnSpc>
                <a:spcPct val="150000"/>
              </a:lnSpc>
              <a:spcBef>
                <a:spcPts val="500"/>
              </a:spcBef>
              <a:spcAft>
                <a:spcPts val="0"/>
              </a:spcAft>
              <a:buSzPts val="3840"/>
              <a:buFont typeface="Noto Sans Symbols"/>
              <a:buChar char="▪"/>
            </a:pPr>
            <a:r>
              <a:rPr lang="en-US" sz="2400" b="1">
                <a:latin typeface="Arial"/>
                <a:ea typeface="Arial"/>
                <a:cs typeface="Arial"/>
                <a:sym typeface="Arial"/>
              </a:rPr>
              <a:t>VALIDATION</a:t>
            </a:r>
            <a:endParaRPr/>
          </a:p>
          <a:p>
            <a:pPr marL="1143000" lvl="2" indent="-243839" algn="l" rtl="0">
              <a:lnSpc>
                <a:spcPct val="150000"/>
              </a:lnSpc>
              <a:spcBef>
                <a:spcPts val="500"/>
              </a:spcBef>
              <a:spcAft>
                <a:spcPts val="0"/>
              </a:spcAft>
              <a:buSzPts val="3840"/>
              <a:buFont typeface="Noto Sans Symbols"/>
              <a:buChar char="▪"/>
            </a:pPr>
            <a:r>
              <a:rPr lang="en-US" sz="2400" b="1">
                <a:latin typeface="Arial"/>
                <a:ea typeface="Arial"/>
                <a:cs typeface="Arial"/>
                <a:sym typeface="Arial"/>
              </a:rPr>
              <a:t>VERIFICATION</a:t>
            </a:r>
            <a:endParaRPr/>
          </a:p>
          <a:p>
            <a:pPr marL="1143000" lvl="2" indent="-243839" algn="l" rtl="0">
              <a:lnSpc>
                <a:spcPct val="150000"/>
              </a:lnSpc>
              <a:spcBef>
                <a:spcPts val="500"/>
              </a:spcBef>
              <a:spcAft>
                <a:spcPts val="0"/>
              </a:spcAft>
              <a:buSzPts val="3840"/>
              <a:buFont typeface="Noto Sans Symbols"/>
              <a:buChar char="▪"/>
            </a:pPr>
            <a:r>
              <a:rPr lang="en-US" sz="2400" b="1">
                <a:latin typeface="Arial"/>
                <a:ea typeface="Arial"/>
                <a:cs typeface="Arial"/>
                <a:sym typeface="Arial"/>
              </a:rPr>
              <a:t>TESTCASE</a:t>
            </a:r>
            <a:endParaRPr sz="24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 calcmode="lin" valueType="num">
                                      <p:cBhvr additive="base">
                                        <p:cTn id="7" dur="500"/>
                                        <p:tgtEl>
                                          <p:spTgt spid="1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 calcmode="lin" valueType="num">
                                      <p:cBhvr additive="base">
                                        <p:cTn id="12" dur="500"/>
                                        <p:tgtEl>
                                          <p:spTgt spid="1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 calcmode="lin" valueType="num">
                                      <p:cBhvr additive="base">
                                        <p:cTn id="17" dur="500"/>
                                        <p:tgtEl>
                                          <p:spTgt spid="1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 calcmode="lin" valueType="num">
                                      <p:cBhvr additive="base">
                                        <p:cTn id="22" dur="500"/>
                                        <p:tgtEl>
                                          <p:spTgt spid="1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 calcmode="lin" valueType="num">
                                      <p:cBhvr additive="base">
                                        <p:cTn id="27" dur="500"/>
                                        <p:tgtEl>
                                          <p:spTgt spid="15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 calcmode="lin" valueType="num">
                                      <p:cBhvr additive="base">
                                        <p:cTn id="32" dur="500"/>
                                        <p:tgtEl>
                                          <p:spTgt spid="15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85800"/>
            <a:ext cx="10394707" cy="4688785"/>
          </a:xfrm>
        </p:spPr>
        <p:txBody>
          <a:bodyPr>
            <a:normAutofit/>
          </a:bodyPr>
          <a:lstStyle/>
          <a:p>
            <a:r>
              <a:rPr lang="en-US" dirty="0" smtClean="0">
                <a:latin typeface="Gisha" pitchFamily="34" charset="-79"/>
                <a:cs typeface="Gisha" pitchFamily="34" charset="-79"/>
              </a:rPr>
              <a:t>There </a:t>
            </a:r>
            <a:r>
              <a:rPr lang="en-US" dirty="0" smtClean="0">
                <a:latin typeface="Gisha" pitchFamily="34" charset="-79"/>
                <a:cs typeface="Gisha" pitchFamily="34" charset="-79"/>
              </a:rPr>
              <a:t>are 2 types of inputs:</a:t>
            </a:r>
          </a:p>
          <a:p>
            <a:pPr>
              <a:buNone/>
            </a:pPr>
            <a:r>
              <a:rPr lang="en-US" dirty="0" smtClean="0">
                <a:latin typeface="Gisha" pitchFamily="34" charset="-79"/>
                <a:cs typeface="Gisha" pitchFamily="34" charset="-79"/>
              </a:rPr>
              <a:t>a. Preconditions: Circumstances that hold prior to test case execution.</a:t>
            </a:r>
          </a:p>
          <a:p>
            <a:pPr>
              <a:buNone/>
            </a:pPr>
            <a:r>
              <a:rPr lang="en-US" dirty="0" smtClean="0">
                <a:latin typeface="Gisha" pitchFamily="34" charset="-79"/>
                <a:cs typeface="Gisha" pitchFamily="34" charset="-79"/>
              </a:rPr>
              <a:t>b. Actual inputs: That were identified by some testing method.</a:t>
            </a:r>
          </a:p>
          <a:p>
            <a:r>
              <a:rPr lang="en-US" dirty="0" smtClean="0">
                <a:latin typeface="Gisha" pitchFamily="34" charset="-79"/>
                <a:cs typeface="Gisha" pitchFamily="34" charset="-79"/>
              </a:rPr>
              <a:t>Expected </a:t>
            </a:r>
            <a:r>
              <a:rPr lang="en-US" dirty="0" smtClean="0">
                <a:latin typeface="Gisha" pitchFamily="34" charset="-79"/>
                <a:cs typeface="Gisha" pitchFamily="34" charset="-79"/>
              </a:rPr>
              <a:t>outputs are also of two types:</a:t>
            </a:r>
          </a:p>
          <a:p>
            <a:pPr>
              <a:buNone/>
            </a:pPr>
            <a:r>
              <a:rPr lang="en-US" dirty="0" smtClean="0">
                <a:latin typeface="Gisha" pitchFamily="34" charset="-79"/>
                <a:cs typeface="Gisha" pitchFamily="34" charset="-79"/>
              </a:rPr>
              <a:t>a. Post conditions </a:t>
            </a:r>
          </a:p>
          <a:p>
            <a:pPr>
              <a:buNone/>
            </a:pPr>
            <a:r>
              <a:rPr lang="en-US" dirty="0" smtClean="0">
                <a:latin typeface="Gisha" pitchFamily="34" charset="-79"/>
                <a:cs typeface="Gisha" pitchFamily="34" charset="-79"/>
              </a:rPr>
              <a:t>b. Actual outputs </a:t>
            </a:r>
            <a:endParaRPr lang="en-US" dirty="0" smtClean="0">
              <a:latin typeface="Gisha" pitchFamily="34" charset="-79"/>
              <a:cs typeface="Gisha" pitchFamily="34" charset="-79"/>
            </a:endParaRPr>
          </a:p>
          <a:p>
            <a:r>
              <a:rPr lang="en-US" dirty="0" smtClean="0">
                <a:latin typeface="Gisha" pitchFamily="34" charset="-79"/>
                <a:cs typeface="Gisha" pitchFamily="34" charset="-79"/>
              </a:rPr>
              <a:t>Test </a:t>
            </a:r>
            <a:r>
              <a:rPr lang="en-US" dirty="0" smtClean="0">
                <a:latin typeface="Gisha" pitchFamily="34" charset="-79"/>
                <a:cs typeface="Gisha" pitchFamily="34" charset="-79"/>
              </a:rPr>
              <a:t>cases need to be developed, reviewed, used, managed, and saved. </a:t>
            </a:r>
          </a:p>
          <a:p>
            <a:endParaRPr lang="en-US"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685801" y="430923"/>
            <a:ext cx="1039688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TESTCASE EXAMPLE</a:t>
            </a:r>
            <a:endParaRPr/>
          </a:p>
        </p:txBody>
      </p:sp>
      <p:sp>
        <p:nvSpPr>
          <p:cNvPr id="301" name="Google Shape;301;p36"/>
          <p:cNvSpPr txBox="1">
            <a:spLocks noGrp="1"/>
          </p:cNvSpPr>
          <p:nvPr>
            <p:ph type="body" idx="1"/>
          </p:nvPr>
        </p:nvSpPr>
        <p:spPr>
          <a:xfrm>
            <a:off x="685801" y="529725"/>
            <a:ext cx="10693400" cy="3799933"/>
          </a:xfrm>
          <a:prstGeom prst="rect">
            <a:avLst/>
          </a:prstGeom>
          <a:noFill/>
          <a:ln>
            <a:noFill/>
          </a:ln>
        </p:spPr>
        <p:txBody>
          <a:bodyPr spcFirstLastPara="1" wrap="square" lIns="91425" tIns="45700" rIns="91425" bIns="45700" anchor="ctr" anchorCtr="0">
            <a:normAutofit/>
          </a:bodyPr>
          <a:lstStyle/>
          <a:p>
            <a:pPr marL="0" lvl="0" indent="0" algn="ctr" rtl="0">
              <a:lnSpc>
                <a:spcPct val="120000"/>
              </a:lnSpc>
              <a:spcBef>
                <a:spcPts val="0"/>
              </a:spcBef>
              <a:spcAft>
                <a:spcPts val="0"/>
              </a:spcAft>
              <a:buSzPts val="3200"/>
              <a:buNone/>
            </a:pPr>
            <a:r>
              <a:rPr lang="en-US" b="1" dirty="0">
                <a:solidFill>
                  <a:srgbClr val="FF0000"/>
                </a:solidFill>
                <a:latin typeface="Arial"/>
                <a:ea typeface="Arial"/>
                <a:cs typeface="Arial"/>
                <a:sym typeface="Arial"/>
              </a:rPr>
              <a:t>TEST CASES TO CHECK VALIDATE THE PASSWORD HAVING 7 SEVEN CHARACTERS, WITH FIRST CHARACTER NUMERIC AND REMAINING ALPHA NUMERIC</a:t>
            </a:r>
            <a:endParaRPr/>
          </a:p>
          <a:p>
            <a:pPr marL="228600" lvl="0" indent="-25400" algn="l" rtl="0">
              <a:lnSpc>
                <a:spcPct val="120000"/>
              </a:lnSpc>
              <a:spcBef>
                <a:spcPts val="1000"/>
              </a:spcBef>
              <a:spcAft>
                <a:spcPts val="0"/>
              </a:spcAft>
              <a:buSzPts val="3200"/>
              <a:buNone/>
            </a:pPr>
            <a:endParaRPr/>
          </a:p>
          <a:p>
            <a:pPr marL="228600" lvl="0" indent="-25400" algn="l" rtl="0">
              <a:lnSpc>
                <a:spcPct val="120000"/>
              </a:lnSpc>
              <a:spcBef>
                <a:spcPts val="1000"/>
              </a:spcBef>
              <a:spcAft>
                <a:spcPts val="0"/>
              </a:spcAft>
              <a:buSzPts val="3200"/>
              <a:buNone/>
            </a:pPr>
            <a:endParaRPr/>
          </a:p>
        </p:txBody>
      </p:sp>
      <p:graphicFrame>
        <p:nvGraphicFramePr>
          <p:cNvPr id="302" name="Google Shape;302;p36"/>
          <p:cNvGraphicFramePr/>
          <p:nvPr/>
        </p:nvGraphicFramePr>
        <p:xfrm>
          <a:off x="612803" y="2592633"/>
          <a:ext cx="10469902" cy="2293765"/>
        </p:xfrm>
        <a:graphic>
          <a:graphicData uri="http://schemas.openxmlformats.org/drawingml/2006/table">
            <a:tbl>
              <a:tblPr firstRow="1" bandRow="1">
                <a:noFill/>
                <a:tableStyleId>{17ED8EF6-9175-4F5A-9CF7-BBD31A9DD164}</a:tableStyleId>
              </a:tblPr>
              <a:tblGrid>
                <a:gridCol w="1561451"/>
                <a:gridCol w="1615451"/>
                <a:gridCol w="2570475"/>
                <a:gridCol w="2235200"/>
                <a:gridCol w="2487325"/>
              </a:tblGrid>
              <a:tr h="647825">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TESTCASE</a:t>
                      </a:r>
                      <a:endParaRPr sz="1600" b="1" u="none" strike="noStrike" cap="none">
                        <a:solidFill>
                          <a:schemeClr val="lt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INPUT VALUE</a:t>
                      </a:r>
                      <a:endParaRPr sz="1600" b="1" u="none" strike="noStrike" cap="none">
                        <a:solidFill>
                          <a:schemeClr val="lt1"/>
                        </a:solidFill>
                        <a:latin typeface="Arial"/>
                        <a:ea typeface="Arial"/>
                        <a:cs typeface="Arial"/>
                        <a:sym typeface="Arial"/>
                      </a:endParaRPr>
                    </a:p>
                  </a:txBody>
                  <a:tcPr marL="91451" marR="91451" marT="45725" marB="45725" anchor="ctr"/>
                </a:tc>
                <a:tc>
                  <a:txBody>
                    <a:bodyPr/>
                    <a:lstStyle/>
                    <a:p>
                      <a:pPr marL="0" marR="0" lvl="0" indent="0" algn="ctr" rtl="0">
                        <a:lnSpc>
                          <a:spcPct val="100000"/>
                        </a:lnSpc>
                        <a:spcBef>
                          <a:spcPts val="0"/>
                        </a:spcBef>
                        <a:spcAft>
                          <a:spcPts val="0"/>
                        </a:spcAft>
                        <a:buClr>
                          <a:schemeClr val="lt1"/>
                        </a:buClr>
                        <a:buSzPts val="1600"/>
                        <a:buFont typeface="Arial"/>
                        <a:buNone/>
                      </a:pPr>
                      <a:r>
                        <a:rPr lang="en-US" sz="1600" b="1" u="none" strike="noStrike" cap="none">
                          <a:solidFill>
                            <a:schemeClr val="lt1"/>
                          </a:solidFill>
                          <a:latin typeface="Arial"/>
                          <a:ea typeface="Arial"/>
                          <a:cs typeface="Arial"/>
                          <a:sym typeface="Arial"/>
                        </a:rPr>
                        <a:t>EXPECTED RESULT</a:t>
                      </a:r>
                      <a:endParaRPr sz="1600" b="1" u="none" strike="noStrike" cap="none">
                        <a:solidFill>
                          <a:schemeClr val="lt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ACTUAL RESULT</a:t>
                      </a:r>
                      <a:endParaRPr sz="1600" b="1" u="none" strike="noStrike" cap="none">
                        <a:solidFill>
                          <a:schemeClr val="lt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TEST OUTCOME</a:t>
                      </a:r>
                      <a:endParaRPr sz="1600" b="1" u="none" strike="noStrike" cap="none">
                        <a:solidFill>
                          <a:schemeClr val="lt1"/>
                        </a:solidFill>
                        <a:latin typeface="Arial"/>
                        <a:ea typeface="Arial"/>
                        <a:cs typeface="Arial"/>
                        <a:sym typeface="Arial"/>
                      </a:endParaRPr>
                    </a:p>
                  </a:txBody>
                  <a:tcPr marL="91451" marR="91451" marT="45725" marB="45725" anchor="ctr"/>
                </a:tc>
              </a:tr>
              <a:tr h="366150">
                <a:tc>
                  <a:txBody>
                    <a:bodyPr/>
                    <a:lstStyle/>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CASE -1</a:t>
                      </a:r>
                      <a:endParaRPr/>
                    </a:p>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(POSITIVE CASE)</a:t>
                      </a:r>
                      <a:endParaRPr sz="1600" b="1" u="none" strike="noStrike" cap="none">
                        <a:solidFill>
                          <a:schemeClr val="dk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dk1"/>
                          </a:solidFill>
                          <a:latin typeface="Arial Black"/>
                          <a:ea typeface="Arial Black"/>
                          <a:cs typeface="Arial Black"/>
                          <a:sym typeface="Arial Black"/>
                        </a:rPr>
                        <a:t>4TEST64</a:t>
                      </a:r>
                      <a:endParaRPr sz="1600" b="1" u="none" strike="noStrike" cap="none">
                        <a:solidFill>
                          <a:schemeClr val="dk1"/>
                        </a:solidFill>
                        <a:latin typeface="Arial Black"/>
                        <a:ea typeface="Arial Black"/>
                        <a:cs typeface="Arial Black"/>
                        <a:sym typeface="Arial Black"/>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PASSWORD SHOULD ACCEPT AND PROCEED TO LOGIN</a:t>
                      </a:r>
                      <a:endParaRPr sz="1600" b="1" u="none" strike="noStrike" cap="none">
                        <a:solidFill>
                          <a:schemeClr val="dk1"/>
                        </a:solidFill>
                        <a:latin typeface="Arial"/>
                        <a:ea typeface="Arial"/>
                        <a:cs typeface="Arial"/>
                        <a:sym typeface="Arial"/>
                      </a:endParaRPr>
                    </a:p>
                  </a:txBody>
                  <a:tcPr marL="91451" marR="91451" marT="45725" marB="45725" anchor="ct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u="none" strike="noStrike" cap="none">
                          <a:solidFill>
                            <a:schemeClr val="dk1"/>
                          </a:solidFill>
                          <a:latin typeface="Arial"/>
                          <a:ea typeface="Arial"/>
                          <a:cs typeface="Arial"/>
                          <a:sym typeface="Arial"/>
                        </a:rPr>
                        <a:t>PASSWORD ACCEPTED AND LOGGED IN</a:t>
                      </a:r>
                      <a:endParaRPr sz="1600" b="1" u="none" strike="noStrike" cap="none">
                        <a:solidFill>
                          <a:schemeClr val="dk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TEST CASE PASSED</a:t>
                      </a:r>
                      <a:endParaRPr sz="1600" b="1" u="none" strike="noStrike" cap="none">
                        <a:solidFill>
                          <a:schemeClr val="dk1"/>
                        </a:solidFill>
                        <a:latin typeface="Arial"/>
                        <a:ea typeface="Arial"/>
                        <a:cs typeface="Arial"/>
                        <a:sym typeface="Arial"/>
                      </a:endParaRPr>
                    </a:p>
                  </a:txBody>
                  <a:tcPr marL="91451" marR="91451" marT="45725" marB="45725" anchor="ctr"/>
                </a:tc>
              </a:tr>
              <a:tr h="366150">
                <a:tc>
                  <a:txBody>
                    <a:bodyPr/>
                    <a:lstStyle/>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CASE -2</a:t>
                      </a:r>
                      <a:endParaRPr/>
                    </a:p>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(NEGATIVE CASE) *</a:t>
                      </a:r>
                      <a:endParaRPr sz="1600" b="1" u="none" strike="noStrike" cap="none">
                        <a:solidFill>
                          <a:schemeClr val="dk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dk1"/>
                          </a:solidFill>
                          <a:latin typeface="Arial Black"/>
                          <a:ea typeface="Arial Black"/>
                          <a:cs typeface="Arial Black"/>
                          <a:sym typeface="Arial Black"/>
                        </a:rPr>
                        <a:t>TEST464</a:t>
                      </a:r>
                      <a:endParaRPr sz="1600" b="1" u="none" strike="noStrike" cap="none">
                        <a:solidFill>
                          <a:schemeClr val="dk1"/>
                        </a:solidFill>
                        <a:latin typeface="Arial Black"/>
                        <a:ea typeface="Arial Black"/>
                        <a:cs typeface="Arial Black"/>
                        <a:sym typeface="Arial Black"/>
                      </a:endParaRPr>
                    </a:p>
                  </a:txBody>
                  <a:tcPr marL="91451" marR="91451" marT="45725" marB="45725" anchor="ct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u="none" strike="noStrike" cap="none">
                          <a:solidFill>
                            <a:schemeClr val="dk1"/>
                          </a:solidFill>
                          <a:latin typeface="Arial"/>
                          <a:ea typeface="Arial"/>
                          <a:cs typeface="Arial"/>
                          <a:sym typeface="Arial"/>
                        </a:rPr>
                        <a:t>PASSWORD SHOULD NOT ACCEPT AND ASK TO RE-LOGIN</a:t>
                      </a:r>
                      <a:endParaRPr sz="1600" b="1" u="none" strike="noStrike" cap="none">
                        <a:solidFill>
                          <a:schemeClr val="dk1"/>
                        </a:solidFill>
                        <a:latin typeface="Arial"/>
                        <a:ea typeface="Arial"/>
                        <a:cs typeface="Arial"/>
                        <a:sym typeface="Arial"/>
                      </a:endParaRPr>
                    </a:p>
                  </a:txBody>
                  <a:tcPr marL="91451" marR="91451" marT="45725" marB="45725" anchor="ct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b="1" u="none" strike="noStrike" cap="none">
                          <a:solidFill>
                            <a:schemeClr val="dk1"/>
                          </a:solidFill>
                          <a:latin typeface="Arial"/>
                          <a:ea typeface="Arial"/>
                          <a:cs typeface="Arial"/>
                          <a:sym typeface="Arial"/>
                        </a:rPr>
                        <a:t>PASSWORD ACCEPTED AND LOGGED IN</a:t>
                      </a:r>
                      <a:endParaRPr sz="1600" b="1" u="none" strike="noStrike" cap="none">
                        <a:solidFill>
                          <a:schemeClr val="dk1"/>
                        </a:solidFill>
                        <a:latin typeface="Arial"/>
                        <a:ea typeface="Arial"/>
                        <a:cs typeface="Arial"/>
                        <a:sym typeface="Arial"/>
                      </a:endParaRPr>
                    </a:p>
                  </a:txBody>
                  <a:tcPr marL="91451" marR="91451" marT="45725" marB="45725" anchor="ctr"/>
                </a:tc>
                <a:tc>
                  <a:txBody>
                    <a:bodyPr/>
                    <a:lstStyle/>
                    <a:p>
                      <a:pPr marL="0" marR="0" lvl="0" indent="0" algn="ctr" rtl="0">
                        <a:spcBef>
                          <a:spcPts val="0"/>
                        </a:spcBef>
                        <a:spcAft>
                          <a:spcPts val="0"/>
                        </a:spcAft>
                        <a:buNone/>
                      </a:pPr>
                      <a:r>
                        <a:rPr lang="en-US" sz="1600" b="1" u="none" strike="noStrike" cap="none">
                          <a:solidFill>
                            <a:schemeClr val="dk1"/>
                          </a:solidFill>
                          <a:latin typeface="Arial"/>
                          <a:ea typeface="Arial"/>
                          <a:cs typeface="Arial"/>
                          <a:sym typeface="Arial"/>
                        </a:rPr>
                        <a:t>TEST CASE FAILED AS MISMATCH IN ACTUAL &amp; EXPECTED RESULTS</a:t>
                      </a:r>
                      <a:endParaRPr sz="1600" b="1" u="none" strike="noStrike" cap="none">
                        <a:solidFill>
                          <a:schemeClr val="dk1"/>
                        </a:solidFill>
                        <a:latin typeface="Arial"/>
                        <a:ea typeface="Arial"/>
                        <a:cs typeface="Arial"/>
                        <a:sym typeface="Arial"/>
                      </a:endParaRPr>
                    </a:p>
                  </a:txBody>
                  <a:tcPr marL="91451" marR="91451" marT="45725" marB="45725" anchor="ctr"/>
                </a:tc>
              </a:tr>
            </a:tbl>
          </a:graphicData>
        </a:graphic>
      </p:graphicFrame>
      <p:sp>
        <p:nvSpPr>
          <p:cNvPr id="303" name="Google Shape;303;p36"/>
          <p:cNvSpPr txBox="1"/>
          <p:nvPr/>
        </p:nvSpPr>
        <p:spPr>
          <a:xfrm>
            <a:off x="574040" y="5119184"/>
            <a:ext cx="10693400" cy="405336"/>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20000"/>
              </a:lnSpc>
              <a:spcBef>
                <a:spcPts val="0"/>
              </a:spcBef>
              <a:spcAft>
                <a:spcPts val="0"/>
              </a:spcAft>
              <a:buClr>
                <a:schemeClr val="accent1"/>
              </a:buClr>
              <a:buSzPct val="160000"/>
              <a:buFont typeface="Arial"/>
              <a:buNone/>
            </a:pPr>
            <a:r>
              <a:rPr lang="en-US" sz="2000" b="1" cap="none">
                <a:solidFill>
                  <a:srgbClr val="0070C0"/>
                </a:solidFill>
                <a:latin typeface="Arial"/>
                <a:ea typeface="Arial"/>
                <a:cs typeface="Arial"/>
                <a:sym typeface="Arial"/>
              </a:rPr>
              <a:t>* IN CASE 2 TEST CASE FAILED BECAUSE THE FIRST CHARACTER OF INPUT SHOULD BE NUMERIC</a:t>
            </a:r>
            <a:endParaRPr sz="2000" b="1" cap="none">
              <a:solidFill>
                <a:srgbClr val="0070C0"/>
              </a:solidFill>
              <a:latin typeface="Impact"/>
              <a:ea typeface="Impact"/>
              <a:cs typeface="Impact"/>
              <a:sym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1">
                                            <p:txEl>
                                              <p:pRg st="0" end="0"/>
                                            </p:txEl>
                                          </p:spTgt>
                                        </p:tgtEl>
                                        <p:attrNameLst>
                                          <p:attrName>style.visibility</p:attrName>
                                        </p:attrNameLst>
                                      </p:cBhvr>
                                      <p:to>
                                        <p:strVal val="visible"/>
                                      </p:to>
                                    </p:set>
                                    <p:anim calcmode="lin" valueType="num">
                                      <p:cBhvr additive="base">
                                        <p:cTn id="7" dur="500"/>
                                        <p:tgtEl>
                                          <p:spTgt spid="3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1">
                                            <p:txEl>
                                              <p:pRg st="1" end="1"/>
                                            </p:txEl>
                                          </p:spTgt>
                                        </p:tgtEl>
                                        <p:attrNameLst>
                                          <p:attrName>style.visibility</p:attrName>
                                        </p:attrNameLst>
                                      </p:cBhvr>
                                      <p:to>
                                        <p:strVal val="visible"/>
                                      </p:to>
                                    </p:set>
                                    <p:anim calcmode="lin" valueType="num">
                                      <p:cBhvr additive="base">
                                        <p:cTn id="12" dur="500"/>
                                        <p:tgtEl>
                                          <p:spTgt spid="3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1">
                                            <p:txEl>
                                              <p:pRg st="2" end="2"/>
                                            </p:txEl>
                                          </p:spTgt>
                                        </p:tgtEl>
                                        <p:attrNameLst>
                                          <p:attrName>style.visibility</p:attrName>
                                        </p:attrNameLst>
                                      </p:cBhvr>
                                      <p:to>
                                        <p:strVal val="visible"/>
                                      </p:to>
                                    </p:set>
                                    <p:anim calcmode="lin" valueType="num">
                                      <p:cBhvr additive="base">
                                        <p:cTn id="17" dur="500"/>
                                        <p:tgtEl>
                                          <p:spTgt spid="3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2"/>
                                        </p:tgtEl>
                                        <p:attrNameLst>
                                          <p:attrName>style.visibility</p:attrName>
                                        </p:attrNameLst>
                                      </p:cBhvr>
                                      <p:to>
                                        <p:strVal val="visible"/>
                                      </p:to>
                                    </p:set>
                                    <p:anim calcmode="lin" valueType="num">
                                      <p:cBhvr additive="base">
                                        <p:cTn id="22" dur="500"/>
                                        <p:tgtEl>
                                          <p:spTgt spid="30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3"/>
                                        </p:tgtEl>
                                        <p:attrNameLst>
                                          <p:attrName>style.visibility</p:attrName>
                                        </p:attrNameLst>
                                      </p:cBhvr>
                                      <p:to>
                                        <p:strVal val="visible"/>
                                      </p:to>
                                    </p:set>
                                    <p:anim calcmode="lin" valueType="num">
                                      <p:cBhvr additive="base">
                                        <p:cTn id="27" dur="500"/>
                                        <p:tgtEl>
                                          <p:spTgt spid="3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10896600" cy="5105400"/>
          </a:xfrm>
        </p:spPr>
        <p:txBody>
          <a:bodyPr>
            <a:noAutofit/>
          </a:bodyPr>
          <a:lstStyle/>
          <a:p>
            <a:pPr algn="just"/>
            <a:r>
              <a:rPr lang="en-US" b="1" dirty="0" smtClean="0">
                <a:latin typeface="Gisha" pitchFamily="34" charset="-79"/>
                <a:cs typeface="Gisha" pitchFamily="34" charset="-79"/>
              </a:rPr>
              <a:t>Test </a:t>
            </a:r>
            <a:r>
              <a:rPr lang="en-US" b="1" dirty="0" smtClean="0">
                <a:latin typeface="Gisha" pitchFamily="34" charset="-79"/>
                <a:cs typeface="Gisha" pitchFamily="34" charset="-79"/>
              </a:rPr>
              <a:t>suite: </a:t>
            </a:r>
            <a:endParaRPr lang="en-US" b="1" dirty="0" smtClean="0">
              <a:latin typeface="Gisha" pitchFamily="34" charset="-79"/>
              <a:cs typeface="Gisha" pitchFamily="34" charset="-79"/>
            </a:endParaRPr>
          </a:p>
          <a:p>
            <a:pPr lvl="1" algn="just"/>
            <a:r>
              <a:rPr lang="en-US" dirty="0" smtClean="0">
                <a:latin typeface="Gisha" pitchFamily="34" charset="-79"/>
                <a:cs typeface="Gisha" pitchFamily="34" charset="-79"/>
              </a:rPr>
              <a:t>A </a:t>
            </a:r>
            <a:r>
              <a:rPr lang="en-US" dirty="0" smtClean="0">
                <a:latin typeface="Gisha" pitchFamily="34" charset="-79"/>
                <a:cs typeface="Gisha" pitchFamily="34" charset="-79"/>
              </a:rPr>
              <a:t>collection of test scripts or test cases that is used for validating bug fixes (or finding new bugs) within a logical or physical area of a product. </a:t>
            </a:r>
          </a:p>
          <a:p>
            <a:pPr algn="just"/>
            <a:r>
              <a:rPr lang="en-US" b="1" dirty="0" smtClean="0">
                <a:latin typeface="Gisha" pitchFamily="34" charset="-79"/>
                <a:cs typeface="Gisha" pitchFamily="34" charset="-79"/>
              </a:rPr>
              <a:t>Test </a:t>
            </a:r>
            <a:r>
              <a:rPr lang="en-US" b="1" dirty="0" smtClean="0">
                <a:latin typeface="Gisha" pitchFamily="34" charset="-79"/>
                <a:cs typeface="Gisha" pitchFamily="34" charset="-79"/>
              </a:rPr>
              <a:t>script: </a:t>
            </a:r>
            <a:endParaRPr lang="en-US" b="1" dirty="0" smtClean="0">
              <a:latin typeface="Gisha" pitchFamily="34" charset="-79"/>
              <a:cs typeface="Gisha" pitchFamily="34" charset="-79"/>
            </a:endParaRPr>
          </a:p>
          <a:p>
            <a:pPr lvl="1" algn="just"/>
            <a:r>
              <a:rPr lang="en-US" dirty="0" smtClean="0">
                <a:latin typeface="Gisha" pitchFamily="34" charset="-79"/>
                <a:cs typeface="Gisha" pitchFamily="34" charset="-79"/>
              </a:rPr>
              <a:t>The </a:t>
            </a:r>
            <a:r>
              <a:rPr lang="en-US" dirty="0" smtClean="0">
                <a:latin typeface="Gisha" pitchFamily="34" charset="-79"/>
                <a:cs typeface="Gisha" pitchFamily="34" charset="-79"/>
              </a:rPr>
              <a:t>step-by-step instructions that describe how a test case is to be executed. </a:t>
            </a:r>
            <a:endParaRPr lang="en-US" dirty="0" smtClean="0">
              <a:latin typeface="Gisha" pitchFamily="34" charset="-79"/>
              <a:cs typeface="Gisha" pitchFamily="34" charset="-79"/>
            </a:endParaRPr>
          </a:p>
          <a:p>
            <a:pPr algn="just"/>
            <a:r>
              <a:rPr lang="en-US" b="1" dirty="0" smtClean="0">
                <a:latin typeface="Gisha" pitchFamily="34" charset="-79"/>
                <a:cs typeface="Gisha" pitchFamily="34" charset="-79"/>
              </a:rPr>
              <a:t>Test </a:t>
            </a:r>
            <a:r>
              <a:rPr lang="en-US" b="1" dirty="0" smtClean="0">
                <a:latin typeface="Gisha" pitchFamily="34" charset="-79"/>
                <a:cs typeface="Gisha" pitchFamily="34" charset="-79"/>
              </a:rPr>
              <a:t>ware: </a:t>
            </a:r>
            <a:endParaRPr lang="en-US" b="1" dirty="0" smtClean="0">
              <a:latin typeface="Gisha" pitchFamily="34" charset="-79"/>
              <a:cs typeface="Gisha" pitchFamily="34" charset="-79"/>
            </a:endParaRPr>
          </a:p>
          <a:p>
            <a:pPr lvl="1" algn="just"/>
            <a:r>
              <a:rPr lang="en-US" dirty="0" smtClean="0">
                <a:latin typeface="Gisha" pitchFamily="34" charset="-79"/>
                <a:cs typeface="Gisha" pitchFamily="34" charset="-79"/>
              </a:rPr>
              <a:t>It </a:t>
            </a:r>
            <a:r>
              <a:rPr lang="en-US" dirty="0" smtClean="0">
                <a:latin typeface="Gisha" pitchFamily="34" charset="-79"/>
                <a:cs typeface="Gisha" pitchFamily="34" charset="-79"/>
              </a:rPr>
              <a:t>includes all of testing documentation created during the testing process. </a:t>
            </a:r>
            <a:endParaRPr lang="en-US" dirty="0" smtClean="0">
              <a:latin typeface="Gisha" pitchFamily="34" charset="-79"/>
              <a:cs typeface="Gisha" pitchFamily="34" charset="-79"/>
            </a:endParaRPr>
          </a:p>
          <a:p>
            <a:pPr lvl="1" algn="just"/>
            <a:r>
              <a:rPr lang="en-US" dirty="0" smtClean="0">
                <a:latin typeface="Gisha" pitchFamily="34" charset="-79"/>
                <a:cs typeface="Gisha" pitchFamily="34" charset="-79"/>
              </a:rPr>
              <a:t>For </a:t>
            </a:r>
            <a:r>
              <a:rPr lang="en-US" dirty="0" smtClean="0">
                <a:latin typeface="Gisha" pitchFamily="34" charset="-79"/>
                <a:cs typeface="Gisha" pitchFamily="34" charset="-79"/>
              </a:rPr>
              <a:t>example, test specification, test scripts, test cases, test data, the environment specification. </a:t>
            </a:r>
          </a:p>
          <a:p>
            <a:pPr algn="just"/>
            <a:r>
              <a:rPr lang="en-US" b="1" dirty="0" smtClean="0">
                <a:latin typeface="Gisha" pitchFamily="34" charset="-79"/>
                <a:cs typeface="Gisha" pitchFamily="34" charset="-79"/>
              </a:rPr>
              <a:t>Test </a:t>
            </a:r>
            <a:r>
              <a:rPr lang="en-US" b="1" dirty="0" smtClean="0">
                <a:latin typeface="Gisha" pitchFamily="34" charset="-79"/>
                <a:cs typeface="Gisha" pitchFamily="34" charset="-79"/>
              </a:rPr>
              <a:t>oracle: </a:t>
            </a:r>
            <a:r>
              <a:rPr lang="en-US" dirty="0" smtClean="0">
                <a:latin typeface="Gisha" pitchFamily="34" charset="-79"/>
                <a:cs typeface="Gisha" pitchFamily="34" charset="-79"/>
              </a:rPr>
              <a:t>Any means used to predict the outcome of a test. </a:t>
            </a:r>
          </a:p>
          <a:p>
            <a:pPr algn="just"/>
            <a:r>
              <a:rPr lang="en-US" b="1" dirty="0" smtClean="0">
                <a:latin typeface="Gisha" pitchFamily="34" charset="-79"/>
                <a:cs typeface="Gisha" pitchFamily="34" charset="-79"/>
              </a:rPr>
              <a:t>Test </a:t>
            </a:r>
            <a:r>
              <a:rPr lang="en-US" b="1" dirty="0" smtClean="0">
                <a:latin typeface="Gisha" pitchFamily="34" charset="-79"/>
                <a:cs typeface="Gisha" pitchFamily="34" charset="-79"/>
              </a:rPr>
              <a:t>log: </a:t>
            </a:r>
            <a:r>
              <a:rPr lang="en-US" dirty="0" smtClean="0">
                <a:latin typeface="Gisha" pitchFamily="34" charset="-79"/>
                <a:cs typeface="Gisha" pitchFamily="34" charset="-79"/>
              </a:rPr>
              <a:t>A chronological record of all relevant details about the execution of a test. </a:t>
            </a:r>
          </a:p>
          <a:p>
            <a:pPr algn="just"/>
            <a:r>
              <a:rPr lang="en-US" b="1" dirty="0" smtClean="0">
                <a:latin typeface="Gisha" pitchFamily="34" charset="-79"/>
                <a:cs typeface="Gisha" pitchFamily="34" charset="-79"/>
              </a:rPr>
              <a:t>Test </a:t>
            </a:r>
            <a:r>
              <a:rPr lang="en-US" b="1" dirty="0" smtClean="0">
                <a:latin typeface="Gisha" pitchFamily="34" charset="-79"/>
                <a:cs typeface="Gisha" pitchFamily="34" charset="-79"/>
              </a:rPr>
              <a:t>report: </a:t>
            </a:r>
            <a:r>
              <a:rPr lang="en-US" dirty="0" smtClean="0">
                <a:latin typeface="Gisha" pitchFamily="34" charset="-79"/>
                <a:cs typeface="Gisha" pitchFamily="34" charset="-79"/>
              </a:rPr>
              <a:t>A document describing the conduct and results of testing carried out for a system. </a:t>
            </a:r>
            <a:endParaRPr lang="en-US" dirty="0">
              <a:latin typeface="Gisha" pitchFamily="34" charset="-79"/>
              <a:cs typeface="Gisha" pitchFamily="34" charset="-79"/>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743677" y="338563"/>
            <a:ext cx="10396883"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REFERENCES</a:t>
            </a:r>
            <a:endParaRPr/>
          </a:p>
        </p:txBody>
      </p:sp>
      <p:pic>
        <p:nvPicPr>
          <p:cNvPr id="310" name="Google Shape;310;p37"/>
          <p:cNvPicPr preferRelativeResize="0"/>
          <p:nvPr/>
        </p:nvPicPr>
        <p:blipFill rotWithShape="1">
          <a:blip r:embed="rId3">
            <a:alphaModFix/>
          </a:blip>
          <a:srcRect/>
          <a:stretch/>
        </p:blipFill>
        <p:spPr>
          <a:xfrm>
            <a:off x="4618516" y="3341458"/>
            <a:ext cx="3442765" cy="938936"/>
          </a:xfrm>
          <a:prstGeom prst="rect">
            <a:avLst/>
          </a:prstGeom>
          <a:noFill/>
          <a:ln>
            <a:noFill/>
          </a:ln>
        </p:spPr>
      </p:pic>
      <p:pic>
        <p:nvPicPr>
          <p:cNvPr id="311" name="Google Shape;311;p37" descr="Software Testing: Principles and Practices by Srinivasan Desikan"/>
          <p:cNvPicPr preferRelativeResize="0"/>
          <p:nvPr/>
        </p:nvPicPr>
        <p:blipFill rotWithShape="1">
          <a:blip r:embed="rId4">
            <a:alphaModFix/>
          </a:blip>
          <a:srcRect/>
          <a:stretch/>
        </p:blipFill>
        <p:spPr>
          <a:xfrm>
            <a:off x="1097250" y="900154"/>
            <a:ext cx="2530553" cy="3329675"/>
          </a:xfrm>
          <a:prstGeom prst="rect">
            <a:avLst/>
          </a:prstGeom>
          <a:noFill/>
          <a:ln>
            <a:noFill/>
          </a:ln>
        </p:spPr>
      </p:pic>
      <p:pic>
        <p:nvPicPr>
          <p:cNvPr id="312" name="Google Shape;312;p37"/>
          <p:cNvPicPr preferRelativeResize="0"/>
          <p:nvPr/>
        </p:nvPicPr>
        <p:blipFill rotWithShape="1">
          <a:blip r:embed="rId5">
            <a:alphaModFix/>
          </a:blip>
          <a:srcRect l="19540" t="19288" r="18665" b="21294"/>
          <a:stretch/>
        </p:blipFill>
        <p:spPr>
          <a:xfrm>
            <a:off x="4745152" y="1652575"/>
            <a:ext cx="2936231" cy="1588094"/>
          </a:xfrm>
          <a:prstGeom prst="rect">
            <a:avLst/>
          </a:prstGeom>
          <a:noFill/>
          <a:ln>
            <a:noFill/>
          </a:ln>
        </p:spPr>
      </p:pic>
      <p:pic>
        <p:nvPicPr>
          <p:cNvPr id="313" name="Google Shape;313;p37" descr="TOOLSQA"/>
          <p:cNvPicPr preferRelativeResize="0"/>
          <p:nvPr/>
        </p:nvPicPr>
        <p:blipFill rotWithShape="1">
          <a:blip r:embed="rId6">
            <a:alphaModFix/>
          </a:blip>
          <a:srcRect/>
          <a:stretch/>
        </p:blipFill>
        <p:spPr>
          <a:xfrm>
            <a:off x="8672097" y="1568666"/>
            <a:ext cx="2305051" cy="666750"/>
          </a:xfrm>
          <a:prstGeom prst="rect">
            <a:avLst/>
          </a:prstGeom>
          <a:noFill/>
          <a:ln>
            <a:noFill/>
          </a:ln>
        </p:spPr>
      </p:pic>
      <p:pic>
        <p:nvPicPr>
          <p:cNvPr id="314" name="Google Shape;314;p37"/>
          <p:cNvPicPr preferRelativeResize="0"/>
          <p:nvPr/>
        </p:nvPicPr>
        <p:blipFill rotWithShape="1">
          <a:blip r:embed="rId7">
            <a:alphaModFix/>
          </a:blip>
          <a:srcRect/>
          <a:stretch/>
        </p:blipFill>
        <p:spPr>
          <a:xfrm>
            <a:off x="8902409" y="2829993"/>
            <a:ext cx="1666875" cy="523875"/>
          </a:xfrm>
          <a:prstGeom prst="rect">
            <a:avLst/>
          </a:prstGeom>
          <a:noFill/>
          <a:ln>
            <a:noFill/>
          </a:ln>
        </p:spPr>
      </p:pic>
      <p:pic>
        <p:nvPicPr>
          <p:cNvPr id="315" name="Google Shape;315;p37"/>
          <p:cNvPicPr preferRelativeResize="0"/>
          <p:nvPr/>
        </p:nvPicPr>
        <p:blipFill rotWithShape="1">
          <a:blip r:embed="rId8">
            <a:alphaModFix/>
          </a:blip>
          <a:srcRect/>
          <a:stretch/>
        </p:blipFill>
        <p:spPr>
          <a:xfrm>
            <a:off x="4280554" y="4511293"/>
            <a:ext cx="6962775" cy="885825"/>
          </a:xfrm>
          <a:prstGeom prst="rect">
            <a:avLst/>
          </a:prstGeom>
          <a:noFill/>
          <a:ln>
            <a:noFill/>
          </a:ln>
        </p:spPr>
      </p:pic>
      <p:pic>
        <p:nvPicPr>
          <p:cNvPr id="316" name="Google Shape;316;p37" descr="TestingWhiz"/>
          <p:cNvPicPr preferRelativeResize="0"/>
          <p:nvPr/>
        </p:nvPicPr>
        <p:blipFill rotWithShape="1">
          <a:blip r:embed="rId9">
            <a:alphaModFix/>
          </a:blip>
          <a:srcRect/>
          <a:stretch/>
        </p:blipFill>
        <p:spPr>
          <a:xfrm>
            <a:off x="1246835" y="4774974"/>
            <a:ext cx="2632044" cy="641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ERROR</a:t>
            </a:r>
            <a:endParaRPr cap="none"/>
          </a:p>
        </p:txBody>
      </p:sp>
      <p:sp>
        <p:nvSpPr>
          <p:cNvPr id="165" name="Google Shape;165;p21"/>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rmAutofit lnSpcReduction="10000"/>
          </a:bodyPr>
          <a:lstStyle/>
          <a:p>
            <a:pPr marL="228600" lvl="0" indent="-25400" algn="l" rtl="0">
              <a:lnSpc>
                <a:spcPct val="120000"/>
              </a:lnSpc>
              <a:spcBef>
                <a:spcPts val="0"/>
              </a:spcBef>
              <a:spcAft>
                <a:spcPts val="0"/>
              </a:spcAft>
              <a:buSzPts val="320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dirty="0">
                <a:latin typeface="Arial"/>
                <a:ea typeface="Arial"/>
                <a:cs typeface="Arial"/>
                <a:sym typeface="Arial"/>
              </a:rPr>
              <a:t>AN ERROR IS A MISTAKE.</a:t>
            </a:r>
            <a:endParaRPr/>
          </a:p>
          <a:p>
            <a:pPr marL="228600" lvl="0" indent="-228600" algn="l" rtl="0">
              <a:lnSpc>
                <a:spcPct val="120000"/>
              </a:lnSpc>
              <a:spcBef>
                <a:spcPts val="1000"/>
              </a:spcBef>
              <a:spcAft>
                <a:spcPts val="0"/>
              </a:spcAft>
              <a:buSzPts val="3200"/>
              <a:buChar char="•"/>
            </a:pPr>
            <a:r>
              <a:rPr lang="en-US" b="1" dirty="0" smtClean="0">
                <a:latin typeface="Arial"/>
                <a:ea typeface="Arial"/>
                <a:cs typeface="Arial"/>
                <a:sym typeface="Arial"/>
              </a:rPr>
              <a:t>IT </a:t>
            </a:r>
            <a:r>
              <a:rPr lang="en-US" b="1" dirty="0">
                <a:latin typeface="Arial"/>
                <a:ea typeface="Arial"/>
                <a:cs typeface="Arial"/>
                <a:sym typeface="Arial"/>
              </a:rPr>
              <a:t>IS A MISCONCEPTION OR MISUNDERSTANDING ON THE PART OF A SOFTWARE DEVELOPER</a:t>
            </a:r>
            <a:endParaRPr/>
          </a:p>
          <a:p>
            <a:pPr marL="228600" lvl="0" indent="-228600" algn="l" rtl="0">
              <a:lnSpc>
                <a:spcPct val="120000"/>
              </a:lnSpc>
              <a:spcBef>
                <a:spcPts val="1000"/>
              </a:spcBef>
              <a:spcAft>
                <a:spcPts val="0"/>
              </a:spcAft>
              <a:buSzPts val="3200"/>
              <a:buChar char="•"/>
            </a:pPr>
            <a:r>
              <a:rPr lang="en-US" b="1" dirty="0" smtClean="0">
                <a:latin typeface="Arial"/>
                <a:ea typeface="Arial"/>
                <a:cs typeface="Arial"/>
                <a:sym typeface="Arial"/>
              </a:rPr>
              <a:t>IT </a:t>
            </a:r>
            <a:r>
              <a:rPr lang="en-US" b="1" dirty="0">
                <a:latin typeface="Arial"/>
                <a:ea typeface="Arial"/>
                <a:cs typeface="Arial"/>
                <a:sym typeface="Arial"/>
              </a:rPr>
              <a:t>IS DETERMINED BY </a:t>
            </a:r>
            <a:r>
              <a:rPr lang="en-US" b="1" dirty="0" smtClean="0">
                <a:latin typeface="Arial"/>
                <a:ea typeface="Arial"/>
                <a:cs typeface="Arial"/>
                <a:sym typeface="Arial"/>
              </a:rPr>
              <a:t>DEVELOPERS</a:t>
            </a:r>
          </a:p>
          <a:p>
            <a:pPr marL="228600" indent="-228600">
              <a:buSzPts val="3200"/>
            </a:pPr>
            <a:r>
              <a:rPr lang="en-US" b="1" dirty="0" smtClean="0">
                <a:latin typeface="Arial"/>
                <a:ea typeface="Arial"/>
                <a:cs typeface="Arial"/>
                <a:sym typeface="Arial"/>
              </a:rPr>
              <a:t>A requirements error may be magnified during design and still amplified during coding. </a:t>
            </a:r>
          </a:p>
          <a:p>
            <a:pPr marL="228600" indent="-228600">
              <a:buSzPts val="3200"/>
            </a:pPr>
            <a:r>
              <a:rPr lang="en-US" b="1" dirty="0" smtClean="0">
                <a:latin typeface="Arial"/>
                <a:ea typeface="Arial"/>
                <a:cs typeface="Arial"/>
                <a:sym typeface="Arial"/>
              </a:rPr>
              <a:t>So, an error is a mistake during SDLC. </a:t>
            </a:r>
            <a:endParaRPr b="1">
              <a:latin typeface="Arial"/>
              <a:ea typeface="Arial"/>
              <a:cs typeface="Arial"/>
              <a:sym typeface="Arial"/>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p:txBody>
      </p:sp>
      <p:pic>
        <p:nvPicPr>
          <p:cNvPr id="166" name="Google Shape;166;p21" descr="How to Fix the 502 Bad Gateway Error in WordPress | Elegant Themes ..."/>
          <p:cNvPicPr preferRelativeResize="0"/>
          <p:nvPr/>
        </p:nvPicPr>
        <p:blipFill rotWithShape="1">
          <a:blip r:embed="rId3">
            <a:alphaModFix/>
          </a:blip>
          <a:srcRect l="18103" t="17171" r="18207" b="22068"/>
          <a:stretch/>
        </p:blipFill>
        <p:spPr>
          <a:xfrm>
            <a:off x="7350713" y="599065"/>
            <a:ext cx="1819923" cy="972284"/>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cap="none" dirty="0"/>
              <a:t>TYPES OF ERROR</a:t>
            </a:r>
            <a:endParaRPr cap="none"/>
          </a:p>
        </p:txBody>
      </p:sp>
      <p:sp>
        <p:nvSpPr>
          <p:cNvPr id="173" name="Google Shape;173;p22"/>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dirty="0">
                <a:latin typeface="Gisha" pitchFamily="34" charset="-79"/>
                <a:ea typeface="GulimChe" pitchFamily="49" charset="-127"/>
                <a:cs typeface="Gisha" pitchFamily="34" charset="-79"/>
              </a:rPr>
              <a:t>SYNTACTIC ERROR</a:t>
            </a:r>
            <a:endParaRPr>
              <a:latin typeface="Gisha" pitchFamily="34" charset="-79"/>
              <a:ea typeface="GulimChe" pitchFamily="49" charset="-127"/>
              <a:cs typeface="Gisha" pitchFamily="34" charset="-79"/>
            </a:endParaRPr>
          </a:p>
        </p:txBody>
      </p:sp>
      <p:sp>
        <p:nvSpPr>
          <p:cNvPr id="174" name="Google Shape;174;p22"/>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dirty="0">
                <a:latin typeface="Gisha" pitchFamily="34" charset="-79"/>
                <a:cs typeface="Gisha" pitchFamily="34" charset="-79"/>
              </a:rPr>
              <a:t>CALCULATION ERRORS</a:t>
            </a:r>
            <a:endParaRPr>
              <a:latin typeface="Gisha" pitchFamily="34" charset="-79"/>
              <a:cs typeface="Gisha" pitchFamily="34" charset="-79"/>
            </a:endParaRPr>
          </a:p>
        </p:txBody>
      </p:sp>
      <p:sp>
        <p:nvSpPr>
          <p:cNvPr id="175" name="Google Shape;175;p22"/>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dirty="0">
                <a:latin typeface="Gisha" pitchFamily="34" charset="-79"/>
                <a:cs typeface="Gisha" pitchFamily="34" charset="-79"/>
              </a:rPr>
              <a:t>FLOW CONTROL ERROR</a:t>
            </a:r>
            <a:endParaRPr>
              <a:latin typeface="Gisha" pitchFamily="34" charset="-79"/>
              <a:cs typeface="Gisha" pitchFamily="34" charset="-79"/>
            </a:endParaRPr>
          </a:p>
        </p:txBody>
      </p:sp>
      <p:sp>
        <p:nvSpPr>
          <p:cNvPr id="176" name="Google Shape;176;p22"/>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40"/>
              <a:buNone/>
            </a:pPr>
            <a:r>
              <a:rPr lang="en-US" dirty="0"/>
              <a:t>IF A USER CLICKS ON ‘SAVE AND CLOSE’ BUTTON, THE USER INFORMATION IN THE FORM SHOULD BE SAVED AND THE FORM SHOULD CLOSE. IF CLICKING ON THE BUTTON DOES NOT CLOSE THE FORM, THEN IT IS A CONTROL FLOW ERROR.</a:t>
            </a:r>
            <a:endParaRPr/>
          </a:p>
          <a:p>
            <a:pPr marL="0" lvl="0" indent="0" algn="ctr" rtl="0">
              <a:lnSpc>
                <a:spcPct val="120000"/>
              </a:lnSpc>
              <a:spcBef>
                <a:spcPts val="1000"/>
              </a:spcBef>
              <a:spcAft>
                <a:spcPts val="0"/>
              </a:spcAft>
              <a:buSzPts val="2240"/>
              <a:buNone/>
            </a:pPr>
            <a:endParaRPr/>
          </a:p>
        </p:txBody>
      </p:sp>
      <p:sp>
        <p:nvSpPr>
          <p:cNvPr id="177" name="Google Shape;177;p22"/>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40"/>
              <a:buNone/>
            </a:pPr>
            <a:r>
              <a:rPr lang="en-US" dirty="0"/>
              <a:t>MISSPELLED WORD CANCEL SPELLED AS CANCLE</a:t>
            </a:r>
            <a:endParaRPr/>
          </a:p>
        </p:txBody>
      </p:sp>
      <p:pic>
        <p:nvPicPr>
          <p:cNvPr id="178" name="Google Shape;178;p22" descr="misspelt Cancel"/>
          <p:cNvPicPr preferRelativeResize="0"/>
          <p:nvPr/>
        </p:nvPicPr>
        <p:blipFill rotWithShape="1">
          <a:blip r:embed="rId3">
            <a:alphaModFix/>
          </a:blip>
          <a:srcRect/>
          <a:stretch/>
        </p:blipFill>
        <p:spPr>
          <a:xfrm>
            <a:off x="1359717" y="3612107"/>
            <a:ext cx="2352675" cy="1123950"/>
          </a:xfrm>
          <a:prstGeom prst="rect">
            <a:avLst/>
          </a:prstGeom>
          <a:noFill/>
          <a:ln>
            <a:noFill/>
          </a:ln>
        </p:spPr>
      </p:pic>
      <p:pic>
        <p:nvPicPr>
          <p:cNvPr id="179" name="Google Shape;179;p22" descr="Percent Error Calculator"/>
          <p:cNvPicPr preferRelativeResize="0"/>
          <p:nvPr/>
        </p:nvPicPr>
        <p:blipFill rotWithShape="1">
          <a:blip r:embed="rId4">
            <a:alphaModFix/>
          </a:blip>
          <a:srcRect/>
          <a:stretch/>
        </p:blipFill>
        <p:spPr>
          <a:xfrm>
            <a:off x="4767501" y="3111635"/>
            <a:ext cx="2425731" cy="1790987"/>
          </a:xfrm>
          <a:prstGeom prst="rect">
            <a:avLst/>
          </a:prstGeom>
          <a:noFill/>
          <a:ln>
            <a:noFill/>
          </a:ln>
        </p:spPr>
      </p:pic>
      <p:pic>
        <p:nvPicPr>
          <p:cNvPr id="180" name="Google Shape;180;p22" descr="chapter: Editing-An-Article / Newscoop 4.4 for Journalists and Editors"/>
          <p:cNvPicPr preferRelativeResize="0"/>
          <p:nvPr/>
        </p:nvPicPr>
        <p:blipFill rotWithShape="1">
          <a:blip r:embed="rId5">
            <a:alphaModFix/>
          </a:blip>
          <a:srcRect l="45824" t="34826" r="4171" b="47609"/>
          <a:stretch/>
        </p:blipFill>
        <p:spPr>
          <a:xfrm>
            <a:off x="8036033" y="4421079"/>
            <a:ext cx="2833995" cy="435006"/>
          </a:xfrm>
          <a:prstGeom prst="rect">
            <a:avLst/>
          </a:prstGeom>
          <a:noFill/>
          <a:ln>
            <a:noFill/>
          </a:ln>
        </p:spPr>
      </p:pic>
      <p:sp>
        <p:nvSpPr>
          <p:cNvPr id="181" name="Google Shape;181;p22"/>
          <p:cNvSpPr txBox="1"/>
          <p:nvPr/>
        </p:nvSpPr>
        <p:spPr>
          <a:xfrm>
            <a:off x="4221560" y="2639657"/>
            <a:ext cx="3310128" cy="2734928"/>
          </a:xfrm>
          <a:prstGeom prst="rect">
            <a:avLst/>
          </a:prstGeom>
          <a:noFill/>
          <a:ln>
            <a:noFill/>
          </a:ln>
        </p:spPr>
        <p:txBody>
          <a:bodyPr spcFirstLastPara="1" wrap="square" lIns="91425" tIns="45700" rIns="91425" bIns="45700" anchor="t" anchorCtr="0">
            <a:normAutofit/>
          </a:bodyPr>
          <a:lstStyle/>
          <a:p>
            <a:pPr marL="0" marR="0" lvl="0" indent="0" algn="ctr" rtl="0">
              <a:lnSpc>
                <a:spcPct val="120000"/>
              </a:lnSpc>
              <a:spcBef>
                <a:spcPts val="0"/>
              </a:spcBef>
              <a:spcAft>
                <a:spcPts val="0"/>
              </a:spcAft>
              <a:buClr>
                <a:schemeClr val="accent1"/>
              </a:buClr>
              <a:buSzPts val="2240"/>
              <a:buFont typeface="Arial"/>
              <a:buNone/>
            </a:pPr>
            <a:r>
              <a:rPr lang="en-US" sz="1400" b="0" i="0" u="none" strike="noStrike" cap="none" dirty="0">
                <a:solidFill>
                  <a:schemeClr val="dk1"/>
                </a:solidFill>
                <a:latin typeface="Impact"/>
                <a:ea typeface="Impact"/>
                <a:cs typeface="Impact"/>
                <a:sym typeface="Impact"/>
              </a:rPr>
              <a:t>INCORRECT FORMULAS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p:tgtEl>
                                          <p:spTgt spid="1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 calcmode="lin" valueType="num">
                                      <p:cBhvr additive="base">
                                        <p:cTn id="12" dur="500"/>
                                        <p:tgtEl>
                                          <p:spTgt spid="17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7">
                                            <p:txEl>
                                              <p:pRg st="0" end="0"/>
                                            </p:txEl>
                                          </p:spTgt>
                                        </p:tgtEl>
                                        <p:attrNameLst>
                                          <p:attrName>style.visibility</p:attrName>
                                        </p:attrNameLst>
                                      </p:cBhvr>
                                      <p:to>
                                        <p:strVal val="visible"/>
                                      </p:to>
                                    </p:set>
                                    <p:anim calcmode="lin" valueType="num">
                                      <p:cBhvr additive="base">
                                        <p:cTn id="17" dur="500"/>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4">
                                            <p:txEl>
                                              <p:pRg st="0" end="0"/>
                                            </p:txEl>
                                          </p:spTgt>
                                        </p:tgtEl>
                                        <p:attrNameLst>
                                          <p:attrName>style.visibility</p:attrName>
                                        </p:attrNameLst>
                                      </p:cBhvr>
                                      <p:to>
                                        <p:strVal val="visible"/>
                                      </p:to>
                                    </p:set>
                                    <p:anim calcmode="lin" valueType="num">
                                      <p:cBhvr additive="base">
                                        <p:cTn id="22" dur="500"/>
                                        <p:tgtEl>
                                          <p:spTgt spid="1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9"/>
                                        </p:tgtEl>
                                        <p:attrNameLst>
                                          <p:attrName>style.visibility</p:attrName>
                                        </p:attrNameLst>
                                      </p:cBhvr>
                                      <p:to>
                                        <p:strVal val="visible"/>
                                      </p:to>
                                    </p:set>
                                    <p:anim calcmode="lin" valueType="num">
                                      <p:cBhvr additive="base">
                                        <p:cTn id="27" dur="500"/>
                                        <p:tgtEl>
                                          <p:spTgt spid="179"/>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81"/>
                                        </p:tgtEl>
                                        <p:attrNameLst>
                                          <p:attrName>style.visibility</p:attrName>
                                        </p:attrNameLst>
                                      </p:cBhvr>
                                      <p:to>
                                        <p:strVal val="visible"/>
                                      </p:to>
                                    </p:set>
                                    <p:anim calcmode="lin" valueType="num">
                                      <p:cBhvr additive="base">
                                        <p:cTn id="30" dur="500"/>
                                        <p:tgtEl>
                                          <p:spTgt spid="18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5">
                                            <p:txEl>
                                              <p:pRg st="0" end="0"/>
                                            </p:txEl>
                                          </p:spTgt>
                                        </p:tgtEl>
                                        <p:attrNameLst>
                                          <p:attrName>style.visibility</p:attrName>
                                        </p:attrNameLst>
                                      </p:cBhvr>
                                      <p:to>
                                        <p:strVal val="visible"/>
                                      </p:to>
                                    </p:set>
                                    <p:anim calcmode="lin" valueType="num">
                                      <p:cBhvr additive="base">
                                        <p:cTn id="35" dur="500"/>
                                        <p:tgtEl>
                                          <p:spTgt spid="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80"/>
                                        </p:tgtEl>
                                        <p:attrNameLst>
                                          <p:attrName>style.visibility</p:attrName>
                                        </p:attrNameLst>
                                      </p:cBhvr>
                                      <p:to>
                                        <p:strVal val="visible"/>
                                      </p:to>
                                    </p:set>
                                    <p:anim calcmode="lin" valueType="num">
                                      <p:cBhvr additive="base">
                                        <p:cTn id="40" dur="500"/>
                                        <p:tgtEl>
                                          <p:spTgt spid="18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6">
                                            <p:txEl>
                                              <p:pRg st="0" end="0"/>
                                            </p:txEl>
                                          </p:spTgt>
                                        </p:tgtEl>
                                        <p:attrNameLst>
                                          <p:attrName>style.visibility</p:attrName>
                                        </p:attrNameLst>
                                      </p:cBhvr>
                                      <p:to>
                                        <p:strVal val="visible"/>
                                      </p:to>
                                    </p:set>
                                    <p:anim calcmode="lin" valueType="num">
                                      <p:cBhvr additive="base">
                                        <p:cTn id="45" dur="500"/>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76">
                                            <p:txEl>
                                              <p:pRg st="1" end="1"/>
                                            </p:txEl>
                                          </p:spTgt>
                                        </p:tgtEl>
                                        <p:attrNameLst>
                                          <p:attrName>style.visibility</p:attrName>
                                        </p:attrNameLst>
                                      </p:cBhvr>
                                      <p:to>
                                        <p:strVal val="visible"/>
                                      </p:to>
                                    </p:set>
                                    <p:anim calcmode="lin" valueType="num">
                                      <p:cBhvr additive="base">
                                        <p:cTn id="50" dur="500"/>
                                        <p:tgtEl>
                                          <p:spTgt spid="17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DEFECT</a:t>
            </a:r>
            <a:endParaRPr cap="none"/>
          </a:p>
        </p:txBody>
      </p:sp>
      <p:sp>
        <p:nvSpPr>
          <p:cNvPr id="188" name="Google Shape;188;p23"/>
          <p:cNvSpPr txBox="1">
            <a:spLocks noGrp="1"/>
          </p:cNvSpPr>
          <p:nvPr>
            <p:ph type="body" idx="1"/>
          </p:nvPr>
        </p:nvSpPr>
        <p:spPr>
          <a:xfrm>
            <a:off x="687977" y="1725573"/>
            <a:ext cx="10394707" cy="3774964"/>
          </a:xfrm>
          <a:prstGeom prst="rect">
            <a:avLst/>
          </a:prstGeom>
          <a:noFill/>
          <a:ln>
            <a:noFill/>
          </a:ln>
        </p:spPr>
        <p:txBody>
          <a:bodyPr spcFirstLastPara="1" wrap="square" lIns="91425" tIns="45700" rIns="91425" bIns="45700" anchor="ctr" anchorCtr="0">
            <a:normAutofit fontScale="92500"/>
          </a:bodyPr>
          <a:lstStyle/>
          <a:p>
            <a:pPr marL="228600" lvl="0" indent="-228600" algn="just" rtl="0">
              <a:lnSpc>
                <a:spcPct val="120000"/>
              </a:lnSpc>
              <a:spcBef>
                <a:spcPts val="0"/>
              </a:spcBef>
              <a:spcAft>
                <a:spcPts val="0"/>
              </a:spcAft>
              <a:buSzPct val="160000"/>
              <a:buChar char="•"/>
            </a:pPr>
            <a:r>
              <a:rPr lang="en-US" b="1" dirty="0">
                <a:latin typeface="Arial"/>
                <a:ea typeface="Arial"/>
                <a:cs typeface="Arial"/>
                <a:sym typeface="Arial"/>
              </a:rPr>
              <a:t>FAULT </a:t>
            </a:r>
            <a:r>
              <a:rPr lang="en-US" b="1" dirty="0" smtClean="0">
                <a:latin typeface="Arial"/>
                <a:ea typeface="Arial"/>
                <a:cs typeface="Arial"/>
                <a:sym typeface="Arial"/>
              </a:rPr>
              <a:t>OR </a:t>
            </a:r>
            <a:r>
              <a:rPr lang="en-US" b="1" dirty="0">
                <a:latin typeface="Arial"/>
                <a:ea typeface="Arial"/>
                <a:cs typeface="Arial"/>
                <a:sym typeface="Arial"/>
              </a:rPr>
              <a:t>DEFECT</a:t>
            </a:r>
            <a:endParaRPr/>
          </a:p>
          <a:p>
            <a:pPr lvl="1" algn="just"/>
            <a:r>
              <a:rPr lang="en-US" sz="1900" b="1" dirty="0" smtClean="0">
                <a:latin typeface="Arial"/>
                <a:ea typeface="Arial"/>
                <a:cs typeface="Arial"/>
                <a:sym typeface="Arial"/>
              </a:rPr>
              <a:t>A missing or incorrect statement in a program resulting from an error is a fault </a:t>
            </a:r>
          </a:p>
          <a:p>
            <a:pPr marL="228600" lvl="0" indent="-228600" algn="just" rtl="0">
              <a:lnSpc>
                <a:spcPct val="120000"/>
              </a:lnSpc>
              <a:spcBef>
                <a:spcPts val="1000"/>
              </a:spcBef>
              <a:spcAft>
                <a:spcPts val="0"/>
              </a:spcAft>
              <a:buSzPct val="160000"/>
              <a:buChar char="•"/>
            </a:pPr>
            <a:r>
              <a:rPr lang="en-US" b="1" dirty="0" smtClean="0">
                <a:latin typeface="Arial"/>
                <a:ea typeface="Arial"/>
                <a:cs typeface="Arial"/>
                <a:sym typeface="Arial"/>
              </a:rPr>
              <a:t>DEFECT </a:t>
            </a:r>
            <a:r>
              <a:rPr lang="en-US" b="1" dirty="0">
                <a:latin typeface="Arial"/>
                <a:ea typeface="Arial"/>
                <a:cs typeface="Arial"/>
                <a:sym typeface="Arial"/>
              </a:rPr>
              <a:t>IS AN ERROR FOUND AFTER THE APPLICATION GOES INTO PRODUCTION. </a:t>
            </a:r>
            <a:endParaRPr/>
          </a:p>
          <a:p>
            <a:pPr marL="228600" lvl="0" indent="-228600" algn="just" rtl="0">
              <a:lnSpc>
                <a:spcPct val="120000"/>
              </a:lnSpc>
              <a:spcBef>
                <a:spcPts val="1000"/>
              </a:spcBef>
              <a:spcAft>
                <a:spcPts val="0"/>
              </a:spcAft>
              <a:buSzPct val="160000"/>
              <a:buChar char="•"/>
            </a:pPr>
            <a:r>
              <a:rPr lang="en-US" b="1" dirty="0" smtClean="0">
                <a:latin typeface="Arial"/>
                <a:ea typeface="Arial"/>
                <a:cs typeface="Arial"/>
                <a:sym typeface="Arial"/>
              </a:rPr>
              <a:t>IN </a:t>
            </a:r>
            <a:r>
              <a:rPr lang="en-US" b="1" dirty="0">
                <a:latin typeface="Arial"/>
                <a:ea typeface="Arial"/>
                <a:cs typeface="Arial"/>
                <a:sym typeface="Arial"/>
              </a:rPr>
              <a:t>OTHER WORDS DEFECT IS THE DIFFERENCE BETWEEN EXPECTED AND ACTUAL RESULT IN THE CONTEXT OF TESTING</a:t>
            </a:r>
            <a:r>
              <a:rPr lang="en-US" b="1" dirty="0" smtClean="0">
                <a:latin typeface="Arial"/>
                <a:ea typeface="Arial"/>
                <a:cs typeface="Arial"/>
                <a:sym typeface="Arial"/>
              </a:rPr>
              <a:t>.</a:t>
            </a:r>
          </a:p>
          <a:p>
            <a:pPr marL="228600" lvl="0" indent="-228600" algn="just">
              <a:buSzPct val="160000"/>
            </a:pPr>
            <a:r>
              <a:rPr lang="en-US" b="1" dirty="0" smtClean="0">
                <a:latin typeface="Arial"/>
                <a:ea typeface="Arial"/>
                <a:cs typeface="Arial"/>
                <a:sym typeface="Arial"/>
              </a:rPr>
              <a:t>A </a:t>
            </a:r>
            <a:r>
              <a:rPr lang="en-US" b="1" dirty="0" smtClean="0">
                <a:latin typeface="Arial"/>
                <a:ea typeface="Arial"/>
                <a:cs typeface="Arial"/>
                <a:sym typeface="Arial"/>
              </a:rPr>
              <a:t>fault is the representation of an error. </a:t>
            </a:r>
          </a:p>
          <a:p>
            <a:pPr lvl="1" algn="just"/>
            <a:r>
              <a:rPr lang="en-US" b="1" dirty="0" smtClean="0">
                <a:latin typeface="Arial"/>
                <a:ea typeface="Arial"/>
                <a:cs typeface="Arial"/>
                <a:sym typeface="Arial"/>
              </a:rPr>
              <a:t>Representation </a:t>
            </a:r>
            <a:r>
              <a:rPr lang="en-US" b="1" dirty="0" smtClean="0">
                <a:latin typeface="Arial"/>
                <a:ea typeface="Arial"/>
                <a:cs typeface="Arial"/>
                <a:sym typeface="Arial"/>
              </a:rPr>
              <a:t>here means the mode of expression, such as a narrative text, data flow diagrams, hierarchy charts, etc. </a:t>
            </a:r>
            <a:endParaRPr lang="en-US" b="1" dirty="0" smtClean="0">
              <a:latin typeface="Arial"/>
              <a:ea typeface="Arial"/>
              <a:cs typeface="Arial"/>
              <a:sym typeface="Arial"/>
            </a:endParaRPr>
          </a:p>
          <a:p>
            <a:pPr marL="228600" lvl="0" indent="-228600" algn="just" rtl="0">
              <a:lnSpc>
                <a:spcPct val="120000"/>
              </a:lnSpc>
              <a:spcBef>
                <a:spcPts val="1000"/>
              </a:spcBef>
              <a:spcAft>
                <a:spcPts val="0"/>
              </a:spcAft>
              <a:buSzPct val="160000"/>
              <a:buChar char="•"/>
            </a:pPr>
            <a:r>
              <a:rPr lang="en-US" b="1" dirty="0" smtClean="0">
                <a:latin typeface="Arial"/>
                <a:ea typeface="Arial"/>
                <a:cs typeface="Arial"/>
                <a:sym typeface="Arial"/>
              </a:rPr>
              <a:t>IT </a:t>
            </a:r>
            <a:r>
              <a:rPr lang="en-US" b="1" dirty="0">
                <a:latin typeface="Arial"/>
                <a:ea typeface="Arial"/>
                <a:cs typeface="Arial"/>
                <a:sym typeface="Arial"/>
              </a:rPr>
              <a:t>IS DETERMINED BY TESTERS</a:t>
            </a:r>
            <a:endParaRPr/>
          </a:p>
        </p:txBody>
      </p:sp>
      <p:pic>
        <p:nvPicPr>
          <p:cNvPr id="189" name="Google Shape;189;p23" descr="What is difference between Defect, Bug , Error ? - The Startup ..."/>
          <p:cNvPicPr preferRelativeResize="0"/>
          <p:nvPr/>
        </p:nvPicPr>
        <p:blipFill rotWithShape="1">
          <a:blip r:embed="rId3">
            <a:alphaModFix/>
          </a:blip>
          <a:srcRect l="19899" t="10576" r="13232" b="8739"/>
          <a:stretch/>
        </p:blipFill>
        <p:spPr>
          <a:xfrm>
            <a:off x="8592104" y="152400"/>
            <a:ext cx="2228296" cy="1882067"/>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p:tgtEl>
                                          <p:spTgt spid="1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8">
                                            <p:txEl>
                                              <p:pRg st="0" end="0"/>
                                            </p:txEl>
                                          </p:spTgt>
                                        </p:tgtEl>
                                        <p:attrNameLst>
                                          <p:attrName>style.visibility</p:attrName>
                                        </p:attrNameLst>
                                      </p:cBhvr>
                                      <p:to>
                                        <p:strVal val="visible"/>
                                      </p:to>
                                    </p:set>
                                    <p:anim calcmode="lin" valueType="num">
                                      <p:cBhvr additive="base">
                                        <p:cTn id="12" dur="500"/>
                                        <p:tgtEl>
                                          <p:spTgt spid="1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8">
                                            <p:txEl>
                                              <p:pRg st="1" end="1"/>
                                            </p:txEl>
                                          </p:spTgt>
                                        </p:tgtEl>
                                        <p:attrNameLst>
                                          <p:attrName>style.visibility</p:attrName>
                                        </p:attrNameLst>
                                      </p:cBhvr>
                                      <p:to>
                                        <p:strVal val="visible"/>
                                      </p:to>
                                    </p:set>
                                    <p:anim calcmode="lin" valueType="num">
                                      <p:cBhvr additive="base">
                                        <p:cTn id="17" dur="500"/>
                                        <p:tgtEl>
                                          <p:spTgt spid="18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8">
                                            <p:txEl>
                                              <p:pRg st="2" end="2"/>
                                            </p:txEl>
                                          </p:spTgt>
                                        </p:tgtEl>
                                        <p:attrNameLst>
                                          <p:attrName>style.visibility</p:attrName>
                                        </p:attrNameLst>
                                      </p:cBhvr>
                                      <p:to>
                                        <p:strVal val="visible"/>
                                      </p:to>
                                    </p:set>
                                    <p:anim calcmode="lin" valueType="num">
                                      <p:cBhvr additive="base">
                                        <p:cTn id="22" dur="500"/>
                                        <p:tgtEl>
                                          <p:spTgt spid="18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8">
                                            <p:txEl>
                                              <p:pRg st="3" end="3"/>
                                            </p:txEl>
                                          </p:spTgt>
                                        </p:tgtEl>
                                        <p:attrNameLst>
                                          <p:attrName>style.visibility</p:attrName>
                                        </p:attrNameLst>
                                      </p:cBhvr>
                                      <p:to>
                                        <p:strVal val="visible"/>
                                      </p:to>
                                    </p:set>
                                    <p:anim calcmode="lin" valueType="num">
                                      <p:cBhvr additive="base">
                                        <p:cTn id="27" dur="500"/>
                                        <p:tgtEl>
                                          <p:spTgt spid="18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88">
                                            <p:txEl>
                                              <p:pRg st="4" end="4"/>
                                            </p:txEl>
                                          </p:spTgt>
                                        </p:tgtEl>
                                        <p:attrNameLst>
                                          <p:attrName>style.visibility</p:attrName>
                                        </p:attrNameLst>
                                      </p:cBhvr>
                                      <p:to>
                                        <p:strVal val="visible"/>
                                      </p:to>
                                    </p:set>
                                    <p:anim calcmode="lin" valueType="num">
                                      <p:cBhvr additive="base">
                                        <p:cTn id="32" dur="500"/>
                                        <p:tgtEl>
                                          <p:spTgt spid="18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8">
                                            <p:txEl>
                                              <p:pRg st="5" end="5"/>
                                            </p:txEl>
                                          </p:spTgt>
                                        </p:tgtEl>
                                        <p:attrNameLst>
                                          <p:attrName>style.visibility</p:attrName>
                                        </p:attrNameLst>
                                      </p:cBhvr>
                                      <p:to>
                                        <p:strVal val="visible"/>
                                      </p:to>
                                    </p:set>
                                    <p:anim calcmode="lin" valueType="num">
                                      <p:cBhvr additive="base">
                                        <p:cTn id="37" dur="500"/>
                                        <p:tgtEl>
                                          <p:spTgt spid="18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88">
                                            <p:txEl>
                                              <p:pRg st="6" end="6"/>
                                            </p:txEl>
                                          </p:spTgt>
                                        </p:tgtEl>
                                        <p:attrNameLst>
                                          <p:attrName>style.visibility</p:attrName>
                                        </p:attrNameLst>
                                      </p:cBhvr>
                                      <p:to>
                                        <p:strVal val="visible"/>
                                      </p:to>
                                    </p:set>
                                    <p:anim calcmode="lin" valueType="num">
                                      <p:cBhvr additive="base">
                                        <p:cTn id="42" dur="500"/>
                                        <p:tgtEl>
                                          <p:spTgt spid="18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685801" y="221943"/>
            <a:ext cx="10394707" cy="79011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1"/>
              </a:buClr>
              <a:buSzPct val="100000"/>
              <a:buFont typeface="Impact"/>
              <a:buNone/>
            </a:pPr>
            <a:r>
              <a:rPr lang="en-US" cap="none"/>
              <a:t>TYPES OF DEFECTS</a:t>
            </a:r>
            <a:endParaRPr cap="none"/>
          </a:p>
        </p:txBody>
      </p:sp>
      <p:sp>
        <p:nvSpPr>
          <p:cNvPr id="196" name="Google Shape;196;p24"/>
          <p:cNvSpPr txBox="1">
            <a:spLocks noGrp="1"/>
          </p:cNvSpPr>
          <p:nvPr>
            <p:ph type="body" idx="1"/>
          </p:nvPr>
        </p:nvSpPr>
        <p:spPr>
          <a:xfrm>
            <a:off x="801211" y="1249594"/>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dirty="0">
                <a:latin typeface="Gisha" pitchFamily="34" charset="-79"/>
                <a:cs typeface="Gisha" pitchFamily="34" charset="-79"/>
              </a:rPr>
              <a:t>LATENT DEFECT</a:t>
            </a:r>
            <a:endParaRPr>
              <a:latin typeface="Gisha" pitchFamily="34" charset="-79"/>
              <a:cs typeface="Gisha" pitchFamily="34" charset="-79"/>
            </a:endParaRPr>
          </a:p>
        </p:txBody>
      </p:sp>
      <p:sp>
        <p:nvSpPr>
          <p:cNvPr id="197" name="Google Shape;197;p24"/>
          <p:cNvSpPr txBox="1">
            <a:spLocks noGrp="1"/>
          </p:cNvSpPr>
          <p:nvPr>
            <p:ph type="body" idx="2"/>
          </p:nvPr>
        </p:nvSpPr>
        <p:spPr>
          <a:xfrm>
            <a:off x="706863" y="2100726"/>
            <a:ext cx="3310128" cy="3165981"/>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20000"/>
              </a:lnSpc>
              <a:spcBef>
                <a:spcPts val="0"/>
              </a:spcBef>
              <a:spcAft>
                <a:spcPts val="0"/>
              </a:spcAft>
              <a:buSzPts val="2240"/>
              <a:buNone/>
            </a:pPr>
            <a:r>
              <a:rPr lang="en-US" dirty="0">
                <a:latin typeface="Gisha" pitchFamily="34" charset="-79"/>
                <a:ea typeface="GulimChe" pitchFamily="49" charset="-127"/>
                <a:cs typeface="Gisha" pitchFamily="34" charset="-79"/>
              </a:rPr>
              <a:t>A HIDDEN FLAW IN A SOFTWARE WHICH IS NOT IDENTIFIED BY THE USER UNTIL A SET OF OPERATIONS IS NOT PERFORMED. </a:t>
            </a:r>
            <a:endParaRPr>
              <a:latin typeface="Gisha" pitchFamily="34" charset="-79"/>
              <a:ea typeface="GulimChe" pitchFamily="49" charset="-127"/>
              <a:cs typeface="Gisha" pitchFamily="34" charset="-79"/>
            </a:endParaRPr>
          </a:p>
          <a:p>
            <a:pPr marL="0" lvl="0" indent="0" algn="ctr" rtl="0">
              <a:lnSpc>
                <a:spcPct val="120000"/>
              </a:lnSpc>
              <a:spcBef>
                <a:spcPts val="1000"/>
              </a:spcBef>
              <a:spcAft>
                <a:spcPts val="0"/>
              </a:spcAft>
              <a:buSzPts val="2240"/>
              <a:buNone/>
            </a:pPr>
            <a:endParaRPr>
              <a:latin typeface="Gisha" pitchFamily="34" charset="-79"/>
              <a:ea typeface="GulimChe" pitchFamily="49" charset="-127"/>
              <a:cs typeface="Gisha" pitchFamily="34" charset="-79"/>
            </a:endParaRPr>
          </a:p>
          <a:p>
            <a:pPr marL="0" lvl="0" indent="0" algn="ctr" rtl="0">
              <a:lnSpc>
                <a:spcPct val="120000"/>
              </a:lnSpc>
              <a:spcBef>
                <a:spcPts val="1000"/>
              </a:spcBef>
              <a:spcAft>
                <a:spcPts val="0"/>
              </a:spcAft>
              <a:buSzPts val="2240"/>
              <a:buNone/>
            </a:pPr>
            <a:endParaRPr>
              <a:latin typeface="Gisha" pitchFamily="34" charset="-79"/>
              <a:ea typeface="GulimChe" pitchFamily="49" charset="-127"/>
              <a:cs typeface="Gisha" pitchFamily="34" charset="-79"/>
            </a:endParaRPr>
          </a:p>
          <a:p>
            <a:pPr marL="0" lvl="0" indent="0" algn="ctr" rtl="0">
              <a:lnSpc>
                <a:spcPct val="120000"/>
              </a:lnSpc>
              <a:spcBef>
                <a:spcPts val="1000"/>
              </a:spcBef>
              <a:spcAft>
                <a:spcPts val="0"/>
              </a:spcAft>
              <a:buSzPts val="2240"/>
              <a:buNone/>
            </a:pPr>
            <a:endParaRPr>
              <a:latin typeface="Gisha" pitchFamily="34" charset="-79"/>
              <a:ea typeface="GulimChe" pitchFamily="49" charset="-127"/>
              <a:cs typeface="Gisha" pitchFamily="34" charset="-79"/>
            </a:endParaRPr>
          </a:p>
          <a:p>
            <a:pPr marL="0" lvl="0" indent="0" algn="ctr" rtl="0">
              <a:lnSpc>
                <a:spcPct val="120000"/>
              </a:lnSpc>
              <a:spcBef>
                <a:spcPts val="1000"/>
              </a:spcBef>
              <a:spcAft>
                <a:spcPts val="0"/>
              </a:spcAft>
              <a:buSzPts val="2240"/>
              <a:buNone/>
            </a:pPr>
            <a:endParaRPr>
              <a:latin typeface="Gisha" pitchFamily="34" charset="-79"/>
              <a:ea typeface="GulimChe" pitchFamily="49" charset="-127"/>
              <a:cs typeface="Gisha" pitchFamily="34" charset="-79"/>
            </a:endParaRPr>
          </a:p>
          <a:p>
            <a:pPr marL="0" lvl="0" indent="0" algn="ctr" rtl="0">
              <a:lnSpc>
                <a:spcPct val="120000"/>
              </a:lnSpc>
              <a:spcBef>
                <a:spcPts val="1000"/>
              </a:spcBef>
              <a:spcAft>
                <a:spcPts val="0"/>
              </a:spcAft>
              <a:buSzPts val="2240"/>
              <a:buNone/>
            </a:pPr>
            <a:r>
              <a:rPr lang="en-US" dirty="0">
                <a:latin typeface="Gisha" pitchFamily="34" charset="-79"/>
                <a:ea typeface="GulimChe" pitchFamily="49" charset="-127"/>
                <a:cs typeface="Gisha" pitchFamily="34" charset="-79"/>
              </a:rPr>
              <a:t>SETTING DEFAULT PRINTER BY DOES  NOT PRINT IN IT</a:t>
            </a:r>
            <a:endParaRPr>
              <a:latin typeface="Gisha" pitchFamily="34" charset="-79"/>
              <a:ea typeface="GulimChe" pitchFamily="49" charset="-127"/>
              <a:cs typeface="Gisha" pitchFamily="34" charset="-79"/>
            </a:endParaRPr>
          </a:p>
        </p:txBody>
      </p:sp>
      <p:pic>
        <p:nvPicPr>
          <p:cNvPr id="198" name="Google Shape;198;p24" descr="Change / Set Default Printer in Settings - macOS 10 - YouTube"/>
          <p:cNvPicPr preferRelativeResize="0"/>
          <p:nvPr/>
        </p:nvPicPr>
        <p:blipFill rotWithShape="1">
          <a:blip r:embed="rId3">
            <a:alphaModFix/>
          </a:blip>
          <a:srcRect r="29974" b="22505"/>
          <a:stretch/>
        </p:blipFill>
        <p:spPr>
          <a:xfrm>
            <a:off x="1143000" y="3276600"/>
            <a:ext cx="2166151" cy="13484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 calcmode="lin" valueType="num">
                                      <p:cBhvr additive="base">
                                        <p:cTn id="7" dur="500"/>
                                        <p:tgtEl>
                                          <p:spTgt spid="1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7">
                                            <p:txEl>
                                              <p:pRg st="0" end="0"/>
                                            </p:txEl>
                                          </p:spTgt>
                                        </p:tgtEl>
                                        <p:attrNameLst>
                                          <p:attrName>style.visibility</p:attrName>
                                        </p:attrNameLst>
                                      </p:cBhvr>
                                      <p:to>
                                        <p:strVal val="visible"/>
                                      </p:to>
                                    </p:set>
                                    <p:anim calcmode="lin" valueType="num">
                                      <p:cBhvr additive="base">
                                        <p:cTn id="12" dur="500"/>
                                        <p:tgtEl>
                                          <p:spTgt spid="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7">
                                            <p:txEl>
                                              <p:pRg st="1" end="1"/>
                                            </p:txEl>
                                          </p:spTgt>
                                        </p:tgtEl>
                                        <p:attrNameLst>
                                          <p:attrName>style.visibility</p:attrName>
                                        </p:attrNameLst>
                                      </p:cBhvr>
                                      <p:to>
                                        <p:strVal val="visible"/>
                                      </p:to>
                                    </p:set>
                                    <p:anim calcmode="lin" valueType="num">
                                      <p:cBhvr additive="base">
                                        <p:cTn id="17" dur="500"/>
                                        <p:tgtEl>
                                          <p:spTgt spid="1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7">
                                            <p:txEl>
                                              <p:pRg st="2" end="2"/>
                                            </p:txEl>
                                          </p:spTgt>
                                        </p:tgtEl>
                                        <p:attrNameLst>
                                          <p:attrName>style.visibility</p:attrName>
                                        </p:attrNameLst>
                                      </p:cBhvr>
                                      <p:to>
                                        <p:strVal val="visible"/>
                                      </p:to>
                                    </p:set>
                                    <p:anim calcmode="lin" valueType="num">
                                      <p:cBhvr additive="base">
                                        <p:cTn id="22" dur="500"/>
                                        <p:tgtEl>
                                          <p:spTgt spid="1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7">
                                            <p:txEl>
                                              <p:pRg st="3" end="3"/>
                                            </p:txEl>
                                          </p:spTgt>
                                        </p:tgtEl>
                                        <p:attrNameLst>
                                          <p:attrName>style.visibility</p:attrName>
                                        </p:attrNameLst>
                                      </p:cBhvr>
                                      <p:to>
                                        <p:strVal val="visible"/>
                                      </p:to>
                                    </p:set>
                                    <p:anim calcmode="lin" valueType="num">
                                      <p:cBhvr additive="base">
                                        <p:cTn id="27" dur="500"/>
                                        <p:tgtEl>
                                          <p:spTgt spid="1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7">
                                            <p:txEl>
                                              <p:pRg st="4" end="4"/>
                                            </p:txEl>
                                          </p:spTgt>
                                        </p:tgtEl>
                                        <p:attrNameLst>
                                          <p:attrName>style.visibility</p:attrName>
                                        </p:attrNameLst>
                                      </p:cBhvr>
                                      <p:to>
                                        <p:strVal val="visible"/>
                                      </p:to>
                                    </p:set>
                                    <p:anim calcmode="lin" valueType="num">
                                      <p:cBhvr additive="base">
                                        <p:cTn id="32" dur="500"/>
                                        <p:tgtEl>
                                          <p:spTgt spid="19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7">
                                            <p:txEl>
                                              <p:pRg st="5" end="5"/>
                                            </p:txEl>
                                          </p:spTgt>
                                        </p:tgtEl>
                                        <p:attrNameLst>
                                          <p:attrName>style.visibility</p:attrName>
                                        </p:attrNameLst>
                                      </p:cBhvr>
                                      <p:to>
                                        <p:strVal val="visible"/>
                                      </p:to>
                                    </p:set>
                                    <p:anim calcmode="lin" valueType="num">
                                      <p:cBhvr additive="base">
                                        <p:cTn id="37" dur="500"/>
                                        <p:tgtEl>
                                          <p:spTgt spid="19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8"/>
                                        </p:tgtEl>
                                        <p:attrNameLst>
                                          <p:attrName>style.visibility</p:attrName>
                                        </p:attrNameLst>
                                      </p:cBhvr>
                                      <p:to>
                                        <p:strVal val="visible"/>
                                      </p:to>
                                    </p:set>
                                    <p:anim calcmode="lin" valueType="num">
                                      <p:cBhvr additive="base">
                                        <p:cTn id="42" dur="500"/>
                                        <p:tgtEl>
                                          <p:spTgt spid="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685801" y="221943"/>
            <a:ext cx="10394707" cy="79011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1"/>
              </a:buClr>
              <a:buSzPct val="100000"/>
              <a:buFont typeface="Impact"/>
              <a:buNone/>
            </a:pPr>
            <a:r>
              <a:rPr lang="en-US" cap="none"/>
              <a:t>TYPES OF DEFECTS</a:t>
            </a:r>
            <a:endParaRPr cap="none"/>
          </a:p>
        </p:txBody>
      </p:sp>
      <p:sp>
        <p:nvSpPr>
          <p:cNvPr id="205" name="Google Shape;205;p25"/>
          <p:cNvSpPr txBox="1">
            <a:spLocks noGrp="1"/>
          </p:cNvSpPr>
          <p:nvPr>
            <p:ph type="body" idx="1"/>
          </p:nvPr>
        </p:nvSpPr>
        <p:spPr>
          <a:xfrm>
            <a:off x="801211" y="1249594"/>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a:latin typeface="Gisha" pitchFamily="34" charset="-79"/>
                <a:cs typeface="Gisha" pitchFamily="34" charset="-79"/>
              </a:rPr>
              <a:t>LATENT DEFECT</a:t>
            </a:r>
            <a:endParaRPr>
              <a:latin typeface="Gisha" pitchFamily="34" charset="-79"/>
              <a:cs typeface="Gisha" pitchFamily="34" charset="-79"/>
            </a:endParaRPr>
          </a:p>
        </p:txBody>
      </p:sp>
      <p:sp>
        <p:nvSpPr>
          <p:cNvPr id="206" name="Google Shape;206;p25"/>
          <p:cNvSpPr txBox="1">
            <a:spLocks noGrp="1"/>
          </p:cNvSpPr>
          <p:nvPr>
            <p:ph type="body" idx="3"/>
          </p:nvPr>
        </p:nvSpPr>
        <p:spPr>
          <a:xfrm>
            <a:off x="4221560" y="1249594"/>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dirty="0">
                <a:latin typeface="Gisha" pitchFamily="34" charset="-79"/>
                <a:cs typeface="Gisha" pitchFamily="34" charset="-79"/>
              </a:rPr>
              <a:t>MASKED DEFECT</a:t>
            </a:r>
            <a:endParaRPr>
              <a:latin typeface="Gisha" pitchFamily="34" charset="-79"/>
              <a:cs typeface="Gisha" pitchFamily="34" charset="-79"/>
            </a:endParaRPr>
          </a:p>
        </p:txBody>
      </p:sp>
      <p:sp>
        <p:nvSpPr>
          <p:cNvPr id="207" name="Google Shape;207;p25"/>
          <p:cNvSpPr txBox="1">
            <a:spLocks noGrp="1"/>
          </p:cNvSpPr>
          <p:nvPr>
            <p:ph type="body" idx="2"/>
          </p:nvPr>
        </p:nvSpPr>
        <p:spPr>
          <a:xfrm>
            <a:off x="706863" y="2100726"/>
            <a:ext cx="3310128" cy="3165981"/>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20000"/>
              </a:lnSpc>
              <a:spcBef>
                <a:spcPts val="0"/>
              </a:spcBef>
              <a:spcAft>
                <a:spcPts val="0"/>
              </a:spcAft>
              <a:buSzPts val="2240"/>
              <a:buNone/>
            </a:pPr>
            <a:r>
              <a:rPr lang="en-US" dirty="0">
                <a:latin typeface="Gisha" pitchFamily="34" charset="-79"/>
                <a:cs typeface="Gisha" pitchFamily="34" charset="-79"/>
              </a:rPr>
              <a:t>A HIDDEN FLAW IN A SOFTWARE WHICH IS NOT IDENTIFIED BY THE USER UNTIL A SET OF OPERATIONS IS NOT PERFORMED. </a:t>
            </a:r>
            <a:endParaRPr>
              <a:latin typeface="Gisha" pitchFamily="34" charset="-79"/>
              <a:cs typeface="Gisha" pitchFamily="34" charset="-79"/>
            </a:endParaRPr>
          </a:p>
          <a:p>
            <a:pPr marL="0" lvl="0" indent="0" algn="ctr" rtl="0">
              <a:lnSpc>
                <a:spcPct val="120000"/>
              </a:lnSpc>
              <a:spcBef>
                <a:spcPts val="1000"/>
              </a:spcBef>
              <a:spcAft>
                <a:spcPts val="0"/>
              </a:spcAft>
              <a:buSzPts val="2240"/>
              <a:buNone/>
            </a:pPr>
            <a:endParaRPr>
              <a:latin typeface="Gisha" pitchFamily="34" charset="-79"/>
              <a:cs typeface="Gisha" pitchFamily="34" charset="-79"/>
            </a:endParaRPr>
          </a:p>
          <a:p>
            <a:pPr marL="0" lvl="0" indent="0" algn="ctr" rtl="0">
              <a:lnSpc>
                <a:spcPct val="120000"/>
              </a:lnSpc>
              <a:spcBef>
                <a:spcPts val="1000"/>
              </a:spcBef>
              <a:spcAft>
                <a:spcPts val="0"/>
              </a:spcAft>
              <a:buSzPts val="2240"/>
              <a:buNone/>
            </a:pPr>
            <a:endParaRPr>
              <a:latin typeface="Gisha" pitchFamily="34" charset="-79"/>
              <a:cs typeface="Gisha" pitchFamily="34" charset="-79"/>
            </a:endParaRPr>
          </a:p>
          <a:p>
            <a:pPr marL="0" lvl="0" indent="0" algn="ctr" rtl="0">
              <a:lnSpc>
                <a:spcPct val="120000"/>
              </a:lnSpc>
              <a:spcBef>
                <a:spcPts val="1000"/>
              </a:spcBef>
              <a:spcAft>
                <a:spcPts val="0"/>
              </a:spcAft>
              <a:buSzPts val="2240"/>
              <a:buNone/>
            </a:pPr>
            <a:endParaRPr>
              <a:latin typeface="Gisha" pitchFamily="34" charset="-79"/>
              <a:cs typeface="Gisha" pitchFamily="34" charset="-79"/>
            </a:endParaRPr>
          </a:p>
          <a:p>
            <a:pPr marL="0" lvl="0" indent="0" algn="ctr" rtl="0">
              <a:lnSpc>
                <a:spcPct val="120000"/>
              </a:lnSpc>
              <a:spcBef>
                <a:spcPts val="1000"/>
              </a:spcBef>
              <a:spcAft>
                <a:spcPts val="0"/>
              </a:spcAft>
              <a:buSzPts val="2240"/>
              <a:buNone/>
            </a:pPr>
            <a:endParaRPr>
              <a:latin typeface="Gisha" pitchFamily="34" charset="-79"/>
              <a:cs typeface="Gisha" pitchFamily="34" charset="-79"/>
            </a:endParaRPr>
          </a:p>
          <a:p>
            <a:pPr marL="0" lvl="0" indent="0" algn="ctr" rtl="0">
              <a:lnSpc>
                <a:spcPct val="120000"/>
              </a:lnSpc>
              <a:spcBef>
                <a:spcPts val="1000"/>
              </a:spcBef>
              <a:spcAft>
                <a:spcPts val="0"/>
              </a:spcAft>
              <a:buSzPts val="2240"/>
              <a:buNone/>
            </a:pPr>
            <a:r>
              <a:rPr lang="en-US" dirty="0">
                <a:latin typeface="Gisha" pitchFamily="34" charset="-79"/>
                <a:cs typeface="Gisha" pitchFamily="34" charset="-79"/>
              </a:rPr>
              <a:t>SETTING DEFAULT PRINTER BY DOES  NOT PRINT IN IT</a:t>
            </a:r>
            <a:endParaRPr>
              <a:latin typeface="Gisha" pitchFamily="34" charset="-79"/>
              <a:cs typeface="Gisha" pitchFamily="34" charset="-79"/>
            </a:endParaRPr>
          </a:p>
        </p:txBody>
      </p:sp>
      <p:sp>
        <p:nvSpPr>
          <p:cNvPr id="208" name="Google Shape;208;p25"/>
          <p:cNvSpPr txBox="1"/>
          <p:nvPr/>
        </p:nvSpPr>
        <p:spPr>
          <a:xfrm>
            <a:off x="4221560" y="2100725"/>
            <a:ext cx="3310128" cy="3273860"/>
          </a:xfrm>
          <a:prstGeom prst="rect">
            <a:avLst/>
          </a:prstGeom>
          <a:noFill/>
          <a:ln>
            <a:noFill/>
          </a:ln>
        </p:spPr>
        <p:txBody>
          <a:bodyPr spcFirstLastPara="1" wrap="square" lIns="91425" tIns="45700" rIns="91425" bIns="45700" anchor="t" anchorCtr="0">
            <a:normAutofit fontScale="92500"/>
          </a:bodyPr>
          <a:lstStyle/>
          <a:p>
            <a:pPr marL="0" marR="0" lvl="0" indent="0" algn="ctr" rtl="0">
              <a:lnSpc>
                <a:spcPct val="120000"/>
              </a:lnSpc>
              <a:spcBef>
                <a:spcPts val="0"/>
              </a:spcBef>
              <a:spcAft>
                <a:spcPts val="0"/>
              </a:spcAft>
              <a:buClr>
                <a:schemeClr val="accent1"/>
              </a:buClr>
              <a:buSzPts val="2240"/>
              <a:buFont typeface="Arial"/>
              <a:buNone/>
            </a:pPr>
            <a:r>
              <a:rPr lang="en-US" sz="1400" b="0" i="0" u="none" strike="noStrike" cap="none" dirty="0">
                <a:solidFill>
                  <a:schemeClr val="dk1"/>
                </a:solidFill>
                <a:latin typeface="Gisha" pitchFamily="34" charset="-79"/>
                <a:ea typeface="Impact"/>
                <a:cs typeface="Gisha" pitchFamily="34" charset="-79"/>
                <a:sym typeface="Impact"/>
              </a:rPr>
              <a:t>IT DOES NOT CAUSED ANY FAILURE AS IT IS COVERED OR MASKED BY ANOTHER DEFECT.</a:t>
            </a:r>
            <a:endParaRPr>
              <a:latin typeface="Gisha" pitchFamily="34" charset="-79"/>
              <a:cs typeface="Gisha" pitchFamily="34" charset="-79"/>
            </a:endParaRPr>
          </a:p>
          <a:p>
            <a:pPr marL="0" marR="0" lvl="0" indent="0" algn="ctr" rtl="0">
              <a:lnSpc>
                <a:spcPct val="120000"/>
              </a:lnSpc>
              <a:spcBef>
                <a:spcPts val="1000"/>
              </a:spcBef>
              <a:spcAft>
                <a:spcPts val="0"/>
              </a:spcAft>
              <a:buClr>
                <a:schemeClr val="accent1"/>
              </a:buClr>
              <a:buSzPts val="2240"/>
              <a:buFont typeface="Arial"/>
              <a:buNone/>
            </a:pPr>
            <a:endParaRPr sz="1400" b="0" i="0" u="none" strike="noStrike" cap="none">
              <a:solidFill>
                <a:schemeClr val="dk1"/>
              </a:solidFill>
              <a:latin typeface="Gisha" pitchFamily="34" charset="-79"/>
              <a:ea typeface="Impact"/>
              <a:cs typeface="Gisha" pitchFamily="34" charset="-79"/>
              <a:sym typeface="Impact"/>
            </a:endParaRPr>
          </a:p>
          <a:p>
            <a:pPr marL="0" marR="0" lvl="0" indent="0" algn="ctr" rtl="0">
              <a:lnSpc>
                <a:spcPct val="120000"/>
              </a:lnSpc>
              <a:spcBef>
                <a:spcPts val="1000"/>
              </a:spcBef>
              <a:spcAft>
                <a:spcPts val="0"/>
              </a:spcAft>
              <a:buClr>
                <a:schemeClr val="accent1"/>
              </a:buClr>
              <a:buSzPts val="2240"/>
              <a:buFont typeface="Arial"/>
              <a:buNone/>
            </a:pPr>
            <a:endParaRPr sz="1400" b="0" i="0" u="none" strike="noStrike" cap="none">
              <a:solidFill>
                <a:schemeClr val="dk1"/>
              </a:solidFill>
              <a:latin typeface="Gisha" pitchFamily="34" charset="-79"/>
              <a:ea typeface="Impact"/>
              <a:cs typeface="Gisha" pitchFamily="34" charset="-79"/>
              <a:sym typeface="Impact"/>
            </a:endParaRPr>
          </a:p>
          <a:p>
            <a:pPr marL="0" marR="0" lvl="0" indent="0" algn="ctr" rtl="0">
              <a:lnSpc>
                <a:spcPct val="120000"/>
              </a:lnSpc>
              <a:spcBef>
                <a:spcPts val="1000"/>
              </a:spcBef>
              <a:spcAft>
                <a:spcPts val="0"/>
              </a:spcAft>
              <a:buClr>
                <a:schemeClr val="accent1"/>
              </a:buClr>
              <a:buSzPts val="2240"/>
              <a:buFont typeface="Arial"/>
              <a:buNone/>
            </a:pPr>
            <a:endParaRPr sz="1400" b="0" i="0" u="none" strike="noStrike" cap="none">
              <a:solidFill>
                <a:schemeClr val="dk1"/>
              </a:solidFill>
              <a:latin typeface="Gisha" pitchFamily="34" charset="-79"/>
              <a:ea typeface="Impact"/>
              <a:cs typeface="Gisha" pitchFamily="34" charset="-79"/>
              <a:sym typeface="Impact"/>
            </a:endParaRPr>
          </a:p>
          <a:p>
            <a:pPr marL="0" marR="0" lvl="0" indent="0" algn="ctr" rtl="0">
              <a:lnSpc>
                <a:spcPct val="120000"/>
              </a:lnSpc>
              <a:spcBef>
                <a:spcPts val="1000"/>
              </a:spcBef>
              <a:spcAft>
                <a:spcPts val="0"/>
              </a:spcAft>
              <a:buClr>
                <a:schemeClr val="accent1"/>
              </a:buClr>
              <a:buSzPts val="2240"/>
              <a:buFont typeface="Arial"/>
              <a:buNone/>
            </a:pPr>
            <a:endParaRPr sz="1400" b="0" i="0" u="none" strike="noStrike" cap="none">
              <a:solidFill>
                <a:schemeClr val="dk1"/>
              </a:solidFill>
              <a:latin typeface="Gisha" pitchFamily="34" charset="-79"/>
              <a:ea typeface="Impact"/>
              <a:cs typeface="Gisha" pitchFamily="34" charset="-79"/>
              <a:sym typeface="Impact"/>
            </a:endParaRPr>
          </a:p>
          <a:p>
            <a:pPr marL="0" marR="0" lvl="0" indent="0" algn="ctr" rtl="0">
              <a:lnSpc>
                <a:spcPct val="120000"/>
              </a:lnSpc>
              <a:spcBef>
                <a:spcPts val="1000"/>
              </a:spcBef>
              <a:spcAft>
                <a:spcPts val="0"/>
              </a:spcAft>
              <a:buClr>
                <a:schemeClr val="accent1"/>
              </a:buClr>
              <a:buSzPts val="2240"/>
              <a:buFont typeface="Arial"/>
              <a:buNone/>
            </a:pPr>
            <a:r>
              <a:rPr lang="en-US" sz="1400" b="0" i="0" u="none" strike="noStrike" cap="none" dirty="0">
                <a:solidFill>
                  <a:schemeClr val="dk1"/>
                </a:solidFill>
                <a:latin typeface="Gisha" pitchFamily="34" charset="-79"/>
                <a:ea typeface="Impact"/>
                <a:cs typeface="Gisha" pitchFamily="34" charset="-79"/>
                <a:sym typeface="Impact"/>
              </a:rPr>
              <a:t>IN PAGE NAVIGATIONS WHEN THERE IS A DEFECT IN ONE PAGE, IT PREVENTS THE TEAM TO MOVE TO ANOTHER.</a:t>
            </a:r>
            <a:endParaRPr>
              <a:latin typeface="Gisha" pitchFamily="34" charset="-79"/>
              <a:cs typeface="Gisha" pitchFamily="34" charset="-79"/>
            </a:endParaRPr>
          </a:p>
          <a:p>
            <a:pPr marL="0" marR="0" lvl="0" indent="0" algn="ctr" rtl="0">
              <a:lnSpc>
                <a:spcPct val="120000"/>
              </a:lnSpc>
              <a:spcBef>
                <a:spcPts val="1000"/>
              </a:spcBef>
              <a:spcAft>
                <a:spcPts val="0"/>
              </a:spcAft>
              <a:buClr>
                <a:schemeClr val="accent1"/>
              </a:buClr>
              <a:buSzPts val="2240"/>
              <a:buFont typeface="Arial"/>
              <a:buNone/>
            </a:pPr>
            <a:endParaRPr sz="1400" b="0" i="0" u="none" strike="noStrike" cap="none">
              <a:solidFill>
                <a:schemeClr val="dk1"/>
              </a:solidFill>
              <a:latin typeface="Gisha" pitchFamily="34" charset="-79"/>
              <a:ea typeface="Impact"/>
              <a:cs typeface="Gisha" pitchFamily="34" charset="-79"/>
              <a:sym typeface="Impact"/>
            </a:endParaRPr>
          </a:p>
        </p:txBody>
      </p:sp>
      <p:pic>
        <p:nvPicPr>
          <p:cNvPr id="209" name="Google Shape;209;p25" descr="Change / Set Default Printer in Settings - macOS 10 - YouTube"/>
          <p:cNvPicPr preferRelativeResize="0"/>
          <p:nvPr/>
        </p:nvPicPr>
        <p:blipFill rotWithShape="1">
          <a:blip r:embed="rId3">
            <a:alphaModFix/>
          </a:blip>
          <a:srcRect r="29974" b="22505"/>
          <a:stretch/>
        </p:blipFill>
        <p:spPr>
          <a:xfrm>
            <a:off x="1143000" y="3200400"/>
            <a:ext cx="2166151" cy="1348430"/>
          </a:xfrm>
          <a:prstGeom prst="rect">
            <a:avLst/>
          </a:prstGeom>
          <a:noFill/>
          <a:ln>
            <a:noFill/>
          </a:ln>
        </p:spPr>
      </p:pic>
      <p:pic>
        <p:nvPicPr>
          <p:cNvPr id="210" name="Google Shape;210;p25" descr="Certificate Error: Navigation Blocked - Windows - Neowin"/>
          <p:cNvPicPr preferRelativeResize="0"/>
          <p:nvPr/>
        </p:nvPicPr>
        <p:blipFill rotWithShape="1">
          <a:blip r:embed="rId4">
            <a:alphaModFix/>
          </a:blip>
          <a:srcRect/>
          <a:stretch/>
        </p:blipFill>
        <p:spPr>
          <a:xfrm>
            <a:off x="4419600" y="2895600"/>
            <a:ext cx="2936991" cy="13583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 calcmode="lin" valueType="num">
                                      <p:cBhvr additive="base">
                                        <p:cTn id="7" dur="500"/>
                                        <p:tgtEl>
                                          <p:spTgt spid="2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8">
                                            <p:txEl>
                                              <p:pRg st="0" end="0"/>
                                            </p:txEl>
                                          </p:spTgt>
                                        </p:tgtEl>
                                        <p:attrNameLst>
                                          <p:attrName>style.visibility</p:attrName>
                                        </p:attrNameLst>
                                      </p:cBhvr>
                                      <p:to>
                                        <p:strVal val="visible"/>
                                      </p:to>
                                    </p:set>
                                    <p:anim calcmode="lin" valueType="num">
                                      <p:cBhvr additive="base">
                                        <p:cTn id="12" dur="500"/>
                                        <p:tgtEl>
                                          <p:spTgt spid="2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8">
                                            <p:txEl>
                                              <p:pRg st="1" end="1"/>
                                            </p:txEl>
                                          </p:spTgt>
                                        </p:tgtEl>
                                        <p:attrNameLst>
                                          <p:attrName>style.visibility</p:attrName>
                                        </p:attrNameLst>
                                      </p:cBhvr>
                                      <p:to>
                                        <p:strVal val="visible"/>
                                      </p:to>
                                    </p:set>
                                    <p:anim calcmode="lin" valueType="num">
                                      <p:cBhvr additive="base">
                                        <p:cTn id="17" dur="500"/>
                                        <p:tgtEl>
                                          <p:spTgt spid="2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8">
                                            <p:txEl>
                                              <p:pRg st="2" end="2"/>
                                            </p:txEl>
                                          </p:spTgt>
                                        </p:tgtEl>
                                        <p:attrNameLst>
                                          <p:attrName>style.visibility</p:attrName>
                                        </p:attrNameLst>
                                      </p:cBhvr>
                                      <p:to>
                                        <p:strVal val="visible"/>
                                      </p:to>
                                    </p:set>
                                    <p:anim calcmode="lin" valueType="num">
                                      <p:cBhvr additive="base">
                                        <p:cTn id="22" dur="500"/>
                                        <p:tgtEl>
                                          <p:spTgt spid="20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8">
                                            <p:txEl>
                                              <p:pRg st="3" end="3"/>
                                            </p:txEl>
                                          </p:spTgt>
                                        </p:tgtEl>
                                        <p:attrNameLst>
                                          <p:attrName>style.visibility</p:attrName>
                                        </p:attrNameLst>
                                      </p:cBhvr>
                                      <p:to>
                                        <p:strVal val="visible"/>
                                      </p:to>
                                    </p:set>
                                    <p:anim calcmode="lin" valueType="num">
                                      <p:cBhvr additive="base">
                                        <p:cTn id="27" dur="500"/>
                                        <p:tgtEl>
                                          <p:spTgt spid="20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8">
                                            <p:txEl>
                                              <p:pRg st="4" end="4"/>
                                            </p:txEl>
                                          </p:spTgt>
                                        </p:tgtEl>
                                        <p:attrNameLst>
                                          <p:attrName>style.visibility</p:attrName>
                                        </p:attrNameLst>
                                      </p:cBhvr>
                                      <p:to>
                                        <p:strVal val="visible"/>
                                      </p:to>
                                    </p:set>
                                    <p:anim calcmode="lin" valueType="num">
                                      <p:cBhvr additive="base">
                                        <p:cTn id="32" dur="500"/>
                                        <p:tgtEl>
                                          <p:spTgt spid="20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8">
                                            <p:txEl>
                                              <p:pRg st="5" end="5"/>
                                            </p:txEl>
                                          </p:spTgt>
                                        </p:tgtEl>
                                        <p:attrNameLst>
                                          <p:attrName>style.visibility</p:attrName>
                                        </p:attrNameLst>
                                      </p:cBhvr>
                                      <p:to>
                                        <p:strVal val="visible"/>
                                      </p:to>
                                    </p:set>
                                    <p:anim calcmode="lin" valueType="num">
                                      <p:cBhvr additive="base">
                                        <p:cTn id="37" dur="500"/>
                                        <p:tgtEl>
                                          <p:spTgt spid="20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8">
                                            <p:txEl>
                                              <p:pRg st="6" end="6"/>
                                            </p:txEl>
                                          </p:spTgt>
                                        </p:tgtEl>
                                        <p:attrNameLst>
                                          <p:attrName>style.visibility</p:attrName>
                                        </p:attrNameLst>
                                      </p:cBhvr>
                                      <p:to>
                                        <p:strVal val="visible"/>
                                      </p:to>
                                    </p:set>
                                    <p:anim calcmode="lin" valueType="num">
                                      <p:cBhvr additive="base">
                                        <p:cTn id="42" dur="500"/>
                                        <p:tgtEl>
                                          <p:spTgt spid="20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0"/>
                                        </p:tgtEl>
                                        <p:attrNameLst>
                                          <p:attrName>style.visibility</p:attrName>
                                        </p:attrNameLst>
                                      </p:cBhvr>
                                      <p:to>
                                        <p:strVal val="visible"/>
                                      </p:to>
                                    </p:set>
                                    <p:anim calcmode="lin" valueType="num">
                                      <p:cBhvr additive="base">
                                        <p:cTn id="47" dur="500"/>
                                        <p:tgtEl>
                                          <p:spTgt spid="2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685801" y="221943"/>
            <a:ext cx="10394707" cy="79011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accent1"/>
              </a:buClr>
              <a:buSzPct val="100000"/>
              <a:buFont typeface="Impact"/>
              <a:buNone/>
            </a:pPr>
            <a:r>
              <a:rPr lang="en-US" cap="none"/>
              <a:t>TYPES OF DEFECTS</a:t>
            </a:r>
            <a:endParaRPr cap="none"/>
          </a:p>
        </p:txBody>
      </p:sp>
      <p:sp>
        <p:nvSpPr>
          <p:cNvPr id="217" name="Google Shape;217;p26"/>
          <p:cNvSpPr txBox="1">
            <a:spLocks noGrp="1"/>
          </p:cNvSpPr>
          <p:nvPr>
            <p:ph type="body" idx="1"/>
          </p:nvPr>
        </p:nvSpPr>
        <p:spPr>
          <a:xfrm>
            <a:off x="801211" y="1249594"/>
            <a:ext cx="3310128" cy="5762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3840"/>
              <a:buNone/>
            </a:pPr>
            <a:r>
              <a:rPr lang="en-US" b="1" dirty="0">
                <a:latin typeface="Arial Black" pitchFamily="34" charset="0"/>
              </a:rPr>
              <a:t>LATENT DEFECT</a:t>
            </a:r>
            <a:endParaRPr>
              <a:latin typeface="Arial Black" pitchFamily="34" charset="0"/>
            </a:endParaRPr>
          </a:p>
        </p:txBody>
      </p:sp>
      <p:sp>
        <p:nvSpPr>
          <p:cNvPr id="218" name="Google Shape;218;p26"/>
          <p:cNvSpPr txBox="1">
            <a:spLocks noGrp="1"/>
          </p:cNvSpPr>
          <p:nvPr>
            <p:ph type="body" idx="3"/>
          </p:nvPr>
        </p:nvSpPr>
        <p:spPr>
          <a:xfrm>
            <a:off x="4221560" y="1249594"/>
            <a:ext cx="3310128" cy="576262"/>
          </a:xfrm>
          <a:prstGeom prst="rect">
            <a:avLst/>
          </a:prstGeom>
          <a:noFill/>
          <a:ln>
            <a:noFill/>
          </a:ln>
        </p:spPr>
        <p:txBody>
          <a:bodyPr spcFirstLastPara="1" wrap="square" lIns="91425" tIns="45700" rIns="91425" bIns="45700" anchor="b" anchorCtr="0">
            <a:noAutofit/>
          </a:bodyPr>
          <a:lstStyle/>
          <a:p>
            <a:pPr marL="0" indent="0">
              <a:spcBef>
                <a:spcPts val="0"/>
              </a:spcBef>
            </a:pPr>
            <a:r>
              <a:rPr lang="en-US" b="1">
                <a:latin typeface="Arial Black" pitchFamily="34" charset="0"/>
              </a:rPr>
              <a:t>MASKED </a:t>
            </a:r>
            <a:r>
              <a:rPr lang="en-US" b="1" smtClean="0">
                <a:latin typeface="Arial Black" pitchFamily="34" charset="0"/>
              </a:rPr>
              <a:t>DEFECT</a:t>
            </a:r>
            <a:endParaRPr lang="en-US" b="1">
              <a:latin typeface="Arial Black" pitchFamily="34" charset="0"/>
            </a:endParaRPr>
          </a:p>
        </p:txBody>
      </p:sp>
      <p:sp>
        <p:nvSpPr>
          <p:cNvPr id="219" name="Google Shape;219;p26"/>
          <p:cNvSpPr txBox="1">
            <a:spLocks noGrp="1"/>
          </p:cNvSpPr>
          <p:nvPr>
            <p:ph type="body" idx="5"/>
          </p:nvPr>
        </p:nvSpPr>
        <p:spPr>
          <a:xfrm>
            <a:off x="7797964" y="1249594"/>
            <a:ext cx="3310128" cy="576262"/>
          </a:xfrm>
          <a:prstGeom prst="rect">
            <a:avLst/>
          </a:prstGeom>
          <a:noFill/>
          <a:ln>
            <a:noFill/>
          </a:ln>
        </p:spPr>
        <p:txBody>
          <a:bodyPr spcFirstLastPara="1" wrap="square" lIns="91425" tIns="45700" rIns="91425" bIns="45700" anchor="b" anchorCtr="0">
            <a:noAutofit/>
          </a:bodyPr>
          <a:lstStyle/>
          <a:p>
            <a:pPr marL="0" lvl="0" indent="0">
              <a:spcBef>
                <a:spcPts val="0"/>
              </a:spcBef>
            </a:pPr>
            <a:r>
              <a:rPr lang="en-US" b="1">
                <a:latin typeface="Arial Black" pitchFamily="34" charset="0"/>
              </a:rPr>
              <a:t>DEFECT </a:t>
            </a:r>
            <a:r>
              <a:rPr lang="en-US" b="1" smtClean="0">
                <a:latin typeface="Arial Black" pitchFamily="34" charset="0"/>
              </a:rPr>
              <a:t>CASCADING</a:t>
            </a:r>
            <a:endParaRPr lang="en-US" b="1">
              <a:latin typeface="Arial Black" pitchFamily="34" charset="0"/>
            </a:endParaRPr>
          </a:p>
        </p:txBody>
      </p:sp>
      <p:sp>
        <p:nvSpPr>
          <p:cNvPr id="220" name="Google Shape;220;p26"/>
          <p:cNvSpPr txBox="1">
            <a:spLocks noGrp="1"/>
          </p:cNvSpPr>
          <p:nvPr>
            <p:ph type="body" idx="6"/>
          </p:nvPr>
        </p:nvSpPr>
        <p:spPr>
          <a:xfrm>
            <a:off x="7770380" y="2100725"/>
            <a:ext cx="3310128" cy="3273861"/>
          </a:xfrm>
          <a:prstGeom prst="rect">
            <a:avLst/>
          </a:prstGeom>
          <a:noFill/>
          <a:ln>
            <a:noFill/>
          </a:ln>
        </p:spPr>
        <p:txBody>
          <a:bodyPr spcFirstLastPara="1" wrap="square" lIns="91425" tIns="45700" rIns="91425" bIns="45700" anchor="t" anchorCtr="0">
            <a:normAutofit fontScale="92500"/>
          </a:bodyPr>
          <a:lstStyle/>
          <a:p>
            <a:pPr marL="0" lvl="0" indent="0">
              <a:spcBef>
                <a:spcPts val="0"/>
              </a:spcBef>
              <a:buFont typeface="Arial"/>
              <a:buNone/>
            </a:pPr>
            <a:r>
              <a:rPr lang="en-US" sz="1300">
                <a:latin typeface="Arial Unicode MS" pitchFamily="34" charset="-128"/>
                <a:ea typeface="Arial Unicode MS" pitchFamily="34" charset="-128"/>
                <a:cs typeface="Arial Unicode MS" pitchFamily="34" charset="-128"/>
              </a:rPr>
              <a:t>WHEN A DEFECT IS NOT IDENTIFIED IN TESTING, IT INVOKES OTHER DEFECTS. AS A RESULT, MULTIPLE DEFECTS CROP UP IN THE LATER STAGES</a:t>
            </a:r>
            <a:r>
              <a:rPr lang="en-US" sz="1300" smtClean="0">
                <a:latin typeface="Arial Unicode MS" pitchFamily="34" charset="-128"/>
                <a:ea typeface="Arial Unicode MS" pitchFamily="34" charset="-128"/>
                <a:cs typeface="Arial Unicode MS" pitchFamily="34" charset="-128"/>
              </a:rPr>
              <a:t>.</a:t>
            </a:r>
          </a:p>
          <a:p>
            <a:pPr marL="0" lvl="0" indent="0">
              <a:spcBef>
                <a:spcPts val="1000"/>
              </a:spcBef>
              <a:buFont typeface="Arial"/>
              <a:buNone/>
            </a:pPr>
            <a:endParaRPr lang="en-US" sz="1300" smtClean="0">
              <a:latin typeface="Arial Unicode MS" pitchFamily="34" charset="-128"/>
              <a:ea typeface="Arial Unicode MS" pitchFamily="34" charset="-128"/>
              <a:cs typeface="Arial Unicode MS" pitchFamily="34" charset="-128"/>
            </a:endParaRPr>
          </a:p>
          <a:p>
            <a:pPr marL="0" lvl="0" indent="0">
              <a:spcBef>
                <a:spcPts val="1000"/>
              </a:spcBef>
              <a:buFont typeface="Arial"/>
              <a:buNone/>
            </a:pPr>
            <a:endParaRPr lang="en-US" sz="1300" smtClean="0">
              <a:latin typeface="Arial Unicode MS" pitchFamily="34" charset="-128"/>
              <a:ea typeface="Arial Unicode MS" pitchFamily="34" charset="-128"/>
              <a:cs typeface="Arial Unicode MS" pitchFamily="34" charset="-128"/>
            </a:endParaRPr>
          </a:p>
          <a:p>
            <a:pPr marL="0" lvl="0" indent="0">
              <a:spcBef>
                <a:spcPts val="1000"/>
              </a:spcBef>
              <a:buFont typeface="Arial"/>
              <a:buNone/>
            </a:pPr>
            <a:endParaRPr lang="en-US" sz="1300" smtClean="0">
              <a:latin typeface="Arial Unicode MS" pitchFamily="34" charset="-128"/>
              <a:ea typeface="Arial Unicode MS" pitchFamily="34" charset="-128"/>
              <a:cs typeface="Arial Unicode MS" pitchFamily="34" charset="-128"/>
            </a:endParaRPr>
          </a:p>
          <a:p>
            <a:pPr marL="0" lvl="0" indent="0">
              <a:spcBef>
                <a:spcPts val="1000"/>
              </a:spcBef>
              <a:buFont typeface="Arial"/>
              <a:buNone/>
            </a:pPr>
            <a:r>
              <a:rPr lang="en-US" sz="1300" smtClean="0">
                <a:latin typeface="Arial Unicode MS" pitchFamily="34" charset="-128"/>
                <a:ea typeface="Arial Unicode MS" pitchFamily="34" charset="-128"/>
                <a:cs typeface="Arial Unicode MS" pitchFamily="34" charset="-128"/>
              </a:rPr>
              <a:t>DEFECT </a:t>
            </a:r>
            <a:r>
              <a:rPr lang="en-US" sz="1300">
                <a:latin typeface="Arial Unicode MS" pitchFamily="34" charset="-128"/>
                <a:ea typeface="Arial Unicode MS" pitchFamily="34" charset="-128"/>
                <a:cs typeface="Arial Unicode MS" pitchFamily="34" charset="-128"/>
              </a:rPr>
              <a:t>UNIDENTIFIED IN CALCULATING SALARIES MAY REFLECT IN BALANCE SHEET, TAX CALCULATIONS, AND ANNUAL SALARY </a:t>
            </a:r>
            <a:r>
              <a:rPr lang="en-US" sz="1300" smtClean="0">
                <a:latin typeface="Arial Unicode MS" pitchFamily="34" charset="-128"/>
                <a:ea typeface="Arial Unicode MS" pitchFamily="34" charset="-128"/>
                <a:cs typeface="Arial Unicode MS" pitchFamily="34" charset="-128"/>
              </a:rPr>
              <a:t>CALCULATIONS</a:t>
            </a:r>
            <a:endParaRPr lang="en-US" sz="1300">
              <a:latin typeface="Arial Unicode MS" pitchFamily="34" charset="-128"/>
              <a:ea typeface="Arial Unicode MS" pitchFamily="34" charset="-128"/>
              <a:cs typeface="Arial Unicode MS" pitchFamily="34" charset="-128"/>
            </a:endParaRPr>
          </a:p>
        </p:txBody>
      </p:sp>
      <p:sp>
        <p:nvSpPr>
          <p:cNvPr id="221" name="Google Shape;221;p26"/>
          <p:cNvSpPr txBox="1">
            <a:spLocks noGrp="1"/>
          </p:cNvSpPr>
          <p:nvPr>
            <p:ph type="body" idx="2"/>
          </p:nvPr>
        </p:nvSpPr>
        <p:spPr>
          <a:xfrm>
            <a:off x="706863" y="2100726"/>
            <a:ext cx="3310128" cy="3165981"/>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20000"/>
              </a:lnSpc>
              <a:spcBef>
                <a:spcPts val="0"/>
              </a:spcBef>
              <a:spcAft>
                <a:spcPts val="0"/>
              </a:spcAft>
              <a:buSzPts val="2240"/>
              <a:buNone/>
            </a:pPr>
            <a:r>
              <a:rPr lang="en-US" dirty="0">
                <a:latin typeface="Arial Unicode MS" pitchFamily="34" charset="-128"/>
                <a:ea typeface="Arial Unicode MS" pitchFamily="34" charset="-128"/>
                <a:cs typeface="Arial Unicode MS" pitchFamily="34" charset="-128"/>
              </a:rPr>
              <a:t>A HIDDEN FLAW IN A SOFTWARE WHICH IS NOT IDENTIFIED BY THE USER UNTIL A SET OF OPERATIONS IS NOT PERFORMED. </a:t>
            </a:r>
            <a:endParaRPr>
              <a:latin typeface="Arial Unicode MS" pitchFamily="34" charset="-128"/>
              <a:ea typeface="Arial Unicode MS" pitchFamily="34" charset="-128"/>
              <a:cs typeface="Arial Unicode MS" pitchFamily="34" charset="-128"/>
            </a:endParaRPr>
          </a:p>
          <a:p>
            <a:pPr marL="0" lvl="0" indent="0" algn="ctr" rtl="0">
              <a:lnSpc>
                <a:spcPct val="120000"/>
              </a:lnSpc>
              <a:spcBef>
                <a:spcPts val="1000"/>
              </a:spcBef>
              <a:spcAft>
                <a:spcPts val="0"/>
              </a:spcAft>
              <a:buSzPts val="2240"/>
              <a:buNone/>
            </a:pPr>
            <a:endParaRPr>
              <a:latin typeface="Arial Unicode MS" pitchFamily="34" charset="-128"/>
              <a:ea typeface="Arial Unicode MS" pitchFamily="34" charset="-128"/>
              <a:cs typeface="Arial Unicode MS" pitchFamily="34" charset="-128"/>
            </a:endParaRPr>
          </a:p>
          <a:p>
            <a:pPr marL="0" lvl="0" indent="0" algn="ctr" rtl="0">
              <a:lnSpc>
                <a:spcPct val="120000"/>
              </a:lnSpc>
              <a:spcBef>
                <a:spcPts val="1000"/>
              </a:spcBef>
              <a:spcAft>
                <a:spcPts val="0"/>
              </a:spcAft>
              <a:buSzPts val="2240"/>
              <a:buNone/>
            </a:pPr>
            <a:endParaRPr>
              <a:latin typeface="Arial Unicode MS" pitchFamily="34" charset="-128"/>
              <a:ea typeface="Arial Unicode MS" pitchFamily="34" charset="-128"/>
              <a:cs typeface="Arial Unicode MS" pitchFamily="34" charset="-128"/>
            </a:endParaRPr>
          </a:p>
          <a:p>
            <a:pPr marL="0" lvl="0" indent="0" algn="ctr" rtl="0">
              <a:lnSpc>
                <a:spcPct val="120000"/>
              </a:lnSpc>
              <a:spcBef>
                <a:spcPts val="1000"/>
              </a:spcBef>
              <a:spcAft>
                <a:spcPts val="0"/>
              </a:spcAft>
              <a:buSzPts val="2240"/>
              <a:buNone/>
            </a:pPr>
            <a:endParaRPr>
              <a:latin typeface="Arial Unicode MS" pitchFamily="34" charset="-128"/>
              <a:ea typeface="Arial Unicode MS" pitchFamily="34" charset="-128"/>
              <a:cs typeface="Arial Unicode MS" pitchFamily="34" charset="-128"/>
            </a:endParaRPr>
          </a:p>
          <a:p>
            <a:pPr marL="0" lvl="0" indent="0" algn="ctr" rtl="0">
              <a:lnSpc>
                <a:spcPct val="120000"/>
              </a:lnSpc>
              <a:spcBef>
                <a:spcPts val="1000"/>
              </a:spcBef>
              <a:spcAft>
                <a:spcPts val="0"/>
              </a:spcAft>
              <a:buSzPts val="2240"/>
              <a:buNone/>
            </a:pPr>
            <a:endParaRPr>
              <a:latin typeface="Arial Unicode MS" pitchFamily="34" charset="-128"/>
              <a:ea typeface="Arial Unicode MS" pitchFamily="34" charset="-128"/>
              <a:cs typeface="Arial Unicode MS" pitchFamily="34" charset="-128"/>
            </a:endParaRPr>
          </a:p>
          <a:p>
            <a:pPr marL="0" lvl="0" indent="0" algn="ctr" rtl="0">
              <a:lnSpc>
                <a:spcPct val="120000"/>
              </a:lnSpc>
              <a:spcBef>
                <a:spcPts val="1000"/>
              </a:spcBef>
              <a:spcAft>
                <a:spcPts val="0"/>
              </a:spcAft>
              <a:buSzPts val="2240"/>
              <a:buNone/>
            </a:pPr>
            <a:r>
              <a:rPr lang="en-US" dirty="0">
                <a:latin typeface="Arial Unicode MS" pitchFamily="34" charset="-128"/>
                <a:ea typeface="Arial Unicode MS" pitchFamily="34" charset="-128"/>
                <a:cs typeface="Arial Unicode MS" pitchFamily="34" charset="-128"/>
              </a:rPr>
              <a:t>SETTING DEFAULT PRINTER BY DOES  NOT PRINT IN IT</a:t>
            </a:r>
            <a:endParaRPr>
              <a:latin typeface="Arial Unicode MS" pitchFamily="34" charset="-128"/>
              <a:ea typeface="Arial Unicode MS" pitchFamily="34" charset="-128"/>
              <a:cs typeface="Arial Unicode MS" pitchFamily="34" charset="-128"/>
            </a:endParaRPr>
          </a:p>
        </p:txBody>
      </p:sp>
      <p:sp>
        <p:nvSpPr>
          <p:cNvPr id="222" name="Google Shape;222;p26"/>
          <p:cNvSpPr txBox="1"/>
          <p:nvPr/>
        </p:nvSpPr>
        <p:spPr>
          <a:xfrm>
            <a:off x="4221560" y="2100725"/>
            <a:ext cx="3310128" cy="3273860"/>
          </a:xfrm>
          <a:prstGeom prst="rect">
            <a:avLst/>
          </a:prstGeom>
          <a:noFill/>
          <a:ln>
            <a:noFill/>
          </a:ln>
        </p:spPr>
        <p:txBody>
          <a:bodyPr spcFirstLastPara="1" wrap="square" lIns="91425" tIns="45700" rIns="91425" bIns="45700" anchor="t" anchorCtr="0">
            <a:normAutofit fontScale="92500" lnSpcReduction="10000"/>
          </a:bodyPr>
          <a:lstStyle/>
          <a:p>
            <a:pPr algn="ctr">
              <a:lnSpc>
                <a:spcPct val="120000"/>
              </a:lnSpc>
              <a:spcBef>
                <a:spcPts val="0"/>
              </a:spcBef>
              <a:buClr>
                <a:schemeClr val="accent1"/>
              </a:buClr>
              <a:buSzPts val="2240"/>
            </a:pPr>
            <a:r>
              <a:rPr lang="en-US" dirty="0">
                <a:solidFill>
                  <a:schemeClr val="dk1"/>
                </a:solidFill>
                <a:latin typeface="Arial Unicode MS" pitchFamily="34" charset="-128"/>
                <a:ea typeface="Arial Unicode MS" pitchFamily="34" charset="-128"/>
                <a:cs typeface="Arial Unicode MS" pitchFamily="34" charset="-128"/>
                <a:sym typeface="Impact"/>
              </a:rPr>
              <a:t>IT DOES NOT CAUSED ANY FAILURE AS IT IS COVERED OR MASKED BY ANOTHER DEFECT</a:t>
            </a:r>
            <a:r>
              <a:rPr lang="en-US" dirty="0" smtClean="0">
                <a:solidFill>
                  <a:schemeClr val="dk1"/>
                </a:solidFill>
                <a:latin typeface="Arial Unicode MS" pitchFamily="34" charset="-128"/>
                <a:ea typeface="Arial Unicode MS" pitchFamily="34" charset="-128"/>
                <a:cs typeface="Arial Unicode MS" pitchFamily="34" charset="-128"/>
                <a:sym typeface="Impact"/>
              </a:rPr>
              <a:t>.</a:t>
            </a:r>
          </a:p>
          <a:p>
            <a:pPr algn="ctr">
              <a:lnSpc>
                <a:spcPct val="120000"/>
              </a:lnSpc>
              <a:spcBef>
                <a:spcPts val="1000"/>
              </a:spcBef>
              <a:buClr>
                <a:schemeClr val="accent1"/>
              </a:buClr>
              <a:buSzPts val="2240"/>
            </a:pPr>
            <a:endParaRPr lang="en-US" dirty="0" smtClean="0">
              <a:solidFill>
                <a:schemeClr val="dk1"/>
              </a:solidFill>
              <a:latin typeface="Arial Unicode MS" pitchFamily="34" charset="-128"/>
              <a:ea typeface="Arial Unicode MS" pitchFamily="34" charset="-128"/>
              <a:cs typeface="Arial Unicode MS" pitchFamily="34" charset="-128"/>
              <a:sym typeface="Impact"/>
            </a:endParaRPr>
          </a:p>
          <a:p>
            <a:pPr algn="ctr">
              <a:lnSpc>
                <a:spcPct val="120000"/>
              </a:lnSpc>
              <a:spcBef>
                <a:spcPts val="1000"/>
              </a:spcBef>
              <a:buClr>
                <a:schemeClr val="accent1"/>
              </a:buClr>
              <a:buSzPts val="2240"/>
            </a:pPr>
            <a:endParaRPr lang="en-US" dirty="0" smtClean="0">
              <a:solidFill>
                <a:schemeClr val="dk1"/>
              </a:solidFill>
              <a:latin typeface="Arial Unicode MS" pitchFamily="34" charset="-128"/>
              <a:ea typeface="Arial Unicode MS" pitchFamily="34" charset="-128"/>
              <a:cs typeface="Arial Unicode MS" pitchFamily="34" charset="-128"/>
              <a:sym typeface="Impact"/>
            </a:endParaRPr>
          </a:p>
          <a:p>
            <a:pPr algn="ctr">
              <a:lnSpc>
                <a:spcPct val="120000"/>
              </a:lnSpc>
              <a:spcBef>
                <a:spcPts val="1000"/>
              </a:spcBef>
              <a:buClr>
                <a:schemeClr val="accent1"/>
              </a:buClr>
              <a:buSzPts val="2240"/>
            </a:pPr>
            <a:endParaRPr lang="en-US" dirty="0" smtClean="0">
              <a:solidFill>
                <a:schemeClr val="dk1"/>
              </a:solidFill>
              <a:latin typeface="Arial Unicode MS" pitchFamily="34" charset="-128"/>
              <a:ea typeface="Arial Unicode MS" pitchFamily="34" charset="-128"/>
              <a:cs typeface="Arial Unicode MS" pitchFamily="34" charset="-128"/>
              <a:sym typeface="Impact"/>
            </a:endParaRPr>
          </a:p>
          <a:p>
            <a:pPr algn="ctr">
              <a:lnSpc>
                <a:spcPct val="120000"/>
              </a:lnSpc>
              <a:spcBef>
                <a:spcPts val="1000"/>
              </a:spcBef>
              <a:buClr>
                <a:schemeClr val="accent1"/>
              </a:buClr>
              <a:buSzPts val="2240"/>
            </a:pPr>
            <a:endParaRPr lang="en-US" dirty="0" smtClean="0">
              <a:solidFill>
                <a:schemeClr val="dk1"/>
              </a:solidFill>
              <a:latin typeface="Arial Unicode MS" pitchFamily="34" charset="-128"/>
              <a:ea typeface="Arial Unicode MS" pitchFamily="34" charset="-128"/>
              <a:cs typeface="Arial Unicode MS" pitchFamily="34" charset="-128"/>
              <a:sym typeface="Impact"/>
            </a:endParaRPr>
          </a:p>
          <a:p>
            <a:pPr algn="ctr">
              <a:lnSpc>
                <a:spcPct val="120000"/>
              </a:lnSpc>
              <a:spcBef>
                <a:spcPts val="1000"/>
              </a:spcBef>
              <a:buClr>
                <a:schemeClr val="accent1"/>
              </a:buClr>
              <a:buSzPts val="2240"/>
            </a:pPr>
            <a:r>
              <a:rPr lang="en-US" dirty="0" smtClean="0">
                <a:solidFill>
                  <a:schemeClr val="dk1"/>
                </a:solidFill>
                <a:latin typeface="Arial Unicode MS" pitchFamily="34" charset="-128"/>
                <a:ea typeface="Arial Unicode MS" pitchFamily="34" charset="-128"/>
                <a:cs typeface="Arial Unicode MS" pitchFamily="34" charset="-128"/>
                <a:sym typeface="Impact"/>
              </a:rPr>
              <a:t>IN </a:t>
            </a:r>
            <a:r>
              <a:rPr lang="en-US" dirty="0">
                <a:solidFill>
                  <a:schemeClr val="dk1"/>
                </a:solidFill>
                <a:latin typeface="Arial Unicode MS" pitchFamily="34" charset="-128"/>
                <a:ea typeface="Arial Unicode MS" pitchFamily="34" charset="-128"/>
                <a:cs typeface="Arial Unicode MS" pitchFamily="34" charset="-128"/>
                <a:sym typeface="Impact"/>
              </a:rPr>
              <a:t>PAGE NAVIGATIONS WHEN THERE IS A DEFECT IN ONE PAGE, IT PREVENTS THE TEAM TO MOVE TO ANOTHER</a:t>
            </a:r>
            <a:r>
              <a:rPr lang="en-US" dirty="0" smtClean="0">
                <a:solidFill>
                  <a:schemeClr val="dk1"/>
                </a:solidFill>
                <a:latin typeface="Arial Unicode MS" pitchFamily="34" charset="-128"/>
                <a:ea typeface="Arial Unicode MS" pitchFamily="34" charset="-128"/>
                <a:cs typeface="Arial Unicode MS" pitchFamily="34" charset="-128"/>
                <a:sym typeface="Impact"/>
              </a:rPr>
              <a:t>.</a:t>
            </a:r>
          </a:p>
          <a:p>
            <a:pPr algn="ctr">
              <a:lnSpc>
                <a:spcPct val="120000"/>
              </a:lnSpc>
              <a:spcBef>
                <a:spcPts val="1000"/>
              </a:spcBef>
              <a:buClr>
                <a:schemeClr val="accent1"/>
              </a:buClr>
              <a:buSzPts val="2240"/>
            </a:pPr>
            <a:endParaRPr lang="en-US" dirty="0">
              <a:solidFill>
                <a:schemeClr val="dk1"/>
              </a:solidFill>
              <a:latin typeface="Arial Unicode MS" pitchFamily="34" charset="-128"/>
              <a:ea typeface="Arial Unicode MS" pitchFamily="34" charset="-128"/>
              <a:cs typeface="Arial Unicode MS" pitchFamily="34" charset="-128"/>
              <a:sym typeface="Impact"/>
            </a:endParaRPr>
          </a:p>
        </p:txBody>
      </p:sp>
      <p:pic>
        <p:nvPicPr>
          <p:cNvPr id="223" name="Google Shape;223;p26" descr="Change / Set Default Printer in Settings - macOS 10 - YouTube"/>
          <p:cNvPicPr preferRelativeResize="0"/>
          <p:nvPr/>
        </p:nvPicPr>
        <p:blipFill rotWithShape="1">
          <a:blip r:embed="rId3">
            <a:alphaModFix/>
          </a:blip>
          <a:srcRect r="29974" b="22505"/>
          <a:stretch/>
        </p:blipFill>
        <p:spPr>
          <a:xfrm>
            <a:off x="1066800" y="3200400"/>
            <a:ext cx="2166151" cy="1348430"/>
          </a:xfrm>
          <a:prstGeom prst="rect">
            <a:avLst/>
          </a:prstGeom>
          <a:noFill/>
          <a:ln>
            <a:noFill/>
          </a:ln>
        </p:spPr>
      </p:pic>
      <p:pic>
        <p:nvPicPr>
          <p:cNvPr id="224" name="Google Shape;224;p26" descr="Certificate Error: Navigation Blocked - Windows - Neowin"/>
          <p:cNvPicPr preferRelativeResize="0"/>
          <p:nvPr/>
        </p:nvPicPr>
        <p:blipFill rotWithShape="1">
          <a:blip r:embed="rId4">
            <a:alphaModFix/>
          </a:blip>
          <a:srcRect/>
          <a:stretch/>
        </p:blipFill>
        <p:spPr>
          <a:xfrm>
            <a:off x="4408134" y="2832642"/>
            <a:ext cx="2936991" cy="1358358"/>
          </a:xfrm>
          <a:prstGeom prst="rect">
            <a:avLst/>
          </a:prstGeom>
          <a:noFill/>
          <a:ln>
            <a:noFill/>
          </a:ln>
        </p:spPr>
      </p:pic>
      <p:pic>
        <p:nvPicPr>
          <p:cNvPr id="225" name="Google Shape;225;p26" descr="How to Answer, 'What's Your Expected Salary?' | Robert Half"/>
          <p:cNvPicPr preferRelativeResize="0"/>
          <p:nvPr/>
        </p:nvPicPr>
        <p:blipFill rotWithShape="1">
          <a:blip r:embed="rId5">
            <a:alphaModFix/>
          </a:blip>
          <a:srcRect/>
          <a:stretch/>
        </p:blipFill>
        <p:spPr>
          <a:xfrm>
            <a:off x="8802596" y="3129820"/>
            <a:ext cx="1362336" cy="1020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 calcmode="lin" valueType="num">
                                      <p:cBhvr additive="base">
                                        <p:cTn id="7" dur="500"/>
                                        <p:tgtEl>
                                          <p:spTgt spid="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 calcmode="lin" valueType="num">
                                      <p:cBhvr additive="base">
                                        <p:cTn id="12" dur="500"/>
                                        <p:tgtEl>
                                          <p:spTgt spid="2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0">
                                            <p:txEl>
                                              <p:pRg st="1" end="1"/>
                                            </p:txEl>
                                          </p:spTgt>
                                        </p:tgtEl>
                                        <p:attrNameLst>
                                          <p:attrName>style.visibility</p:attrName>
                                        </p:attrNameLst>
                                      </p:cBhvr>
                                      <p:to>
                                        <p:strVal val="visible"/>
                                      </p:to>
                                    </p:set>
                                    <p:anim calcmode="lin" valueType="num">
                                      <p:cBhvr additive="base">
                                        <p:cTn id="17" dur="500"/>
                                        <p:tgtEl>
                                          <p:spTgt spid="2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0">
                                            <p:txEl>
                                              <p:pRg st="2" end="2"/>
                                            </p:txEl>
                                          </p:spTgt>
                                        </p:tgtEl>
                                        <p:attrNameLst>
                                          <p:attrName>style.visibility</p:attrName>
                                        </p:attrNameLst>
                                      </p:cBhvr>
                                      <p:to>
                                        <p:strVal val="visible"/>
                                      </p:to>
                                    </p:set>
                                    <p:anim calcmode="lin" valueType="num">
                                      <p:cBhvr additive="base">
                                        <p:cTn id="22" dur="500"/>
                                        <p:tgtEl>
                                          <p:spTgt spid="2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0">
                                            <p:txEl>
                                              <p:pRg st="3" end="3"/>
                                            </p:txEl>
                                          </p:spTgt>
                                        </p:tgtEl>
                                        <p:attrNameLst>
                                          <p:attrName>style.visibility</p:attrName>
                                        </p:attrNameLst>
                                      </p:cBhvr>
                                      <p:to>
                                        <p:strVal val="visible"/>
                                      </p:to>
                                    </p:set>
                                    <p:anim calcmode="lin" valueType="num">
                                      <p:cBhvr additive="base">
                                        <p:cTn id="27" dur="500"/>
                                        <p:tgtEl>
                                          <p:spTgt spid="2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0">
                                            <p:txEl>
                                              <p:pRg st="4" end="4"/>
                                            </p:txEl>
                                          </p:spTgt>
                                        </p:tgtEl>
                                        <p:attrNameLst>
                                          <p:attrName>style.visibility</p:attrName>
                                        </p:attrNameLst>
                                      </p:cBhvr>
                                      <p:to>
                                        <p:strVal val="visible"/>
                                      </p:to>
                                    </p:set>
                                    <p:anim calcmode="lin" valueType="num">
                                      <p:cBhvr additive="base">
                                        <p:cTn id="32" dur="500"/>
                                        <p:tgtEl>
                                          <p:spTgt spid="22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5"/>
                                        </p:tgtEl>
                                        <p:attrNameLst>
                                          <p:attrName>style.visibility</p:attrName>
                                        </p:attrNameLst>
                                      </p:cBhvr>
                                      <p:to>
                                        <p:strVal val="visible"/>
                                      </p:to>
                                    </p:set>
                                    <p:anim calcmode="lin" valueType="num">
                                      <p:cBhvr additive="base">
                                        <p:cTn id="37" dur="500"/>
                                        <p:tgtEl>
                                          <p:spTgt spid="2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EEE"/>
            </a:gs>
            <a:gs pos="74000">
              <a:srgbClr val="F57B7B"/>
            </a:gs>
            <a:gs pos="83000">
              <a:srgbClr val="F57B7B"/>
            </a:gs>
            <a:gs pos="100000">
              <a:srgbClr val="F8A7A7"/>
            </a:gs>
          </a:gsLst>
          <a:path path="circle">
            <a:fillToRect/>
          </a:path>
          <a:tileRect/>
        </a:gra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685800" y="2286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dirty="0"/>
              <a:t>FAILURE</a:t>
            </a:r>
            <a:endParaRPr cap="none"/>
          </a:p>
        </p:txBody>
      </p:sp>
      <p:sp>
        <p:nvSpPr>
          <p:cNvPr id="232" name="Google Shape;232;p27"/>
          <p:cNvSpPr txBox="1">
            <a:spLocks noGrp="1"/>
          </p:cNvSpPr>
          <p:nvPr>
            <p:ph type="body" idx="1"/>
          </p:nvPr>
        </p:nvSpPr>
        <p:spPr>
          <a:xfrm>
            <a:off x="685800" y="1371600"/>
            <a:ext cx="10394707" cy="342900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dirty="0">
                <a:latin typeface="Arial"/>
                <a:ea typeface="Arial"/>
                <a:cs typeface="Arial"/>
                <a:sym typeface="Arial"/>
              </a:rPr>
              <a:t>FAILURE OCCURS WHEN THE SOFTWARE FAILS TO PERFORM IN THE REAL </a:t>
            </a:r>
            <a:r>
              <a:rPr lang="en-US" b="1" dirty="0" smtClean="0">
                <a:latin typeface="Arial"/>
                <a:ea typeface="Arial"/>
                <a:cs typeface="Arial"/>
                <a:sym typeface="Arial"/>
              </a:rPr>
              <a:t>ENVIRONMENT.</a:t>
            </a:r>
          </a:p>
          <a:p>
            <a:pPr marL="228600" lvl="0" indent="-228600" algn="l" rtl="0">
              <a:lnSpc>
                <a:spcPct val="120000"/>
              </a:lnSpc>
              <a:spcBef>
                <a:spcPts val="0"/>
              </a:spcBef>
              <a:spcAft>
                <a:spcPts val="0"/>
              </a:spcAft>
              <a:buSzPts val="3200"/>
              <a:buChar char="•"/>
            </a:pPr>
            <a:r>
              <a:rPr lang="en-US" b="1" dirty="0" smtClean="0">
                <a:latin typeface="Arial"/>
                <a:ea typeface="Arial"/>
                <a:cs typeface="Arial"/>
                <a:sym typeface="Arial"/>
              </a:rPr>
              <a:t>Occurs when </a:t>
            </a:r>
            <a:r>
              <a:rPr lang="en-US" b="1" dirty="0" smtClean="0">
                <a:latin typeface="Arial"/>
                <a:ea typeface="Arial"/>
                <a:cs typeface="Arial"/>
                <a:sym typeface="Arial"/>
              </a:rPr>
              <a:t>a fault executes </a:t>
            </a:r>
          </a:p>
          <a:p>
            <a:pPr marL="228600" lvl="0" indent="-228600" algn="l" rtl="0">
              <a:lnSpc>
                <a:spcPct val="120000"/>
              </a:lnSpc>
              <a:spcBef>
                <a:spcPts val="1000"/>
              </a:spcBef>
              <a:spcAft>
                <a:spcPts val="0"/>
              </a:spcAft>
              <a:buSzPts val="3200"/>
              <a:buChar char="•"/>
            </a:pPr>
            <a:r>
              <a:rPr lang="en-US" b="1" dirty="0" smtClean="0">
                <a:latin typeface="Arial"/>
                <a:ea typeface="Arial"/>
                <a:cs typeface="Arial"/>
                <a:sym typeface="Arial"/>
              </a:rPr>
              <a:t>IT </a:t>
            </a:r>
            <a:r>
              <a:rPr lang="en-US" b="1" dirty="0">
                <a:latin typeface="Arial"/>
                <a:ea typeface="Arial"/>
                <a:cs typeface="Arial"/>
                <a:sym typeface="Arial"/>
              </a:rPr>
              <a:t>IS THE OBSERVABLE INCORRECT BEHAVIOR OF THE </a:t>
            </a:r>
            <a:r>
              <a:rPr lang="en-US" b="1" dirty="0" smtClean="0">
                <a:latin typeface="Arial"/>
                <a:ea typeface="Arial"/>
                <a:cs typeface="Arial"/>
                <a:sym typeface="Arial"/>
              </a:rPr>
              <a:t>SYSTEM.</a:t>
            </a:r>
          </a:p>
          <a:p>
            <a:pPr marL="228600" lvl="0" indent="-228600" algn="l" rtl="0">
              <a:lnSpc>
                <a:spcPct val="120000"/>
              </a:lnSpc>
              <a:spcBef>
                <a:spcPts val="1000"/>
              </a:spcBef>
              <a:spcAft>
                <a:spcPts val="0"/>
              </a:spcAft>
              <a:buSzPts val="3200"/>
              <a:buChar char="•"/>
            </a:pPr>
            <a:r>
              <a:rPr lang="en-US" b="1" dirty="0" smtClean="0">
                <a:latin typeface="Arial"/>
                <a:ea typeface="Arial"/>
                <a:cs typeface="Arial"/>
                <a:sym typeface="Arial"/>
              </a:rPr>
              <a:t>The </a:t>
            </a:r>
            <a:r>
              <a:rPr lang="en-US" b="1" dirty="0" smtClean="0">
                <a:latin typeface="Arial"/>
                <a:ea typeface="Arial"/>
                <a:cs typeface="Arial"/>
                <a:sym typeface="Arial"/>
              </a:rPr>
              <a:t>manifested inability of a system or component to perform a required function within specified limits is known as a failure. </a:t>
            </a:r>
          </a:p>
          <a:p>
            <a:r>
              <a:rPr lang="en-US" b="1" dirty="0" smtClean="0">
                <a:latin typeface="Arial"/>
                <a:ea typeface="Arial"/>
                <a:cs typeface="Arial"/>
                <a:sym typeface="Arial"/>
              </a:rPr>
              <a:t>IT </a:t>
            </a:r>
            <a:r>
              <a:rPr lang="en-US" b="1" dirty="0">
                <a:latin typeface="Arial"/>
                <a:ea typeface="Arial"/>
                <a:cs typeface="Arial"/>
                <a:sym typeface="Arial"/>
              </a:rPr>
              <a:t>IS DETERMINED BY </a:t>
            </a:r>
            <a:r>
              <a:rPr lang="en-US" b="1" dirty="0" smtClean="0">
                <a:latin typeface="Arial"/>
                <a:ea typeface="Arial"/>
                <a:cs typeface="Arial"/>
                <a:sym typeface="Arial"/>
              </a:rPr>
              <a:t>CUSTOMERS </a:t>
            </a:r>
            <a:r>
              <a:rPr lang="en-US" b="1" dirty="0" smtClean="0">
                <a:latin typeface="Arial"/>
                <a:ea typeface="Arial"/>
                <a:cs typeface="Arial"/>
                <a:sym typeface="Arial"/>
              </a:rPr>
              <a:t>- dynamic process </a:t>
            </a:r>
          </a:p>
        </p:txBody>
      </p:sp>
      <p:pic>
        <p:nvPicPr>
          <p:cNvPr id="233" name="Google Shape;233;p27" descr="Do You Know The Causes Of Software Failure? – Eco Web La"/>
          <p:cNvPicPr preferRelativeResize="0"/>
          <p:nvPr/>
        </p:nvPicPr>
        <p:blipFill rotWithShape="1">
          <a:blip r:embed="rId3">
            <a:alphaModFix/>
          </a:blip>
          <a:srcRect/>
          <a:stretch/>
        </p:blipFill>
        <p:spPr>
          <a:xfrm>
            <a:off x="8305800" y="304800"/>
            <a:ext cx="2085975" cy="1143000"/>
          </a:xfrm>
          <a:prstGeom prst="rect">
            <a:avLst/>
          </a:prstGeom>
          <a:noFill/>
          <a:ln>
            <a:noFill/>
          </a:ln>
          <a:effectLst>
            <a:outerShdw blurRad="292100" dist="139700" dir="2700000" algn="tl" rotWithShape="0">
              <a:srgbClr val="333333">
                <a:alpha val="64705"/>
              </a:srgbClr>
            </a:outerShdw>
          </a:effectLst>
        </p:spPr>
      </p:pic>
      <p:pic>
        <p:nvPicPr>
          <p:cNvPr id="1026" name="Picture 2"/>
          <p:cNvPicPr>
            <a:picLocks noChangeAspect="1" noChangeArrowheads="1"/>
          </p:cNvPicPr>
          <p:nvPr/>
        </p:nvPicPr>
        <p:blipFill>
          <a:blip r:embed="rId4"/>
          <a:srcRect/>
          <a:stretch>
            <a:fillRect/>
          </a:stretch>
        </p:blipFill>
        <p:spPr bwMode="auto">
          <a:xfrm>
            <a:off x="2362200" y="4648200"/>
            <a:ext cx="7292209" cy="129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 calcmode="lin" valueType="num">
                                      <p:cBhvr additive="base">
                                        <p:cTn id="7" dur="500"/>
                                        <p:tgtEl>
                                          <p:spTgt spid="23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2">
                                            <p:txEl>
                                              <p:pRg st="0" end="0"/>
                                            </p:txEl>
                                          </p:spTgt>
                                        </p:tgtEl>
                                        <p:attrNameLst>
                                          <p:attrName>style.visibility</p:attrName>
                                        </p:attrNameLst>
                                      </p:cBhvr>
                                      <p:to>
                                        <p:strVal val="visible"/>
                                      </p:to>
                                    </p:set>
                                    <p:anim calcmode="lin" valueType="num">
                                      <p:cBhvr additive="base">
                                        <p:cTn id="12" dur="500"/>
                                        <p:tgtEl>
                                          <p:spTgt spid="2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2">
                                            <p:txEl>
                                              <p:pRg st="1" end="1"/>
                                            </p:txEl>
                                          </p:spTgt>
                                        </p:tgtEl>
                                        <p:attrNameLst>
                                          <p:attrName>style.visibility</p:attrName>
                                        </p:attrNameLst>
                                      </p:cBhvr>
                                      <p:to>
                                        <p:strVal val="visible"/>
                                      </p:to>
                                    </p:set>
                                    <p:anim calcmode="lin" valueType="num">
                                      <p:cBhvr additive="base">
                                        <p:cTn id="17" dur="500"/>
                                        <p:tgtEl>
                                          <p:spTgt spid="2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2">
                                            <p:txEl>
                                              <p:pRg st="2" end="2"/>
                                            </p:txEl>
                                          </p:spTgt>
                                        </p:tgtEl>
                                        <p:attrNameLst>
                                          <p:attrName>style.visibility</p:attrName>
                                        </p:attrNameLst>
                                      </p:cBhvr>
                                      <p:to>
                                        <p:strVal val="visible"/>
                                      </p:to>
                                    </p:set>
                                    <p:anim calcmode="lin" valueType="num">
                                      <p:cBhvr additive="base">
                                        <p:cTn id="22" dur="500"/>
                                        <p:tgtEl>
                                          <p:spTgt spid="23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2">
                                            <p:txEl>
                                              <p:pRg st="3" end="3"/>
                                            </p:txEl>
                                          </p:spTgt>
                                        </p:tgtEl>
                                        <p:attrNameLst>
                                          <p:attrName>style.visibility</p:attrName>
                                        </p:attrNameLst>
                                      </p:cBhvr>
                                      <p:to>
                                        <p:strVal val="visible"/>
                                      </p:to>
                                    </p:set>
                                    <p:anim calcmode="lin" valueType="num">
                                      <p:cBhvr additive="base">
                                        <p:cTn id="27" dur="500"/>
                                        <p:tgtEl>
                                          <p:spTgt spid="23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2">
                                            <p:txEl>
                                              <p:pRg st="4" end="4"/>
                                            </p:txEl>
                                          </p:spTgt>
                                        </p:tgtEl>
                                        <p:attrNameLst>
                                          <p:attrName>style.visibility</p:attrName>
                                        </p:attrNameLst>
                                      </p:cBhvr>
                                      <p:to>
                                        <p:strVal val="visible"/>
                                      </p:to>
                                    </p:set>
                                    <p:anim calcmode="lin" valueType="num">
                                      <p:cBhvr additive="base">
                                        <p:cTn id="32" dur="500"/>
                                        <p:tgtEl>
                                          <p:spTgt spid="23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97</TotalTime>
  <Words>1157</Words>
  <PresentationFormat>Custom</PresentationFormat>
  <Paragraphs>175</Paragraphs>
  <Slides>23</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Comic Sans MS</vt:lpstr>
      <vt:lpstr>Impact</vt:lpstr>
      <vt:lpstr>Noto Sans Symbols</vt:lpstr>
      <vt:lpstr>Gisha</vt:lpstr>
      <vt:lpstr>GulimChe</vt:lpstr>
      <vt:lpstr>Arial Black</vt:lpstr>
      <vt:lpstr>Arial Unicode MS</vt:lpstr>
      <vt:lpstr>Calibri</vt:lpstr>
      <vt:lpstr>Main Event</vt:lpstr>
      <vt:lpstr>TESTING TERMINOLOGIES</vt:lpstr>
      <vt:lpstr>TESTING TERMINOLOGY</vt:lpstr>
      <vt:lpstr>ERROR</vt:lpstr>
      <vt:lpstr>TYPES OF ERROR</vt:lpstr>
      <vt:lpstr>DEFECT</vt:lpstr>
      <vt:lpstr>TYPES OF DEFECTS</vt:lpstr>
      <vt:lpstr>TYPES OF DEFECTS</vt:lpstr>
      <vt:lpstr>TYPES OF DEFECTS</vt:lpstr>
      <vt:lpstr>FAILURE</vt:lpstr>
      <vt:lpstr>EXAMPLES OF FAILURES</vt:lpstr>
      <vt:lpstr>Slide 11</vt:lpstr>
      <vt:lpstr>VERIFICATION</vt:lpstr>
      <vt:lpstr>VALIDATION</vt:lpstr>
      <vt:lpstr>Verification vs VALIDATION</vt:lpstr>
      <vt:lpstr>Verification vs VALIDATION</vt:lpstr>
      <vt:lpstr>Verification vs VALIDATION</vt:lpstr>
      <vt:lpstr>Verification vs VALIDATION</vt:lpstr>
      <vt:lpstr>TESTCASE</vt:lpstr>
      <vt:lpstr>Test case template </vt:lpstr>
      <vt:lpstr>Slide 20</vt:lpstr>
      <vt:lpstr>TESTCASE EXAMPLE</vt:lpstr>
      <vt:lpstr>Slide 22</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TERMINOLOGIES</dc:title>
  <dc:creator>ECSEAruljothi</dc:creator>
  <cp:lastModifiedBy>Aruljothi</cp:lastModifiedBy>
  <cp:revision>8</cp:revision>
  <dcterms:modified xsi:type="dcterms:W3CDTF">2024-06-21T08:52:10Z</dcterms:modified>
</cp:coreProperties>
</file>