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omic Sans MS" pitchFamily="66" charset="0"/>
      <p:regular r:id="rId16"/>
      <p:bold r:id="rId17"/>
      <p:italic r:id="rId18"/>
      <p:boldItalic r:id="rId19"/>
    </p:embeddedFont>
    <p:embeddedFont>
      <p:font typeface="Consolas" pitchFamily="49" charset="0"/>
      <p:regular r:id="rId20"/>
      <p:bold r:id="rId21"/>
      <p:italic r:id="rId22"/>
      <p:boldItalic r:id="rId23"/>
    </p:embeddedFont>
    <p:embeddedFont>
      <p:font typeface="Impact" pitchFamily="34" charset="0"/>
      <p:regular r:id="rId24"/>
    </p:embeddedFont>
    <p:embeddedFont>
      <p:font typeface="Georgia" pitchFamily="18" charset="0"/>
      <p:regular r:id="rId25"/>
      <p:bold r:id="rId26"/>
      <p:italic r:id="rId27"/>
      <p:boldItalic r:id="rId28"/>
    </p:embeddedFont>
    <p:embeddedFont>
      <p:font typeface="Corbel" pitchFamily="34" charset="0"/>
      <p:regular r:id="rId29"/>
      <p:bold r:id="rId30"/>
      <p:italic r:id="rId31"/>
      <p:boldItalic r:id="rId32"/>
    </p:embeddedFont>
    <p:embeddedFont>
      <p:font typeface="Arial Black" pitchFamily="34" charset="0"/>
      <p:bold r:id="rId33"/>
    </p:embeddedFont>
    <p:embeddedFont>
      <p:font typeface="Libre Franklin" charset="0"/>
      <p:regular r:id="rId34"/>
      <p:bold r:id="rId35"/>
      <p:italic r:id="rId36"/>
      <p:boldItalic r:id="rId37"/>
    </p:embeddedFont>
    <p:embeddedFont>
      <p:font typeface="Wingdings 2" pitchFamily="18" charset="2"/>
      <p:regular r:id="rId38"/>
    </p:embeddedFont>
    <p:embeddedFont>
      <p:font typeface="Wingdings 3" pitchFamily="18" charset="2"/>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96" y="-2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
        <p:nvSpPr>
          <p:cNvPr id="32" name="Rectangle 31"/>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412744" y="680477"/>
            <a:ext cx="6096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35876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333360"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95691"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5801" y="685804"/>
            <a:ext cx="10396883"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37" name="Google Shape;37;p4"/>
          <p:cNvSpPr>
            <a:spLocks noGrp="1"/>
          </p:cNvSpPr>
          <p:nvPr>
            <p:ph type="pic" idx="2"/>
          </p:nvPr>
        </p:nvSpPr>
        <p:spPr>
          <a:xfrm>
            <a:off x="685780" y="2063399"/>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38" name="Google Shape;38;p4"/>
          <p:cNvSpPr txBox="1">
            <a:spLocks noGrp="1"/>
          </p:cNvSpPr>
          <p:nvPr>
            <p:ph type="body" idx="3"/>
          </p:nvPr>
        </p:nvSpPr>
        <p:spPr>
          <a:xfrm>
            <a:off x="691840" y="4389291"/>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39" name="Google Shape;39;p4"/>
          <p:cNvSpPr txBox="1">
            <a:spLocks noGrp="1"/>
          </p:cNvSpPr>
          <p:nvPr>
            <p:ph type="body" idx="4"/>
          </p:nvPr>
        </p:nvSpPr>
        <p:spPr>
          <a:xfrm>
            <a:off x="4237411"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0" name="Google Shape;40;p4"/>
          <p:cNvSpPr>
            <a:spLocks noGrp="1"/>
          </p:cNvSpPr>
          <p:nvPr>
            <p:ph type="pic" idx="5"/>
          </p:nvPr>
        </p:nvSpPr>
        <p:spPr>
          <a:xfrm>
            <a:off x="4235999" y="2063399"/>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1" name="Google Shape;41;p4"/>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2" name="Google Shape;42;p4"/>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3" name="Google Shape;43;p4"/>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4" name="Google Shape;44;p4"/>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5" name="Google Shape;45;p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ftr" idx="11"/>
          </p:nvPr>
        </p:nvSpPr>
        <p:spPr>
          <a:xfrm>
            <a:off x="685803"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sldNum" idx="12"/>
          </p:nvPr>
        </p:nvSpPr>
        <p:spPr>
          <a:xfrm>
            <a:off x="6287121" y="5757334"/>
            <a:ext cx="907187"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mc:Choice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p14:dur="1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438603" y="1073888"/>
            <a:ext cx="5762848"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498621" y="0"/>
            <a:ext cx="7352715"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6635304" y="1285480"/>
            <a:ext cx="4114800" cy="158496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7924800" y="0"/>
            <a:ext cx="36576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7924800" y="4267200"/>
            <a:ext cx="42672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7924800" y="0"/>
            <a:ext cx="18288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7931152" y="4246564"/>
            <a:ext cx="2787649"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7924800" y="4267200"/>
            <a:ext cx="21336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7924800" y="1371600"/>
            <a:ext cx="42672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7924800" y="1752600"/>
            <a:ext cx="42672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1320800" y="4267200"/>
            <a:ext cx="660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711200" y="4267200"/>
            <a:ext cx="7112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489099" y="2438400"/>
            <a:ext cx="75184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489099" y="2133600"/>
            <a:ext cx="75184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6096000" y="4267200"/>
            <a:ext cx="18288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
        <p:nvSpPr>
          <p:cNvPr id="7" name="Rectangle 6"/>
          <p:cNvSpPr/>
          <p:nvPr/>
        </p:nvSpPr>
        <p:spPr>
          <a:xfrm>
            <a:off x="484213" y="402265"/>
            <a:ext cx="1133856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495384"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548145"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59793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635603" y="680477"/>
            <a:ext cx="1219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667304" y="680477"/>
            <a:ext cx="48768"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11822773"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
        <p:nvSpPr>
          <p:cNvPr id="16" name="Rectangle 15"/>
          <p:cNvSpPr/>
          <p:nvPr/>
        </p:nvSpPr>
        <p:spPr>
          <a:xfrm>
            <a:off x="117053" y="680477"/>
            <a:ext cx="6096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6307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37669"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99693"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252455"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302243"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339912" y="680477"/>
            <a:ext cx="1219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371613" y="680477"/>
            <a:ext cx="48768"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1374903" y="1197789"/>
            <a:ext cx="132763" cy="171288"/>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11578103" y="1350189"/>
            <a:ext cx="132763" cy="171288"/>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115579" y="1453352"/>
            <a:ext cx="132763" cy="171288"/>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8636000" y="55499"/>
            <a:ext cx="2844800" cy="365125"/>
          </a:xfrm>
        </p:spPr>
        <p:txBody>
          <a:bodyPr/>
          <a:lstStyle>
            <a:extLst/>
          </a:lstStyle>
          <a:p>
            <a:endParaRPr lang="en-US"/>
          </a:p>
        </p:txBody>
      </p:sp>
      <p:sp>
        <p:nvSpPr>
          <p:cNvPr id="6" name="Footer Placeholder 5"/>
          <p:cNvSpPr>
            <a:spLocks noGrp="1"/>
          </p:cNvSpPr>
          <p:nvPr>
            <p:ph type="ftr" sz="quarter" idx="11"/>
          </p:nvPr>
        </p:nvSpPr>
        <p:spPr>
          <a:xfrm>
            <a:off x="1219200" y="55499"/>
            <a:ext cx="7416800" cy="365125"/>
          </a:xfrm>
        </p:spPr>
        <p:txBody>
          <a:bodyPr/>
          <a:lstStyle>
            <a:extLst/>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48768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340388" y="5047394"/>
            <a:ext cx="97536"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340388" y="4796819"/>
            <a:ext cx="97536"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340388" y="4637685"/>
            <a:ext cx="97536"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340388" y="4542559"/>
            <a:ext cx="97536"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412744" y="680477"/>
            <a:ext cx="6096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358764" y="680477"/>
            <a:ext cx="36576"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333360"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95691" y="680477"/>
            <a:ext cx="1219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pPr marL="0" lvl="0" indent="0" algn="ctr" rtl="0">
              <a:spcBef>
                <a:spcPts val="0"/>
              </a:spcBef>
              <a:spcAft>
                <a:spcPts val="0"/>
              </a:spcAft>
              <a:buNone/>
            </a:pPr>
            <a:fld id="{00000000-1234-1234-1234-123412341234}" type="slidenum">
              <a:rPr lang="en-US" smtClean="0"/>
              <a:pPr marL="0" lvl="0" indent="0" algn="ctr" rtl="0">
                <a:spcBef>
                  <a:spcPts val="0"/>
                </a:spcBef>
                <a:spcAft>
                  <a:spcPts val="0"/>
                </a:spcAft>
                <a:buNone/>
              </a:pPr>
              <a:t>‹#›</a:t>
            </a:fld>
            <a:endParaRPr lang="en-US"/>
          </a:p>
        </p:txBody>
      </p:sp>
    </p:spTree>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Lst>
  <p:transition>
    <p:fade/>
  </p:transition>
  <p:timing>
    <p:tnLst>
      <p:par>
        <p:cT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rot="-180000">
            <a:off x="1152412" y="1955175"/>
            <a:ext cx="8716680" cy="236994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C59A00"/>
              </a:buClr>
              <a:buSzPts val="6000"/>
              <a:buFont typeface="Comic Sans MS"/>
              <a:buNone/>
            </a:pPr>
            <a:r>
              <a:rPr lang="en-US" sz="6000" b="1" dirty="0">
                <a:solidFill>
                  <a:srgbClr val="C59A00"/>
                </a:solidFill>
                <a:latin typeface="Comic Sans MS"/>
                <a:ea typeface="Comic Sans MS"/>
                <a:cs typeface="Comic Sans MS"/>
                <a:sym typeface="Comic Sans MS"/>
              </a:rPr>
              <a:t>FUNDAMENTAL TEST PROCESS IN SOFTWARE</a:t>
            </a:r>
            <a:br>
              <a:rPr lang="en-US" sz="6000" b="1" dirty="0">
                <a:solidFill>
                  <a:srgbClr val="C59A00"/>
                </a:solidFill>
                <a:latin typeface="Comic Sans MS"/>
                <a:ea typeface="Comic Sans MS"/>
                <a:cs typeface="Comic Sans MS"/>
                <a:sym typeface="Comic Sans MS"/>
              </a:rPr>
            </a:br>
            <a:r>
              <a:rPr lang="en-US" sz="6000" b="1" dirty="0">
                <a:solidFill>
                  <a:srgbClr val="C59A00"/>
                </a:solidFill>
                <a:latin typeface="Comic Sans MS"/>
                <a:ea typeface="Comic Sans MS"/>
                <a:cs typeface="Comic Sans MS"/>
                <a:sym typeface="Comic Sans MS"/>
              </a:rPr>
              <a:t>TESTING</a:t>
            </a:r>
            <a:endParaRPr sz="6000" b="1">
              <a:solidFill>
                <a:srgbClr val="C59A00"/>
              </a:solidFill>
              <a:latin typeface="Comic Sans MS"/>
              <a:ea typeface="Comic Sans MS"/>
              <a:cs typeface="Comic Sans MS"/>
              <a:sym typeface="Comic Sans M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Impact"/>
              <a:buNone/>
            </a:pPr>
            <a:r>
              <a:rPr lang="en-US"/>
              <a:t>EVALUATING EXIT CRITERIA AND REPORTING (CONTD.,)</a:t>
            </a:r>
            <a:endParaRPr cap="none"/>
          </a:p>
        </p:txBody>
      </p:sp>
      <p:sp>
        <p:nvSpPr>
          <p:cNvPr id="210" name="Google Shape;210;p28"/>
          <p:cNvSpPr txBox="1">
            <a:spLocks noGrp="1"/>
          </p:cNvSpPr>
          <p:nvPr>
            <p:ph idx="1"/>
          </p:nvPr>
        </p:nvSpPr>
        <p:spPr>
          <a:xfrm>
            <a:off x="747328" y="1979918"/>
            <a:ext cx="10394707" cy="359662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200"/>
              <a:buNone/>
            </a:pPr>
            <a:r>
              <a:rPr lang="en-US" b="1" dirty="0">
                <a:latin typeface="Libre Franklin"/>
                <a:ea typeface="Libre Franklin"/>
                <a:cs typeface="Libre Franklin"/>
                <a:sym typeface="Libre Franklin"/>
              </a:rPr>
              <a:t>EVALUATING EXIT CRITERIA HAS THE FOLLOWING MAJOR TASKS: </a:t>
            </a:r>
            <a:endParaRPr/>
          </a:p>
          <a:p>
            <a:pPr marL="685800" lvl="1" indent="-228600">
              <a:lnSpc>
                <a:spcPct val="120000"/>
              </a:lnSpc>
              <a:spcBef>
                <a:spcPts val="500"/>
              </a:spcBef>
              <a:buSzPts val="2880"/>
            </a:pPr>
            <a:r>
              <a:rPr lang="en-US" b="1" dirty="0">
                <a:latin typeface="Libre Franklin"/>
                <a:ea typeface="Libre Franklin"/>
                <a:cs typeface="Libre Franklin"/>
                <a:sym typeface="Libre Franklin"/>
              </a:rPr>
              <a:t>TO </a:t>
            </a:r>
            <a:r>
              <a:rPr lang="en-US" b="1" dirty="0">
                <a:solidFill>
                  <a:srgbClr val="C59A00"/>
                </a:solidFill>
                <a:latin typeface="Libre Franklin"/>
                <a:ea typeface="Libre Franklin"/>
                <a:cs typeface="Libre Franklin"/>
                <a:sym typeface="Libre Franklin"/>
              </a:rPr>
              <a:t>CHECK THE TEST LOGS </a:t>
            </a:r>
            <a:r>
              <a:rPr lang="en-US" b="1" dirty="0">
                <a:latin typeface="Libre Franklin"/>
                <a:ea typeface="Libre Franklin"/>
                <a:cs typeface="Libre Franklin"/>
                <a:sym typeface="Libre Franklin"/>
              </a:rPr>
              <a:t>AGAINST THE EXIT CRITERIA SPECIFIED IN TEST PLANNING.</a:t>
            </a:r>
            <a:endParaRPr/>
          </a:p>
          <a:p>
            <a:pPr marL="685800" lvl="1" indent="-228600">
              <a:lnSpc>
                <a:spcPct val="120000"/>
              </a:lnSpc>
              <a:spcBef>
                <a:spcPts val="500"/>
              </a:spcBef>
              <a:buSzPts val="2880"/>
            </a:pPr>
            <a:r>
              <a:rPr lang="en-US" b="1" dirty="0">
                <a:latin typeface="Libre Franklin"/>
                <a:ea typeface="Libre Franklin"/>
                <a:cs typeface="Libre Franklin"/>
                <a:sym typeface="Libre Franklin"/>
              </a:rPr>
              <a:t>TO </a:t>
            </a:r>
            <a:r>
              <a:rPr lang="en-US" b="1" dirty="0">
                <a:solidFill>
                  <a:srgbClr val="C59A00"/>
                </a:solidFill>
                <a:latin typeface="Libre Franklin"/>
                <a:ea typeface="Libre Franklin"/>
                <a:cs typeface="Libre Franklin"/>
                <a:sym typeface="Libre Franklin"/>
              </a:rPr>
              <a:t>ASSESS IF MORE TEST ARE NEEDED </a:t>
            </a:r>
            <a:r>
              <a:rPr lang="en-US" b="1" dirty="0">
                <a:latin typeface="Libre Franklin"/>
                <a:ea typeface="Libre Franklin"/>
                <a:cs typeface="Libre Franklin"/>
                <a:sym typeface="Libre Franklin"/>
              </a:rPr>
              <a:t>OR IF THE EXIT CRITERIA SPECIFIED SHOULD BE CHANGED. </a:t>
            </a:r>
            <a:endParaRPr/>
          </a:p>
          <a:p>
            <a:pPr marL="685800" lvl="1" indent="-228600">
              <a:lnSpc>
                <a:spcPct val="120000"/>
              </a:lnSpc>
              <a:spcBef>
                <a:spcPts val="500"/>
              </a:spcBef>
              <a:buSzPts val="2880"/>
            </a:pPr>
            <a:r>
              <a:rPr lang="en-US" b="1" dirty="0">
                <a:latin typeface="Libre Franklin"/>
                <a:ea typeface="Libre Franklin"/>
                <a:cs typeface="Libre Franklin"/>
                <a:sym typeface="Libre Franklin"/>
              </a:rPr>
              <a:t>TO </a:t>
            </a:r>
            <a:r>
              <a:rPr lang="en-US" b="1" dirty="0">
                <a:solidFill>
                  <a:srgbClr val="C59A00"/>
                </a:solidFill>
                <a:latin typeface="Libre Franklin"/>
                <a:ea typeface="Libre Franklin"/>
                <a:cs typeface="Libre Franklin"/>
                <a:sym typeface="Libre Franklin"/>
              </a:rPr>
              <a:t>WRITE A TEST SUMMARY </a:t>
            </a:r>
            <a:r>
              <a:rPr lang="en-US" b="1" dirty="0">
                <a:latin typeface="Libre Franklin"/>
                <a:ea typeface="Libre Franklin"/>
                <a:cs typeface="Libre Franklin"/>
                <a:sym typeface="Libre Franklin"/>
              </a:rPr>
              <a:t>REPORT FOR STAKEHOLDERS</a:t>
            </a:r>
            <a:endParaRPr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TEST CLOSURE ACTIVITIES</a:t>
            </a:r>
            <a:endParaRPr cap="none"/>
          </a:p>
        </p:txBody>
      </p:sp>
      <p:sp>
        <p:nvSpPr>
          <p:cNvPr id="217" name="Google Shape;217;p29"/>
          <p:cNvSpPr txBox="1">
            <a:spLocks noGrp="1"/>
          </p:cNvSpPr>
          <p:nvPr>
            <p:ph idx="1"/>
          </p:nvPr>
        </p:nvSpPr>
        <p:spPr>
          <a:xfrm>
            <a:off x="747328" y="1979918"/>
            <a:ext cx="10394707" cy="3596624"/>
          </a:xfrm>
          <a:prstGeom prst="rect">
            <a:avLst/>
          </a:prstGeom>
          <a:noFill/>
          <a:ln>
            <a:noFill/>
          </a:ln>
        </p:spPr>
        <p:txBody>
          <a:bodyPr spcFirstLastPara="1" wrap="square" lIns="91425" tIns="45700" rIns="91425" bIns="45700" anchor="ctr" anchorCtr="0">
            <a:noAutofit/>
          </a:bodyPr>
          <a:lstStyle/>
          <a:p>
            <a:pPr marL="228600" indent="-228600">
              <a:lnSpc>
                <a:spcPct val="120000"/>
              </a:lnSpc>
              <a:spcBef>
                <a:spcPts val="0"/>
              </a:spcBef>
              <a:buSzPts val="3200"/>
            </a:pPr>
            <a:r>
              <a:rPr lang="en-US" b="1" dirty="0">
                <a:latin typeface="Libre Franklin"/>
                <a:ea typeface="Libre Franklin"/>
                <a:cs typeface="Libre Franklin"/>
                <a:sym typeface="Libre Franklin"/>
              </a:rPr>
              <a:t>TEST CLOSURE ACTIVITIES ARE DONE WHEN SOFTWARE IS DELIVERED. THE TESTING CAN BE CLOSED FOR THE OTHER REASONS ALSO LIKE:</a:t>
            </a:r>
            <a:endParaRPr/>
          </a:p>
          <a:p>
            <a:pPr marL="685800" lvl="1" indent="-228600">
              <a:lnSpc>
                <a:spcPct val="120000"/>
              </a:lnSpc>
              <a:spcBef>
                <a:spcPts val="500"/>
              </a:spcBef>
              <a:buSzPts val="2880"/>
            </a:pPr>
            <a:r>
              <a:rPr lang="en-US" b="1" dirty="0">
                <a:latin typeface="Libre Franklin"/>
                <a:ea typeface="Libre Franklin"/>
                <a:cs typeface="Libre Franklin"/>
                <a:sym typeface="Libre Franklin"/>
              </a:rPr>
              <a:t>WHEN ALL THE </a:t>
            </a:r>
            <a:r>
              <a:rPr lang="en-US" b="1" dirty="0">
                <a:solidFill>
                  <a:srgbClr val="C59A00"/>
                </a:solidFill>
                <a:latin typeface="Libre Franklin"/>
                <a:ea typeface="Libre Franklin"/>
                <a:cs typeface="Libre Franklin"/>
                <a:sym typeface="Libre Franklin"/>
              </a:rPr>
              <a:t>INFORMATION HAS BEEN GATHERED </a:t>
            </a:r>
            <a:r>
              <a:rPr lang="en-US" b="1" dirty="0">
                <a:latin typeface="Libre Franklin"/>
                <a:ea typeface="Libre Franklin"/>
                <a:cs typeface="Libre Franklin"/>
                <a:sym typeface="Libre Franklin"/>
              </a:rPr>
              <a:t>WHICH ARE NEEDED FOR THE TESTING. </a:t>
            </a:r>
            <a:endParaRPr/>
          </a:p>
          <a:p>
            <a:pPr marL="685800" lvl="1" indent="-228600">
              <a:lnSpc>
                <a:spcPct val="120000"/>
              </a:lnSpc>
              <a:spcBef>
                <a:spcPts val="500"/>
              </a:spcBef>
              <a:buSzPts val="2880"/>
            </a:pPr>
            <a:r>
              <a:rPr lang="en-US" b="1" dirty="0">
                <a:latin typeface="Libre Franklin"/>
                <a:ea typeface="Libre Franklin"/>
                <a:cs typeface="Libre Franklin"/>
                <a:sym typeface="Libre Franklin"/>
              </a:rPr>
              <a:t>WHEN A PROJECT IS </a:t>
            </a:r>
            <a:r>
              <a:rPr lang="en-US" b="1" dirty="0">
                <a:solidFill>
                  <a:srgbClr val="C59A00"/>
                </a:solidFill>
                <a:latin typeface="Libre Franklin"/>
                <a:ea typeface="Libre Franklin"/>
                <a:cs typeface="Libre Franklin"/>
                <a:sym typeface="Libre Franklin"/>
              </a:rPr>
              <a:t>CANCELLED</a:t>
            </a:r>
            <a:r>
              <a:rPr lang="en-US" b="1" dirty="0">
                <a:latin typeface="Libre Franklin"/>
                <a:ea typeface="Libre Franklin"/>
                <a:cs typeface="Libre Franklin"/>
                <a:sym typeface="Libre Franklin"/>
              </a:rPr>
              <a:t>. </a:t>
            </a:r>
            <a:endParaRPr/>
          </a:p>
          <a:p>
            <a:pPr marL="685800" lvl="1" indent="-228600">
              <a:lnSpc>
                <a:spcPct val="120000"/>
              </a:lnSpc>
              <a:spcBef>
                <a:spcPts val="500"/>
              </a:spcBef>
              <a:buSzPts val="2880"/>
            </a:pPr>
            <a:r>
              <a:rPr lang="en-US" b="1" dirty="0">
                <a:latin typeface="Libre Franklin"/>
                <a:ea typeface="Libre Franklin"/>
                <a:cs typeface="Libre Franklin"/>
                <a:sym typeface="Libre Franklin"/>
              </a:rPr>
              <a:t>WHEN SOME TARGET IS </a:t>
            </a:r>
            <a:r>
              <a:rPr lang="en-US" b="1" dirty="0">
                <a:solidFill>
                  <a:srgbClr val="C59A00"/>
                </a:solidFill>
                <a:latin typeface="Libre Franklin"/>
                <a:ea typeface="Libre Franklin"/>
                <a:cs typeface="Libre Franklin"/>
                <a:sym typeface="Libre Franklin"/>
              </a:rPr>
              <a:t>ACHIEVED</a:t>
            </a:r>
            <a:r>
              <a:rPr lang="en-US" b="1" dirty="0">
                <a:latin typeface="Libre Franklin"/>
                <a:ea typeface="Libre Franklin"/>
                <a:cs typeface="Libre Franklin"/>
                <a:sym typeface="Libre Franklin"/>
              </a:rPr>
              <a:t>. </a:t>
            </a:r>
            <a:endParaRPr/>
          </a:p>
          <a:p>
            <a:pPr marL="685800" lvl="1" indent="-228600">
              <a:lnSpc>
                <a:spcPct val="120000"/>
              </a:lnSpc>
              <a:spcBef>
                <a:spcPts val="500"/>
              </a:spcBef>
              <a:buSzPts val="2880"/>
            </a:pPr>
            <a:r>
              <a:rPr lang="en-US" b="1" dirty="0">
                <a:latin typeface="Libre Franklin"/>
                <a:ea typeface="Libre Franklin"/>
                <a:cs typeface="Libre Franklin"/>
                <a:sym typeface="Libre Franklin"/>
              </a:rPr>
              <a:t>WHEN A MAINTENANCE </a:t>
            </a:r>
            <a:r>
              <a:rPr lang="en-US" b="1" dirty="0">
                <a:solidFill>
                  <a:srgbClr val="C59A00"/>
                </a:solidFill>
                <a:latin typeface="Libre Franklin"/>
                <a:ea typeface="Libre Franklin"/>
                <a:cs typeface="Libre Franklin"/>
                <a:sym typeface="Libre Franklin"/>
              </a:rPr>
              <a:t>RELEASE OR UPDATE IS DONE</a:t>
            </a:r>
            <a:r>
              <a:rPr lang="en-US" b="1" dirty="0">
                <a:latin typeface="Libre Franklin"/>
                <a:ea typeface="Libre Franklin"/>
                <a:cs typeface="Libre Franklin"/>
                <a:sym typeface="Libre Franklin"/>
              </a:rPr>
              <a:t>. </a:t>
            </a:r>
            <a:endParaRPr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TEST CLOSURE ACTIVITIES (CONTD.,)</a:t>
            </a:r>
            <a:endParaRPr cap="none"/>
          </a:p>
        </p:txBody>
      </p:sp>
      <p:sp>
        <p:nvSpPr>
          <p:cNvPr id="224" name="Google Shape;224;p30"/>
          <p:cNvSpPr txBox="1">
            <a:spLocks noGrp="1"/>
          </p:cNvSpPr>
          <p:nvPr>
            <p:ph idx="1"/>
          </p:nvPr>
        </p:nvSpPr>
        <p:spPr>
          <a:xfrm>
            <a:off x="747328" y="1979918"/>
            <a:ext cx="10394707" cy="359662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200"/>
              <a:buNone/>
            </a:pPr>
            <a:r>
              <a:rPr lang="en-US" sz="2400" b="1" dirty="0">
                <a:latin typeface="Libre Franklin"/>
                <a:ea typeface="Libre Franklin"/>
                <a:cs typeface="Libre Franklin"/>
                <a:sym typeface="Libre Franklin"/>
              </a:rPr>
              <a:t>TEST CLOSURE ACTIVITIES HAVE THE FOLLOWING MAJOR TASKS:</a:t>
            </a:r>
            <a:endParaRPr sz="24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CHECK WHICH </a:t>
            </a:r>
            <a:r>
              <a:rPr lang="en-US" sz="2000" b="1" dirty="0">
                <a:solidFill>
                  <a:srgbClr val="C59A00"/>
                </a:solidFill>
                <a:latin typeface="Libre Franklin"/>
                <a:ea typeface="Libre Franklin"/>
                <a:cs typeface="Libre Franklin"/>
                <a:sym typeface="Libre Franklin"/>
              </a:rPr>
              <a:t>PLANNED DELIVERABLES ARE ACTUALLY DELIVERED </a:t>
            </a:r>
            <a:r>
              <a:rPr lang="en-US" sz="2000" b="1" dirty="0">
                <a:latin typeface="Libre Franklin"/>
                <a:ea typeface="Libre Franklin"/>
                <a:cs typeface="Libre Franklin"/>
                <a:sym typeface="Libre Franklin"/>
              </a:rPr>
              <a:t>AND TO ENSURE THAT ALL INCIDENT REPORTS HAVE BEEN RESOLVED.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FINALIZE AND ARCHIVE TESTWARE </a:t>
            </a:r>
            <a:r>
              <a:rPr lang="en-US" sz="2000" b="1" dirty="0">
                <a:latin typeface="Libre Franklin"/>
                <a:ea typeface="Libre Franklin"/>
                <a:cs typeface="Libre Franklin"/>
                <a:sym typeface="Libre Franklin"/>
              </a:rPr>
              <a:t>SUCH AS SCRIPTS, TEST ENVIRONMENTS, ETC. FOR LATER REUSE.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HANDOVER THE TESTWARE </a:t>
            </a:r>
            <a:r>
              <a:rPr lang="en-US" sz="2000" b="1" dirty="0">
                <a:latin typeface="Libre Franklin"/>
                <a:ea typeface="Libre Franklin"/>
                <a:cs typeface="Libre Franklin"/>
                <a:sym typeface="Libre Franklin"/>
              </a:rPr>
              <a:t>TO THE MAINTENANCE ORGANIZATION. THEY WILL GIVE SUPPORT TO THE SOFTWARE.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EVALUATE HOW THE TESTING </a:t>
            </a:r>
            <a:r>
              <a:rPr lang="en-US" sz="2000" b="1" dirty="0">
                <a:latin typeface="Libre Franklin"/>
                <a:ea typeface="Libre Franklin"/>
                <a:cs typeface="Libre Franklin"/>
                <a:sym typeface="Libre Franklin"/>
              </a:rPr>
              <a:t>WENT AND LEARN LESSONS FOR FUTURE RELEASES AND PROJECTS</a:t>
            </a:r>
            <a:endParaRPr sz="2000"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743676" y="338563"/>
            <a:ext cx="10396883" cy="11519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REFERENCES</a:t>
            </a:r>
            <a:endParaRPr/>
          </a:p>
        </p:txBody>
      </p:sp>
      <p:pic>
        <p:nvPicPr>
          <p:cNvPr id="231" name="Google Shape;231;p31"/>
          <p:cNvPicPr preferRelativeResize="0"/>
          <p:nvPr/>
        </p:nvPicPr>
        <p:blipFill rotWithShape="1">
          <a:blip r:embed="rId3">
            <a:alphaModFix/>
          </a:blip>
          <a:srcRect/>
          <a:stretch/>
        </p:blipFill>
        <p:spPr>
          <a:xfrm>
            <a:off x="4374616" y="1913593"/>
            <a:ext cx="3442765" cy="938936"/>
          </a:xfrm>
          <a:prstGeom prst="rect">
            <a:avLst/>
          </a:prstGeom>
          <a:noFill/>
          <a:ln>
            <a:noFill/>
          </a:ln>
        </p:spPr>
      </p:pic>
      <p:pic>
        <p:nvPicPr>
          <p:cNvPr id="232" name="Google Shape;232;p31" descr="Software Testing: Principles and Practices by Srinivasan Desikan"/>
          <p:cNvPicPr preferRelativeResize="0"/>
          <p:nvPr/>
        </p:nvPicPr>
        <p:blipFill rotWithShape="1">
          <a:blip r:embed="rId4">
            <a:alphaModFix/>
          </a:blip>
          <a:srcRect/>
          <a:stretch/>
        </p:blipFill>
        <p:spPr>
          <a:xfrm>
            <a:off x="1051446" y="1490528"/>
            <a:ext cx="2530553" cy="3329675"/>
          </a:xfrm>
          <a:prstGeom prst="rect">
            <a:avLst/>
          </a:prstGeom>
          <a:noFill/>
          <a:ln>
            <a:noFill/>
          </a:ln>
        </p:spPr>
      </p:pic>
      <p:pic>
        <p:nvPicPr>
          <p:cNvPr id="234" name="Google Shape;234;p31" descr="Cloud Computing Blogs | Learn About Cloud Computing - Edureka"/>
          <p:cNvPicPr preferRelativeResize="0"/>
          <p:nvPr/>
        </p:nvPicPr>
        <p:blipFill rotWithShape="1">
          <a:blip r:embed="rId5">
            <a:alphaModFix/>
          </a:blip>
          <a:srcRect/>
          <a:stretch/>
        </p:blipFill>
        <p:spPr>
          <a:xfrm>
            <a:off x="5329557" y="3337024"/>
            <a:ext cx="3810000" cy="666750"/>
          </a:xfrm>
          <a:prstGeom prst="rect">
            <a:avLst/>
          </a:prstGeom>
          <a:noFill/>
          <a:ln>
            <a:noFill/>
          </a:ln>
        </p:spPr>
      </p:pic>
      <p:pic>
        <p:nvPicPr>
          <p:cNvPr id="235" name="Google Shape;235;p31"/>
          <p:cNvPicPr preferRelativeResize="0"/>
          <p:nvPr/>
        </p:nvPicPr>
        <p:blipFill rotWithShape="1">
          <a:blip r:embed="rId6">
            <a:alphaModFix/>
          </a:blip>
          <a:srcRect/>
          <a:stretch/>
        </p:blipFill>
        <p:spPr>
          <a:xfrm>
            <a:off x="4182113" y="4505003"/>
            <a:ext cx="6962775" cy="885825"/>
          </a:xfrm>
          <a:prstGeom prst="rect">
            <a:avLst/>
          </a:prstGeom>
          <a:noFill/>
          <a:ln>
            <a:noFill/>
          </a:ln>
        </p:spPr>
      </p:pic>
      <p:pic>
        <p:nvPicPr>
          <p:cNvPr id="236" name="Google Shape;236;p31" descr="GeeksforGeeks | A computer science portal for geeks"/>
          <p:cNvPicPr preferRelativeResize="0"/>
          <p:nvPr/>
        </p:nvPicPr>
        <p:blipFill rotWithShape="1">
          <a:blip r:embed="rId7">
            <a:alphaModFix/>
          </a:blip>
          <a:srcRect/>
          <a:stretch/>
        </p:blipFill>
        <p:spPr>
          <a:xfrm>
            <a:off x="9005287" y="1533868"/>
            <a:ext cx="1905000" cy="1905000"/>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5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1"/>
                                        </p:tgtEl>
                                        <p:attrNameLst>
                                          <p:attrName>style.visibility</p:attrName>
                                        </p:attrNameLst>
                                      </p:cBhvr>
                                      <p:to>
                                        <p:strVal val="visible"/>
                                      </p:to>
                                    </p:set>
                                    <p:animEffect transition="in" filter="fade">
                                      <p:cBhvr>
                                        <p:cTn id="10" dur="500"/>
                                        <p:tgtEl>
                                          <p:spTgt spid="231"/>
                                        </p:tgtEl>
                                      </p:cBhvr>
                                    </p:animEffect>
                                  </p:childTnLst>
                                </p:cTn>
                              </p:par>
                              <p:par>
                                <p:cTn id="11" presetID="1" presetClass="entr" presetSubtype="0" fill="hold" nodeType="withEffect">
                                  <p:stCondLst>
                                    <p:cond delay="0"/>
                                  </p:stCondLst>
                                  <p:childTnLst>
                                    <p:set>
                                      <p:cBhvr>
                                        <p:cTn id="12" dur="1" fill="hold">
                                          <p:stCondLst>
                                            <p:cond delay="0"/>
                                          </p:stCondLst>
                                        </p:cTn>
                                        <p:tgtEl>
                                          <p:spTgt spid="2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dirty="0"/>
              <a:t>TEST PROCESS IN SOFTWARE TESTING</a:t>
            </a:r>
            <a:endParaRPr cap="none"/>
          </a:p>
        </p:txBody>
      </p:sp>
      <p:sp>
        <p:nvSpPr>
          <p:cNvPr id="154" name="Google Shape;154;p20"/>
          <p:cNvSpPr txBox="1">
            <a:spLocks noGrp="1"/>
          </p:cNvSpPr>
          <p:nvPr>
            <p:ph idx="1"/>
          </p:nvPr>
        </p:nvSpPr>
        <p:spPr>
          <a:xfrm>
            <a:off x="457200" y="3185176"/>
            <a:ext cx="10394707" cy="3291824"/>
          </a:xfrm>
          <a:prstGeom prst="rect">
            <a:avLst/>
          </a:prstGeom>
          <a:noFill/>
          <a:ln>
            <a:noFill/>
          </a:ln>
        </p:spPr>
        <p:txBody>
          <a:bodyPr spcFirstLastPara="1" wrap="square" lIns="91425" tIns="45700" rIns="91425" bIns="45700" anchor="ctr" anchorCtr="0">
            <a:noAutofit/>
          </a:bodyPr>
          <a:lstStyle/>
          <a:p>
            <a:pPr marL="228600" indent="-228600">
              <a:lnSpc>
                <a:spcPct val="120000"/>
              </a:lnSpc>
              <a:spcBef>
                <a:spcPts val="0"/>
              </a:spcBef>
              <a:buSzPts val="3200"/>
            </a:pPr>
            <a:r>
              <a:rPr lang="en-US" sz="2000" b="1" dirty="0">
                <a:latin typeface="Georgia"/>
                <a:ea typeface="Georgia"/>
                <a:cs typeface="Georgia"/>
                <a:sym typeface="Georgia"/>
              </a:rPr>
              <a:t>PLANNING AND CONTROL</a:t>
            </a:r>
            <a:endParaRPr sz="2000"/>
          </a:p>
          <a:p>
            <a:pPr marL="228600" indent="-228600">
              <a:lnSpc>
                <a:spcPct val="120000"/>
              </a:lnSpc>
              <a:spcBef>
                <a:spcPts val="1000"/>
              </a:spcBef>
              <a:buSzPts val="3200"/>
            </a:pPr>
            <a:r>
              <a:rPr lang="en-US" sz="2000" b="1" dirty="0">
                <a:latin typeface="Georgia"/>
                <a:ea typeface="Georgia"/>
                <a:cs typeface="Georgia"/>
                <a:sym typeface="Georgia"/>
              </a:rPr>
              <a:t>ANALYSIS AND DESIGN</a:t>
            </a:r>
            <a:endParaRPr sz="2000"/>
          </a:p>
          <a:p>
            <a:pPr marL="228600" indent="-228600">
              <a:lnSpc>
                <a:spcPct val="120000"/>
              </a:lnSpc>
              <a:spcBef>
                <a:spcPts val="1000"/>
              </a:spcBef>
              <a:buSzPts val="3200"/>
            </a:pPr>
            <a:r>
              <a:rPr lang="en-US" sz="2000" b="1" dirty="0">
                <a:latin typeface="Georgia"/>
                <a:ea typeface="Georgia"/>
                <a:cs typeface="Georgia"/>
                <a:sym typeface="Georgia"/>
              </a:rPr>
              <a:t>IMPLEMENTATION AND EXECUTION </a:t>
            </a:r>
            <a:endParaRPr sz="2000"/>
          </a:p>
          <a:p>
            <a:pPr marL="228600" indent="-228600">
              <a:lnSpc>
                <a:spcPct val="120000"/>
              </a:lnSpc>
              <a:spcBef>
                <a:spcPts val="1000"/>
              </a:spcBef>
              <a:buSzPts val="3200"/>
            </a:pPr>
            <a:r>
              <a:rPr lang="en-US" sz="2000" b="1" dirty="0">
                <a:latin typeface="Georgia"/>
                <a:ea typeface="Georgia"/>
                <a:cs typeface="Georgia"/>
                <a:sym typeface="Georgia"/>
              </a:rPr>
              <a:t>EVALUATING EXIT CRITERIA AND REPORTING</a:t>
            </a:r>
            <a:endParaRPr sz="2000"/>
          </a:p>
          <a:p>
            <a:pPr marL="228600" indent="-228600">
              <a:lnSpc>
                <a:spcPct val="120000"/>
              </a:lnSpc>
              <a:spcBef>
                <a:spcPts val="1000"/>
              </a:spcBef>
              <a:buSzPts val="3200"/>
            </a:pPr>
            <a:r>
              <a:rPr lang="en-US" sz="2000" b="1" dirty="0">
                <a:latin typeface="Georgia"/>
                <a:ea typeface="Georgia"/>
                <a:cs typeface="Georgia"/>
                <a:sym typeface="Georgia"/>
              </a:rPr>
              <a:t>TEST CLOSURE ACTIVITIES </a:t>
            </a:r>
            <a:endParaRPr sz="2000" b="1">
              <a:latin typeface="Georgia"/>
              <a:ea typeface="Georgia"/>
              <a:cs typeface="Georgia"/>
              <a:sym typeface="Georgia"/>
            </a:endParaRPr>
          </a:p>
        </p:txBody>
      </p:sp>
      <p:sp>
        <p:nvSpPr>
          <p:cNvPr id="5" name="Rectangle 4"/>
          <p:cNvSpPr/>
          <p:nvPr/>
        </p:nvSpPr>
        <p:spPr>
          <a:xfrm>
            <a:off x="838200" y="1446074"/>
            <a:ext cx="10287000" cy="1754326"/>
          </a:xfrm>
          <a:prstGeom prst="rect">
            <a:avLst/>
          </a:prstGeom>
        </p:spPr>
        <p:txBody>
          <a:bodyPr wrap="square">
            <a:spAutoFit/>
          </a:bodyPr>
          <a:lstStyle/>
          <a:p>
            <a:pPr algn="just">
              <a:lnSpc>
                <a:spcPct val="150000"/>
              </a:lnSpc>
              <a:buClr>
                <a:schemeClr val="tx2"/>
              </a:buClr>
              <a:buFont typeface="Wingdings" pitchFamily="2" charset="2"/>
              <a:buChar char="Ø"/>
            </a:pPr>
            <a:r>
              <a:rPr lang="en-US" sz="1800" dirty="0" smtClean="0">
                <a:solidFill>
                  <a:schemeClr val="tx1"/>
                </a:solidFill>
                <a:latin typeface="Arial Black" pitchFamily="34" charset="0"/>
              </a:rPr>
              <a:t> Single activity.</a:t>
            </a:r>
          </a:p>
          <a:p>
            <a:pPr algn="just">
              <a:lnSpc>
                <a:spcPct val="150000"/>
              </a:lnSpc>
              <a:buClr>
                <a:schemeClr val="tx2"/>
              </a:buClr>
              <a:buFont typeface="Wingdings" pitchFamily="2" charset="2"/>
              <a:buChar char="Ø"/>
            </a:pPr>
            <a:r>
              <a:rPr lang="en-US" sz="1800" dirty="0" smtClean="0">
                <a:solidFill>
                  <a:schemeClr val="tx1"/>
                </a:solidFill>
                <a:latin typeface="Arial Black" pitchFamily="34" charset="0"/>
              </a:rPr>
              <a:t> Planned </a:t>
            </a:r>
            <a:r>
              <a:rPr lang="en-US" sz="1800" dirty="0" smtClean="0">
                <a:solidFill>
                  <a:schemeClr val="tx1"/>
                </a:solidFill>
                <a:latin typeface="Arial Black" pitchFamily="34" charset="0"/>
              </a:rPr>
              <a:t>and it requires discipline to act upon </a:t>
            </a:r>
            <a:r>
              <a:rPr lang="en-US" sz="1800" dirty="0" smtClean="0">
                <a:solidFill>
                  <a:schemeClr val="tx1"/>
                </a:solidFill>
                <a:latin typeface="Arial Black" pitchFamily="34" charset="0"/>
              </a:rPr>
              <a:t>it.</a:t>
            </a:r>
          </a:p>
          <a:p>
            <a:pPr algn="just">
              <a:lnSpc>
                <a:spcPct val="150000"/>
              </a:lnSpc>
              <a:buClr>
                <a:schemeClr val="tx2"/>
              </a:buClr>
              <a:buFont typeface="Wingdings" pitchFamily="2" charset="2"/>
              <a:buChar char="Ø"/>
            </a:pPr>
            <a:r>
              <a:rPr lang="en-US" sz="1800" dirty="0" smtClean="0">
                <a:solidFill>
                  <a:schemeClr val="tx1"/>
                </a:solidFill>
                <a:latin typeface="Arial Black" pitchFamily="34" charset="0"/>
              </a:rPr>
              <a:t> </a:t>
            </a:r>
            <a:r>
              <a:rPr lang="en-US" sz="1800" dirty="0" smtClean="0">
                <a:solidFill>
                  <a:schemeClr val="tx1"/>
                </a:solidFill>
                <a:latin typeface="Arial Black" pitchFamily="34" charset="0"/>
              </a:rPr>
              <a:t>The </a:t>
            </a:r>
            <a:r>
              <a:rPr lang="en-US" sz="1800" dirty="0" smtClean="0">
                <a:solidFill>
                  <a:schemeClr val="tx1"/>
                </a:solidFill>
                <a:latin typeface="Arial Black" pitchFamily="34" charset="0"/>
              </a:rPr>
              <a:t>quality and effectiveness of software testing are primarily determined by the quality of the test processes used.</a:t>
            </a:r>
            <a:endParaRPr lang="en-US" sz="1800" dirty="0">
              <a:solidFill>
                <a:schemeClr val="tx1"/>
              </a:solidFill>
              <a:latin typeface="Arial Black"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9"/>
        <p:cNvGrpSpPr/>
        <p:nvPr/>
      </p:nvGrpSpPr>
      <p:grpSpPr>
        <a:xfrm>
          <a:off x="0" y="0"/>
          <a:ext cx="0" cy="0"/>
          <a:chOff x="0" y="0"/>
          <a:chExt cx="0" cy="0"/>
        </a:xfrm>
      </p:grpSpPr>
      <p:sp>
        <p:nvSpPr>
          <p:cNvPr id="160" name="Google Shape;160;p21"/>
          <p:cNvSpPr txBox="1">
            <a:spLocks noGrp="1"/>
          </p:cNvSpPr>
          <p:nvPr>
            <p:ph type="title"/>
          </p:nvPr>
        </p:nvSpPr>
        <p:spPr>
          <a:xfrm>
            <a:off x="683625" y="184915"/>
            <a:ext cx="1039688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dirty="0"/>
              <a:t>PLANNING AND CONTROL</a:t>
            </a:r>
            <a:endParaRPr cap="none"/>
          </a:p>
        </p:txBody>
      </p:sp>
      <p:sp>
        <p:nvSpPr>
          <p:cNvPr id="161" name="Google Shape;161;p21"/>
          <p:cNvSpPr txBox="1">
            <a:spLocks noGrp="1"/>
          </p:cNvSpPr>
          <p:nvPr>
            <p:ph idx="1"/>
          </p:nvPr>
        </p:nvSpPr>
        <p:spPr>
          <a:xfrm>
            <a:off x="683625" y="1588655"/>
            <a:ext cx="10566267" cy="3932469"/>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2880"/>
              <a:buNone/>
            </a:pPr>
            <a:r>
              <a:rPr lang="en-US" sz="2400" b="1" dirty="0">
                <a:latin typeface="Libre Franklin"/>
                <a:ea typeface="Libre Franklin"/>
                <a:cs typeface="Libre Franklin"/>
                <a:sym typeface="Libre Franklin"/>
              </a:rPr>
              <a:t>TEST PLANNING HAS FOLLOWING MAJOR TASKS: </a:t>
            </a:r>
            <a:endParaRPr lang="en-US" sz="2400" b="1" dirty="0" smtClean="0">
              <a:latin typeface="Libre Franklin"/>
              <a:ea typeface="Libre Franklin"/>
              <a:cs typeface="Libre Franklin"/>
              <a:sym typeface="Libre Franklin"/>
            </a:endParaRPr>
          </a:p>
          <a:p>
            <a:pPr marL="0" lvl="0" indent="0" algn="l" rtl="0">
              <a:lnSpc>
                <a:spcPct val="120000"/>
              </a:lnSpc>
              <a:spcBef>
                <a:spcPts val="0"/>
              </a:spcBef>
              <a:spcAft>
                <a:spcPts val="0"/>
              </a:spcAft>
              <a:buSzPts val="2880"/>
              <a:buNone/>
            </a:pPr>
            <a:endParaRPr sz="2000"/>
          </a:p>
          <a:p>
            <a:pPr marL="685800" lvl="1" indent="-228600">
              <a:lnSpc>
                <a:spcPct val="120000"/>
              </a:lnSpc>
              <a:spcBef>
                <a:spcPts val="500"/>
              </a:spcBef>
              <a:buSzPts val="2880"/>
            </a:pPr>
            <a:r>
              <a:rPr lang="en-US" sz="1800" b="1" dirty="0">
                <a:latin typeface="Arial Black" pitchFamily="34" charset="0"/>
                <a:ea typeface="Libre Franklin"/>
                <a:cs typeface="Libre Franklin"/>
                <a:sym typeface="Libre Franklin"/>
              </a:rPr>
              <a:t>TO DETERMINE THE SCOPE, RISKS AND IDENTIFY THE </a:t>
            </a:r>
            <a:r>
              <a:rPr lang="en-US" sz="1800" b="1" dirty="0">
                <a:solidFill>
                  <a:srgbClr val="C59A00"/>
                </a:solidFill>
                <a:latin typeface="Arial Black" pitchFamily="34" charset="0"/>
                <a:ea typeface="Libre Franklin"/>
                <a:cs typeface="Libre Franklin"/>
                <a:sym typeface="Libre Franklin"/>
              </a:rPr>
              <a:t>OBJECTIVES OF TESTING. </a:t>
            </a:r>
            <a:endParaRPr sz="1800">
              <a:latin typeface="Arial Black" pitchFamily="34" charset="0"/>
            </a:endParaRPr>
          </a:p>
          <a:p>
            <a:pPr marL="685800" lvl="1" indent="-228600">
              <a:lnSpc>
                <a:spcPct val="120000"/>
              </a:lnSpc>
              <a:spcBef>
                <a:spcPts val="500"/>
              </a:spcBef>
              <a:buSzPts val="2880"/>
            </a:pPr>
            <a:r>
              <a:rPr lang="en-US" sz="1800" b="1" dirty="0">
                <a:latin typeface="Arial Black" pitchFamily="34" charset="0"/>
                <a:ea typeface="Libre Franklin"/>
                <a:cs typeface="Libre Franklin"/>
                <a:sym typeface="Libre Franklin"/>
              </a:rPr>
              <a:t>TO DETERMINE THE </a:t>
            </a:r>
            <a:r>
              <a:rPr lang="en-US" sz="1800" b="1" dirty="0">
                <a:solidFill>
                  <a:srgbClr val="C59A00"/>
                </a:solidFill>
                <a:latin typeface="Arial Black" pitchFamily="34" charset="0"/>
                <a:ea typeface="Libre Franklin"/>
                <a:cs typeface="Libre Franklin"/>
                <a:sym typeface="Libre Franklin"/>
              </a:rPr>
              <a:t>TEST APPROACH</a:t>
            </a:r>
            <a:r>
              <a:rPr lang="en-US" sz="1800" b="1" dirty="0">
                <a:latin typeface="Arial Black" pitchFamily="34" charset="0"/>
                <a:ea typeface="Libre Franklin"/>
                <a:cs typeface="Libre Franklin"/>
                <a:sym typeface="Libre Franklin"/>
              </a:rPr>
              <a:t>. </a:t>
            </a:r>
            <a:endParaRPr sz="1800">
              <a:latin typeface="Arial Black" pitchFamily="34" charset="0"/>
            </a:endParaRPr>
          </a:p>
          <a:p>
            <a:pPr marL="685800" lvl="1" indent="-228600">
              <a:lnSpc>
                <a:spcPct val="120000"/>
              </a:lnSpc>
              <a:spcBef>
                <a:spcPts val="500"/>
              </a:spcBef>
              <a:buSzPts val="2880"/>
            </a:pPr>
            <a:r>
              <a:rPr lang="en-US" sz="1800" b="1" dirty="0">
                <a:latin typeface="Arial Black" pitchFamily="34" charset="0"/>
                <a:ea typeface="Libre Franklin"/>
                <a:cs typeface="Libre Franklin"/>
                <a:sym typeface="Libre Franklin"/>
              </a:rPr>
              <a:t>TO </a:t>
            </a:r>
            <a:r>
              <a:rPr lang="en-US" sz="1800" b="1" dirty="0">
                <a:solidFill>
                  <a:srgbClr val="C59A00"/>
                </a:solidFill>
                <a:latin typeface="Arial Black" pitchFamily="34" charset="0"/>
                <a:ea typeface="Libre Franklin"/>
                <a:cs typeface="Libre Franklin"/>
                <a:sym typeface="Libre Franklin"/>
              </a:rPr>
              <a:t>IMPLEMENT THE TEST POLICY </a:t>
            </a:r>
            <a:r>
              <a:rPr lang="en-US" sz="1800" b="1" dirty="0">
                <a:latin typeface="Arial Black" pitchFamily="34" charset="0"/>
                <a:ea typeface="Libre Franklin"/>
                <a:cs typeface="Libre Franklin"/>
                <a:sym typeface="Libre Franklin"/>
              </a:rPr>
              <a:t>AND/OR THE TEST STRATEGY. </a:t>
            </a:r>
            <a:endParaRPr sz="1800">
              <a:latin typeface="Arial Black" pitchFamily="34" charset="0"/>
            </a:endParaRPr>
          </a:p>
          <a:p>
            <a:pPr marL="685800" lvl="1" indent="-228600">
              <a:lnSpc>
                <a:spcPct val="120000"/>
              </a:lnSpc>
              <a:spcBef>
                <a:spcPts val="500"/>
              </a:spcBef>
              <a:buSzPts val="2880"/>
            </a:pPr>
            <a:r>
              <a:rPr lang="en-US" sz="1800" b="1" dirty="0">
                <a:latin typeface="Arial Black" pitchFamily="34" charset="0"/>
                <a:ea typeface="Libre Franklin"/>
                <a:cs typeface="Libre Franklin"/>
                <a:sym typeface="Libre Franklin"/>
              </a:rPr>
              <a:t>TO DETERMINE THE REQUIRED </a:t>
            </a:r>
            <a:r>
              <a:rPr lang="en-US" sz="1800" b="1" dirty="0">
                <a:solidFill>
                  <a:srgbClr val="C59A00"/>
                </a:solidFill>
                <a:latin typeface="Arial Black" pitchFamily="34" charset="0"/>
                <a:ea typeface="Libre Franklin"/>
                <a:cs typeface="Libre Franklin"/>
                <a:sym typeface="Libre Franklin"/>
              </a:rPr>
              <a:t>TEST RESOURCES </a:t>
            </a:r>
            <a:r>
              <a:rPr lang="en-US" sz="1800" b="1" dirty="0">
                <a:latin typeface="Arial Black" pitchFamily="34" charset="0"/>
                <a:ea typeface="Libre Franklin"/>
                <a:cs typeface="Libre Franklin"/>
                <a:sym typeface="Libre Franklin"/>
              </a:rPr>
              <a:t>LIKE PEOPLE, TEST ENVIRONMENTS, PCS, ETC. </a:t>
            </a:r>
            <a:endParaRPr sz="1800">
              <a:latin typeface="Arial Black" pitchFamily="34" charset="0"/>
            </a:endParaRPr>
          </a:p>
          <a:p>
            <a:pPr marL="685800" lvl="1" indent="-228600">
              <a:lnSpc>
                <a:spcPct val="120000"/>
              </a:lnSpc>
              <a:spcBef>
                <a:spcPts val="500"/>
              </a:spcBef>
              <a:buSzPts val="2880"/>
            </a:pPr>
            <a:r>
              <a:rPr lang="en-US" sz="1800" b="1" dirty="0">
                <a:latin typeface="Arial Black" pitchFamily="34" charset="0"/>
                <a:ea typeface="Libre Franklin"/>
                <a:cs typeface="Libre Franklin"/>
                <a:sym typeface="Libre Franklin"/>
              </a:rPr>
              <a:t>TO </a:t>
            </a:r>
            <a:r>
              <a:rPr lang="en-US" sz="1800" b="1" dirty="0">
                <a:solidFill>
                  <a:srgbClr val="C59A00"/>
                </a:solidFill>
                <a:latin typeface="Arial Black" pitchFamily="34" charset="0"/>
                <a:ea typeface="Libre Franklin"/>
                <a:cs typeface="Libre Franklin"/>
                <a:sym typeface="Libre Franklin"/>
              </a:rPr>
              <a:t>SCHEDULE</a:t>
            </a:r>
            <a:r>
              <a:rPr lang="en-US" sz="1800" b="1" dirty="0">
                <a:latin typeface="Arial Black" pitchFamily="34" charset="0"/>
                <a:ea typeface="Libre Franklin"/>
                <a:cs typeface="Libre Franklin"/>
                <a:sym typeface="Libre Franklin"/>
              </a:rPr>
              <a:t> TEST ANALYSIS AND DESIGN TASKS, TEST IMPLEMENTATION, EXECUTION AND EVALUATION.</a:t>
            </a:r>
            <a:endParaRPr sz="1800">
              <a:latin typeface="Arial Black" pitchFamily="34" charset="0"/>
            </a:endParaRPr>
          </a:p>
          <a:p>
            <a:pPr marL="685800" lvl="1" indent="-228600">
              <a:lnSpc>
                <a:spcPct val="120000"/>
              </a:lnSpc>
              <a:spcBef>
                <a:spcPts val="500"/>
              </a:spcBef>
              <a:buSzPts val="2880"/>
            </a:pPr>
            <a:r>
              <a:rPr lang="en-US" sz="1800" b="1" dirty="0">
                <a:latin typeface="Arial Black" pitchFamily="34" charset="0"/>
                <a:ea typeface="Libre Franklin"/>
                <a:cs typeface="Libre Franklin"/>
                <a:sym typeface="Libre Franklin"/>
              </a:rPr>
              <a:t>TO DETERMINE THE </a:t>
            </a:r>
            <a:r>
              <a:rPr lang="en-US" sz="1800" b="1" dirty="0">
                <a:solidFill>
                  <a:srgbClr val="C59A00"/>
                </a:solidFill>
                <a:latin typeface="Arial Black" pitchFamily="34" charset="0"/>
                <a:ea typeface="Libre Franklin"/>
                <a:cs typeface="Libre Franklin"/>
                <a:sym typeface="Libre Franklin"/>
              </a:rPr>
              <a:t>EXIT CRITERIA </a:t>
            </a:r>
            <a:r>
              <a:rPr lang="en-US" sz="1800" b="1" dirty="0">
                <a:latin typeface="Arial Black" pitchFamily="34" charset="0"/>
                <a:ea typeface="Libre Franklin"/>
                <a:cs typeface="Libre Franklin"/>
                <a:sym typeface="Libre Franklin"/>
              </a:rPr>
              <a:t>WE NEED TO SET CRITERIA SUCH AS COVERAGE CRITERIA. </a:t>
            </a:r>
            <a:endParaRPr sz="1800" b="1">
              <a:latin typeface="Arial Black" pitchFamily="34" charset="0"/>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683625" y="184915"/>
            <a:ext cx="1039688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PLANNING AND CONTROL (CONTD.,)</a:t>
            </a:r>
            <a:endParaRPr cap="none"/>
          </a:p>
        </p:txBody>
      </p:sp>
      <p:sp>
        <p:nvSpPr>
          <p:cNvPr id="168" name="Google Shape;168;p22"/>
          <p:cNvSpPr txBox="1">
            <a:spLocks noGrp="1"/>
          </p:cNvSpPr>
          <p:nvPr>
            <p:ph idx="1"/>
          </p:nvPr>
        </p:nvSpPr>
        <p:spPr>
          <a:xfrm>
            <a:off x="683625" y="1588655"/>
            <a:ext cx="10566267" cy="3932469"/>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200"/>
              <a:buFont typeface="Arial"/>
              <a:buNone/>
            </a:pPr>
            <a:r>
              <a:rPr lang="en-US" b="1" dirty="0">
                <a:latin typeface="Libre Franklin"/>
                <a:ea typeface="Libre Franklin"/>
                <a:cs typeface="Libre Franklin"/>
                <a:sym typeface="Libre Franklin"/>
              </a:rPr>
              <a:t>TEST CONTROL HAS THE FOLLOWING MAJOR TASKS</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MEASURE AND </a:t>
            </a:r>
            <a:r>
              <a:rPr lang="en-US" sz="2000" b="1" dirty="0">
                <a:solidFill>
                  <a:srgbClr val="C59A00"/>
                </a:solidFill>
                <a:latin typeface="Libre Franklin"/>
                <a:ea typeface="Libre Franklin"/>
                <a:cs typeface="Libre Franklin"/>
                <a:sym typeface="Libre Franklin"/>
              </a:rPr>
              <a:t>ANALYZE THE RESULTS OF REVIEWS AND TESTING</a:t>
            </a:r>
            <a:r>
              <a:rPr lang="en-US" sz="2000" b="1" dirty="0">
                <a:latin typeface="Libre Franklin"/>
                <a:ea typeface="Libre Franklin"/>
                <a:cs typeface="Libre Franklin"/>
                <a:sym typeface="Libre Franklin"/>
              </a:rPr>
              <a:t>.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MONITOR AND DOCUMENT </a:t>
            </a:r>
            <a:r>
              <a:rPr lang="en-US" sz="2000" b="1" dirty="0">
                <a:latin typeface="Libre Franklin"/>
                <a:ea typeface="Libre Franklin"/>
                <a:cs typeface="Libre Franklin"/>
                <a:sym typeface="Libre Franklin"/>
              </a:rPr>
              <a:t>PROGRESS, TEST COVERAGE AND EXIT CRITERIA.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PROVIDE </a:t>
            </a:r>
            <a:r>
              <a:rPr lang="en-US" sz="2000" b="1" dirty="0">
                <a:solidFill>
                  <a:srgbClr val="C59A00"/>
                </a:solidFill>
                <a:latin typeface="Libre Franklin"/>
                <a:ea typeface="Libre Franklin"/>
                <a:cs typeface="Libre Franklin"/>
                <a:sym typeface="Libre Franklin"/>
              </a:rPr>
              <a:t>INFORMATION ON TESTING</a:t>
            </a:r>
            <a:r>
              <a:rPr lang="en-US" sz="2000" b="1" dirty="0">
                <a:latin typeface="Libre Franklin"/>
                <a:ea typeface="Libre Franklin"/>
                <a:cs typeface="Libre Franklin"/>
                <a:sym typeface="Libre Franklin"/>
              </a:rPr>
              <a:t>.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INITIATE</a:t>
            </a:r>
            <a:r>
              <a:rPr lang="en-US" sz="2000" b="1" dirty="0">
                <a:latin typeface="Libre Franklin"/>
                <a:ea typeface="Libre Franklin"/>
                <a:cs typeface="Libre Franklin"/>
                <a:sym typeface="Libre Franklin"/>
              </a:rPr>
              <a:t> CORRECTIVE ACTIONS.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MAKE </a:t>
            </a:r>
            <a:r>
              <a:rPr lang="en-US" sz="2000" b="1" dirty="0">
                <a:solidFill>
                  <a:srgbClr val="C59A00"/>
                </a:solidFill>
                <a:latin typeface="Libre Franklin"/>
                <a:ea typeface="Libre Franklin"/>
                <a:cs typeface="Libre Franklin"/>
                <a:sym typeface="Libre Franklin"/>
              </a:rPr>
              <a:t>DECISIONS</a:t>
            </a:r>
            <a:r>
              <a:rPr lang="en-US" sz="2000" b="1" dirty="0">
                <a:latin typeface="Libre Franklin"/>
                <a:ea typeface="Libre Franklin"/>
                <a:cs typeface="Libre Franklin"/>
                <a:sym typeface="Libre Franklin"/>
              </a:rPr>
              <a:t>.</a:t>
            </a:r>
            <a:endParaRPr sz="2000"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Ref idx="1002">
        <a:schemeClr val="bg2"/>
      </p:bgRef>
    </p:bg>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ANALYSIS AND DESIGN</a:t>
            </a:r>
            <a:endParaRPr cap="none"/>
          </a:p>
        </p:txBody>
      </p:sp>
      <p:sp>
        <p:nvSpPr>
          <p:cNvPr id="175" name="Google Shape;175;p23"/>
          <p:cNvSpPr txBox="1">
            <a:spLocks noGrp="1"/>
          </p:cNvSpPr>
          <p:nvPr>
            <p:ph idx="1"/>
          </p:nvPr>
        </p:nvSpPr>
        <p:spPr>
          <a:xfrm>
            <a:off x="747328" y="1979918"/>
            <a:ext cx="10394707" cy="3596624"/>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520"/>
              <a:buNone/>
            </a:pPr>
            <a:r>
              <a:rPr lang="en-US" sz="2200" b="1" dirty="0">
                <a:latin typeface="Libre Franklin"/>
                <a:ea typeface="Libre Franklin"/>
                <a:cs typeface="Libre Franklin"/>
                <a:sym typeface="Libre Franklin"/>
              </a:rPr>
              <a:t>TEST ANALYSIS AND TEST DESIGN HAS THE FOLLOWING MAJOR TASKS: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REVIEW</a:t>
            </a:r>
            <a:r>
              <a:rPr lang="en-US" sz="2000" b="1" dirty="0">
                <a:latin typeface="Libre Franklin"/>
                <a:ea typeface="Libre Franklin"/>
                <a:cs typeface="Libre Franklin"/>
                <a:sym typeface="Libre Franklin"/>
              </a:rPr>
              <a:t> THE TEST BASIS.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IDENTIFY</a:t>
            </a:r>
            <a:r>
              <a:rPr lang="en-US" sz="2000" b="1" dirty="0">
                <a:latin typeface="Libre Franklin"/>
                <a:ea typeface="Libre Franklin"/>
                <a:cs typeface="Libre Franklin"/>
                <a:sym typeface="Libre Franklin"/>
              </a:rPr>
              <a:t> TEST CONDITIONS.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DESIGN</a:t>
            </a:r>
            <a:r>
              <a:rPr lang="en-US" sz="2000" b="1" dirty="0">
                <a:latin typeface="Libre Franklin"/>
                <a:ea typeface="Libre Franklin"/>
                <a:cs typeface="Libre Franklin"/>
                <a:sym typeface="Libre Franklin"/>
              </a:rPr>
              <a:t> THE TESTS.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EVALUATE</a:t>
            </a:r>
            <a:r>
              <a:rPr lang="en-US" sz="2000" b="1" dirty="0">
                <a:latin typeface="Libre Franklin"/>
                <a:ea typeface="Libre Franklin"/>
                <a:cs typeface="Libre Franklin"/>
                <a:sym typeface="Libre Franklin"/>
              </a:rPr>
              <a:t> TESTABILITY OF THE REQUIREMENTS AND SYSTEM. </a:t>
            </a:r>
            <a:endParaRPr/>
          </a:p>
          <a:p>
            <a:pPr marL="685800" lvl="1" indent="-228600">
              <a:lnSpc>
                <a:spcPct val="120000"/>
              </a:lnSpc>
              <a:spcBef>
                <a:spcPts val="500"/>
              </a:spcBef>
              <a:buSzPts val="320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DESIGN</a:t>
            </a:r>
            <a:r>
              <a:rPr lang="en-US" sz="2000" b="1" dirty="0">
                <a:latin typeface="Libre Franklin"/>
                <a:ea typeface="Libre Franklin"/>
                <a:cs typeface="Libre Franklin"/>
                <a:sym typeface="Libre Franklin"/>
              </a:rPr>
              <a:t> THE TEST ENVIRONMENT SET-UP AND </a:t>
            </a:r>
            <a:r>
              <a:rPr lang="en-US" sz="2000" b="1" dirty="0">
                <a:solidFill>
                  <a:srgbClr val="C59A00"/>
                </a:solidFill>
                <a:latin typeface="Libre Franklin"/>
                <a:ea typeface="Libre Franklin"/>
                <a:cs typeface="Libre Franklin"/>
                <a:sym typeface="Libre Franklin"/>
              </a:rPr>
              <a:t>IDENTIFY</a:t>
            </a:r>
            <a:r>
              <a:rPr lang="en-US" sz="2000" b="1" dirty="0">
                <a:latin typeface="Libre Franklin"/>
                <a:ea typeface="Libre Franklin"/>
                <a:cs typeface="Libre Franklin"/>
                <a:sym typeface="Libre Franklin"/>
              </a:rPr>
              <a:t> AND REQUIRED INFRASTRUCTURE AND TOOLS. </a:t>
            </a:r>
            <a:endParaRPr sz="2000" b="1">
              <a:latin typeface="Libre Franklin"/>
              <a:ea typeface="Libre Franklin"/>
              <a:cs typeface="Libre Franklin"/>
              <a:sym typeface="Libre Franklin"/>
            </a:endParaRPr>
          </a:p>
        </p:txBody>
      </p:sp>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IMPLEMENTATION AND EXECUTION</a:t>
            </a:r>
            <a:endParaRPr cap="none"/>
          </a:p>
        </p:txBody>
      </p:sp>
      <p:sp>
        <p:nvSpPr>
          <p:cNvPr id="182" name="Google Shape;182;p24"/>
          <p:cNvSpPr txBox="1">
            <a:spLocks noGrp="1"/>
          </p:cNvSpPr>
          <p:nvPr>
            <p:ph idx="1"/>
          </p:nvPr>
        </p:nvSpPr>
        <p:spPr>
          <a:xfrm>
            <a:off x="858983" y="1837765"/>
            <a:ext cx="9811997" cy="3596624"/>
          </a:xfrm>
          <a:prstGeom prst="rect">
            <a:avLst/>
          </a:prstGeom>
          <a:noFill/>
          <a:ln>
            <a:noFill/>
          </a:ln>
        </p:spPr>
        <p:txBody>
          <a:bodyPr spcFirstLastPara="1" wrap="square" lIns="91425" tIns="45700" rIns="91425" bIns="45700" anchor="ctr" anchorCtr="0">
            <a:noAutofit/>
          </a:bodyPr>
          <a:lstStyle/>
          <a:p>
            <a:pPr marL="0" lvl="0" indent="0" algn="just" rtl="0">
              <a:lnSpc>
                <a:spcPct val="120000"/>
              </a:lnSpc>
              <a:spcBef>
                <a:spcPts val="0"/>
              </a:spcBef>
              <a:spcAft>
                <a:spcPts val="0"/>
              </a:spcAft>
              <a:buSzPts val="3520"/>
              <a:buNone/>
            </a:pPr>
            <a:r>
              <a:rPr lang="en-US" sz="2200" b="1" dirty="0">
                <a:latin typeface="Libre Franklin"/>
                <a:ea typeface="Libre Franklin"/>
                <a:cs typeface="Libre Franklin"/>
                <a:sym typeface="Libre Franklin"/>
              </a:rPr>
              <a:t>	DURING TEST IMPLEMENTATION AND EXECUTION, WE TAKE THE TEST CONDITIONS INTO TEST CASES AND PROCEDURES AND OTHER TEST WARE SUCH AS SCRIPTS FOR AUTOMATION, THE TEST ENVIRONMENT AND ANY OTHER TEST INFRASTRUCTURE.</a:t>
            </a:r>
            <a:endParaRPr sz="2200"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747328" y="129497"/>
            <a:ext cx="1068416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Impact"/>
              <a:buNone/>
            </a:pPr>
            <a:r>
              <a:rPr lang="en-US"/>
              <a:t>IMPLEMENTATION AND EXECUTION (CONTD.,)</a:t>
            </a:r>
            <a:endParaRPr cap="none"/>
          </a:p>
        </p:txBody>
      </p:sp>
      <p:sp>
        <p:nvSpPr>
          <p:cNvPr id="189" name="Google Shape;189;p25"/>
          <p:cNvSpPr txBox="1">
            <a:spLocks noGrp="1"/>
          </p:cNvSpPr>
          <p:nvPr>
            <p:ph idx="1"/>
          </p:nvPr>
        </p:nvSpPr>
        <p:spPr>
          <a:xfrm>
            <a:off x="747328" y="1508863"/>
            <a:ext cx="10394707" cy="399601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200"/>
              <a:buNone/>
            </a:pPr>
            <a:r>
              <a:rPr lang="en-US" sz="2400" b="1" dirty="0">
                <a:latin typeface="Libre Franklin"/>
                <a:ea typeface="Libre Franklin"/>
                <a:cs typeface="Libre Franklin"/>
                <a:sym typeface="Libre Franklin"/>
              </a:rPr>
              <a:t>TEST IMPLEMENTATION HAS THE FOLLOWING MAJOR TASK: </a:t>
            </a:r>
            <a:endParaRPr sz="24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DEVELOP AND PRIORITIZE </a:t>
            </a:r>
            <a:r>
              <a:rPr lang="en-US" sz="2000" b="1" dirty="0">
                <a:latin typeface="Libre Franklin"/>
                <a:ea typeface="Libre Franklin"/>
                <a:cs typeface="Libre Franklin"/>
                <a:sym typeface="Libre Franklin"/>
              </a:rPr>
              <a:t>TEST CASES BY USING TECHNIQUES AND CREATE TEST DATA FOR THOSE TESTS. </a:t>
            </a:r>
            <a:endParaRPr sz="2000"/>
          </a:p>
          <a:p>
            <a:pPr marL="1143000" lvl="2">
              <a:lnSpc>
                <a:spcPct val="120000"/>
              </a:lnSpc>
              <a:spcBef>
                <a:spcPts val="500"/>
              </a:spcBef>
              <a:buSzPts val="2560"/>
            </a:pPr>
            <a:r>
              <a:rPr lang="en-US" sz="1800" b="1" dirty="0">
                <a:solidFill>
                  <a:srgbClr val="C59A00"/>
                </a:solidFill>
                <a:latin typeface="Libre Franklin"/>
                <a:ea typeface="Libre Franklin"/>
                <a:cs typeface="Libre Franklin"/>
                <a:sym typeface="Libre Franklin"/>
              </a:rPr>
              <a:t>WRITE SOME INSTRUCTIONS </a:t>
            </a:r>
            <a:r>
              <a:rPr lang="en-US" sz="1800" b="1" dirty="0">
                <a:latin typeface="Libre Franklin"/>
                <a:ea typeface="Libre Franklin"/>
                <a:cs typeface="Libre Franklin"/>
                <a:sym typeface="Libre Franklin"/>
              </a:rPr>
              <a:t>FOR CARRYING OUT THE TESTS WHICH IS KNOWN AS TEST PROCEDURES. </a:t>
            </a:r>
            <a:endParaRPr sz="1800"/>
          </a:p>
          <a:p>
            <a:pPr marL="1143000" lvl="2">
              <a:lnSpc>
                <a:spcPct val="120000"/>
              </a:lnSpc>
              <a:spcBef>
                <a:spcPts val="500"/>
              </a:spcBef>
              <a:buSzPts val="2560"/>
            </a:pPr>
            <a:r>
              <a:rPr lang="en-US" sz="1800" b="1" dirty="0">
                <a:latin typeface="Libre Franklin"/>
                <a:ea typeface="Libre Franklin"/>
                <a:cs typeface="Libre Franklin"/>
                <a:sym typeface="Libre Franklin"/>
              </a:rPr>
              <a:t>NEED TO </a:t>
            </a:r>
            <a:r>
              <a:rPr lang="en-US" sz="1800" b="1" dirty="0">
                <a:solidFill>
                  <a:srgbClr val="C59A00"/>
                </a:solidFill>
                <a:latin typeface="Libre Franklin"/>
                <a:ea typeface="Libre Franklin"/>
                <a:cs typeface="Libre Franklin"/>
                <a:sym typeface="Libre Franklin"/>
              </a:rPr>
              <a:t>AUTOMATE</a:t>
            </a:r>
            <a:r>
              <a:rPr lang="en-US" sz="1800" b="1" dirty="0">
                <a:latin typeface="Libre Franklin"/>
                <a:ea typeface="Libre Franklin"/>
                <a:cs typeface="Libre Franklin"/>
                <a:sym typeface="Libre Franklin"/>
              </a:rPr>
              <a:t> SOME TESTS USING TEST HARNESS AND AUTOMATED TESTS SCRIPTS. </a:t>
            </a:r>
            <a:endParaRPr sz="18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CREATE TEST SUITES </a:t>
            </a:r>
            <a:r>
              <a:rPr lang="en-US" sz="2000" b="1" dirty="0">
                <a:latin typeface="Libre Franklin"/>
                <a:ea typeface="Libre Franklin"/>
                <a:cs typeface="Libre Franklin"/>
                <a:sym typeface="Libre Franklin"/>
              </a:rPr>
              <a:t>FROM THE TEST CASES FOR EFFICIENT TEST EXECUTION.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IMPLEMENT</a:t>
            </a:r>
            <a:r>
              <a:rPr lang="en-US" sz="2000" b="1" dirty="0">
                <a:latin typeface="Libre Franklin"/>
                <a:ea typeface="Libre Franklin"/>
                <a:cs typeface="Libre Franklin"/>
                <a:sym typeface="Libre Franklin"/>
              </a:rPr>
              <a:t> AND </a:t>
            </a:r>
            <a:r>
              <a:rPr lang="en-US" sz="2000" b="1" dirty="0">
                <a:solidFill>
                  <a:srgbClr val="C59A00"/>
                </a:solidFill>
                <a:latin typeface="Libre Franklin"/>
                <a:ea typeface="Libre Franklin"/>
                <a:cs typeface="Libre Franklin"/>
                <a:sym typeface="Libre Franklin"/>
              </a:rPr>
              <a:t>VERIFY</a:t>
            </a:r>
            <a:r>
              <a:rPr lang="en-US" sz="2000" b="1" dirty="0">
                <a:latin typeface="Libre Franklin"/>
                <a:ea typeface="Libre Franklin"/>
                <a:cs typeface="Libre Franklin"/>
                <a:sym typeface="Libre Franklin"/>
              </a:rPr>
              <a:t> THE ENVIRONMENT.</a:t>
            </a:r>
            <a:endParaRPr sz="2000"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a:off x="747328" y="129497"/>
            <a:ext cx="10684163"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Impact"/>
              <a:buNone/>
            </a:pPr>
            <a:r>
              <a:rPr lang="en-US"/>
              <a:t>IMPLEMENTATION AND EXECUTION (CONTD.,)</a:t>
            </a:r>
            <a:endParaRPr cap="none"/>
          </a:p>
        </p:txBody>
      </p:sp>
      <p:sp>
        <p:nvSpPr>
          <p:cNvPr id="196" name="Google Shape;196;p26"/>
          <p:cNvSpPr txBox="1">
            <a:spLocks noGrp="1"/>
          </p:cNvSpPr>
          <p:nvPr>
            <p:ph idx="1"/>
          </p:nvPr>
        </p:nvSpPr>
        <p:spPr>
          <a:xfrm>
            <a:off x="747328" y="1508863"/>
            <a:ext cx="10394707" cy="399601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0"/>
              </a:spcAft>
              <a:buSzPts val="3200"/>
              <a:buNone/>
            </a:pPr>
            <a:r>
              <a:rPr lang="en-US" sz="2400" b="1" dirty="0">
                <a:latin typeface="Libre Franklin"/>
                <a:ea typeface="Libre Franklin"/>
                <a:cs typeface="Libre Franklin"/>
                <a:sym typeface="Libre Franklin"/>
              </a:rPr>
              <a:t>TEST EXECUTION HAS THE FOLLOWING MAJOR TASK: </a:t>
            </a:r>
            <a:endParaRPr sz="24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EXECUTE</a:t>
            </a:r>
            <a:r>
              <a:rPr lang="en-US" sz="2000" b="1" dirty="0">
                <a:latin typeface="Libre Franklin"/>
                <a:ea typeface="Libre Franklin"/>
                <a:cs typeface="Libre Franklin"/>
                <a:sym typeface="Libre Franklin"/>
              </a:rPr>
              <a:t> TEST SUITES AND INDIVIDUAL TEST CASES FOLLOWING THE TEST PROCEDURES.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RE-EXECUTE</a:t>
            </a:r>
            <a:r>
              <a:rPr lang="en-US" sz="2000" b="1" dirty="0">
                <a:latin typeface="Libre Franklin"/>
                <a:ea typeface="Libre Franklin"/>
                <a:cs typeface="Libre Franklin"/>
                <a:sym typeface="Libre Franklin"/>
              </a:rPr>
              <a:t> THE TESTS THAT PREVIOUSLY FAILED IN ORDER TO CONFIRM A FIX. THIS IS KNOWN AS CONFIRMATION TESTING OR RE-TESTING.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LOG THE OUTCOME </a:t>
            </a:r>
            <a:r>
              <a:rPr lang="en-US" sz="2000" b="1" dirty="0">
                <a:latin typeface="Libre Franklin"/>
                <a:ea typeface="Libre Franklin"/>
                <a:cs typeface="Libre Franklin"/>
                <a:sym typeface="Libre Franklin"/>
              </a:rPr>
              <a:t>OF THE TEST EXECUTION AND RECORD THE IDENTITIES AND VERSIONS OF THE SOFTWARE UNDER TESTS. THE TEST LOG IS USED FOR THE AUDIT TRIAL.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TO </a:t>
            </a:r>
            <a:r>
              <a:rPr lang="en-US" sz="2000" b="1" dirty="0">
                <a:solidFill>
                  <a:srgbClr val="C59A00"/>
                </a:solidFill>
                <a:latin typeface="Libre Franklin"/>
                <a:ea typeface="Libre Franklin"/>
                <a:cs typeface="Libre Franklin"/>
                <a:sym typeface="Libre Franklin"/>
              </a:rPr>
              <a:t>COMPARE</a:t>
            </a:r>
            <a:r>
              <a:rPr lang="en-US" sz="2000" b="1" dirty="0">
                <a:latin typeface="Libre Franklin"/>
                <a:ea typeface="Libre Franklin"/>
                <a:cs typeface="Libre Franklin"/>
                <a:sym typeface="Libre Franklin"/>
              </a:rPr>
              <a:t> ACTUAL RESULTS WITH EXPECTED RESULTS. </a:t>
            </a:r>
            <a:endParaRPr sz="2000"/>
          </a:p>
          <a:p>
            <a:pPr marL="685800" lvl="1" indent="-228600">
              <a:lnSpc>
                <a:spcPct val="120000"/>
              </a:lnSpc>
              <a:spcBef>
                <a:spcPts val="500"/>
              </a:spcBef>
              <a:buSzPts val="2880"/>
            </a:pPr>
            <a:r>
              <a:rPr lang="en-US" sz="2000" b="1" dirty="0">
                <a:latin typeface="Libre Franklin"/>
                <a:ea typeface="Libre Franklin"/>
                <a:cs typeface="Libre Franklin"/>
                <a:sym typeface="Libre Franklin"/>
              </a:rPr>
              <a:t>WHERE THERE ARE DIFFERENCES BETWEEN ACTUAL AND EXPECTED RESULTS, IT </a:t>
            </a:r>
            <a:r>
              <a:rPr lang="en-US" sz="2000" b="1" dirty="0">
                <a:solidFill>
                  <a:srgbClr val="C59A00"/>
                </a:solidFill>
                <a:latin typeface="Libre Franklin"/>
                <a:ea typeface="Libre Franklin"/>
                <a:cs typeface="Libre Franklin"/>
                <a:sym typeface="Libre Franklin"/>
              </a:rPr>
              <a:t>REPORT DISCREPANCIES </a:t>
            </a:r>
            <a:r>
              <a:rPr lang="en-US" sz="2000" b="1" dirty="0">
                <a:latin typeface="Libre Franklin"/>
                <a:ea typeface="Libre Franklin"/>
                <a:cs typeface="Libre Franklin"/>
                <a:sym typeface="Libre Franklin"/>
              </a:rPr>
              <a:t>AS INCIDENTS. </a:t>
            </a:r>
            <a:endParaRPr sz="2000"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ct val="100000"/>
              <a:buFont typeface="Impact"/>
              <a:buNone/>
            </a:pPr>
            <a:r>
              <a:rPr lang="en-US"/>
              <a:t>EVALUATING EXIT CRITERIA AND REPORTING</a:t>
            </a:r>
            <a:endParaRPr cap="none"/>
          </a:p>
        </p:txBody>
      </p:sp>
      <p:sp>
        <p:nvSpPr>
          <p:cNvPr id="203" name="Google Shape;203;p27"/>
          <p:cNvSpPr txBox="1">
            <a:spLocks noGrp="1"/>
          </p:cNvSpPr>
          <p:nvPr>
            <p:ph idx="1"/>
          </p:nvPr>
        </p:nvSpPr>
        <p:spPr>
          <a:xfrm>
            <a:off x="298883" y="1979918"/>
            <a:ext cx="10843152" cy="3596624"/>
          </a:xfrm>
          <a:prstGeom prst="rect">
            <a:avLst/>
          </a:prstGeom>
          <a:noFill/>
          <a:ln>
            <a:noFill/>
          </a:ln>
        </p:spPr>
        <p:txBody>
          <a:bodyPr spcFirstLastPara="1" wrap="square" lIns="91425" tIns="45700" rIns="91425" bIns="45700" anchor="ctr" anchorCtr="0">
            <a:noAutofit/>
          </a:bodyPr>
          <a:lstStyle/>
          <a:p>
            <a:pPr marL="685800" lvl="1" indent="-228600">
              <a:lnSpc>
                <a:spcPct val="120000"/>
              </a:lnSpc>
              <a:spcBef>
                <a:spcPts val="0"/>
              </a:spcBef>
              <a:buSzPts val="2880"/>
            </a:pPr>
            <a:r>
              <a:rPr lang="en-US" sz="2400" b="1" dirty="0">
                <a:latin typeface="Libre Franklin"/>
                <a:ea typeface="Libre Franklin"/>
                <a:cs typeface="Libre Franklin"/>
                <a:sym typeface="Libre Franklin"/>
              </a:rPr>
              <a:t>BASED ON THE RISK ASSESSMENT OF THE PROJECT WE WILL SET THE CRITERIA FOR EACH TEST LEVEL AGAINST WHICH WE WILL MEASURE THE “ENOUGH TESTING”. THESE CRITERIA VARY FROM PROJECT TO PROJECT AND ARE KNOWN AS EXIT CRITERIA. </a:t>
            </a:r>
            <a:endParaRPr sz="2400"/>
          </a:p>
          <a:p>
            <a:pPr marL="685800" lvl="1" indent="-228600">
              <a:lnSpc>
                <a:spcPct val="120000"/>
              </a:lnSpc>
              <a:spcBef>
                <a:spcPts val="500"/>
              </a:spcBef>
              <a:buSzPts val="2880"/>
            </a:pPr>
            <a:r>
              <a:rPr lang="en-US" sz="2400" b="1" dirty="0">
                <a:latin typeface="Libre Franklin"/>
                <a:ea typeface="Libre Franklin"/>
                <a:cs typeface="Libre Franklin"/>
                <a:sym typeface="Libre Franklin"/>
              </a:rPr>
              <a:t>EXIT CRITERIA COME INTO PICTURE, WHEN:</a:t>
            </a:r>
            <a:endParaRPr sz="2400"/>
          </a:p>
          <a:p>
            <a:pPr marL="1143000" lvl="2">
              <a:lnSpc>
                <a:spcPct val="120000"/>
              </a:lnSpc>
              <a:spcBef>
                <a:spcPts val="500"/>
              </a:spcBef>
              <a:buSzPts val="2560"/>
            </a:pPr>
            <a:r>
              <a:rPr lang="en-US" sz="2000" b="1" dirty="0">
                <a:latin typeface="Libre Franklin"/>
                <a:ea typeface="Libre Franklin"/>
                <a:cs typeface="Libre Franklin"/>
                <a:sym typeface="Libre Franklin"/>
              </a:rPr>
              <a:t>MAXIMUM TEST CASES ARE EXECUTED WITH CERTAIN PASS PERCENTAGE. </a:t>
            </a:r>
            <a:endParaRPr sz="2000"/>
          </a:p>
          <a:p>
            <a:pPr marL="1143000" lvl="2">
              <a:lnSpc>
                <a:spcPct val="120000"/>
              </a:lnSpc>
              <a:spcBef>
                <a:spcPts val="500"/>
              </a:spcBef>
              <a:buSzPts val="2560"/>
            </a:pPr>
            <a:r>
              <a:rPr lang="en-US" sz="2000" b="1" dirty="0">
                <a:latin typeface="Libre Franklin"/>
                <a:ea typeface="Libre Franklin"/>
                <a:cs typeface="Libre Franklin"/>
                <a:sym typeface="Libre Franklin"/>
              </a:rPr>
              <a:t>BUG RATE FALLS BELOW CERTAIN LEVEL. </a:t>
            </a:r>
            <a:endParaRPr sz="2000"/>
          </a:p>
          <a:p>
            <a:pPr marL="1143000" lvl="2">
              <a:lnSpc>
                <a:spcPct val="120000"/>
              </a:lnSpc>
              <a:spcBef>
                <a:spcPts val="500"/>
              </a:spcBef>
              <a:buSzPts val="2560"/>
            </a:pPr>
            <a:r>
              <a:rPr lang="en-US" sz="2000" b="1" dirty="0">
                <a:latin typeface="Libre Franklin"/>
                <a:ea typeface="Libre Franklin"/>
                <a:cs typeface="Libre Franklin"/>
                <a:sym typeface="Libre Franklin"/>
              </a:rPr>
              <a:t>WHEN ACHIEVED THE DEADLINES.</a:t>
            </a:r>
            <a:endParaRPr sz="2000" b="1">
              <a:latin typeface="Libre Franklin"/>
              <a:ea typeface="Libre Franklin"/>
              <a:cs typeface="Libre Franklin"/>
              <a:sym typeface="Libre Franklin"/>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
  <TotalTime>60</TotalTime>
  <Words>713</Words>
  <PresentationFormat>Custom</PresentationFormat>
  <Paragraphs>73</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Comic Sans MS</vt:lpstr>
      <vt:lpstr>Consolas</vt:lpstr>
      <vt:lpstr>Impact</vt:lpstr>
      <vt:lpstr>Georgia</vt:lpstr>
      <vt:lpstr>Corbel</vt:lpstr>
      <vt:lpstr>Wingdings</vt:lpstr>
      <vt:lpstr>Arial Black</vt:lpstr>
      <vt:lpstr>Libre Franklin</vt:lpstr>
      <vt:lpstr>Wingdings 2</vt:lpstr>
      <vt:lpstr>Wingdings 3</vt:lpstr>
      <vt:lpstr>Metro</vt:lpstr>
      <vt:lpstr>FUNDAMENTAL TEST PROCESS IN SOFTWARE TESTING</vt:lpstr>
      <vt:lpstr>TEST PROCESS IN SOFTWARE TESTING</vt:lpstr>
      <vt:lpstr>PLANNING AND CONTROL</vt:lpstr>
      <vt:lpstr>PLANNING AND CONTROL (CONTD.,)</vt:lpstr>
      <vt:lpstr>ANALYSIS AND DESIGN</vt:lpstr>
      <vt:lpstr>IMPLEMENTATION AND EXECUTION</vt:lpstr>
      <vt:lpstr>IMPLEMENTATION AND EXECUTION (CONTD.,)</vt:lpstr>
      <vt:lpstr>IMPLEMENTATION AND EXECUTION (CONTD.,)</vt:lpstr>
      <vt:lpstr>EVALUATING EXIT CRITERIA AND REPORTING</vt:lpstr>
      <vt:lpstr>EVALUATING EXIT CRITERIA AND REPORTING (CONTD.,)</vt:lpstr>
      <vt:lpstr>TEST CLOSURE ACTIVITIES</vt:lpstr>
      <vt:lpstr>TEST CLOSURE ACTIVITIES (CONTD.,)</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TEST PROCESS IN SOFTWARE TESTING</dc:title>
  <dc:creator>ECSEAruljothi</dc:creator>
  <cp:lastModifiedBy>Aruljothi</cp:lastModifiedBy>
  <cp:revision>6</cp:revision>
  <dcterms:modified xsi:type="dcterms:W3CDTF">2024-06-28T07:52:25Z</dcterms:modified>
</cp:coreProperties>
</file>