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embeddedFontLst>
    <p:embeddedFont>
      <p:font typeface="Comic Sans MS" pitchFamily="66" charset="0"/>
      <p:regular r:id="rId12"/>
      <p:bold r:id="rId13"/>
      <p:italic r:id="rId14"/>
      <p:boldItalic r:id="rId15"/>
    </p:embeddedFont>
    <p:embeddedFont>
      <p:font typeface="Impact" pitchFamily="34" charset="0"/>
      <p:regular r:id="rId16"/>
    </p:embeddedFont>
    <p:embeddedFont>
      <p:font typeface="Lucida Sans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-120" y="-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" descr="Brickwork-HD-R1a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 extrusionOk="0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  <a:effectLst>
            <a:outerShdw blurRad="101600" dist="152400" dir="4380000" algn="tl" rotWithShape="0">
              <a:srgbClr val="000000">
                <a:alpha val="4274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 extrusionOk="0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4000">
                <a:schemeClr val="accent1"/>
              </a:gs>
              <a:gs pos="100000">
                <a:srgbClr val="85530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</p:sp>
      <p:sp>
        <p:nvSpPr>
          <p:cNvPr id="20" name="Google Shape;20;p2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 extrusionOk="0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4000">
                <a:schemeClr val="accent1"/>
              </a:gs>
              <a:gs pos="100000">
                <a:srgbClr val="855309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</p:sp>
      <p:sp>
        <p:nvSpPr>
          <p:cNvPr id="21" name="Google Shape;21;p2"/>
          <p:cNvSpPr/>
          <p:nvPr/>
        </p:nvSpPr>
        <p:spPr>
          <a:xfrm rot="-18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 extrusionOk="0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noFill/>
          <a:ln w="8255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 rot="-180000">
            <a:off x="891201" y="662656"/>
            <a:ext cx="9755187" cy="2766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0"/>
              <a:buFont typeface="Impact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 rot="-180000">
            <a:off x="983062" y="3505209"/>
            <a:ext cx="9755187" cy="550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4480"/>
              <a:buNone/>
              <a:defRPr sz="2800">
                <a:solidFill>
                  <a:srgbClr val="7F7F7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dt" idx="10"/>
          </p:nvPr>
        </p:nvSpPr>
        <p:spPr>
          <a:xfrm rot="-180000">
            <a:off x="4948541" y="4578463"/>
            <a:ext cx="6143653" cy="116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400">
                <a:solidFill>
                  <a:srgbClr val="85530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ftr" idx="11"/>
          </p:nvPr>
        </p:nvSpPr>
        <p:spPr>
          <a:xfrm rot="-180000">
            <a:off x="-5560" y="4883024"/>
            <a:ext cx="4047239" cy="1195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ldNum" idx="12"/>
          </p:nvPr>
        </p:nvSpPr>
        <p:spPr>
          <a:xfrm rot="-180000">
            <a:off x="9851758" y="3832648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2400" b="0" i="0" u="none" strike="noStrike" cap="non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0" lvl="1" indent="0" algn="ctr">
              <a:spcBef>
                <a:spcPts val="0"/>
              </a:spcBef>
              <a:buNone/>
              <a:defRPr sz="2400" b="0" i="0" u="none" strike="noStrike" cap="non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L="0" lvl="2" indent="0" algn="ctr">
              <a:spcBef>
                <a:spcPts val="0"/>
              </a:spcBef>
              <a:buNone/>
              <a:defRPr sz="2400" b="0" i="0" u="none" strike="noStrike" cap="non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L="0" lvl="3" indent="0" algn="ctr">
              <a:spcBef>
                <a:spcPts val="0"/>
              </a:spcBef>
              <a:buNone/>
              <a:defRPr sz="2400" b="0" i="0" u="none" strike="noStrike" cap="non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L="0" lvl="4" indent="0" algn="ctr">
              <a:spcBef>
                <a:spcPts val="0"/>
              </a:spcBef>
              <a:buNone/>
              <a:defRPr sz="2400" b="0" i="0" u="none" strike="noStrike" cap="non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L="0" lvl="5" indent="0" algn="ctr">
              <a:spcBef>
                <a:spcPts val="0"/>
              </a:spcBef>
              <a:buNone/>
              <a:defRPr sz="2400" b="0" i="0" u="none" strike="noStrike" cap="non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marL="0" lvl="6" indent="0" algn="ctr">
              <a:spcBef>
                <a:spcPts val="0"/>
              </a:spcBef>
              <a:buNone/>
              <a:defRPr sz="2400" b="0" i="0" u="none" strike="noStrike" cap="non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marL="0" lvl="7" indent="0" algn="ctr">
              <a:spcBef>
                <a:spcPts val="0"/>
              </a:spcBef>
              <a:buNone/>
              <a:defRPr sz="2400" b="0" i="0" u="none" strike="noStrike" cap="non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marL="0" lvl="8" indent="0" algn="ctr">
              <a:spcBef>
                <a:spcPts val="0"/>
              </a:spcBef>
              <a:buNone/>
              <a:defRPr sz="2400" b="0" i="0" u="none" strike="noStrike" cap="none">
                <a:solidFill>
                  <a:srgbClr val="3F3F3F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7" name="Google Shape;27;p2"/>
          <p:cNvSpPr/>
          <p:nvPr/>
        </p:nvSpPr>
        <p:spPr>
          <a:xfrm rot="-18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dk1">
              <a:alpha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mpact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1"/>
          <p:cNvSpPr>
            <a:spLocks noGrp="1"/>
          </p:cNvSpPr>
          <p:nvPr>
            <p:ph type="pic" idx="2"/>
          </p:nvPr>
        </p:nvSpPr>
        <p:spPr>
          <a:xfrm>
            <a:off x="7482362" y="0"/>
            <a:ext cx="3598146" cy="5071533"/>
          </a:xfrm>
          <a:prstGeom prst="rect">
            <a:avLst/>
          </a:prstGeom>
          <a:noFill/>
          <a:ln w="57150" cap="flat" cmpd="thinThick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9" name="Google Shape;89;p11"/>
          <p:cNvSpPr txBox="1">
            <a:spLocks noGrp="1"/>
          </p:cNvSpPr>
          <p:nvPr>
            <p:ph type="body" idx="1"/>
          </p:nvPr>
        </p:nvSpPr>
        <p:spPr>
          <a:xfrm>
            <a:off x="685801" y="2709052"/>
            <a:ext cx="6345301" cy="2362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sldNum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anoramic Picture with Caption">
  <p:cSld name="Panoramic Picture with Ca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mpact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2"/>
          <p:cNvSpPr>
            <a:spLocks noGrp="1"/>
          </p:cNvSpPr>
          <p:nvPr>
            <p:ph type="pic" idx="2"/>
          </p:nvPr>
        </p:nvSpPr>
        <p:spPr>
          <a:xfrm>
            <a:off x="685801" y="685799"/>
            <a:ext cx="10392513" cy="3194903"/>
          </a:xfrm>
          <a:prstGeom prst="rect">
            <a:avLst/>
          </a:prstGeom>
          <a:noFill/>
          <a:ln w="57150" cap="flat" cmpd="thinThick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6" name="Google Shape;96;p12"/>
          <p:cNvSpPr txBox="1">
            <a:spLocks noGrp="1"/>
          </p:cNvSpPr>
          <p:nvPr>
            <p:ph type="body" idx="1"/>
          </p:nvPr>
        </p:nvSpPr>
        <p:spPr>
          <a:xfrm>
            <a:off x="685780" y="4702923"/>
            <a:ext cx="10394728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sldNum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aption">
  <p:cSld name="Title and 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Impact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body" idx="1"/>
          </p:nvPr>
        </p:nvSpPr>
        <p:spPr>
          <a:xfrm>
            <a:off x="685779" y="4106333"/>
            <a:ext cx="10394729" cy="1273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ldNum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with Caption">
  <p:cSld name="Quote with Ca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Impact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body" idx="1"/>
          </p:nvPr>
        </p:nvSpPr>
        <p:spPr>
          <a:xfrm>
            <a:off x="1550264" y="3610032"/>
            <a:ext cx="8667956" cy="377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body" idx="2"/>
          </p:nvPr>
        </p:nvSpPr>
        <p:spPr>
          <a:xfrm>
            <a:off x="685801" y="4106334"/>
            <a:ext cx="10396882" cy="1268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sldNum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13" name="Google Shape;113;p14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Impact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“</a:t>
            </a:r>
            <a:endParaRPr/>
          </a:p>
        </p:txBody>
      </p:sp>
      <p:sp>
        <p:nvSpPr>
          <p:cNvPr id="114" name="Google Shape;114;p14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Impact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”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ame Card">
  <p:cSld name="Name Card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Impact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body" idx="1"/>
          </p:nvPr>
        </p:nvSpPr>
        <p:spPr>
          <a:xfrm>
            <a:off x="685800" y="4247468"/>
            <a:ext cx="10394707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sldNum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 Column">
  <p:cSld name="3 Column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84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body" idx="2"/>
          </p:nvPr>
        </p:nvSpPr>
        <p:spPr>
          <a:xfrm>
            <a:off x="685802" y="2639658"/>
            <a:ext cx="3310128" cy="2734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body" idx="3"/>
          </p:nvPr>
        </p:nvSpPr>
        <p:spPr>
          <a:xfrm>
            <a:off x="4234622" y="206339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84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body" idx="4"/>
          </p:nvPr>
        </p:nvSpPr>
        <p:spPr>
          <a:xfrm>
            <a:off x="4234621" y="2639658"/>
            <a:ext cx="3310128" cy="2734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body" idx="5"/>
          </p:nvPr>
        </p:nvSpPr>
        <p:spPr>
          <a:xfrm>
            <a:off x="7770380" y="206339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84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9pPr>
          </a:lstStyle>
          <a:p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body" idx="6"/>
          </p:nvPr>
        </p:nvSpPr>
        <p:spPr>
          <a:xfrm>
            <a:off x="7770380" y="2639658"/>
            <a:ext cx="3310128" cy="2734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sldNum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body" idx="1"/>
          </p:nvPr>
        </p:nvSpPr>
        <p:spPr>
          <a:xfrm rot="5400000">
            <a:off x="4227559" y="-1478362"/>
            <a:ext cx="3311190" cy="10394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1148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marL="914400" lvl="1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marL="1371600" lvl="2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marL="1828800" lvl="3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marL="2286000" lvl="4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marL="2743200" lvl="5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marL="3200400" lvl="6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marL="3657600" lvl="7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marL="4114800" lvl="8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7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sldNum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>
            <a:spLocks noGrp="1"/>
          </p:cNvSpPr>
          <p:nvPr>
            <p:ph type="title"/>
          </p:nvPr>
        </p:nvSpPr>
        <p:spPr>
          <a:xfrm rot="5400000">
            <a:off x="7603792" y="1897870"/>
            <a:ext cx="4688785" cy="2264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body" idx="1"/>
          </p:nvPr>
        </p:nvSpPr>
        <p:spPr>
          <a:xfrm rot="5400000">
            <a:off x="2293623" y="-922023"/>
            <a:ext cx="4688785" cy="7904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1148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marL="914400" lvl="1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marL="1371600" lvl="2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marL="1828800" lvl="3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marL="2286000" lvl="4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marL="2743200" lvl="5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marL="3200400" lvl="6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marL="3657600" lvl="7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marL="4114800" lvl="8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sldNum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1"/>
          </p:nvPr>
        </p:nvSpPr>
        <p:spPr>
          <a:xfrm>
            <a:off x="685800" y="2063396"/>
            <a:ext cx="10394707" cy="331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1148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marL="914400" lvl="1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marL="1371600" lvl="2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marL="1828800" lvl="3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marL="2286000" lvl="4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marL="2743200" lvl="5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marL="3200400" lvl="6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marL="3657600" lvl="7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marL="4114800" lvl="8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ldNum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 Picture Column">
  <p:cSld name="3 Picture Colum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520"/>
              <a:buNone/>
              <a:defRPr sz="22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p4"/>
          <p:cNvSpPr>
            <a:spLocks noGrp="1"/>
          </p:cNvSpPr>
          <p:nvPr>
            <p:ph type="pic" idx="2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noFill/>
          <a:ln w="57150" cap="flat" cmpd="thinThick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8" name="Google Shape;38;p4"/>
          <p:cNvSpPr txBox="1">
            <a:spLocks noGrp="1"/>
          </p:cNvSpPr>
          <p:nvPr>
            <p:ph type="body" idx="3"/>
          </p:nvPr>
        </p:nvSpPr>
        <p:spPr>
          <a:xfrm>
            <a:off x="691840" y="4389287"/>
            <a:ext cx="3310128" cy="985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4"/>
          </p:nvPr>
        </p:nvSpPr>
        <p:spPr>
          <a:xfrm>
            <a:off x="4237410" y="381302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520"/>
              <a:buNone/>
              <a:defRPr sz="22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4"/>
          <p:cNvSpPr>
            <a:spLocks noGrp="1"/>
          </p:cNvSpPr>
          <p:nvPr>
            <p:ph type="pic" idx="5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noFill/>
          <a:ln w="57150" cap="flat" cmpd="thinThick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1" name="Google Shape;41;p4"/>
          <p:cNvSpPr txBox="1">
            <a:spLocks noGrp="1"/>
          </p:cNvSpPr>
          <p:nvPr>
            <p:ph type="body" idx="6"/>
          </p:nvPr>
        </p:nvSpPr>
        <p:spPr>
          <a:xfrm>
            <a:off x="4235999" y="4389286"/>
            <a:ext cx="3310128" cy="9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body" idx="7"/>
          </p:nvPr>
        </p:nvSpPr>
        <p:spPr>
          <a:xfrm>
            <a:off x="7768944" y="3813025"/>
            <a:ext cx="331012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520"/>
              <a:buNone/>
              <a:defRPr sz="22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4"/>
          <p:cNvSpPr>
            <a:spLocks noGrp="1"/>
          </p:cNvSpPr>
          <p:nvPr>
            <p:ph type="pic" idx="8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noFill/>
          <a:ln w="57150" cap="flat" cmpd="thinThick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4" name="Google Shape;44;p4"/>
          <p:cNvSpPr txBox="1">
            <a:spLocks noGrp="1"/>
          </p:cNvSpPr>
          <p:nvPr>
            <p:ph type="body" idx="9"/>
          </p:nvPr>
        </p:nvSpPr>
        <p:spPr>
          <a:xfrm>
            <a:off x="7768819" y="4389284"/>
            <a:ext cx="3310128" cy="985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4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sz="900"/>
            </a:lvl9pPr>
          </a:lstStyle>
          <a:p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ldNum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1"/>
          </p:nvPr>
        </p:nvSpPr>
        <p:spPr>
          <a:xfrm>
            <a:off x="685800" y="2063396"/>
            <a:ext cx="5088714" cy="331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1148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marL="914400" lvl="1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marL="1371600" lvl="2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marL="1828800" lvl="3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marL="2286000" lvl="4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marL="2743200" lvl="5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marL="3200400" lvl="6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marL="3657600" lvl="7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marL="4114800" lvl="8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body" idx="2"/>
          </p:nvPr>
        </p:nvSpPr>
        <p:spPr>
          <a:xfrm>
            <a:off x="5993971" y="2063396"/>
            <a:ext cx="5086538" cy="331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1148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marL="914400" lvl="1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marL="1371600" lvl="2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marL="1828800" lvl="3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marL="2286000" lvl="4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marL="2743200" lvl="5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marL="3200400" lvl="6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marL="3657600" lvl="7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marL="4114800" lvl="8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"/>
          <p:cNvSpPr txBox="1">
            <a:spLocks noGrp="1"/>
          </p:cNvSpPr>
          <p:nvPr>
            <p:ph type="sldNum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160"/>
              <a:buNone/>
              <a:defRPr sz="26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2"/>
          </p:nvPr>
        </p:nvSpPr>
        <p:spPr>
          <a:xfrm>
            <a:off x="685802" y="2861733"/>
            <a:ext cx="5088712" cy="2512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1148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marL="914400" lvl="1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marL="1371600" lvl="2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marL="1828800" lvl="3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marL="2286000" lvl="4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marL="2743200" lvl="5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marL="3200400" lvl="6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marL="3657600" lvl="7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marL="4114800" lvl="8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3"/>
          </p:nvPr>
        </p:nvSpPr>
        <p:spPr>
          <a:xfrm>
            <a:off x="6218191" y="2063396"/>
            <a:ext cx="4864491" cy="679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160"/>
              <a:buNone/>
              <a:defRPr sz="26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32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560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body" idx="4"/>
          </p:nvPr>
        </p:nvSpPr>
        <p:spPr>
          <a:xfrm>
            <a:off x="5993969" y="2861733"/>
            <a:ext cx="5088713" cy="2512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1148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marL="914400" lvl="1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marL="1371600" lvl="2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marL="1828800" lvl="3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marL="2286000" lvl="4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marL="2743200" lvl="5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marL="3200400" lvl="6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marL="3657600" lvl="7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marL="4114800" lvl="8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7"/>
          <p:cNvSpPr txBox="1">
            <a:spLocks noGrp="1"/>
          </p:cNvSpPr>
          <p:nvPr>
            <p:ph type="sldNum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 txBox="1"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sldNum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sldNum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mpact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body" idx="1"/>
          </p:nvPr>
        </p:nvSpPr>
        <p:spPr>
          <a:xfrm>
            <a:off x="5046132" y="685800"/>
            <a:ext cx="6034375" cy="4688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1148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/>
            </a:lvl1pPr>
            <a:lvl2pPr marL="914400" lvl="1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2pPr>
            <a:lvl3pPr marL="1371600" lvl="2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3pPr>
            <a:lvl4pPr marL="1828800" lvl="3" indent="-41148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4pPr>
            <a:lvl5pPr marL="2286000" lvl="4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5pPr>
            <a:lvl6pPr marL="2743200" lvl="5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6pPr>
            <a:lvl7pPr marL="3200400" lvl="6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7pPr>
            <a:lvl8pPr marL="3657600" lvl="7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8pPr>
            <a:lvl9pPr marL="4114800" lvl="8" indent="-411479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body" idx="2"/>
          </p:nvPr>
        </p:nvSpPr>
        <p:spPr>
          <a:xfrm>
            <a:off x="693642" y="2709052"/>
            <a:ext cx="4126861" cy="2665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24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92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000"/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sldNum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Brickwork-HD-R1a.jpg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1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>
          <p:nvSpPr>
            <p:cNvPr id="8" name="Google Shape;8;p1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blipFill rotWithShape="1">
              <a:blip r:embed="rId19">
                <a:alphaModFix/>
              </a:blip>
              <a:stretch>
                <a:fillRect/>
              </a:stretch>
            </a:blipFill>
            <a:ln>
              <a:noFill/>
            </a:ln>
            <a:effectLst>
              <a:outerShdw blurRad="98425" dist="76200" dir="4380000" algn="tl" rotWithShape="0">
                <a:srgbClr val="000000">
                  <a:alpha val="6784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 extrusionOk="0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noFill/>
            <a:ln w="82550" cap="flat" cmpd="sng">
              <a:solidFill>
                <a:srgbClr val="7F7F7F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34000">
                  <a:schemeClr val="accent1"/>
                </a:gs>
                <a:gs pos="100000">
                  <a:srgbClr val="855309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  <a:defRPr sz="5400" b="0" i="0" u="none" strike="noStrike" cap="none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4318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914400" marR="0" lvl="1" indent="-41148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88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L="1371600" marR="0" lvl="2" indent="-39116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L="1828800" marR="0" lvl="3" indent="-37083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L="2286000" marR="0" lvl="4" indent="-37083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L="2743200" marR="0" lvl="5" indent="-37083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marL="3200400" marR="0" lvl="6" indent="-370839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marL="3657600" marR="0" lvl="7" indent="-37084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marL="4114800" marR="0" lvl="8" indent="-37084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855309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855309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3200" b="0" i="0" u="none" strike="noStrike" cap="none">
                <a:solidFill>
                  <a:srgbClr val="855309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L="0" marR="0" lvl="1" indent="0" algn="ctr" rtl="0">
              <a:spcBef>
                <a:spcPts val="0"/>
              </a:spcBef>
              <a:buNone/>
              <a:defRPr sz="3200" b="0" i="0" u="none" strike="noStrike" cap="none">
                <a:solidFill>
                  <a:srgbClr val="855309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L="0" marR="0" lvl="2" indent="0" algn="ctr" rtl="0">
              <a:spcBef>
                <a:spcPts val="0"/>
              </a:spcBef>
              <a:buNone/>
              <a:defRPr sz="3200" b="0" i="0" u="none" strike="noStrike" cap="none">
                <a:solidFill>
                  <a:srgbClr val="855309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L="0" marR="0" lvl="3" indent="0" algn="ctr" rtl="0">
              <a:spcBef>
                <a:spcPts val="0"/>
              </a:spcBef>
              <a:buNone/>
              <a:defRPr sz="3200" b="0" i="0" u="none" strike="noStrike" cap="none">
                <a:solidFill>
                  <a:srgbClr val="855309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L="0" marR="0" lvl="4" indent="0" algn="ctr" rtl="0">
              <a:spcBef>
                <a:spcPts val="0"/>
              </a:spcBef>
              <a:buNone/>
              <a:defRPr sz="3200" b="0" i="0" u="none" strike="noStrike" cap="none">
                <a:solidFill>
                  <a:srgbClr val="855309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L="0" marR="0" lvl="5" indent="0" algn="ctr" rtl="0">
              <a:spcBef>
                <a:spcPts val="0"/>
              </a:spcBef>
              <a:buNone/>
              <a:defRPr sz="3200" b="0" i="0" u="none" strike="noStrike" cap="none">
                <a:solidFill>
                  <a:srgbClr val="855309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marL="0" marR="0" lvl="6" indent="0" algn="ctr" rtl="0">
              <a:spcBef>
                <a:spcPts val="0"/>
              </a:spcBef>
              <a:buNone/>
              <a:defRPr sz="3200" b="0" i="0" u="none" strike="noStrike" cap="none">
                <a:solidFill>
                  <a:srgbClr val="855309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marL="0" marR="0" lvl="7" indent="0" algn="ctr" rtl="0">
              <a:spcBef>
                <a:spcPts val="0"/>
              </a:spcBef>
              <a:buNone/>
              <a:defRPr sz="3200" b="0" i="0" u="none" strike="noStrike" cap="none">
                <a:solidFill>
                  <a:srgbClr val="855309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marL="0" marR="0" lvl="8" indent="0" algn="ctr" rtl="0">
              <a:spcBef>
                <a:spcPts val="0"/>
              </a:spcBef>
              <a:buNone/>
              <a:defRPr sz="3200" b="0" i="0" u="none" strike="noStrike" cap="none">
                <a:solidFill>
                  <a:srgbClr val="855309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mc:AlternateContent xmlns:mc="http://schemas.openxmlformats.org/markup-compatibility/2006">
    <mc:Choice xmlns:p14="http://schemas.microsoft.com/office/powerpoint/2010/main" xmlns="" Requires="p14">
      <p:transition p14:dur="10">
        <p:fade/>
      </p:transition>
    </mc:Choice>
    <mc:Fallback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 rot="-180000">
            <a:off x="1115465" y="1253208"/>
            <a:ext cx="8716680" cy="2369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87D0E"/>
              </a:buClr>
              <a:buSzPts val="6000"/>
              <a:buFont typeface="Comic Sans MS"/>
              <a:buNone/>
            </a:pPr>
            <a:r>
              <a:rPr lang="en-US" sz="6000" b="1" dirty="0">
                <a:solidFill>
                  <a:srgbClr val="C87D0E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CONTENTS OF A TEST POLICY DOCUMENT</a:t>
            </a:r>
            <a:endParaRPr sz="6000" b="1" dirty="0">
              <a:solidFill>
                <a:srgbClr val="C87D0E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0080" y="3668227"/>
            <a:ext cx="10774680" cy="1881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A test policy is a high-level document that defines the overall vision, goals, and principles of testing in an organization. </a:t>
            </a:r>
            <a:endParaRPr lang="en-US" sz="2000" dirty="0" smtClean="0"/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/>
              <a:t>It </a:t>
            </a:r>
            <a:r>
              <a:rPr lang="en-US" sz="2000" dirty="0" smtClean="0"/>
              <a:t>describes the roles and responsibilities of the test team, the test standards and processes, the test tools and techniques, and the quality criteria and metrics.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en-US" cap="none" dirty="0"/>
              <a:t>Contents of a Test Policy Document</a:t>
            </a:r>
            <a:endParaRPr cap="none"/>
          </a:p>
        </p:txBody>
      </p:sp>
      <p:sp>
        <p:nvSpPr>
          <p:cNvPr id="154" name="Google Shape;154;p20"/>
          <p:cNvSpPr txBox="1">
            <a:spLocks noGrp="1"/>
          </p:cNvSpPr>
          <p:nvPr>
            <p:ph type="body" idx="1"/>
          </p:nvPr>
        </p:nvSpPr>
        <p:spPr>
          <a:xfrm>
            <a:off x="683625" y="1924500"/>
            <a:ext cx="10394707" cy="3596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880"/>
              <a:buFont typeface="Impact"/>
              <a:buAutoNum type="arabicPeriod"/>
            </a:pPr>
            <a:r>
              <a:rPr lang="en-US" sz="1800" b="1" dirty="0">
                <a:solidFill>
                  <a:srgbClr val="002060"/>
                </a:solidFill>
                <a:latin typeface="Lucida Sans"/>
                <a:ea typeface="Lucida Sans"/>
                <a:cs typeface="Lucida Sans"/>
                <a:sym typeface="Lucida Sans"/>
              </a:rPr>
              <a:t>DEFINITION OF TESTING </a:t>
            </a:r>
            <a:endParaRPr/>
          </a:p>
          <a:p>
            <a:pPr marL="3429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Font typeface="Impact"/>
              <a:buAutoNum type="arabicPeriod"/>
            </a:pPr>
            <a:r>
              <a:rPr lang="en-US" sz="1800" b="1" dirty="0">
                <a:solidFill>
                  <a:srgbClr val="002060"/>
                </a:solidFill>
                <a:latin typeface="Lucida Sans"/>
                <a:ea typeface="Lucida Sans"/>
                <a:cs typeface="Lucida Sans"/>
                <a:sym typeface="Lucida Sans"/>
              </a:rPr>
              <a:t>DESCRIPTION OF THE TEST PROCESS</a:t>
            </a:r>
            <a:endParaRPr/>
          </a:p>
          <a:p>
            <a:pPr marL="3429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Font typeface="Impact"/>
              <a:buAutoNum type="arabicPeriod"/>
            </a:pPr>
            <a:r>
              <a:rPr lang="en-US" sz="1800" b="1" dirty="0">
                <a:solidFill>
                  <a:srgbClr val="002060"/>
                </a:solidFill>
                <a:latin typeface="Lucida Sans"/>
                <a:ea typeface="Lucida Sans"/>
                <a:cs typeface="Lucida Sans"/>
                <a:sym typeface="Lucida Sans"/>
              </a:rPr>
              <a:t>TEST EVALUATION</a:t>
            </a:r>
            <a:endParaRPr/>
          </a:p>
          <a:p>
            <a:pPr marL="3429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Font typeface="Impact"/>
              <a:buAutoNum type="arabicPeriod"/>
            </a:pPr>
            <a:r>
              <a:rPr lang="en-US" sz="1800" b="1" dirty="0">
                <a:solidFill>
                  <a:srgbClr val="002060"/>
                </a:solidFill>
                <a:latin typeface="Lucida Sans"/>
                <a:ea typeface="Lucida Sans"/>
                <a:cs typeface="Lucida Sans"/>
                <a:sym typeface="Lucida Sans"/>
              </a:rPr>
              <a:t>QUALITY LEVEL TO BE ACHIEVED</a:t>
            </a:r>
            <a:endParaRPr/>
          </a:p>
          <a:p>
            <a:pPr marL="3429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880"/>
              <a:buFont typeface="Impact"/>
              <a:buAutoNum type="arabicPeriod"/>
            </a:pPr>
            <a:r>
              <a:rPr lang="en-US" sz="1800" b="1" dirty="0">
                <a:solidFill>
                  <a:srgbClr val="002060"/>
                </a:solidFill>
                <a:latin typeface="Lucida Sans"/>
                <a:ea typeface="Lucida Sans"/>
                <a:cs typeface="Lucida Sans"/>
                <a:sym typeface="Lucida Sans"/>
              </a:rPr>
              <a:t>APPROACH TO TEST PROCESS IMPROVEMENT</a:t>
            </a:r>
            <a:endParaRPr sz="1800" b="1">
              <a:solidFill>
                <a:srgbClr val="00206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228600" lvl="0" indent="-254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>
            <a:spLocks noGrp="1"/>
          </p:cNvSpPr>
          <p:nvPr>
            <p:ph type="title"/>
          </p:nvPr>
        </p:nvSpPr>
        <p:spPr>
          <a:xfrm>
            <a:off x="683625" y="184911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en-US" b="1"/>
              <a:t>DEFINITION OF TESTING </a:t>
            </a:r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type="body" idx="1"/>
          </p:nvPr>
        </p:nvSpPr>
        <p:spPr>
          <a:xfrm>
            <a:off x="683625" y="1588655"/>
            <a:ext cx="10566266" cy="3932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b="1">
                <a:solidFill>
                  <a:srgbClr val="002060"/>
                </a:solidFill>
                <a:latin typeface="Lucida Sans"/>
                <a:ea typeface="Lucida Sans"/>
                <a:cs typeface="Lucida Sans"/>
                <a:sym typeface="Lucida Sans"/>
              </a:rPr>
              <a:t>ORGANIZATIONS NEED TO BE CLEAR WHY THEY ARE TESTING. </a:t>
            </a:r>
            <a:endParaRPr/>
          </a:p>
          <a:p>
            <a:pPr marL="228600" lvl="0" indent="-254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endParaRPr b="1">
              <a:solidFill>
                <a:srgbClr val="00206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 b="1">
                <a:solidFill>
                  <a:srgbClr val="002060"/>
                </a:solidFill>
                <a:latin typeface="Lucida Sans"/>
                <a:ea typeface="Lucida Sans"/>
                <a:cs typeface="Lucida Sans"/>
                <a:sym typeface="Lucida Sans"/>
              </a:rPr>
              <a:t>THIS WILL INFLUENCE THE REMAINDER OF THE POLICY DOCUMENT AND ALSO THE DETAILED TESTING TECHNIQUES THAT ARE SELECTED BY TEST MANAGERS AT THE PROGRAMME AND PROJECT LEVEL.</a:t>
            </a:r>
            <a:endParaRPr sz="2400" b="1"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>
            <a:spLocks noGrp="1"/>
          </p:cNvSpPr>
          <p:nvPr>
            <p:ph type="title"/>
          </p:nvPr>
        </p:nvSpPr>
        <p:spPr>
          <a:xfrm>
            <a:off x="683625" y="184911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en-US" b="1"/>
              <a:t>DESCRIPTION OF THE TEST PROCESS</a:t>
            </a:r>
            <a:endParaRPr cap="none"/>
          </a:p>
        </p:txBody>
      </p:sp>
      <p:sp>
        <p:nvSpPr>
          <p:cNvPr id="168" name="Google Shape;168;p22"/>
          <p:cNvSpPr txBox="1">
            <a:spLocks noGrp="1"/>
          </p:cNvSpPr>
          <p:nvPr>
            <p:ph type="body" idx="1"/>
          </p:nvPr>
        </p:nvSpPr>
        <p:spPr>
          <a:xfrm>
            <a:off x="683625" y="1588655"/>
            <a:ext cx="10566266" cy="3932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b="1">
                <a:solidFill>
                  <a:srgbClr val="002060"/>
                </a:solidFill>
                <a:latin typeface="Lucida Sans"/>
                <a:ea typeface="Lucida Sans"/>
                <a:cs typeface="Lucida Sans"/>
                <a:sym typeface="Lucida Sans"/>
              </a:rPr>
              <a:t>IT IS VITAL TO ESTABLISH A SOLID VIEW TOWARDS THE TEST PROCESS. </a:t>
            </a:r>
            <a:endParaRPr/>
          </a:p>
          <a:p>
            <a:pPr marL="228600" lvl="0" indent="-254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endParaRPr b="1">
              <a:solidFill>
                <a:srgbClr val="00206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 b="1">
                <a:solidFill>
                  <a:srgbClr val="002060"/>
                </a:solidFill>
                <a:latin typeface="Lucida Sans"/>
                <a:ea typeface="Lucida Sans"/>
                <a:cs typeface="Lucida Sans"/>
                <a:sym typeface="Lucida Sans"/>
              </a:rPr>
              <a:t>SHOULD ADDRESS QUESTIONS LIKE, </a:t>
            </a:r>
            <a:r>
              <a:rPr lang="en-US" b="1">
                <a:solidFill>
                  <a:srgbClr val="855309"/>
                </a:solidFill>
                <a:latin typeface="Lucida Sans"/>
                <a:ea typeface="Lucida Sans"/>
                <a:cs typeface="Lucida Sans"/>
                <a:sym typeface="Lucida Sans"/>
              </a:rPr>
              <a:t>WHICH PHASES </a:t>
            </a:r>
            <a:r>
              <a:rPr lang="en-US" b="1">
                <a:solidFill>
                  <a:srgbClr val="002060"/>
                </a:solidFill>
                <a:latin typeface="Lucida Sans"/>
                <a:ea typeface="Lucida Sans"/>
                <a:cs typeface="Lucida Sans"/>
                <a:sym typeface="Lucida Sans"/>
              </a:rPr>
              <a:t>AND</a:t>
            </a:r>
            <a:r>
              <a:rPr lang="en-US" b="1">
                <a:solidFill>
                  <a:srgbClr val="855309"/>
                </a:solidFill>
                <a:latin typeface="Lucida Sans"/>
                <a:ea typeface="Lucida Sans"/>
                <a:cs typeface="Lucida Sans"/>
                <a:sym typeface="Lucida Sans"/>
              </a:rPr>
              <a:t> SUBTASKS </a:t>
            </a:r>
            <a:r>
              <a:rPr lang="en-US" b="1">
                <a:solidFill>
                  <a:srgbClr val="002060"/>
                </a:solidFill>
                <a:latin typeface="Lucida Sans"/>
                <a:ea typeface="Lucida Sans"/>
                <a:cs typeface="Lucida Sans"/>
                <a:sym typeface="Lucida Sans"/>
              </a:rPr>
              <a:t>WILL THE TEST PROCESS INCLUDE, </a:t>
            </a:r>
            <a:r>
              <a:rPr lang="en-US" b="1">
                <a:solidFill>
                  <a:srgbClr val="855309"/>
                </a:solidFill>
                <a:latin typeface="Lucida Sans"/>
                <a:ea typeface="Lucida Sans"/>
                <a:cs typeface="Lucida Sans"/>
                <a:sym typeface="Lucida Sans"/>
              </a:rPr>
              <a:t>WHICH ROLES </a:t>
            </a:r>
            <a:r>
              <a:rPr lang="en-US" b="1">
                <a:solidFill>
                  <a:srgbClr val="002060"/>
                </a:solidFill>
                <a:latin typeface="Lucida Sans"/>
                <a:ea typeface="Lucida Sans"/>
                <a:cs typeface="Lucida Sans"/>
                <a:sym typeface="Lucida Sans"/>
              </a:rPr>
              <a:t>WILL BE INVOLVED AND THE </a:t>
            </a:r>
            <a:r>
              <a:rPr lang="en-US" b="1">
                <a:solidFill>
                  <a:srgbClr val="855309"/>
                </a:solidFill>
                <a:latin typeface="Lucida Sans"/>
                <a:ea typeface="Lucida Sans"/>
                <a:cs typeface="Lucida Sans"/>
                <a:sym typeface="Lucida Sans"/>
              </a:rPr>
              <a:t>DOCUMENT STRUCTURE</a:t>
            </a:r>
            <a:r>
              <a:rPr lang="en-US" b="1">
                <a:solidFill>
                  <a:srgbClr val="002060"/>
                </a:solidFill>
                <a:latin typeface="Lucida Sans"/>
                <a:ea typeface="Lucida Sans"/>
                <a:cs typeface="Lucida Sans"/>
                <a:sym typeface="Lucida Sans"/>
              </a:rPr>
              <a:t> ASSOCIATED WITH EACH TASKS, AS WELL AS WHAT </a:t>
            </a:r>
            <a:r>
              <a:rPr lang="en-US" b="1">
                <a:solidFill>
                  <a:srgbClr val="855309"/>
                </a:solidFill>
                <a:latin typeface="Lucida Sans"/>
                <a:ea typeface="Lucida Sans"/>
                <a:cs typeface="Lucida Sans"/>
                <a:sym typeface="Lucida Sans"/>
              </a:rPr>
              <a:t>TEST LEVELS </a:t>
            </a:r>
            <a:r>
              <a:rPr lang="en-US" b="1">
                <a:solidFill>
                  <a:srgbClr val="002060"/>
                </a:solidFill>
                <a:latin typeface="Lucida Sans"/>
                <a:ea typeface="Lucida Sans"/>
                <a:cs typeface="Lucida Sans"/>
                <a:sym typeface="Lucida Sans"/>
              </a:rPr>
              <a:t>NEED TO BE CONSIDERED.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endParaRPr b="1">
              <a:solidFill>
                <a:srgbClr val="00206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b="1">
                <a:solidFill>
                  <a:srgbClr val="694F07"/>
                </a:solidFill>
                <a:latin typeface="Lucida Sans"/>
                <a:ea typeface="Lucida Sans"/>
                <a:cs typeface="Lucida Sans"/>
                <a:sym typeface="Lucida Sans"/>
              </a:rPr>
              <a:t>EXAMPLE: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rPr lang="en-US" b="1">
                <a:solidFill>
                  <a:srgbClr val="002060"/>
                </a:solidFill>
                <a:latin typeface="Lucida Sans"/>
                <a:ea typeface="Lucida Sans"/>
                <a:cs typeface="Lucida Sans"/>
                <a:sym typeface="Lucida Sans"/>
              </a:rPr>
              <a:t>	“ALL TEST PLANS ARE WRITTEN IN ACCORDANCE WITH COMPANY POLICY”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en-US" b="1" dirty="0"/>
              <a:t>TEST EVALUATION</a:t>
            </a:r>
            <a:endParaRPr cap="none"/>
          </a:p>
        </p:txBody>
      </p:sp>
      <p:sp>
        <p:nvSpPr>
          <p:cNvPr id="175" name="Google Shape;175;p23"/>
          <p:cNvSpPr txBox="1">
            <a:spLocks noGrp="1"/>
          </p:cNvSpPr>
          <p:nvPr>
            <p:ph type="body" idx="1"/>
          </p:nvPr>
        </p:nvSpPr>
        <p:spPr>
          <a:xfrm>
            <a:off x="747326" y="1979918"/>
            <a:ext cx="10394707" cy="3596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b="1">
                <a:solidFill>
                  <a:srgbClr val="002060"/>
                </a:solidFill>
                <a:latin typeface="Lucida Sans"/>
                <a:ea typeface="Lucida Sans"/>
                <a:cs typeface="Lucida Sans"/>
                <a:sym typeface="Lucida Sans"/>
              </a:rPr>
              <a:t>HOW ARE WE GOING TO </a:t>
            </a:r>
            <a:r>
              <a:rPr lang="en-US" b="1">
                <a:solidFill>
                  <a:srgbClr val="855309"/>
                </a:solidFill>
                <a:latin typeface="Lucida Sans"/>
                <a:ea typeface="Lucida Sans"/>
                <a:cs typeface="Lucida Sans"/>
                <a:sym typeface="Lucida Sans"/>
              </a:rPr>
              <a:t>EVALUATE</a:t>
            </a:r>
            <a:r>
              <a:rPr lang="en-US" b="1">
                <a:solidFill>
                  <a:srgbClr val="002060"/>
                </a:solidFill>
                <a:latin typeface="Lucida Sans"/>
                <a:ea typeface="Lucida Sans"/>
                <a:cs typeface="Lucida Sans"/>
                <a:sym typeface="Lucida Sans"/>
              </a:rPr>
              <a:t> THE RESULTS OF TESTING.</a:t>
            </a:r>
            <a:endParaRPr/>
          </a:p>
          <a:p>
            <a:pPr marL="228600" lvl="0" indent="-254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endParaRPr b="1">
              <a:solidFill>
                <a:srgbClr val="00206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 b="1">
                <a:solidFill>
                  <a:srgbClr val="002060"/>
                </a:solidFill>
                <a:latin typeface="Lucida Sans"/>
                <a:ea typeface="Lucida Sans"/>
                <a:cs typeface="Lucida Sans"/>
                <a:sym typeface="Lucida Sans"/>
              </a:rPr>
              <a:t>WHAT </a:t>
            </a:r>
            <a:r>
              <a:rPr lang="en-US" b="1">
                <a:solidFill>
                  <a:srgbClr val="855309"/>
                </a:solidFill>
                <a:latin typeface="Lucida Sans"/>
                <a:ea typeface="Lucida Sans"/>
                <a:cs typeface="Lucida Sans"/>
                <a:sym typeface="Lucida Sans"/>
              </a:rPr>
              <a:t>MEASURES</a:t>
            </a:r>
            <a:r>
              <a:rPr lang="en-US" b="1">
                <a:solidFill>
                  <a:srgbClr val="002060"/>
                </a:solidFill>
                <a:latin typeface="Lucida Sans"/>
                <a:ea typeface="Lucida Sans"/>
                <a:cs typeface="Lucida Sans"/>
                <a:sym typeface="Lucida Sans"/>
              </a:rPr>
              <a:t> WILL WE USE TO ENSURE TEST EFFECTIVENESS IN THE PROJECT?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760"/>
              <a:buNone/>
            </a:pPr>
            <a:endParaRPr sz="1100" b="1">
              <a:latin typeface="Lucida Sans"/>
              <a:ea typeface="Lucida Sans"/>
              <a:cs typeface="Lucida Sans"/>
              <a:sym typeface="Lucida Sans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rPr lang="en-US" b="1">
                <a:solidFill>
                  <a:srgbClr val="694F07"/>
                </a:solidFill>
                <a:latin typeface="Lucida Sans"/>
                <a:ea typeface="Lucida Sans"/>
                <a:cs typeface="Lucida Sans"/>
                <a:sym typeface="Lucida Sans"/>
              </a:rPr>
              <a:t>EXAMPLE: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520"/>
              <a:buNone/>
            </a:pPr>
            <a:r>
              <a:rPr lang="en-US" sz="2200" b="1">
                <a:solidFill>
                  <a:srgbClr val="694F07"/>
                </a:solidFill>
                <a:latin typeface="Lucida Sans"/>
                <a:ea typeface="Lucida Sans"/>
                <a:cs typeface="Lucida Sans"/>
                <a:sym typeface="Lucida Sans"/>
              </a:rPr>
              <a:t>	</a:t>
            </a:r>
            <a:r>
              <a:rPr lang="en-US" b="1">
                <a:solidFill>
                  <a:srgbClr val="002060"/>
                </a:solidFill>
                <a:latin typeface="Lucida Sans"/>
                <a:ea typeface="Lucida Sans"/>
                <a:cs typeface="Lucida Sans"/>
                <a:sym typeface="Lucida Sans"/>
              </a:rPr>
              <a:t>“EFFECT ON BUSINESS OF FINDING A FAULT AFTER ITS RELEASE”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en-US" b="1"/>
              <a:t>QUALITY LEVEL TO BE ACHIEVED</a:t>
            </a:r>
            <a:endParaRPr cap="none"/>
          </a:p>
        </p:txBody>
      </p:sp>
      <p:sp>
        <p:nvSpPr>
          <p:cNvPr id="182" name="Google Shape;182;p24"/>
          <p:cNvSpPr txBox="1">
            <a:spLocks noGrp="1"/>
          </p:cNvSpPr>
          <p:nvPr>
            <p:ph type="body" idx="1"/>
          </p:nvPr>
        </p:nvSpPr>
        <p:spPr>
          <a:xfrm>
            <a:off x="747326" y="1979918"/>
            <a:ext cx="10394707" cy="4466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b="1" dirty="0">
                <a:solidFill>
                  <a:srgbClr val="002060"/>
                </a:solidFill>
                <a:latin typeface="Lucida Sans"/>
                <a:ea typeface="Lucida Sans"/>
                <a:cs typeface="Lucida Sans"/>
                <a:sym typeface="Lucida Sans"/>
              </a:rPr>
              <a:t>WHICH </a:t>
            </a:r>
            <a:r>
              <a:rPr lang="en-US" b="1" dirty="0">
                <a:solidFill>
                  <a:srgbClr val="855309"/>
                </a:solidFill>
                <a:latin typeface="Lucida Sans"/>
                <a:ea typeface="Lucida Sans"/>
                <a:cs typeface="Lucida Sans"/>
                <a:sym typeface="Lucida Sans"/>
              </a:rPr>
              <a:t>QUALITY CRITERIA </a:t>
            </a:r>
            <a:r>
              <a:rPr lang="en-US" b="1" dirty="0">
                <a:solidFill>
                  <a:srgbClr val="002060"/>
                </a:solidFill>
                <a:latin typeface="Lucida Sans"/>
                <a:ea typeface="Lucida Sans"/>
                <a:cs typeface="Lucida Sans"/>
                <a:sym typeface="Lucida Sans"/>
              </a:rPr>
              <a:t>ARE GOING TO BE TESTED AND WHICH </a:t>
            </a:r>
            <a:r>
              <a:rPr lang="en-US" b="1" dirty="0">
                <a:solidFill>
                  <a:srgbClr val="855309"/>
                </a:solidFill>
                <a:latin typeface="Lucida Sans"/>
                <a:ea typeface="Lucida Sans"/>
                <a:cs typeface="Lucida Sans"/>
                <a:sym typeface="Lucida Sans"/>
              </a:rPr>
              <a:t>QUALITY LEVEL </a:t>
            </a:r>
            <a:r>
              <a:rPr lang="en-US" b="1" dirty="0">
                <a:solidFill>
                  <a:srgbClr val="002060"/>
                </a:solidFill>
                <a:latin typeface="Lucida Sans"/>
                <a:ea typeface="Lucida Sans"/>
                <a:cs typeface="Lucida Sans"/>
                <a:sym typeface="Lucida Sans"/>
              </a:rPr>
              <a:t>IS THE SYSTEM REQUIRED TO ACHIEVE PRIOR TO ITS RELEASE WITH REGARDS TO THESE CRITERIA?</a:t>
            </a:r>
            <a:endParaRPr/>
          </a:p>
          <a:p>
            <a:pPr marL="0" indent="0">
              <a:buSzPts val="3520"/>
              <a:buNone/>
            </a:pPr>
            <a:r>
              <a:rPr lang="en-US" sz="2200" b="1" dirty="0" smtClean="0">
                <a:latin typeface="Lucida Sans"/>
                <a:ea typeface="Lucida Sans"/>
                <a:cs typeface="Lucida Sans"/>
                <a:sym typeface="Lucida Sans"/>
              </a:rPr>
              <a:t>From a software product perspective, quality refers to characteristics like reliability, usability, performance, and security. </a:t>
            </a:r>
            <a:endParaRPr lang="en-US" sz="2200" b="1" dirty="0" smtClean="0">
              <a:latin typeface="Lucida Sans"/>
              <a:ea typeface="Lucida Sans"/>
              <a:cs typeface="Lucida Sans"/>
              <a:sym typeface="Lucida Sans"/>
            </a:endParaRPr>
          </a:p>
          <a:p>
            <a:pPr marL="0" indent="0">
              <a:buSzPts val="3520"/>
              <a:buNone/>
            </a:pPr>
            <a:r>
              <a:rPr lang="en-US" sz="2200" b="1" dirty="0" smtClean="0">
                <a:latin typeface="Lucida Sans"/>
                <a:ea typeface="Lucida Sans"/>
                <a:cs typeface="Lucida Sans"/>
                <a:sym typeface="Lucida Sans"/>
              </a:rPr>
              <a:t>From </a:t>
            </a:r>
            <a:r>
              <a:rPr lang="en-US" sz="2200" b="1" dirty="0" smtClean="0">
                <a:latin typeface="Lucida Sans"/>
                <a:ea typeface="Lucida Sans"/>
                <a:cs typeface="Lucida Sans"/>
                <a:sym typeface="Lucida Sans"/>
              </a:rPr>
              <a:t>a process perspective, it refers to using disciplined methods and best practices that are likely to result in a higher quality product.</a:t>
            </a:r>
            <a:endParaRPr sz="2200" b="1">
              <a:latin typeface="Lucida Sans"/>
              <a:ea typeface="Lucida Sans"/>
              <a:cs typeface="Lucida Sans"/>
              <a:sym typeface="Lucida Sans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rPr lang="en-US" b="1" dirty="0">
                <a:solidFill>
                  <a:srgbClr val="694F07"/>
                </a:solidFill>
                <a:latin typeface="Lucida Sans"/>
                <a:ea typeface="Lucida Sans"/>
                <a:cs typeface="Lucida Sans"/>
                <a:sym typeface="Lucida Sans"/>
              </a:rPr>
              <a:t>EXAMPLE: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520"/>
              <a:buNone/>
            </a:pPr>
            <a:r>
              <a:rPr lang="en-US" sz="2200" b="1" dirty="0">
                <a:solidFill>
                  <a:srgbClr val="694F07"/>
                </a:solidFill>
                <a:latin typeface="Lucida Sans"/>
                <a:ea typeface="Lucida Sans"/>
                <a:cs typeface="Lucida Sans"/>
                <a:sym typeface="Lucida Sans"/>
              </a:rPr>
              <a:t>	</a:t>
            </a:r>
            <a:r>
              <a:rPr lang="en-US" b="1" dirty="0">
                <a:solidFill>
                  <a:srgbClr val="002060"/>
                </a:solidFill>
                <a:latin typeface="Lucida Sans"/>
                <a:ea typeface="Lucida Sans"/>
                <a:cs typeface="Lucida Sans"/>
                <a:sym typeface="Lucida Sans"/>
              </a:rPr>
              <a:t>“NO OUTSTANDING HIGH SEVERITY FAULTS PRIOR TO PRODUCTS RELEASE”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>
            <a:spLocks noGrp="1"/>
          </p:cNvSpPr>
          <p:nvPr>
            <p:ph type="title"/>
          </p:nvPr>
        </p:nvSpPr>
        <p:spPr>
          <a:xfrm>
            <a:off x="747326" y="493126"/>
            <a:ext cx="10945910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Impact"/>
              <a:buNone/>
            </a:pPr>
            <a:r>
              <a:rPr lang="en-US" b="1" dirty="0"/>
              <a:t>APPROACH TO TEST PROCESS IMPROVEMENT</a:t>
            </a:r>
            <a:endParaRPr cap="none"/>
          </a:p>
        </p:txBody>
      </p:sp>
      <p:sp>
        <p:nvSpPr>
          <p:cNvPr id="189" name="Google Shape;189;p25"/>
          <p:cNvSpPr txBox="1">
            <a:spLocks noGrp="1"/>
          </p:cNvSpPr>
          <p:nvPr>
            <p:ph type="body" idx="1"/>
          </p:nvPr>
        </p:nvSpPr>
        <p:spPr>
          <a:xfrm>
            <a:off x="747326" y="1508862"/>
            <a:ext cx="10394707" cy="4724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lang="en-US" b="1" dirty="0">
                <a:solidFill>
                  <a:srgbClr val="002060"/>
                </a:solidFill>
                <a:latin typeface="Lucida Sans"/>
                <a:ea typeface="Lucida Sans"/>
                <a:cs typeface="Lucida Sans"/>
                <a:sym typeface="Lucida Sans"/>
              </a:rPr>
              <a:t>HOW </a:t>
            </a:r>
            <a:r>
              <a:rPr lang="en-US" b="1" dirty="0">
                <a:solidFill>
                  <a:srgbClr val="855309"/>
                </a:solidFill>
                <a:latin typeface="Lucida Sans"/>
                <a:ea typeface="Lucida Sans"/>
                <a:cs typeface="Lucida Sans"/>
                <a:sym typeface="Lucida Sans"/>
              </a:rPr>
              <a:t>OFTEN AND WHEN ARE WE GOING TO ASSESS </a:t>
            </a:r>
            <a:r>
              <a:rPr lang="en-US" b="1" dirty="0">
                <a:solidFill>
                  <a:srgbClr val="002060"/>
                </a:solidFill>
                <a:latin typeface="Lucida Sans"/>
                <a:ea typeface="Lucida Sans"/>
                <a:cs typeface="Lucida Sans"/>
                <a:sym typeface="Lucida Sans"/>
              </a:rPr>
              <a:t>THE USEFULNESS OF THE CURRENT PROCESSES IN PLACE 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 b="1" dirty="0" smtClean="0">
                <a:solidFill>
                  <a:srgbClr val="002060"/>
                </a:solidFill>
                <a:latin typeface="Lucida Sans"/>
                <a:ea typeface="Lucida Sans"/>
                <a:cs typeface="Lucida Sans"/>
                <a:sym typeface="Lucida Sans"/>
              </a:rPr>
              <a:t>WHAT </a:t>
            </a:r>
            <a:r>
              <a:rPr lang="en-US" b="1" dirty="0">
                <a:solidFill>
                  <a:srgbClr val="855309"/>
                </a:solidFill>
                <a:latin typeface="Lucida Sans"/>
                <a:ea typeface="Lucida Sans"/>
                <a:cs typeface="Lucida Sans"/>
                <a:sym typeface="Lucida Sans"/>
              </a:rPr>
              <a:t>ELEMENTS NEED IMPROVING AND TECHNIQUES </a:t>
            </a:r>
            <a:r>
              <a:rPr lang="en-US" b="1" dirty="0">
                <a:solidFill>
                  <a:srgbClr val="002060"/>
                </a:solidFill>
                <a:latin typeface="Lucida Sans"/>
                <a:ea typeface="Lucida Sans"/>
                <a:cs typeface="Lucida Sans"/>
                <a:sym typeface="Lucida Sans"/>
              </a:rPr>
              <a:t>THAT SHALL BE USED TO IMPROVE THE PROCESSES.</a:t>
            </a:r>
            <a:endParaRPr/>
          </a:p>
          <a:p>
            <a:pPr marL="0" indent="0">
              <a:buSzPts val="3200"/>
              <a:buNone/>
            </a:pPr>
            <a:r>
              <a:rPr lang="en-US" b="1" dirty="0" smtClean="0">
                <a:latin typeface="Lucida Sans"/>
                <a:ea typeface="Lucida Sans"/>
                <a:cs typeface="Lucida Sans"/>
                <a:sym typeface="Lucida Sans"/>
              </a:rPr>
              <a:t>Test process improvement is an important phase to create a direct impact on testing and development. </a:t>
            </a:r>
            <a:endParaRPr lang="en-US" b="1" dirty="0" smtClean="0">
              <a:latin typeface="Lucida Sans"/>
              <a:ea typeface="Lucida Sans"/>
              <a:cs typeface="Lucida Sans"/>
              <a:sym typeface="Lucida Sans"/>
            </a:endParaRPr>
          </a:p>
          <a:p>
            <a:pPr marL="0" indent="0">
              <a:buSzPts val="3200"/>
              <a:buNone/>
            </a:pPr>
            <a:r>
              <a:rPr lang="en-US" b="1" dirty="0" smtClean="0">
                <a:latin typeface="Lucida Sans"/>
                <a:ea typeface="Lucida Sans"/>
                <a:cs typeface="Lucida Sans"/>
                <a:sym typeface="Lucida Sans"/>
              </a:rPr>
              <a:t>An </a:t>
            </a:r>
            <a:r>
              <a:rPr lang="en-US" b="1" dirty="0" smtClean="0">
                <a:latin typeface="Lucida Sans"/>
                <a:ea typeface="Lucida Sans"/>
                <a:cs typeface="Lucida Sans"/>
                <a:sym typeface="Lucida Sans"/>
              </a:rPr>
              <a:t>improved process is not only more capable of finding better bugs but also testing the application in ways that uplift its quality and standards.</a:t>
            </a:r>
            <a:endParaRPr b="1">
              <a:latin typeface="Lucida Sans"/>
              <a:ea typeface="Lucida Sans"/>
              <a:cs typeface="Lucida Sans"/>
              <a:sym typeface="Lucida Sans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rPr lang="en-US" b="1" dirty="0">
                <a:solidFill>
                  <a:srgbClr val="694F07"/>
                </a:solidFill>
                <a:latin typeface="Lucida Sans"/>
                <a:ea typeface="Lucida Sans"/>
                <a:cs typeface="Lucida Sans"/>
                <a:sym typeface="Lucida Sans"/>
              </a:rPr>
              <a:t>EXAMPLE: 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rPr lang="en-US" b="1" dirty="0">
                <a:solidFill>
                  <a:srgbClr val="694F07"/>
                </a:solidFill>
                <a:latin typeface="Lucida Sans"/>
                <a:ea typeface="Lucida Sans"/>
                <a:cs typeface="Lucida Sans"/>
                <a:sym typeface="Lucida Sans"/>
              </a:rPr>
              <a:t>	</a:t>
            </a:r>
            <a:r>
              <a:rPr lang="en-US" b="1" dirty="0">
                <a:latin typeface="Lucida Sans"/>
                <a:ea typeface="Lucida Sans"/>
                <a:cs typeface="Lucida Sans"/>
                <a:sym typeface="Lucida Sans"/>
              </a:rPr>
              <a:t>“</a:t>
            </a:r>
            <a:r>
              <a:rPr lang="en-US" b="1" dirty="0">
                <a:solidFill>
                  <a:srgbClr val="002060"/>
                </a:solidFill>
                <a:latin typeface="Lucida Sans"/>
                <a:ea typeface="Lucida Sans"/>
                <a:cs typeface="Lucida Sans"/>
                <a:sym typeface="Lucida Sans"/>
              </a:rPr>
              <a:t>PROJECT REVIEW MEETINGS TO BE HELD AFTER PROJECT COMPLETION”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26" name="AutoShape 2" descr="11 Software Testing Improvement Ideas to Enhance Software Quali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C:\Users\Aruljothi\Desktop\Artboard_1_3x_4_f8bfd930e9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1718" y="304800"/>
            <a:ext cx="6740842" cy="618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>
            <a:spLocks noGrp="1"/>
          </p:cNvSpPr>
          <p:nvPr>
            <p:ph type="title"/>
          </p:nvPr>
        </p:nvSpPr>
        <p:spPr>
          <a:xfrm>
            <a:off x="743675" y="338559"/>
            <a:ext cx="10396882" cy="1151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Impact"/>
              <a:buNone/>
            </a:pPr>
            <a:r>
              <a:rPr lang="en-US"/>
              <a:t>REFERENCES</a:t>
            </a:r>
            <a:endParaRPr/>
          </a:p>
        </p:txBody>
      </p:sp>
      <p:pic>
        <p:nvPicPr>
          <p:cNvPr id="196" name="Google Shape;19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4616" y="1913593"/>
            <a:ext cx="3442765" cy="938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6" descr="Software Testing: Principles and Practices by Srinivasan Desikan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1443" y="1490524"/>
            <a:ext cx="2530553" cy="332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6" descr="Cloud Computing Blogs | Learn About Cloud Computing - Edureka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29557" y="3337024"/>
            <a:ext cx="381000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182110" y="4504999"/>
            <a:ext cx="6962775" cy="8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6" descr="GeeksforGeeks | A computer science portal for geeks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005286" y="1533868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in Event">
  <a:themeElements>
    <a:clrScheme name="Yellow Orange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251</Words>
  <Application>Microsoft Office PowerPoint</Application>
  <PresentationFormat>Custom</PresentationFormat>
  <Paragraphs>41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Comic Sans MS</vt:lpstr>
      <vt:lpstr>Impact</vt:lpstr>
      <vt:lpstr>Lucida Sans</vt:lpstr>
      <vt:lpstr>Main Event</vt:lpstr>
      <vt:lpstr>CONTENTS OF A TEST POLICY DOCUMENT</vt:lpstr>
      <vt:lpstr>Contents of a Test Policy Document</vt:lpstr>
      <vt:lpstr>DEFINITION OF TESTING </vt:lpstr>
      <vt:lpstr>DESCRIPTION OF THE TEST PROCESS</vt:lpstr>
      <vt:lpstr>TEST EVALUATION</vt:lpstr>
      <vt:lpstr>QUALITY LEVEL TO BE ACHIEVED</vt:lpstr>
      <vt:lpstr>APPROACH TO TEST PROCESS IMPROVEMENT</vt:lpstr>
      <vt:lpstr>Slide 8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CONTENTS OF A TEST POLICY DOCUMENT</dc:title>
  <dc:creator>ECSEAruljothi</dc:creator>
  <cp:lastModifiedBy>Aruljothi</cp:lastModifiedBy>
  <cp:revision>3</cp:revision>
  <dcterms:modified xsi:type="dcterms:W3CDTF">2024-07-04T03:52:14Z</dcterms:modified>
</cp:coreProperties>
</file>