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Comic Sans MS" pitchFamily="66" charset="0"/>
      <p:regular r:id="rId19"/>
      <p:bold r:id="rId20"/>
      <p:italic r:id="rId21"/>
      <p:boldItalic r:id="rId22"/>
    </p:embeddedFont>
    <p:embeddedFont>
      <p:font typeface="Century Gothic" pitchFamily="34" charset="0"/>
      <p:regular r:id="rId23"/>
      <p:bold r:id="rId24"/>
      <p:italic r:id="rId25"/>
      <p:boldItalic r:id="rId26"/>
    </p:embeddedFont>
    <p:embeddedFont>
      <p:font typeface="Impact" pitchFamily="34" charset="0"/>
      <p:regular r:id="rId27"/>
    </p:embeddedFont>
    <p:embeddedFont>
      <p:font typeface="Wingdings 2" pitchFamily="18" charset="2"/>
      <p:regular r:id="rId28"/>
    </p:embeddedFont>
    <p:embeddedFont>
      <p:font typeface="Verdana" pitchFamily="34" charset="0"/>
      <p:regular r:id="rId29"/>
      <p:bold r:id="rId30"/>
      <p:italic r:id="rId31"/>
      <p:boldItalic r:id="rId32"/>
    </p:embeddedFont>
    <p:embeddedFont>
      <p:font typeface="Calibri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7BAA4AF4-E2E1-489B-AEF0-50FE6A644B38}">
  <a:tblStyle styleId="{7BAA4AF4-E2E1-489B-AEF0-50FE6A644B38}" styleName="Table_0">
    <a:wholeTbl>
      <a:tcTxStyle b="off" i="off">
        <a:font>
          <a:latin typeface="Impact"/>
          <a:ea typeface="Impact"/>
          <a:cs typeface="Impact"/>
        </a:font>
        <a:schemeClr val="lt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7A73608-E1F9-4FE4-971B-EE3FDACDEAE3}" styleName="Table_1">
    <a:wholeTbl>
      <a:tcTxStyle b="off" i="off">
        <a:font>
          <a:latin typeface="Impact"/>
          <a:ea typeface="Impact"/>
          <a:cs typeface="Impac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9F9F9"/>
          </a:solidFill>
        </a:fill>
      </a:tcStyle>
    </a:wholeTbl>
    <a:band1H>
      <a:tcTxStyle/>
      <a:tcStyle>
        <a:tcBdr/>
        <a:fill>
          <a:solidFill>
            <a:srgbClr val="F2F2F2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2F2F2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Impact"/>
          <a:ea typeface="Impact"/>
          <a:cs typeface="Impac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Impact"/>
          <a:ea typeface="Impact"/>
          <a:cs typeface="Impac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Impact"/>
          <a:ea typeface="Impact"/>
          <a:cs typeface="Impac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Impact"/>
          <a:ea typeface="Impact"/>
          <a:cs typeface="Impac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2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10387963" y="5038579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20726" y="776289"/>
            <a:ext cx="10750549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720726" y="2250280"/>
            <a:ext cx="10750549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828800" y="6012657"/>
            <a:ext cx="77216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828800" y="5650705"/>
            <a:ext cx="77216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189663" y="5752308"/>
            <a:ext cx="67056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381000"/>
            <a:ext cx="2540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sz="22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5"/>
          <p:cNvSpPr>
            <a:spLocks noGrp="1"/>
          </p:cNvSpPr>
          <p:nvPr>
            <p:ph type="pic" idx="2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noFill/>
          <a:ln w="5715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" name="Google Shape;51;p5"/>
          <p:cNvSpPr txBox="1">
            <a:spLocks noGrp="1"/>
          </p:cNvSpPr>
          <p:nvPr>
            <p:ph type="body" idx="3"/>
          </p:nvPr>
        </p:nvSpPr>
        <p:spPr>
          <a:xfrm>
            <a:off x="691840" y="4389287"/>
            <a:ext cx="3310128" cy="98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4"/>
          </p:nvPr>
        </p:nvSpPr>
        <p:spPr>
          <a:xfrm>
            <a:off x="4237410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sz="22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5"/>
          <p:cNvSpPr>
            <a:spLocks noGrp="1"/>
          </p:cNvSpPr>
          <p:nvPr>
            <p:ph type="pic" idx="5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noFill/>
          <a:ln w="5715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" name="Google Shape;54;p5"/>
          <p:cNvSpPr txBox="1">
            <a:spLocks noGrp="1"/>
          </p:cNvSpPr>
          <p:nvPr>
            <p:ph type="body" idx="6"/>
          </p:nvPr>
        </p:nvSpPr>
        <p:spPr>
          <a:xfrm>
            <a:off x="4235999" y="4389286"/>
            <a:ext cx="3310128" cy="9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7"/>
          </p:nvPr>
        </p:nvSpPr>
        <p:spPr>
          <a:xfrm>
            <a:off x="7768944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sz="22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5"/>
          <p:cNvSpPr>
            <a:spLocks noGrp="1"/>
          </p:cNvSpPr>
          <p:nvPr>
            <p:ph type="pic" idx="8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noFill/>
          <a:ln w="5715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7" name="Google Shape;57;p5"/>
          <p:cNvSpPr txBox="1">
            <a:spLocks noGrp="1"/>
          </p:cNvSpPr>
          <p:nvPr>
            <p:ph type="body" idx="9"/>
          </p:nvPr>
        </p:nvSpPr>
        <p:spPr>
          <a:xfrm>
            <a:off x="7768819" y="4389284"/>
            <a:ext cx="3310128" cy="985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88608" y="6480048"/>
            <a:ext cx="2844800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80970"/>
            <a:ext cx="5680075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9379" y="7035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10387963" y="93786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4176" y="6477000"/>
            <a:ext cx="28448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501" y="6480970"/>
            <a:ext cx="5680075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8075" y="809625"/>
            <a:ext cx="670560" cy="300831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8625059" y="9381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71465"/>
            <a:ext cx="9652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33536"/>
            <a:ext cx="51816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0075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31" y="290732"/>
            <a:ext cx="14224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0008" y="290732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820008" y="3427124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696307" y="290732"/>
            <a:ext cx="9144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6307" y="3427124"/>
            <a:ext cx="9144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073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1472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19360" y="6483096"/>
            <a:ext cx="670560" cy="301752"/>
          </a:xfrm>
        </p:spPr>
        <p:txBody>
          <a:bodyPr/>
          <a:lstStyle>
            <a:lvl1pPr algn="ctr">
              <a:defRPr/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481891"/>
            <a:ext cx="5680075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367664"/>
            <a:ext cx="12192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514475" y="367664"/>
            <a:ext cx="32512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868333" y="320040"/>
            <a:ext cx="7034784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71968" y="6556248"/>
            <a:ext cx="284480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14475" y="6556248"/>
            <a:ext cx="6857493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4101" y="6556248"/>
            <a:ext cx="670560" cy="301752"/>
          </a:xfrm>
        </p:spPr>
        <p:txBody>
          <a:bodyPr/>
          <a:lstStyle>
            <a:lvl1pPr>
              <a:defRPr sz="900"/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50896"/>
            <a:ext cx="12192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7649" y="373966"/>
            <a:ext cx="9777984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0" y="5867400"/>
            <a:ext cx="9777984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44256" y="6556248"/>
            <a:ext cx="280416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60576" y="6557169"/>
            <a:ext cx="6597429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6256" y="6556248"/>
            <a:ext cx="487680" cy="301752"/>
          </a:xfrm>
        </p:spPr>
        <p:txBody>
          <a:bodyPr/>
          <a:lstStyle>
            <a:lvl1pPr algn="ctr">
              <a:defRPr sz="900"/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9379" y="14069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8625059" y="4948410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882808"/>
            <a:ext cx="109728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388608" y="6480969"/>
            <a:ext cx="28448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81891"/>
            <a:ext cx="5680075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119360" y="6480969"/>
            <a:ext cx="67056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testinghelp.com/what-is-boundary-value-analysis-and-equivalence-partitioning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ctrTitle"/>
          </p:nvPr>
        </p:nvSpPr>
        <p:spPr>
          <a:xfrm rot="-180000">
            <a:off x="1115465" y="1253208"/>
            <a:ext cx="8716680" cy="236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mic Sans MS"/>
              <a:buNone/>
            </a:pPr>
            <a:r>
              <a:rPr lang="en-US" sz="6000" b="1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BLACK BOX</a:t>
            </a:r>
            <a:br>
              <a:rPr lang="en-US" sz="6000" b="1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6000" b="1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TESTING</a:t>
            </a:r>
            <a:endParaRPr sz="6000" b="1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cap="none"/>
              <a:t>BOUNDARY VALUE ANALYSIS</a:t>
            </a:r>
            <a:endParaRPr cap="none"/>
          </a:p>
        </p:txBody>
      </p:sp>
      <p:sp>
        <p:nvSpPr>
          <p:cNvPr id="216" name="Google Shape;216;p28"/>
          <p:cNvSpPr txBox="1">
            <a:spLocks noGrp="1"/>
          </p:cNvSpPr>
          <p:nvPr>
            <p:ph idx="1"/>
          </p:nvPr>
        </p:nvSpPr>
        <p:spPr>
          <a:xfrm>
            <a:off x="685800" y="1720646"/>
            <a:ext cx="10394707" cy="3653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80"/>
              <a:buChar char="•"/>
            </a:pP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The reasons for this phenomenon is not entirely clear, some possible reasons are as follows.</a:t>
            </a:r>
            <a:endParaRPr lang="en-US" sz="3600" dirty="0" smtClean="0"/>
          </a:p>
          <a:p>
            <a:pPr marL="228600" lvl="0" indent="-4572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</a:pPr>
            <a:endParaRPr lang="en-US" sz="2400" dirty="0" smtClean="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Char char="•"/>
            </a:pP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Programmers’ tentativeness in using </a:t>
            </a:r>
            <a:r>
              <a:rPr lang="en-US" sz="2000" u="sng" dirty="0" smtClean="0">
                <a:latin typeface="Arial"/>
                <a:ea typeface="Arial"/>
                <a:cs typeface="Arial"/>
                <a:sym typeface="Arial"/>
              </a:rPr>
              <a:t>the right comparison operator</a:t>
            </a: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, for example, whether to use the &lt; = operator or &lt; operator when trying to make comparisons.</a:t>
            </a:r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Char char="•"/>
            </a:pP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Confusion caused by the availability of </a:t>
            </a:r>
            <a:r>
              <a:rPr lang="en-US" sz="2000" u="sng" dirty="0" smtClean="0">
                <a:latin typeface="Arial"/>
                <a:ea typeface="Arial"/>
                <a:cs typeface="Arial"/>
                <a:sym typeface="Arial"/>
              </a:rPr>
              <a:t>multiple ways to implement loops and condition checking. </a:t>
            </a:r>
            <a:endParaRPr lang="en-US" sz="3200" dirty="0" smtClean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Char char="•"/>
            </a:pP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The requirements themselves may </a:t>
            </a:r>
            <a:r>
              <a:rPr lang="en-US" sz="2000" u="sng" dirty="0" smtClean="0">
                <a:latin typeface="Arial"/>
                <a:ea typeface="Arial"/>
                <a:cs typeface="Arial"/>
                <a:sym typeface="Arial"/>
              </a:rPr>
              <a:t>not be clearly understood.</a:t>
            </a:r>
            <a:endParaRPr lang="en-US" sz="2000" u="sng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cap="none"/>
              <a:t>EQUIVALENCE PARTITIONING</a:t>
            </a:r>
            <a:endParaRPr cap="none"/>
          </a:p>
        </p:txBody>
      </p:sp>
      <p:sp>
        <p:nvSpPr>
          <p:cNvPr id="223" name="Google Shape;223;p29"/>
          <p:cNvSpPr txBox="1">
            <a:spLocks noGrp="1"/>
          </p:cNvSpPr>
          <p:nvPr>
            <p:ph idx="1"/>
          </p:nvPr>
        </p:nvSpPr>
        <p:spPr>
          <a:xfrm>
            <a:off x="685800" y="1720646"/>
            <a:ext cx="10394707" cy="3653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80"/>
              <a:buChar char="•"/>
            </a:pP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It involves identifying a small set of representative input values that produce as many different output conditions as possible. </a:t>
            </a:r>
            <a:endParaRPr lang="en-US" sz="3600" dirty="0" smtClean="0"/>
          </a:p>
          <a:p>
            <a:pPr marL="228600" lvl="0" indent="-4572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</a:pPr>
            <a:endParaRPr lang="en-US" sz="2400" dirty="0" smtClean="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</a:pP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This reduces the number of permutations and combinations of input, output values used for testing, thereby increasing the coverage and reducing the effort involved in testing.</a:t>
            </a:r>
            <a:endParaRPr lang="en-US" sz="20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cap="none"/>
              <a:t>EQUIVALENCE PARTITIONING</a:t>
            </a:r>
            <a:endParaRPr cap="none"/>
          </a:p>
        </p:txBody>
      </p:sp>
      <p:graphicFrame>
        <p:nvGraphicFramePr>
          <p:cNvPr id="231" name="Google Shape;231;p30"/>
          <p:cNvGraphicFramePr/>
          <p:nvPr/>
        </p:nvGraphicFramePr>
        <p:xfrm>
          <a:off x="766396" y="2490373"/>
          <a:ext cx="10395000" cy="2348125"/>
        </p:xfrm>
        <a:graphic>
          <a:graphicData uri="http://schemas.openxmlformats.org/drawingml/2006/table">
            <a:tbl>
              <a:tblPr firstRow="1" bandRow="1">
                <a:noFill/>
                <a:tableStyleId>{67A73608-E1F9-4FE4-971B-EE3FDACDEAE3}</a:tableStyleId>
              </a:tblPr>
              <a:tblGrid>
                <a:gridCol w="2079000"/>
                <a:gridCol w="2079000"/>
                <a:gridCol w="2079000"/>
                <a:gridCol w="2079000"/>
                <a:gridCol w="2079000"/>
              </a:tblGrid>
              <a:tr h="724775"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solidFill>
                            <a:schemeClr val="dk1"/>
                          </a:solidFill>
                        </a:rPr>
                        <a:t>1 – 100</a:t>
                      </a:r>
                      <a:endParaRPr sz="2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571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23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solidFill>
                            <a:schemeClr val="dk1"/>
                          </a:solidFill>
                        </a:rPr>
                        <a:t>1 – 20</a:t>
                      </a:r>
                      <a:endParaRPr sz="2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571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solidFill>
                            <a:schemeClr val="dk1"/>
                          </a:solidFill>
                        </a:rPr>
                        <a:t>21 – 40</a:t>
                      </a:r>
                      <a:endParaRPr sz="2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571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solidFill>
                            <a:schemeClr val="dk1"/>
                          </a:solidFill>
                        </a:rPr>
                        <a:t>41 – 60</a:t>
                      </a:r>
                      <a:endParaRPr sz="2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571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solidFill>
                            <a:schemeClr val="dk1"/>
                          </a:solidFill>
                        </a:rPr>
                        <a:t>61 – 80</a:t>
                      </a:r>
                      <a:endParaRPr sz="2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571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solidFill>
                            <a:schemeClr val="dk1"/>
                          </a:solidFill>
                        </a:rPr>
                        <a:t>81 - 100</a:t>
                      </a:r>
                      <a:endParaRPr sz="2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571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Impact"/>
              <a:buNone/>
            </a:pPr>
            <a:r>
              <a:rPr lang="en-US" cap="none"/>
              <a:t>EQUIVALENCE PARTITIONING TECHNIQUE</a:t>
            </a:r>
            <a:endParaRPr cap="none"/>
          </a:p>
        </p:txBody>
      </p:sp>
      <p:sp>
        <p:nvSpPr>
          <p:cNvPr id="237" name="Google Shape;237;p31"/>
          <p:cNvSpPr txBox="1">
            <a:spLocks noGrp="1"/>
          </p:cNvSpPr>
          <p:nvPr>
            <p:ph idx="1"/>
          </p:nvPr>
        </p:nvSpPr>
        <p:spPr>
          <a:xfrm>
            <a:off x="685800" y="1720646"/>
            <a:ext cx="10394707" cy="3653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80"/>
              <a:buChar char="•"/>
            </a:pP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Testing by this technique involves </a:t>
            </a:r>
            <a:endParaRPr lang="en-US" sz="3600" dirty="0" smtClean="0"/>
          </a:p>
          <a:p>
            <a:pPr marL="228600" lvl="0" indent="-4572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</a:pPr>
            <a:endParaRPr lang="en-US" sz="2400" dirty="0" smtClean="0">
              <a:latin typeface="Arial"/>
              <a:ea typeface="Arial"/>
              <a:cs typeface="Arial"/>
              <a:sym typeface="Arial"/>
            </a:endParaRPr>
          </a:p>
          <a:p>
            <a:pPr marL="8001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Font typeface="Impact"/>
              <a:buAutoNum type="arabicPeriod"/>
            </a:pP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Identifying all partitions for the complete set of input, output values for a product.</a:t>
            </a:r>
            <a:endParaRPr lang="en-US" sz="3200" dirty="0" smtClean="0"/>
          </a:p>
          <a:p>
            <a:pPr marL="8001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Font typeface="Impact"/>
              <a:buAutoNum type="arabicPeriod"/>
            </a:pP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Picking up one member value from each partition for testing to maximize complete coverage.</a:t>
            </a:r>
            <a:endParaRPr lang="en-US" sz="18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>
            <a:spLocks noGrp="1"/>
          </p:cNvSpPr>
          <p:nvPr>
            <p:ph type="title"/>
          </p:nvPr>
        </p:nvSpPr>
        <p:spPr>
          <a:xfrm>
            <a:off x="683625" y="91029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Impact"/>
              <a:buNone/>
            </a:pPr>
            <a:r>
              <a:rPr lang="en-US" cap="none"/>
              <a:t>EQUIVALENCE PARTITIONING TECHNIQUE</a:t>
            </a:r>
            <a:endParaRPr cap="none"/>
          </a:p>
        </p:txBody>
      </p:sp>
      <p:sp>
        <p:nvSpPr>
          <p:cNvPr id="244" name="Google Shape;244;p32"/>
          <p:cNvSpPr txBox="1">
            <a:spLocks noGrp="1"/>
          </p:cNvSpPr>
          <p:nvPr>
            <p:ph idx="1"/>
          </p:nvPr>
        </p:nvSpPr>
        <p:spPr>
          <a:xfrm>
            <a:off x="685800" y="1602030"/>
            <a:ext cx="10394707" cy="3653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560"/>
              <a:buChar char="•"/>
            </a:pP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Consider the example of an insurance company that has the following premium rates based on the age group.</a:t>
            </a:r>
            <a:endParaRPr lang="en-US" sz="3600" dirty="0" smtClean="0"/>
          </a:p>
          <a:p>
            <a:pPr marL="228600" lvl="0" indent="-6604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endParaRPr lang="en-US" sz="2000" dirty="0" smtClean="0">
              <a:latin typeface="Arial"/>
              <a:ea typeface="Arial"/>
              <a:cs typeface="Arial"/>
              <a:sym typeface="Arial"/>
            </a:endParaRPr>
          </a:p>
          <a:p>
            <a:pPr marL="228600" lvl="0" indent="-6604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endParaRPr lang="en-US" sz="2000" dirty="0" smtClean="0">
              <a:latin typeface="Arial"/>
              <a:ea typeface="Arial"/>
              <a:cs typeface="Arial"/>
              <a:sym typeface="Arial"/>
            </a:endParaRPr>
          </a:p>
          <a:p>
            <a:pPr marL="228600" lvl="0" indent="-6604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endParaRPr lang="en-US" sz="2000" dirty="0" smtClean="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560"/>
              <a:buChar char="•"/>
            </a:pP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A life insurance company has base premium of $0.50 for all ages. </a:t>
            </a:r>
            <a:endParaRPr lang="en-US" sz="3600" dirty="0" smtClean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560"/>
              <a:buChar char="•"/>
            </a:pP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Based on the age group, an additional monthly premium has to be paid that is as listed in the table below. </a:t>
            </a:r>
            <a:endParaRPr lang="en-US" sz="3600" dirty="0" smtClean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560"/>
              <a:buChar char="•"/>
            </a:pP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For example, a person aged 34,  has to pay a premium=base premium + additional premium=$0.50 + $1.65=$2.15.</a:t>
            </a:r>
            <a:endParaRPr lang="en-US" sz="2000" dirty="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6" name="Google Shape;246;p32"/>
          <p:cNvGraphicFramePr/>
          <p:nvPr/>
        </p:nvGraphicFramePr>
        <p:xfrm>
          <a:off x="3632014" y="2328164"/>
          <a:ext cx="3968325" cy="1102360"/>
        </p:xfrm>
        <a:graphic>
          <a:graphicData uri="http://schemas.openxmlformats.org/drawingml/2006/table">
            <a:tbl>
              <a:tblPr firstRow="1" firstCol="1" bandRow="1">
                <a:noFill/>
                <a:tableStyleId>{7BAA4AF4-E2E1-489B-AEF0-50FE6A644B38}</a:tableStyleId>
              </a:tblPr>
              <a:tblGrid>
                <a:gridCol w="1582075"/>
                <a:gridCol w="2386250"/>
              </a:tblGrid>
              <a:tr h="24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Age group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Additional premium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/>
                </a:tc>
              </a:tr>
              <a:tr h="22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Under 35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$1.65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/>
                </a:tc>
              </a:tr>
              <a:tr h="22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35-59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$2.87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/>
                </a:tc>
              </a:tr>
              <a:tr h="22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60+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$6.00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>
            <a:spLocks noGrp="1"/>
          </p:cNvSpPr>
          <p:nvPr>
            <p:ph type="title"/>
          </p:nvPr>
        </p:nvSpPr>
        <p:spPr>
          <a:xfrm>
            <a:off x="683625" y="91029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Impact"/>
              <a:buNone/>
            </a:pPr>
            <a:r>
              <a:rPr lang="en-US" cap="none"/>
              <a:t>EQUIVALENCE PARTITIONING TECHNIQUE</a:t>
            </a:r>
            <a:endParaRPr cap="none"/>
          </a:p>
        </p:txBody>
      </p:sp>
      <p:sp>
        <p:nvSpPr>
          <p:cNvPr id="252" name="Google Shape;252;p33"/>
          <p:cNvSpPr txBox="1">
            <a:spLocks noGrp="1"/>
          </p:cNvSpPr>
          <p:nvPr>
            <p:ph idx="1"/>
          </p:nvPr>
        </p:nvSpPr>
        <p:spPr>
          <a:xfrm>
            <a:off x="685800" y="1720646"/>
            <a:ext cx="10394707" cy="3653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 smtClean="0">
                <a:latin typeface="Arial"/>
                <a:ea typeface="Arial"/>
                <a:cs typeface="Arial"/>
                <a:sym typeface="Arial"/>
              </a:rPr>
              <a:t>Based on the equivalence partitioning technique, the equivalence partitions that are based on age are given below:</a:t>
            </a:r>
          </a:p>
          <a:p>
            <a:pPr marL="1143000" lvl="2" indent="-228600" algn="just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Char char="•"/>
            </a:pP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Below 35 years of age (valid input)</a:t>
            </a:r>
          </a:p>
          <a:p>
            <a:pPr marL="1143000" lvl="2" indent="-228600" algn="just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Char char="•"/>
            </a:pP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Between 35 and 59 years of age (valid input)</a:t>
            </a:r>
          </a:p>
          <a:p>
            <a:pPr marL="1143000" lvl="2" indent="-228600" algn="just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Char char="•"/>
            </a:pP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Above 60 years of age (valid input)</a:t>
            </a:r>
          </a:p>
          <a:p>
            <a:pPr marL="1143000" lvl="2" indent="-228600" algn="just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Char char="•"/>
            </a:pP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Negative age (invalid input)</a:t>
            </a:r>
          </a:p>
          <a:p>
            <a:pPr marL="1143000" lvl="2" indent="-228600" algn="just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Char char="•"/>
            </a:pP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Age as 0 (invalid input)</a:t>
            </a:r>
          </a:p>
          <a:p>
            <a:pPr marL="1143000" lvl="2" indent="-228600" algn="just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Char char="•"/>
            </a:pP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Age as any three-digit number (valid input)</a:t>
            </a:r>
            <a:endParaRPr lang="en-US" sz="20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>
            <a:spLocks noGrp="1"/>
          </p:cNvSpPr>
          <p:nvPr>
            <p:ph type="title"/>
          </p:nvPr>
        </p:nvSpPr>
        <p:spPr>
          <a:xfrm>
            <a:off x="743675" y="338559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dirty="0"/>
              <a:t>REFERENCES</a:t>
            </a:r>
            <a:endParaRPr/>
          </a:p>
        </p:txBody>
      </p:sp>
      <p:pic>
        <p:nvPicPr>
          <p:cNvPr id="259" name="Google Shape;25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4616" y="1913593"/>
            <a:ext cx="3442765" cy="938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4" descr="Software Testing: Principles and Practices by Srinivasan Desika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1443" y="1490524"/>
            <a:ext cx="2530553" cy="332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4" descr="Cloud Computing Blogs | Learn About Cloud Computing - Edurek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29557" y="3337024"/>
            <a:ext cx="381000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82110" y="4504999"/>
            <a:ext cx="696277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4" descr="GeeksforGeeks | A computer science portal for geek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05286" y="1533868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304800" y="5638800"/>
            <a:ext cx="1143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hlinkClick r:id="rId8"/>
              </a:rPr>
              <a:t>https://www.softwaretestinghelp.com/what-is-boundary-value-analysis-and-equivalence-partitioning</a:t>
            </a:r>
            <a:r>
              <a:rPr lang="en-US" sz="2000" b="1" dirty="0" smtClean="0">
                <a:hlinkClick r:id="rId8"/>
              </a:rPr>
              <a:t>/</a:t>
            </a:r>
            <a:r>
              <a:rPr lang="en-US" sz="2000" b="1" dirty="0" smtClean="0"/>
              <a:t>  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cap="none"/>
              <a:t>BLACK BOX TESTING</a:t>
            </a:r>
            <a:endParaRPr cap="none"/>
          </a:p>
        </p:txBody>
      </p:sp>
      <p:sp>
        <p:nvSpPr>
          <p:cNvPr id="158" name="Google Shape;158;p20"/>
          <p:cNvSpPr txBox="1">
            <a:spLocks noGrp="1"/>
          </p:cNvSpPr>
          <p:nvPr>
            <p:ph idx="1"/>
          </p:nvPr>
        </p:nvSpPr>
        <p:spPr>
          <a:xfrm>
            <a:off x="683625" y="1924500"/>
            <a:ext cx="10394707" cy="359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BLACK BOX TESTING INVOLVES LOOKING AT THE SPECIFICATIONS AND DOES NOT REQUIRE EXAMINING THE CODE OF A PROGRAM. </a:t>
            </a:r>
            <a:endParaRPr sz="240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BLACK BOX TESTING IS DONE FROM THE CUSTOMER'S VIEWPOINT. </a:t>
            </a:r>
            <a:endParaRPr sz="240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BLACK BOX TESTING IS DONE WITHOUT THE KNOWLEDGE OF THE INTERNALS OF THE SYSTEM UNDER TEST.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 rot="-5400000">
            <a:off x="-1705897" y="2078234"/>
            <a:ext cx="5220929" cy="137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Impact"/>
              <a:buNone/>
            </a:pPr>
            <a:r>
              <a:rPr lang="en-US" cap="none"/>
              <a:t>BLACK BOX TESTING</a:t>
            </a:r>
            <a:endParaRPr cap="none"/>
          </a:p>
        </p:txBody>
      </p:sp>
      <p:graphicFrame>
        <p:nvGraphicFramePr>
          <p:cNvPr id="165" name="Google Shape;165;p21"/>
          <p:cNvGraphicFramePr/>
          <p:nvPr/>
        </p:nvGraphicFramePr>
        <p:xfrm>
          <a:off x="1758367" y="964172"/>
          <a:ext cx="9529075" cy="4538930"/>
        </p:xfrm>
        <a:graphic>
          <a:graphicData uri="http://schemas.openxmlformats.org/drawingml/2006/table">
            <a:tbl>
              <a:tblPr firstRow="1" firstCol="1" bandRow="1">
                <a:noFill/>
                <a:tableStyleId>{7BAA4AF4-E2E1-489B-AEF0-50FE6A644B38}</a:tableStyleId>
              </a:tblPr>
              <a:tblGrid>
                <a:gridCol w="1650525"/>
                <a:gridCol w="7878550"/>
              </a:tblGrid>
              <a:tr h="51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Functionality</a:t>
                      </a:r>
                      <a:endParaRPr sz="16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What you need to know to use</a:t>
                      </a:r>
                      <a:endParaRPr sz="16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/>
                </a:tc>
              </a:tr>
              <a:tr h="659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Features of a lock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5720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It is made of metal, has a hole provision to lock, has a facility to insert the key, and the keyhole ability to turn clockwise or anticlockwise.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/>
                </a:tc>
              </a:tr>
              <a:tr h="42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Features of a key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5720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It is made of metal and created to fit into a particular lock's keyhole.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/>
                </a:tc>
              </a:tr>
              <a:tr h="674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Actions performed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5720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Key inserted and turned clockwise to lock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457200" marR="0" lvl="1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Key inserted and turned anticlockwise to unlock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/>
                </a:tc>
              </a:tr>
              <a:tr h="561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States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5720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Locked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457200" marR="0" lvl="1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Unlocked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/>
                </a:tc>
              </a:tr>
              <a:tr h="82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Inputs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5720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Key turned clockwise or anticlockwise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/>
                </a:tc>
              </a:tr>
              <a:tr h="808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Expected outcome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5720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Locking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457200" marR="0" lvl="1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Unlocking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457200" marR="0" lvl="1" indent="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cap="none"/>
              <a:t>WHY BLACK BOX TESTING</a:t>
            </a:r>
            <a:endParaRPr cap="none"/>
          </a:p>
        </p:txBody>
      </p:sp>
      <p:sp>
        <p:nvSpPr>
          <p:cNvPr id="172" name="Google Shape;172;p22"/>
          <p:cNvSpPr txBox="1">
            <a:spLocks noGrp="1"/>
          </p:cNvSpPr>
          <p:nvPr>
            <p:ph idx="1"/>
          </p:nvPr>
        </p:nvSpPr>
        <p:spPr>
          <a:xfrm>
            <a:off x="683625" y="1924500"/>
            <a:ext cx="10394707" cy="359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BLACK BOX TESTING IS DONE </a:t>
            </a:r>
            <a:r>
              <a:rPr lang="en-US" sz="2400" b="1" u="sng" dirty="0">
                <a:latin typeface="Arial"/>
                <a:ea typeface="Arial"/>
                <a:cs typeface="Arial"/>
                <a:sym typeface="Arial"/>
              </a:rPr>
              <a:t>BASED ON REQUIREMENTS</a:t>
            </a: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2400"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BLACK BOX TESTING ADDRESSES </a:t>
            </a:r>
            <a:r>
              <a:rPr lang="en-US" sz="2400" b="1" u="sng" dirty="0">
                <a:latin typeface="Arial"/>
                <a:ea typeface="Arial"/>
                <a:cs typeface="Arial"/>
                <a:sym typeface="Arial"/>
              </a:rPr>
              <a:t>THE STATED REQUIREMENTS AS WELL AS IMPLIED REQUIREMENTS.</a:t>
            </a:r>
            <a:endParaRPr sz="2400"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BLACK BOX TESTING ENCOMPASSES THE </a:t>
            </a:r>
            <a:r>
              <a:rPr lang="en-US" sz="2400" b="1" u="sng" dirty="0">
                <a:latin typeface="Arial"/>
                <a:ea typeface="Arial"/>
                <a:cs typeface="Arial"/>
                <a:sym typeface="Arial"/>
              </a:rPr>
              <a:t>END USER PERSPECTIVES</a:t>
            </a: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2400"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BLACK BOX TESTING HANDLES </a:t>
            </a:r>
            <a:r>
              <a:rPr lang="en-US" sz="2400" b="1" u="sng" dirty="0">
                <a:latin typeface="Arial"/>
                <a:ea typeface="Arial"/>
                <a:cs typeface="Arial"/>
                <a:sym typeface="Arial"/>
              </a:rPr>
              <a:t>VALID AND INVALID INPUTS</a:t>
            </a: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cap="none" dirty="0"/>
              <a:t>BLACK BOX TESTING TECHNIQUES</a:t>
            </a:r>
            <a:endParaRPr cap="none"/>
          </a:p>
        </p:txBody>
      </p:sp>
      <p:sp>
        <p:nvSpPr>
          <p:cNvPr id="179" name="Google Shape;179;p23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REQUIREMENTS BASED TESTING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POSITIVE AND NEGATIVE TESTING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BOUNDARY VALUE ANALYSIS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DECISION TABLES</a:t>
            </a:r>
            <a:endParaRPr sz="240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EQUIVALENCE PARTITIONING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228600" lvl="0" indent="-254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STATE BASED TESTING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COMPATIBILITY TESTING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USER DOCUMENTATION TESTING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DOMAIN TESTING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228600" lvl="0" indent="-254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cap="none"/>
              <a:t>BOUNDARY VALUE ANALYSIS</a:t>
            </a:r>
            <a:endParaRPr cap="none"/>
          </a:p>
        </p:txBody>
      </p:sp>
      <p:sp>
        <p:nvSpPr>
          <p:cNvPr id="187" name="Google Shape;187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A method useful for arriving at tests that are effective in catching defects that happen </a:t>
            </a:r>
            <a:r>
              <a:rPr lang="en-US" u="sng" dirty="0" smtClean="0">
                <a:latin typeface="Arial"/>
                <a:ea typeface="Arial"/>
                <a:cs typeface="Arial"/>
                <a:sym typeface="Arial"/>
              </a:rPr>
              <a:t>at boundaries</a:t>
            </a:r>
            <a:endParaRPr lang="en-US" dirty="0" smtClean="0"/>
          </a:p>
          <a:p>
            <a:pPr marL="228600" lvl="0" indent="-254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endParaRPr lang="en-US" dirty="0" smtClean="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BVA believes and extends the concept that the </a:t>
            </a:r>
            <a:r>
              <a:rPr lang="en-US" u="sng" dirty="0" smtClean="0">
                <a:latin typeface="Arial"/>
                <a:ea typeface="Arial"/>
                <a:cs typeface="Arial"/>
                <a:sym typeface="Arial"/>
              </a:rPr>
              <a:t>density of defect is more towards the boundaries.</a:t>
            </a:r>
            <a:endParaRPr lang="en-US" u="sng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cap="none"/>
              <a:t>BOUNDARY VALUE ANALYSIS</a:t>
            </a:r>
            <a:endParaRPr cap="none"/>
          </a:p>
        </p:txBody>
      </p:sp>
      <p:sp>
        <p:nvSpPr>
          <p:cNvPr id="194" name="Google Shape;194;p25"/>
          <p:cNvSpPr txBox="1">
            <a:spLocks noGrp="1"/>
          </p:cNvSpPr>
          <p:nvPr>
            <p:ph idx="1"/>
          </p:nvPr>
        </p:nvSpPr>
        <p:spPr>
          <a:xfrm>
            <a:off x="685800" y="1720646"/>
            <a:ext cx="10394707" cy="3653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 smtClean="0">
                <a:latin typeface="Arial"/>
                <a:ea typeface="Arial"/>
                <a:cs typeface="Arial"/>
                <a:sym typeface="Arial"/>
              </a:rPr>
              <a:t>Consider a billing system that offers discounts to customers.</a:t>
            </a:r>
            <a:endParaRPr lang="en-US" sz="2800" dirty="0" smtClean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 smtClean="0">
                <a:latin typeface="Arial"/>
                <a:ea typeface="Arial"/>
                <a:cs typeface="Arial"/>
                <a:sym typeface="Arial"/>
              </a:rPr>
              <a:t>The concept of volume discounts when we buy goods —buy one packet of chips for $1.59 but three for $4. </a:t>
            </a:r>
            <a:endParaRPr lang="en-US" sz="2800" dirty="0" smtClean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 smtClean="0">
                <a:latin typeface="Arial"/>
                <a:ea typeface="Arial"/>
                <a:cs typeface="Arial"/>
                <a:sym typeface="Arial"/>
              </a:rPr>
              <a:t>It becomes economical for the buyer to buy in bulk. </a:t>
            </a:r>
            <a:endParaRPr lang="en-US" sz="2800" dirty="0" smtClean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 smtClean="0">
                <a:latin typeface="Arial"/>
                <a:ea typeface="Arial"/>
                <a:cs typeface="Arial"/>
                <a:sym typeface="Arial"/>
              </a:rPr>
              <a:t>From the seller's point of view also, it is economical to sell in bulk.</a:t>
            </a:r>
            <a:endParaRPr lang="en-US" sz="28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title"/>
          </p:nvPr>
        </p:nvSpPr>
        <p:spPr>
          <a:xfrm>
            <a:off x="675968" y="28599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cap="none"/>
              <a:t>BOUNDARY VALUE ANALYSIS</a:t>
            </a:r>
            <a:endParaRPr cap="none"/>
          </a:p>
        </p:txBody>
      </p:sp>
      <p:graphicFrame>
        <p:nvGraphicFramePr>
          <p:cNvPr id="201" name="Google Shape;201;p26"/>
          <p:cNvGraphicFramePr/>
          <p:nvPr/>
        </p:nvGraphicFramePr>
        <p:xfrm>
          <a:off x="1983655" y="1837765"/>
          <a:ext cx="6474545" cy="2176586"/>
        </p:xfrm>
        <a:graphic>
          <a:graphicData uri="http://schemas.openxmlformats.org/drawingml/2006/table">
            <a:tbl>
              <a:tblPr firstRow="1" firstCol="1" bandRow="1">
                <a:noFill/>
                <a:tableStyleId>{7BAA4AF4-E2E1-489B-AEF0-50FE6A644B38}</a:tableStyleId>
              </a:tblPr>
              <a:tblGrid>
                <a:gridCol w="5333053"/>
                <a:gridCol w="1141492"/>
              </a:tblGrid>
              <a:tr h="381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units bought</a:t>
                      </a:r>
                      <a:endParaRPr sz="16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Price per unit</a:t>
                      </a:r>
                      <a:endParaRPr sz="16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/>
                </a:tc>
              </a:tr>
              <a:tr h="381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First </a:t>
                      </a:r>
                      <a:r>
                        <a:rPr lang="en-US" sz="18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ten units (that is, from 1 to 10 units)</a:t>
                      </a:r>
                      <a:endParaRPr sz="16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$5.00</a:t>
                      </a:r>
                      <a:endParaRPr sz="16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/>
                </a:tc>
              </a:tr>
              <a:tr h="381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Next </a:t>
                      </a:r>
                      <a:r>
                        <a:rPr lang="en-US" sz="18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ten units (that is, from units 11 to 20 units)</a:t>
                      </a:r>
                      <a:endParaRPr sz="16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$4.75</a:t>
                      </a:r>
                      <a:endParaRPr sz="16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/>
                </a:tc>
              </a:tr>
              <a:tr h="381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Next </a:t>
                      </a:r>
                      <a:r>
                        <a:rPr lang="en-US" sz="18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ten units (that is, from units 21 to 30 units)</a:t>
                      </a:r>
                      <a:endParaRPr sz="16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$4.50</a:t>
                      </a:r>
                      <a:endParaRPr sz="16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/>
                </a:tc>
              </a:tr>
              <a:tr h="381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More </a:t>
                      </a:r>
                      <a:r>
                        <a:rPr lang="en-US" sz="18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than 30 units</a:t>
                      </a:r>
                      <a:endParaRPr sz="16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$4.00</a:t>
                      </a:r>
                      <a:endParaRPr sz="16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/>
                </a:tc>
              </a:tr>
            </a:tbl>
          </a:graphicData>
        </a:graphic>
      </p:graphicFrame>
      <p:sp>
        <p:nvSpPr>
          <p:cNvPr id="203" name="Google Shape;203;p26"/>
          <p:cNvSpPr txBox="1"/>
          <p:nvPr/>
        </p:nvSpPr>
        <p:spPr>
          <a:xfrm>
            <a:off x="762000" y="4819461"/>
            <a:ext cx="10896600" cy="1047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the above table, If we buy 5 units, we pay 5*5 = $25. </a:t>
            </a:r>
            <a:endParaRPr lang="en-US" sz="1800" b="1" i="0" u="none" strike="noStrike" cap="none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buy 11 units, we pay 5*10 = $50 for the first ten units and $4.75 for the eleventh item. </a:t>
            </a:r>
            <a:endParaRPr lang="en-US" sz="1800" b="1" i="0" u="none" strike="noStrike" cap="none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Similarly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if we buy 15 units, we will pay 10*5 + 5*4.75 = $73.75.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cap="none"/>
              <a:t>BOUNDARY VALUE ANALYSIS</a:t>
            </a:r>
            <a:endParaRPr cap="none"/>
          </a:p>
        </p:txBody>
      </p:sp>
      <p:sp>
        <p:nvSpPr>
          <p:cNvPr id="209" name="Google Shape;209;p27"/>
          <p:cNvSpPr txBox="1">
            <a:spLocks noGrp="1"/>
          </p:cNvSpPr>
          <p:nvPr>
            <p:ph idx="1"/>
          </p:nvPr>
        </p:nvSpPr>
        <p:spPr>
          <a:xfrm>
            <a:off x="685800" y="1720646"/>
            <a:ext cx="10394707" cy="3653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80"/>
              <a:buChar char="•"/>
            </a:pP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Generally it has been found that most defects in situations such as this happen around the boundaries</a:t>
            </a:r>
            <a:endParaRPr lang="en-US" sz="3600" dirty="0" smtClean="0"/>
          </a:p>
          <a:p>
            <a:pPr marL="228600" lvl="0" indent="-4572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</a:pPr>
            <a:endParaRPr lang="en-US" sz="2400" dirty="0" smtClean="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</a:pP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For example, when buying 9, 10, 11, 19, 20, 21, 29, 30, 31, and similar number of items.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222</TotalTime>
  <Words>855</Words>
  <PresentationFormat>Custom</PresentationFormat>
  <Paragraphs>114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Comic Sans MS</vt:lpstr>
      <vt:lpstr>Century Gothic</vt:lpstr>
      <vt:lpstr>Impact</vt:lpstr>
      <vt:lpstr>Wingdings 2</vt:lpstr>
      <vt:lpstr>Verdana</vt:lpstr>
      <vt:lpstr>Calibri</vt:lpstr>
      <vt:lpstr>Verve</vt:lpstr>
      <vt:lpstr>BLACK BOX TESTING</vt:lpstr>
      <vt:lpstr>BLACK BOX TESTING</vt:lpstr>
      <vt:lpstr>BLACK BOX TESTING</vt:lpstr>
      <vt:lpstr>WHY BLACK BOX TESTING</vt:lpstr>
      <vt:lpstr>BLACK BOX TESTING TECHNIQUES</vt:lpstr>
      <vt:lpstr>BOUNDARY VALUE ANALYSIS</vt:lpstr>
      <vt:lpstr>BOUNDARY VALUE ANALYSIS</vt:lpstr>
      <vt:lpstr>BOUNDARY VALUE ANALYSIS</vt:lpstr>
      <vt:lpstr>BOUNDARY VALUE ANALYSIS</vt:lpstr>
      <vt:lpstr>BOUNDARY VALUE ANALYSIS</vt:lpstr>
      <vt:lpstr>EQUIVALENCE PARTITIONING</vt:lpstr>
      <vt:lpstr>EQUIVALENCE PARTITIONING</vt:lpstr>
      <vt:lpstr>EQUIVALENCE PARTITIONING TECHNIQUE</vt:lpstr>
      <vt:lpstr>EQUIVALENCE PARTITIONING TECHNIQUE</vt:lpstr>
      <vt:lpstr>EQUIVALENCE PARTITIONING TECHNIQUE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BOX TESTING</dc:title>
  <dc:creator>ECSEAruljothi</dc:creator>
  <cp:lastModifiedBy>Aruljothi</cp:lastModifiedBy>
  <cp:revision>7</cp:revision>
  <dcterms:modified xsi:type="dcterms:W3CDTF">2024-07-12T08:15:14Z</dcterms:modified>
</cp:coreProperties>
</file>