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omic Sans MS" pitchFamily="66" charset="0"/>
      <p:regular r:id="rId15"/>
      <p:bold r:id="rId16"/>
      <p:italic r:id="rId17"/>
      <p:boldItalic r:id="rId18"/>
    </p:embeddedFont>
    <p:embeddedFont>
      <p:font typeface="Impact" pitchFamily="34" charset="0"/>
      <p:regular r:id="rId19"/>
    </p:embeddedFont>
    <p:embeddedFont>
      <p:font typeface="Arial Black" pitchFamily="34" charset="0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D80B9E3-9ECD-4D53-B53E-18F5D58362F6}">
  <a:tblStyle styleId="{CD80B9E3-9ECD-4D53-B53E-18F5D58362F6}" styleName="Table_0">
    <a:wholeTbl>
      <a:tcTxStyle b="off" i="off">
        <a:font>
          <a:latin typeface="Impact"/>
          <a:ea typeface="Impact"/>
          <a:cs typeface="Impac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 descr="Brickwork-HD-R1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 extrusionOk="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01600" dist="152400" dir="438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 extrusionOk="0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4C661A"/>
              </a:gs>
            </a:gsLst>
            <a:path path="circle">
              <a:fillToRect/>
            </a:path>
            <a:tileRect/>
          </a:gradFill>
          <a:ln>
            <a:noFill/>
          </a:ln>
        </p:spPr>
      </p:sp>
      <p:sp>
        <p:nvSpPr>
          <p:cNvPr id="24" name="Google Shape;24;p2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 extrusionOk="0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4C661A"/>
              </a:gs>
            </a:gsLst>
            <a:path path="circle">
              <a:fillToRect/>
            </a:path>
            <a:tileRect/>
          </a:gradFill>
          <a:ln>
            <a:noFill/>
          </a:ln>
        </p:spPr>
      </p:sp>
      <p:sp>
        <p:nvSpPr>
          <p:cNvPr id="25" name="Google Shape;25;p2"/>
          <p:cNvSpPr/>
          <p:nvPr/>
        </p:nvSpPr>
        <p:spPr>
          <a:xfrm rot="-18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 extrusionOk="0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5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4C661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lvl="1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lvl="2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lvl="3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lvl="4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lvl="5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lvl="6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lvl="7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lvl="8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2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pic" idx="2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>
            <a:spLocks noGrp="1"/>
          </p:cNvSpPr>
          <p:nvPr>
            <p:ph type="pic" idx="2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3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4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5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6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2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3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4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"/>
          <p:cNvSpPr>
            <a:spLocks noGrp="1"/>
          </p:cNvSpPr>
          <p:nvPr>
            <p:ph type="pic" idx="2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5"/>
          <p:cNvSpPr txBox="1">
            <a:spLocks noGrp="1"/>
          </p:cNvSpPr>
          <p:nvPr>
            <p:ph type="body" idx="3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4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5"/>
          <p:cNvSpPr>
            <a:spLocks noGrp="1"/>
          </p:cNvSpPr>
          <p:nvPr>
            <p:ph type="pic" idx="5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5"/>
          <p:cNvSpPr txBox="1">
            <a:spLocks noGrp="1"/>
          </p:cNvSpPr>
          <p:nvPr>
            <p:ph type="body" idx="6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7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"/>
          <p:cNvSpPr>
            <a:spLocks noGrp="1"/>
          </p:cNvSpPr>
          <p:nvPr>
            <p:ph type="pic" idx="8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5"/>
          <p:cNvSpPr txBox="1">
            <a:spLocks noGrp="1"/>
          </p:cNvSpPr>
          <p:nvPr>
            <p:ph type="body" idx="9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rickwork-HD-R1a.jp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12" name="Google Shape;12;p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98425" dist="76200" dir="4380000" algn="tl" rotWithShape="0">
                <a:srgbClr val="000000">
                  <a:alpha val="6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 extrusionOk="0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4C661A"/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 b="0" i="0" u="none" strike="noStrike" cap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114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371600" marR="0" lvl="2" indent="-3911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828800" marR="0" lvl="3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286000" marR="0" lvl="4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743200" marR="0" lvl="5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3200400" marR="0" lvl="6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657600" marR="0" lvl="7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4114800" marR="0" lvl="8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4C661A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/>
          </p:nvPr>
        </p:nvSpPr>
        <p:spPr>
          <a:xfrm rot="-180000">
            <a:off x="1115465" y="1253208"/>
            <a:ext cx="8716680" cy="23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6000"/>
              <a:buFont typeface="Comic Sans MS"/>
              <a:buNone/>
            </a:pPr>
            <a:r>
              <a:rPr lang="en-US" sz="6000" b="1">
                <a:solidFill>
                  <a:srgbClr val="739A28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</a:t>
            </a:r>
            <a:br>
              <a:rPr lang="en-US" sz="6000" b="1">
                <a:solidFill>
                  <a:srgbClr val="739A28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0" b="1">
                <a:solidFill>
                  <a:srgbClr val="739A28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</a:t>
            </a:r>
            <a:endParaRPr sz="6000" b="1">
              <a:solidFill>
                <a:srgbClr val="739A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548150" y="111122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TYPES OF MUTATION TESTING</a:t>
            </a:r>
            <a:endParaRPr cap="none"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656444" y="1405857"/>
            <a:ext cx="10879110" cy="4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en-US" sz="2400" b="1" u="sng">
                <a:latin typeface="Arial"/>
                <a:ea typeface="Arial"/>
                <a:cs typeface="Arial"/>
                <a:sym typeface="Arial"/>
              </a:rPr>
              <a:t>STATEMENT MUTATION: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DEVELOPER CUT AND PASTES A PART OF CODE OF WHICH THE OUTCOME MAY BE REMOVAL OF SOME LINES.</a:t>
            </a:r>
            <a:endParaRPr/>
          </a:p>
          <a:p>
            <a:pPr marL="22860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</a:pPr>
            <a:r>
              <a:rPr lang="en-US" sz="2400" b="1" u="sng">
                <a:latin typeface="Arial"/>
                <a:ea typeface="Arial"/>
                <a:cs typeface="Arial"/>
                <a:sym typeface="Arial"/>
              </a:rPr>
              <a:t>VALUE MUTATION: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520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VALUES OF PRIMARY PARAMETERS ARE MODIFIED.</a:t>
            </a:r>
            <a:endParaRPr/>
          </a:p>
          <a:p>
            <a:pPr marL="22860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</a:pPr>
            <a:r>
              <a:rPr lang="en-US" sz="2400" b="1" u="sng">
                <a:latin typeface="Arial"/>
                <a:ea typeface="Arial"/>
                <a:cs typeface="Arial"/>
                <a:sym typeface="Arial"/>
              </a:rPr>
              <a:t>DECISION MUTATION: 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520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CONTROL STATEMENTS ARE TO BE CHANGED.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567815" y="435352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MUTATION SCORE</a:t>
            </a:r>
            <a:endParaRPr cap="none"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656444" y="1504179"/>
            <a:ext cx="10879110" cy="4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THE MUTATION SCORE IS DEFINED AS THE PERCENTAGE OF KILLED MUTANTS WITH THE TOTAL NUMBER OF MUTANTS.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</a:pPr>
            <a:r>
              <a:rPr lang="en-US" sz="2400" b="1">
                <a:latin typeface="Arial Black"/>
                <a:ea typeface="Arial Black"/>
                <a:cs typeface="Arial Black"/>
                <a:sym typeface="Arial Black"/>
              </a:rPr>
              <a:t>MUTATION SCORE = (KILLED MUTANTS / TOTAL NUMBER OF MUTANTS) * 100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743675" y="33855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4616" y="1913593"/>
            <a:ext cx="3442765" cy="93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 descr="Software Testing: Principles and Practices by Srinivasan Desik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443" y="1490524"/>
            <a:ext cx="2530553" cy="33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 descr="Cloud Computing Blogs | Learn About Cloud Computing - Edurek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9557" y="3337024"/>
            <a:ext cx="3810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82110" y="4504999"/>
            <a:ext cx="69627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 descr="GeeksforGeeks | A computer science portal for geek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286" y="153386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MUTATION TESTING</a:t>
            </a:r>
            <a:endParaRPr cap="none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MUTATION TESTING IS A TYPE OF SOFTWARE TESTING WHERE WE </a:t>
            </a:r>
            <a:r>
              <a:rPr lang="en-US" b="1" u="sng">
                <a:latin typeface="Arial"/>
                <a:ea typeface="Arial"/>
                <a:cs typeface="Arial"/>
                <a:sym typeface="Arial"/>
              </a:rPr>
              <a:t>MUTATE (CHANGE) CERTAIN STATEMENTS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IN THE SOURCE CODE AND CHECK IF THE TEST CASES ARE ABLE TO FIND THE ERRORS.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THE CHANGES IN MUTANT PROGRAM ARE KEPT </a:t>
            </a:r>
            <a:r>
              <a:rPr lang="en-US" b="1" u="sng">
                <a:latin typeface="Arial"/>
                <a:ea typeface="Arial"/>
                <a:cs typeface="Arial"/>
                <a:sym typeface="Arial"/>
              </a:rPr>
              <a:t>EXTREMELY SMALL,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SO IT DOES NOT AFFECT THE OVERALL OBJECTIVE OF THE PROGRAM.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684" y="221696"/>
            <a:ext cx="8967020" cy="525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STEPS TO EXECUTE MUTATION TESTING</a:t>
            </a:r>
            <a:endParaRPr cap="none"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683625" y="1474839"/>
            <a:ext cx="10394707" cy="4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STEP 1: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FAULTS ARE INTRODUCED INTO THE SOURCE CODE OF THE PROGRAM BY CREATING MANY VERSIONS CALLED MUTANTS.</a:t>
            </a:r>
            <a:endParaRPr/>
          </a:p>
          <a:p>
            <a:pPr marL="1143000" lvl="2" indent="-86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Font typeface="Noto Sans Symbols"/>
              <a:buChar char="✔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EACH MUTANT SHOULD CONTAIN A </a:t>
            </a:r>
            <a:r>
              <a:rPr lang="en-US" b="1" u="sng">
                <a:latin typeface="Arial"/>
                <a:ea typeface="Arial"/>
                <a:cs typeface="Arial"/>
                <a:sym typeface="Arial"/>
              </a:rPr>
              <a:t>SINGLE FAULT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Font typeface="Noto Sans Symbols"/>
              <a:buChar char="✔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THE GOAL IS TO CAUSE THE MUTANT VERSION TO FAIL WHICH DEMONSTRATES THE EFFECTIVENESS OF THE TEST CASES.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STEPS TO EXECUTE MUTATION TESTING</a:t>
            </a:r>
            <a:endParaRPr cap="none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683625" y="1474839"/>
            <a:ext cx="10394707" cy="4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STEP 2: </a:t>
            </a:r>
            <a:endParaRPr/>
          </a:p>
          <a:p>
            <a:pPr marL="80645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40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TEST CASES ARE APPLIED TO THE ORIGINAL PROGRAM AND ALSO TO THE MUTANT PROGRAM. </a:t>
            </a:r>
            <a:endParaRPr/>
          </a:p>
          <a:p>
            <a:pPr marL="1263650" lvl="1" indent="-182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A TEST CASE SHOULD BE ADEQUATE, AND IT IS TWEAKED TO DETECT FAULTS IN A PROGRAM</a:t>
            </a: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STEP 3: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COMPARE THE RESULTS OF ORIGINAL AND MUTANT PROGRAM.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STEPS TO EXECUTE MUTATION TESTING</a:t>
            </a:r>
            <a:endParaRPr cap="none"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683625" y="1474839"/>
            <a:ext cx="10394707" cy="4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STEP 4: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IF THE ORIGINAL PROGRAM AND MUTANT PROGRAMS </a:t>
            </a:r>
            <a:r>
              <a:rPr lang="en-US" sz="2000" b="1" u="sng">
                <a:latin typeface="Arial"/>
                <a:ea typeface="Arial"/>
                <a:cs typeface="Arial"/>
                <a:sym typeface="Arial"/>
              </a:rPr>
              <a:t>GENERATE THE DIFFERENT OUTPUT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, THEN THAT THE </a:t>
            </a:r>
            <a:r>
              <a:rPr lang="en-US" sz="2000" b="1" u="sng">
                <a:latin typeface="Arial"/>
                <a:ea typeface="Arial"/>
                <a:cs typeface="Arial"/>
                <a:sym typeface="Arial"/>
              </a:rPr>
              <a:t>MUTANT IS KILLED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BY THE TEST CASE.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HENCE THE </a:t>
            </a:r>
            <a:r>
              <a:rPr lang="en-US" sz="2000" b="1" u="sng">
                <a:latin typeface="Arial"/>
                <a:ea typeface="Arial"/>
                <a:cs typeface="Arial"/>
                <a:sym typeface="Arial"/>
              </a:rPr>
              <a:t>TEST CASE IS GOOD ENOUGH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TO DETECT THE CHANGE BETWEEN THE ORIGINAL AND THE MUTANT PROGRAM.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STEPS TO EXECUTE MUTATION TESTING</a:t>
            </a:r>
            <a:endParaRPr cap="none"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683625" y="1474839"/>
            <a:ext cx="10394707" cy="4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STEP 5: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IF THE ORIGINAL PROGRAM AND MUTANT PROGRAM </a:t>
            </a:r>
            <a:r>
              <a:rPr lang="en-US" sz="2000" b="1" u="sng">
                <a:latin typeface="Arial"/>
                <a:ea typeface="Arial"/>
                <a:cs typeface="Arial"/>
                <a:sym typeface="Arial"/>
              </a:rPr>
              <a:t>GENERATE SAME OUTPUT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, MUTANT IS KEPT ALIVE.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IN SUCH CASES, MORE </a:t>
            </a:r>
            <a:r>
              <a:rPr lang="en-US" sz="2000" b="1" u="sng">
                <a:latin typeface="Arial"/>
                <a:ea typeface="Arial"/>
                <a:cs typeface="Arial"/>
                <a:sym typeface="Arial"/>
              </a:rPr>
              <a:t>EFFECTIVE TEST CASES NEED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TO BE CREATED THAT KILL ALL MUTANTS.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685801" y="289724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Mutant Programs</a:t>
            </a:r>
            <a:endParaRPr cap="none"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685801" y="1622324"/>
            <a:ext cx="10709786" cy="115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MUTATION IS A SINGLE SYNTACTIC CHANGE THAT IS MADE TO THE PROGRAM STATEMENT. 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EACH MUTANT PROGRAM SHOULD DIFFER FROM THE ORIGINAL PROGRAM BY ONE MUTATION.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6"/>
          <p:cNvGraphicFramePr/>
          <p:nvPr/>
        </p:nvGraphicFramePr>
        <p:xfrm>
          <a:off x="1398347" y="2954925"/>
          <a:ext cx="8502750" cy="2501975"/>
        </p:xfrm>
        <a:graphic>
          <a:graphicData uri="http://schemas.openxmlformats.org/drawingml/2006/table">
            <a:tbl>
              <a:tblPr firstRow="1" firstCol="1" bandRow="1">
                <a:noFill/>
                <a:tableStyleId>{CD80B9E3-9ECD-4D53-B53E-18F5D58362F6}</a:tableStyleId>
              </a:tblPr>
              <a:tblGrid>
                <a:gridCol w="4251375"/>
                <a:gridCol w="4251375"/>
              </a:tblGrid>
              <a:tr h="2501975">
                <a:tc>
                  <a:txBody>
                    <a:bodyPr/>
                    <a:lstStyle/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/>
                        <a:t>Original Program </a:t>
                      </a:r>
                      <a:endParaRPr sz="1800" u="none" strike="noStrike" cap="none"/>
                    </a:p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If (x&gt;y)</a:t>
                      </a:r>
                      <a:endParaRPr sz="1800" u="none" strike="noStrike" cap="none"/>
                    </a:p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Print "Hello"</a:t>
                      </a:r>
                      <a:endParaRPr sz="1800" u="none" strike="noStrike" cap="none"/>
                    </a:p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Else</a:t>
                      </a:r>
                      <a:endParaRPr sz="1800" u="none" strike="noStrike" cap="none"/>
                    </a:p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Print "Hi"</a:t>
                      </a:r>
                      <a:endParaRPr sz="18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/>
                        <a:t>Mutant Program</a:t>
                      </a:r>
                      <a:endParaRPr sz="1800" u="none" strike="noStrike" cap="none"/>
                    </a:p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0000"/>
                          </a:solidFill>
                        </a:rPr>
                        <a:t>If(x&lt;y)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Print "Hello"</a:t>
                      </a:r>
                      <a:endParaRPr sz="1800" u="none" strike="noStrike" cap="none"/>
                    </a:p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Else</a:t>
                      </a:r>
                      <a:endParaRPr sz="1800" u="none" strike="noStrike" cap="none"/>
                    </a:p>
                    <a:p>
                      <a:pPr marL="91440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Print "Hi"</a:t>
                      </a:r>
                      <a:endParaRPr sz="1800" u="none" strike="noStrike" cap="none"/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685802" y="316928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 cap="none"/>
              <a:t>SOME OF SAMPLE MUTATION OPERATORS</a:t>
            </a:r>
            <a:endParaRPr cap="none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685802" y="1843940"/>
            <a:ext cx="5088712" cy="353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GOTO LABEL REPLACEMENT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RETURN STATEMENT REPLACEMENT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STATEMENT DELETION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UNARY OPERATOR INSERTION (LIKE – AND ++)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LOGICAL CONNECTOR REPLACEMENT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COMPARABLE ARRAY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4"/>
          </p:nvPr>
        </p:nvSpPr>
        <p:spPr>
          <a:xfrm>
            <a:off x="5991796" y="1764262"/>
            <a:ext cx="5514402" cy="332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NAME REPLACEMENT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REMOVING OF ELSE PART IN THE IF-ELSE STATEMENT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ADDING OR REPLACEMENT OF OPERATORS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STATEMENT REPLACEMENT BY CHANGING THE DATA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MODIFICATION FOR THE VARIABLES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MODIFICATION OF DATA TYPES IN THE PROGRAM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in Event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PresentationFormat>Custom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Comic Sans MS</vt:lpstr>
      <vt:lpstr>Impact</vt:lpstr>
      <vt:lpstr>Noto Sans Symbols</vt:lpstr>
      <vt:lpstr>Arial Black</vt:lpstr>
      <vt:lpstr>Calibri</vt:lpstr>
      <vt:lpstr>Main Event</vt:lpstr>
      <vt:lpstr>MUTATION TESTING</vt:lpstr>
      <vt:lpstr>MUTATION TESTING</vt:lpstr>
      <vt:lpstr>Slide 3</vt:lpstr>
      <vt:lpstr>STEPS TO EXECUTE MUTATION TESTING</vt:lpstr>
      <vt:lpstr>STEPS TO EXECUTE MUTATION TESTING</vt:lpstr>
      <vt:lpstr>STEPS TO EXECUTE MUTATION TESTING</vt:lpstr>
      <vt:lpstr>STEPS TO EXECUTE MUTATION TESTING</vt:lpstr>
      <vt:lpstr>Mutant Programs</vt:lpstr>
      <vt:lpstr>SOME OF SAMPLE MUTATION OPERATORS</vt:lpstr>
      <vt:lpstr>TYPES OF MUTATION TESTING</vt:lpstr>
      <vt:lpstr>MUTATION SCORE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</dc:title>
  <dc:creator>ECSEAruljothi</dc:creator>
  <cp:lastModifiedBy>Aruljothi</cp:lastModifiedBy>
  <cp:revision>1</cp:revision>
  <dcterms:modified xsi:type="dcterms:W3CDTF">2024-07-16T03:47:05Z</dcterms:modified>
</cp:coreProperties>
</file>