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embeddedFontLst>
    <p:embeddedFont>
      <p:font typeface="Comic Sans MS" pitchFamily="66" charset="0"/>
      <p:regular r:id="rId30"/>
      <p:bold r:id="rId31"/>
      <p:italic r:id="rId32"/>
      <p:boldItalic r:id="rId33"/>
    </p:embeddedFont>
    <p:embeddedFont>
      <p:font typeface="Impact" pitchFamily="34" charset="0"/>
      <p:regular r:id="rId34"/>
    </p:embeddedFont>
    <p:embeddedFont>
      <p:font typeface="Angsana New" pitchFamily="18" charset="-34"/>
      <p:regular r:id="rId35"/>
      <p:bold r:id="rId36"/>
      <p:italic r:id="rId37"/>
      <p:boldItalic r:id="rId38"/>
    </p:embeddedFont>
    <p:embeddedFont>
      <p:font typeface="Calibri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" descr="Brickwork-HD-R1a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 extrusionOk="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01600" dist="152400" dir="438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 extrusionOk="0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780F49"/>
              </a:gs>
            </a:gsLst>
            <a:path path="circle">
              <a:fillToRect/>
            </a:path>
            <a:tileRect/>
          </a:gradFill>
          <a:ln>
            <a:noFill/>
          </a:ln>
        </p:spPr>
      </p:sp>
      <p:sp>
        <p:nvSpPr>
          <p:cNvPr id="24" name="Google Shape;24;p2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 extrusionOk="0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780F49"/>
              </a:gs>
            </a:gsLst>
            <a:path path="circle">
              <a:fillToRect/>
            </a:path>
            <a:tileRect/>
          </a:gradFill>
          <a:ln>
            <a:noFill/>
          </a:ln>
        </p:spPr>
      </p:sp>
      <p:sp>
        <p:nvSpPr>
          <p:cNvPr id="25" name="Google Shape;25;p2"/>
          <p:cNvSpPr/>
          <p:nvPr/>
        </p:nvSpPr>
        <p:spPr>
          <a:xfrm rot="-18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 extrusionOk="0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w="825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 rot="-180000">
            <a:off x="983062" y="3505209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8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 rot="-180000">
            <a:off x="4948541" y="4578463"/>
            <a:ext cx="6143653" cy="116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780F4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 rot="-180000">
            <a:off x="-5560" y="4883024"/>
            <a:ext cx="4047239" cy="119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 rot="-180000">
            <a:off x="9851758" y="3832648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lvl="1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lvl="2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lvl="3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lvl="4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lvl="5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lvl="6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lvl="7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lvl="8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1" name="Google Shape;31;p2"/>
          <p:cNvSpPr/>
          <p:nvPr/>
        </p:nvSpPr>
        <p:spPr>
          <a:xfrm rot="-18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>
            <a:spLocks noGrp="1"/>
          </p:cNvSpPr>
          <p:nvPr>
            <p:ph type="pic" idx="2"/>
          </p:nvPr>
        </p:nvSpPr>
        <p:spPr>
          <a:xfrm>
            <a:off x="7482362" y="0"/>
            <a:ext cx="3598146" cy="5071533"/>
          </a:xfrm>
          <a:prstGeom prst="rect">
            <a:avLst/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685801" y="2709052"/>
            <a:ext cx="6345301" cy="236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>
            <a:spLocks noGrp="1"/>
          </p:cNvSpPr>
          <p:nvPr>
            <p:ph type="pic" idx="2"/>
          </p:nvPr>
        </p:nvSpPr>
        <p:spPr>
          <a:xfrm>
            <a:off x="685801" y="685799"/>
            <a:ext cx="10392513" cy="3194903"/>
          </a:xfrm>
          <a:prstGeom prst="rect">
            <a:avLst/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685780" y="4702923"/>
            <a:ext cx="10394728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1"/>
          </p:nvPr>
        </p:nvSpPr>
        <p:spPr>
          <a:xfrm>
            <a:off x="685779" y="4106333"/>
            <a:ext cx="10394729" cy="127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1550264" y="3610032"/>
            <a:ext cx="8667956" cy="37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2"/>
          </p:nvPr>
        </p:nvSpPr>
        <p:spPr>
          <a:xfrm>
            <a:off x="685801" y="4106334"/>
            <a:ext cx="10396882" cy="1268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1"/>
          </p:nvPr>
        </p:nvSpPr>
        <p:spPr>
          <a:xfrm>
            <a:off x="685800" y="4247468"/>
            <a:ext cx="10394707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2"/>
          </p:nvPr>
        </p:nvSpPr>
        <p:spPr>
          <a:xfrm>
            <a:off x="685802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3"/>
          </p:nvPr>
        </p:nvSpPr>
        <p:spPr>
          <a:xfrm>
            <a:off x="423462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4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5"/>
          </p:nvPr>
        </p:nvSpPr>
        <p:spPr>
          <a:xfrm>
            <a:off x="7770380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body" idx="6"/>
          </p:nvPr>
        </p:nvSpPr>
        <p:spPr>
          <a:xfrm>
            <a:off x="7770380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 rot="5400000">
            <a:off x="4227559" y="-1478362"/>
            <a:ext cx="3311190" cy="1039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 rot="5400000">
            <a:off x="7603792" y="1897870"/>
            <a:ext cx="4688785" cy="2264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 rot="5400000">
            <a:off x="2293623" y="-922023"/>
            <a:ext cx="4688785" cy="790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"/>
          <p:cNvSpPr>
            <a:spLocks noGrp="1"/>
          </p:cNvSpPr>
          <p:nvPr>
            <p:ph type="pic" idx="2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" name="Google Shape;42;p4"/>
          <p:cNvSpPr txBox="1">
            <a:spLocks noGrp="1"/>
          </p:cNvSpPr>
          <p:nvPr>
            <p:ph type="body" idx="3"/>
          </p:nvPr>
        </p:nvSpPr>
        <p:spPr>
          <a:xfrm>
            <a:off x="691840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4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4"/>
          <p:cNvSpPr>
            <a:spLocks noGrp="1"/>
          </p:cNvSpPr>
          <p:nvPr>
            <p:ph type="pic" idx="5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p4"/>
          <p:cNvSpPr txBox="1">
            <a:spLocks noGrp="1"/>
          </p:cNvSpPr>
          <p:nvPr>
            <p:ph type="body" idx="6"/>
          </p:nvPr>
        </p:nvSpPr>
        <p:spPr>
          <a:xfrm>
            <a:off x="4235999" y="4389286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7"/>
          </p:nvPr>
        </p:nvSpPr>
        <p:spPr>
          <a:xfrm>
            <a:off x="7768944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"/>
          <p:cNvSpPr>
            <a:spLocks noGrp="1"/>
          </p:cNvSpPr>
          <p:nvPr>
            <p:ph type="pic" idx="8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" name="Google Shape;48;p4"/>
          <p:cNvSpPr txBox="1">
            <a:spLocks noGrp="1"/>
          </p:cNvSpPr>
          <p:nvPr>
            <p:ph type="body" idx="9"/>
          </p:nvPr>
        </p:nvSpPr>
        <p:spPr>
          <a:xfrm>
            <a:off x="7768819" y="4389284"/>
            <a:ext cx="3310128" cy="98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2"/>
          </p:nvPr>
        </p:nvSpPr>
        <p:spPr>
          <a:xfrm>
            <a:off x="5993971" y="2063396"/>
            <a:ext cx="5086538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sz="26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2"/>
          </p:nvPr>
        </p:nvSpPr>
        <p:spPr>
          <a:xfrm>
            <a:off x="685802" y="2861733"/>
            <a:ext cx="5088712" cy="251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3"/>
          </p:nvPr>
        </p:nvSpPr>
        <p:spPr>
          <a:xfrm>
            <a:off x="6218191" y="2063396"/>
            <a:ext cx="4864491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sz="26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4"/>
          </p:nvPr>
        </p:nvSpPr>
        <p:spPr>
          <a:xfrm>
            <a:off x="5993969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5046132" y="685800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2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Brickwork-HD-R1a.jp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>
          <p:nvSpPr>
            <p:cNvPr id="12" name="Google Shape;12;p1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98425" dist="76200" dir="4380000" algn="tl" rotWithShape="0">
                <a:srgbClr val="000000">
                  <a:alpha val="6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 extrusionOk="0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780F49"/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 b="0" i="0" u="none" strike="noStrike" cap="non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31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marR="0" lvl="1" indent="-41148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1371600" marR="0" lvl="2" indent="-3911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1828800" marR="0" lvl="3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2286000" marR="0" lvl="4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2743200" marR="0" lvl="5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3200400" marR="0" lvl="6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3657600" marR="0" lvl="7" indent="-37084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4114800" marR="0" lvl="8" indent="-37084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780F49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780F49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780F49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780F49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780F49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780F49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780F49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780F49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780F49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780F49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780F49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ctrTitle"/>
          </p:nvPr>
        </p:nvSpPr>
        <p:spPr>
          <a:xfrm rot="-180000">
            <a:off x="1115465" y="1253208"/>
            <a:ext cx="8716680" cy="236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Comic Sans MS"/>
              <a:buNone/>
            </a:pPr>
            <a:r>
              <a:rPr lang="en-US" sz="6000" b="1" dirty="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TESTING </a:t>
            </a:r>
            <a:br>
              <a:rPr lang="en-US" sz="6000" b="1" dirty="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6000" b="1" dirty="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APPLICATIONS</a:t>
            </a:r>
            <a:endParaRPr sz="6000" b="1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683625" y="254048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WEB APP TESTING PROCESS </a:t>
            </a:r>
            <a:endParaRPr cap="none"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683625" y="1406013"/>
            <a:ext cx="10394707" cy="411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CONFIGURATION 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ATTEMPTS TO UNCOVER ERRORS TRACEABLE TO A SPECIFIC CLIENT OR SERVER ENVIRONMENT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CROSS-REFERENCE TABLE IS USEFUL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PERFORMANCE TESTING TO ASSESS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WEBAPP RESPONSE TIME AND RELIABILITY UNDER VARYING SYSTEM LOADS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WHICH WEBAPP COMPONENTS ARE RESPONSIBLE FOR SYSTEM DEGRADATION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PERFORMANCE DEGRADATION IMPACTS OVERALL WEBAPP REQUIREMENTS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SECURITY 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TESTS DESIGNED TO EXPLOIT WEBAPP OR ENVIRONMENT VULNERABILITIES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CONTENT TESTING OBJECTIVES</a:t>
            </a:r>
            <a:endParaRPr cap="none"/>
          </a:p>
        </p:txBody>
      </p:sp>
      <p:sp>
        <p:nvSpPr>
          <p:cNvPr id="214" name="Google Shape;214;p28"/>
          <p:cNvSpPr txBox="1">
            <a:spLocks noGrp="1"/>
          </p:cNvSpPr>
          <p:nvPr>
            <p:ph type="body" idx="1"/>
          </p:nvPr>
        </p:nvSpPr>
        <p:spPr>
          <a:xfrm>
            <a:off x="683625" y="1924500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UNCOVER SYNTACTIC ERRORS IN ALL MEDIA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(E.G. TYPOS)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UNCOVER SEMANTIC ERRORS 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(E.G. ERRORS IN COMPLETENESS OR ACCURACY)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FIND ERRORS IN ORGANIZATION OR STRUCTURE OF CONTENT PRESENTED TO END-USER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DATABASE TESTING</a:t>
            </a:r>
            <a:endParaRPr cap="none"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683625" y="1924500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ORIGINAL QUERY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MUST BE CHECKED TO UNCOVER ERRORS IN TRANSLATING THE USER’S REQUEST TO SQL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PROBLEMS IN COMMUNICATING BETWEEN THE </a:t>
            </a: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WEBAPP SERVER AND DATABASE SERVER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NEED TO BE TESTED.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NEED TO DEMONSTRATE THE </a:t>
            </a: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VALIDITY OF THE RAW DATA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SENT FROM THE DATABASE TO THE WEBAPP AND THE VALIDITY OF THE TRANSFORMATIONS APPLIED TO THE RAW DATA.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NEED TO TEST </a:t>
            </a: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VALIDITY OF DYNAMIC CONTENT OBJECT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FORMATS TRANSMITTED TO THE USER AND THE VALIDITY OF THE TRANSFORMATIONS TO MAKE THE DATA VISIBLE TO THE USER.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 rot="-5400000">
            <a:off x="-803786" y="2175388"/>
            <a:ext cx="4790768" cy="18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DATABASE TESTING</a:t>
            </a:r>
            <a:endParaRPr cap="none"/>
          </a:p>
        </p:txBody>
      </p:sp>
      <p:sp>
        <p:nvSpPr>
          <p:cNvPr id="228" name="Google Shape;228;p30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229" name="Google Shape;229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92203" y="580305"/>
            <a:ext cx="5984183" cy="479076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683625" y="420885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USER INTERFACE TESTING</a:t>
            </a:r>
            <a:endParaRPr cap="none"/>
          </a:p>
        </p:txBody>
      </p:sp>
      <p:sp>
        <p:nvSpPr>
          <p:cNvPr id="235" name="Google Shape;235;p31"/>
          <p:cNvSpPr txBox="1">
            <a:spLocks noGrp="1"/>
          </p:cNvSpPr>
          <p:nvPr>
            <p:ph type="body" idx="1"/>
          </p:nvPr>
        </p:nvSpPr>
        <p:spPr>
          <a:xfrm>
            <a:off x="683625" y="1253457"/>
            <a:ext cx="10394707" cy="435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INTERFACE FEATURES ARE TESTED TO ENSURE THAT DESIGN RULES, AESTHETICS, AND RELATED VISUAL CONTENT IS AVAILABLE FOR USER WITHOUT ERROR.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INDIVIDUAL INTERFACE MECHANISMS ARE TESTED USING UNIT TESTING STRATEGIES.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INTERFACE MECHANISM IS TESTED IN THE CONTEXT OF A USE-CASE OF NAVIGATION SEMANTIC UNIT (E.G. THREAD) FOR A SPECIFIC USER CATEGORY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COMPLETE INTERFACE IS TESTED AGAINST SELECTED USE-CASES AND NAVIGATION SEMANTIC UNIT TO UNCOVER INTERFACE SEMANTIC ERRORS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INTERFACE IS TESTED IN A VARIETY OF ENVIRONMENTS TO ENSURE COMPATIBILITY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1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>
            <a:spLocks noGrp="1"/>
          </p:cNvSpPr>
          <p:nvPr>
            <p:ph type="title"/>
          </p:nvPr>
        </p:nvSpPr>
        <p:spPr>
          <a:xfrm>
            <a:off x="681450" y="12727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TESTING INTERFACE MECHANISMS</a:t>
            </a:r>
            <a:endParaRPr cap="none"/>
          </a:p>
        </p:txBody>
      </p:sp>
      <p:sp>
        <p:nvSpPr>
          <p:cNvPr id="242" name="Google Shape;242;p32"/>
          <p:cNvSpPr txBox="1">
            <a:spLocks noGrp="1"/>
          </p:cNvSpPr>
          <p:nvPr>
            <p:ph type="body" idx="1"/>
          </p:nvPr>
        </p:nvSpPr>
        <p:spPr>
          <a:xfrm>
            <a:off x="683625" y="1482048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LINK IS LISTED AND TESTED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FORMS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CHECK LABELS, FIELD NAVIGATION, DATA ENTRY, ERROR CHECKING, DATA TRANSMISSION, MEANINGFUL ERROR MESSAGES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CLIENT-SIDE SCRIPTING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BLACK BOX TESTING AND COMPATIBILITY TESTS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DYNAMIC HTML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CORRECTNESS OF GENERATED HTML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COMPATIBILITY TESTS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title"/>
          </p:nvPr>
        </p:nvSpPr>
        <p:spPr>
          <a:xfrm>
            <a:off x="681450" y="229412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TESTING INTERFACE MECHANISMS</a:t>
            </a:r>
            <a:endParaRPr cap="none"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1"/>
          </p:nvPr>
        </p:nvSpPr>
        <p:spPr>
          <a:xfrm>
            <a:off x="683625" y="1630688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CLIENT-SIDE POP-UP WINDOWS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PROPER SIZE AND PLACEMENT OF POP-UP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WORKING CONTROLS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CONSISTENT WITH APPEARANCE OF WEB PAGE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STREAMING CONTENT (DEMONSTRATE EXISTENCE, ACCURACY, AND CONTROL OVER CONTENT DISPLAY)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TESTING INTERFACE MECHANISMS</a:t>
            </a:r>
            <a:endParaRPr cap="none"/>
          </a:p>
        </p:txBody>
      </p:sp>
      <p:sp>
        <p:nvSpPr>
          <p:cNvPr id="256" name="Google Shape;256;p34"/>
          <p:cNvSpPr txBox="1">
            <a:spLocks noGrp="1"/>
          </p:cNvSpPr>
          <p:nvPr>
            <p:ph type="body" idx="1"/>
          </p:nvPr>
        </p:nvSpPr>
        <p:spPr>
          <a:xfrm>
            <a:off x="685801" y="1727855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COOKIES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CHECK THAT SERVER CONSTRUCTS COOKIE CORRECTLY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COOKIE TRANSMITTED CORRECTLY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ENSURE PROPER LEVEL OF PERSISTENCE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CHECK TO SEE WEBAPP ATTACHES THE CORRECT COOKIES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APPLICATION SPECIFIC INTERFACE MECHANISMS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4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USABILITY TESTING</a:t>
            </a:r>
            <a:endParaRPr cap="none"/>
          </a:p>
        </p:txBody>
      </p:sp>
      <p:sp>
        <p:nvSpPr>
          <p:cNvPr id="263" name="Google Shape;263;p35"/>
          <p:cNvSpPr txBox="1">
            <a:spLocks noGrp="1"/>
          </p:cNvSpPr>
          <p:nvPr>
            <p:ph type="body" idx="1"/>
          </p:nvPr>
        </p:nvSpPr>
        <p:spPr>
          <a:xfrm>
            <a:off x="685801" y="1837765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DEFINE SET OF USABILITY TESTING CATEGORIES AND IDENTIFY GOALS FOR EACH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DESIGN TESTS THE WILL ENABLE EACH GOAL TO BE EVALUATED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SELECT PARTICIPANTS TO CONDUCT THE TESTS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INSTRUMENT PARTICIPANTS’ INTERACTIONS WITH THE WEBAPP DURING TESTING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DEVELOP METHOD FOR ASSESSING USABILITY OF THE WEBAPP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5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title"/>
          </p:nvPr>
        </p:nvSpPr>
        <p:spPr>
          <a:xfrm>
            <a:off x="681450" y="349032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USABILITY TESTING GOALS</a:t>
            </a:r>
            <a:endParaRPr cap="none"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1"/>
          </p:nvPr>
        </p:nvSpPr>
        <p:spPr>
          <a:xfrm>
            <a:off x="681450" y="1777016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INTERACTIVITY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INTERACTION MECHANISMS ARE EASY TO UNDERSTAND AND USE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LAYOUT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NAVIGATION, CONTENT, AND FUNCTIONS ALLOWS USER TO FIND THEM QUICKLY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READABILITY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CONTENT UNDERSTANDABLE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AESTHETICS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GRAPHIC DESIGN SUPPORTS EASY OF USE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ASSESSING WEB QUALITY</a:t>
            </a:r>
            <a:endParaRPr cap="none"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683625" y="1924500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EVALUATED AT BOTH SYNTACTIC AND SEMANTIC LEVELS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TESTED TO UNCOVER LACK OF CONFORMANCE TO REQUIREMENTS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IS ASSESSED TO ENSURE PROPER CONTENT AND FUNCTION ARE DELIVERED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USABILITY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IS TESTED TO ENSURE THAT EACH CATEGORY OF USER CAN BE SUPPORTED AS NEW CONTENT OR FUNCTIONALITY IS ADDED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NAVIGABILITY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IS TESTED TO ENSURE THAT ALL NAVIGATION SYNTAX AND SEMANTICS ARE EXERCISED 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681450" y="33739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USABILITY TESTING GOALS</a:t>
            </a:r>
            <a:endParaRPr cap="none"/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1"/>
          </p:nvPr>
        </p:nvSpPr>
        <p:spPr>
          <a:xfrm>
            <a:off x="681450" y="1630688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DISPLAY CHARACTERISTICS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WEBAPP MAKES GOOD USE OF SCREEN SIZE AND RESOLUTION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TIME SENSITIVITY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CONTENT AND FEATURES CAN BE ACQUIRED IN TIMELY MANNER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PERSONALIZATION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ADAPTIVE INTERFACES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ACCESSIBILITY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SPECIAL NEEDS USERS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COMPATIBILITY TESTING</a:t>
            </a:r>
            <a:endParaRPr cap="none"/>
          </a:p>
        </p:txBody>
      </p:sp>
      <p:sp>
        <p:nvSpPr>
          <p:cNvPr id="284" name="Google Shape;284;p38"/>
          <p:cNvSpPr txBox="1">
            <a:spLocks noGrp="1"/>
          </p:cNvSpPr>
          <p:nvPr>
            <p:ph type="body" idx="1"/>
          </p:nvPr>
        </p:nvSpPr>
        <p:spPr>
          <a:xfrm>
            <a:off x="683625" y="1592825"/>
            <a:ext cx="10652969" cy="4237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GOAL IS TO UNCOVER EXECUTION PROBLEMS THAT CAN BE TRACED TO CONFIGURATION DIFFERENCES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DEFINE A SET OF COMMONLY ENCOUNTERED CLIENT-SIDE COMPUTING CONFIGURATIONS AND THEIR VARIANTS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ORGANIZE THIS INFORMATION (COMPUTING PLATFORM, TYPICAL DISPLAY DEVICES, OPERATING SYSTEM, AVAILABLE BROWSERS, CONNECTION SPEEDS)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DERIVE COMPATIBILITY VALIDATION TEST SUITE FROM EXISTING INTERFACE TESTS, NAVIGATION TESTS, PERFORMANCE TESTS, AND SECURITY TESTS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COMPONENT LEVEL TESTING</a:t>
            </a:r>
            <a:endParaRPr cap="none"/>
          </a:p>
        </p:txBody>
      </p:sp>
      <p:sp>
        <p:nvSpPr>
          <p:cNvPr id="291" name="Google Shape;291;p39"/>
          <p:cNvSpPr txBox="1">
            <a:spLocks noGrp="1"/>
          </p:cNvSpPr>
          <p:nvPr>
            <p:ph type="body" idx="1"/>
          </p:nvPr>
        </p:nvSpPr>
        <p:spPr>
          <a:xfrm>
            <a:off x="683625" y="1924500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BLACK BOX AND WHITE BOX TESTING OF EACH WEBAPP FUNCTION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USEFUL TEST CASE DESIGN METHODS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EQUIVALENCE PARTITIONING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BOUNDARY VALUE ANALYSIS (ESP. FORM FIELD VALUES)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PATH TESTING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FORCED ERROR TESTING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9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675969" y="478723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NAVIGATION TESTING</a:t>
            </a:r>
            <a:endParaRPr cap="none"/>
          </a:p>
        </p:txBody>
      </p:sp>
      <p:sp>
        <p:nvSpPr>
          <p:cNvPr id="298" name="Google Shape;298;p40"/>
          <p:cNvSpPr txBox="1">
            <a:spLocks noGrp="1"/>
          </p:cNvSpPr>
          <p:nvPr>
            <p:ph type="body" idx="1"/>
          </p:nvPr>
        </p:nvSpPr>
        <p:spPr>
          <a:xfrm>
            <a:off x="821276" y="1630688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SYNTACTIC NAVIGATION 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LINKS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REDIRECTS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BOOKMARKS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FRAMES AND FRAMESETS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SITE MAPS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INTERNAL SEARCH ENGINES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>
            <a:spLocks noGrp="1"/>
          </p:cNvSpPr>
          <p:nvPr>
            <p:ph type="title"/>
          </p:nvPr>
        </p:nvSpPr>
        <p:spPr>
          <a:xfrm>
            <a:off x="646472" y="243348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NAVIGATION TESTING</a:t>
            </a:r>
            <a:endParaRPr cap="none"/>
          </a:p>
        </p:txBody>
      </p:sp>
      <p:sp>
        <p:nvSpPr>
          <p:cNvPr id="305" name="Google Shape;305;p41"/>
          <p:cNvSpPr txBox="1">
            <a:spLocks noGrp="1"/>
          </p:cNvSpPr>
          <p:nvPr>
            <p:ph type="body" idx="1"/>
          </p:nvPr>
        </p:nvSpPr>
        <p:spPr>
          <a:xfrm>
            <a:off x="821276" y="1630688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SEMANTIC NAVIGATION 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NAVIGATION SEMANTIC UNITS ARE DEFINED BY A SET OF PATHWAYS THAT CONNECT NAVIGATION NODES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EACH NSU MUST ALLOWS A USER FROM A DEFINED USER CATEGORY ACHIEVE SPECIFIC REQUIREMENTS DEFINED BY A USE-CASE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TESTING NEEDS TO ENSURE THAT EACH PATH IS EXECUTED IN ITS ENTITY WITHOUT ERROR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EVERY RELEVANT PATH MUST BE TESTED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MUST BE GIVEN GUIDANCE TO FOLLOW OR DISCONTINUE EACH PATH BASED ON CURRENT LOCATION IN SITE MAP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1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646472" y="33739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CONFIGURATION TESTING </a:t>
            </a:r>
            <a:endParaRPr cap="none"/>
          </a:p>
        </p:txBody>
      </p:sp>
      <p:sp>
        <p:nvSpPr>
          <p:cNvPr id="312" name="Google Shape;312;p42"/>
          <p:cNvSpPr txBox="1">
            <a:spLocks noGrp="1"/>
          </p:cNvSpPr>
          <p:nvPr>
            <p:ph type="body" idx="1"/>
          </p:nvPr>
        </p:nvSpPr>
        <p:spPr>
          <a:xfrm>
            <a:off x="821276" y="1630688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CONFIGURATION TESTING SERVER-SIDE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COMPATIBILITY OF WEBAPP WITH SERVER OS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CORRECT FILE AND DIRECTORY CREATION BY WEBAPP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SYSTEM SECURITY MEASURES DO NOT DEGRADE USER SERVICE BY WEBAPP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TESTING WEBAPP WITH DISTRIBUTED SERVER CONFIGURATION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WEBAPP PROPERLY INTEGRATED WITH DATABASE SOFTWARE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CORRECT EXECUTION OF WEBAPP SCRIPTS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EXAMINATION SYSTEM ADMINISTRATION ERRORS FOR IMPACT ON WEBAPP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ON-SITE TESTING OF PROXY SERVERS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2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CONFIGURATION TESTING </a:t>
            </a:r>
            <a:endParaRPr cap="none"/>
          </a:p>
        </p:txBody>
      </p:sp>
      <p:sp>
        <p:nvSpPr>
          <p:cNvPr id="319" name="Google Shape;319;p43"/>
          <p:cNvSpPr txBox="1">
            <a:spLocks noGrp="1"/>
          </p:cNvSpPr>
          <p:nvPr>
            <p:ph type="body" idx="1"/>
          </p:nvPr>
        </p:nvSpPr>
        <p:spPr>
          <a:xfrm>
            <a:off x="898645" y="1768339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CONFIGURATION TESTING CLIENT-SIDE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HARDWARE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OPERATING SYSTEMS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BROWSER SOFTWARE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INTERFACE COMPONENTS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PLUG-INS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CONNECTIVITY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3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>
            <a:spLocks noGrp="1"/>
          </p:cNvSpPr>
          <p:nvPr>
            <p:ph type="title"/>
          </p:nvPr>
        </p:nvSpPr>
        <p:spPr>
          <a:xfrm>
            <a:off x="743675" y="33855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/>
              <a:t>REFERENCES</a:t>
            </a:r>
            <a:endParaRPr/>
          </a:p>
        </p:txBody>
      </p:sp>
      <p:pic>
        <p:nvPicPr>
          <p:cNvPr id="326" name="Google Shape;32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4616" y="1913593"/>
            <a:ext cx="3442765" cy="938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 descr="Software Testing: Principles and Practices by Srinivasan Desika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443" y="1490524"/>
            <a:ext cx="2530553" cy="33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4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 	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  <p:pic>
        <p:nvPicPr>
          <p:cNvPr id="329" name="Google Shape;329;p44" descr="Cloud Computing Blogs | Learn About Cloud Computing - Edurek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29557" y="3337024"/>
            <a:ext cx="38100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82110" y="4504999"/>
            <a:ext cx="69627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4" descr="GeeksforGeeks | A computer science portal for geek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5286" y="1533868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683625" y="283231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ASSESSING WEB QUALITY</a:t>
            </a:r>
            <a:endParaRPr cap="none"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683625" y="1630688"/>
            <a:ext cx="11026594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IS TESTED UNDER A VARIETY OF OPERATING CONDITIONS, CONFIGURATIONS, AND LOADING TO ENSURE A REASONABLE LEVEL OF USER RESPONSE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COMPATIBILITY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TESTED BY EXECUTING WEBAPP USING A VARIETY OF CLIENT AND SERVER CONFIGURATIONS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INTEROPERABILITY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TESTED TO ENSURE PROPER INTERFACES TO OTHER APPLICATIONS AND DATABASES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IS TESTED BY ASSESSING POTENTIAL VULNERABILITIES AND TRYING TO EXPLOIT EACH OF THEM 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681450" y="184911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WEB ERROR CONCERNS </a:t>
            </a:r>
            <a:endParaRPr cap="none"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681450" y="1514168"/>
            <a:ext cx="10615815" cy="3713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MANY TYPES OF WEBAPP TESTS UNCOVER PROBLEMS EVIDENCED ON THE </a:t>
            </a: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CLIENT SIDE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USING AN SPECIFIC INTERFACE (E.G. MAY BE AN ERROR SYMPTOM, NOT THE ERROR ITSELF)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 MAY BE DIFFICULT TO REPRODUCE ERRORS </a:t>
            </a: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OUTSIDE OF THE ENVIRONMENT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IN WHICH THE ERROR WAS ORIGINALLY ENCOUNTERED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MANY ERRORS CAN BE TRACED TO THE </a:t>
            </a: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WEBAPP CONFIGURATION, INCORRECT DESIGN, OR IMPROPER HTML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 IS HARD TO DETERMINE WHETHER ERRORS ARE CAUSED BY PROBLEMS WITH THE </a:t>
            </a: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SERVER, THE CLIENT, OR THE NETWORK ITSELF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SOME ERRORS ARE ATTRIBUTABLE TO PROBLEMS IN THE </a:t>
            </a: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STATIC OPERATING ENVIRONMENT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SOME ARE ATTRIBUTABLE TO THE </a:t>
            </a: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DYNAMIC OPERATING ENVIRONMENT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6" name="AutoShape 2" descr="web application tes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web application tes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 descr="D:\PSG Tech\PSG 2024-25\ODD\STQA\image-7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9982200" cy="43815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p14:dur="1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TESTING WEB APPS </a:t>
            </a:r>
            <a:endParaRPr cap="none"/>
          </a:p>
        </p:txBody>
      </p:sp>
      <p:sp>
        <p:nvSpPr>
          <p:cNvPr id="179" name="Google Shape;179;p23"/>
          <p:cNvSpPr txBox="1">
            <a:spLocks noGrp="1"/>
          </p:cNvSpPr>
          <p:nvPr>
            <p:ph type="body" idx="1"/>
          </p:nvPr>
        </p:nvSpPr>
        <p:spPr>
          <a:xfrm>
            <a:off x="683625" y="1924500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WEBAPP CONTENT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MODEL IS REVIEWED TO UNCOVER ERRORS.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INTERFACE MODEL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REVIEWED TO ENSURE ALL USE-CASES ARE ACCOMMODATED.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DESIGN MODEL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FOR WEBAPP IS REVIEWED TO UNCOVER NAVIGATION ERRORS.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USER INTERFACE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TESTED TO UNCOVER PRESENTATION ERRORS AND/OR NAVIGATION MECHANICS PROBLEMS.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SELECTED </a:t>
            </a: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FUNCTIONAL COMPONENTS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ARE UNIT TESTED.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TESTING WEB APPS </a:t>
            </a:r>
            <a:endParaRPr cap="none"/>
          </a:p>
        </p:txBody>
      </p:sp>
      <p:sp>
        <p:nvSpPr>
          <p:cNvPr id="186" name="Google Shape;186;p24"/>
          <p:cNvSpPr txBox="1">
            <a:spLocks noGrp="1"/>
          </p:cNvSpPr>
          <p:nvPr>
            <p:ph type="body" idx="1"/>
          </p:nvPr>
        </p:nvSpPr>
        <p:spPr>
          <a:xfrm>
            <a:off x="683625" y="1924500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NAVIGATION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THROUGHOUT THE ARCHITECTURE IS TESTED.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WEBAPP IS IMPLEMENTED IN A VARIETY OF DIFFERENT ENVIRONMENTAL CONFIGURATIONS AND THE </a:t>
            </a: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COMPATIBILITY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OF WEBAPP WITH EACH IS ASSESSED.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SECURITY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TESTS ARE CONDUCTED.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PERFORMANCE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TESTS ARE CONDUCTED.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TESTING WEB APPS </a:t>
            </a:r>
            <a:endParaRPr cap="none"/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683625" y="1924500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WEBAPP IS TESTED BY A MONITORED GROUP OF SELECTED END-USERS LOOKING FOR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CONTENT ERRORS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NAVIGATION ERRORS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USABILITY CONCERNS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COMPATIBILITY ISSUES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8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PERFORMANCE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687976" y="386551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/>
              <a:t>WEB APP TESTING PROCESS </a:t>
            </a:r>
            <a:endParaRPr cap="none"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687976" y="1630688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CONTENT 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TRIES TO UNCOVER CONTENT ERRORS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INTERFACE 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EXERCISES INTERACTION MECHANISMS AND VALIDATES AESTHETIC ASPECTS OF UI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NAVIGATION 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USE-CASES BASIS FOR DESIGN OF TEST CASES THAT EXERCISE EACH USAGE SCENARIOS AGAINST THE NAVIGATION DESIGN (INTEGRATION TESTING)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COMPONENT 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Times New Roman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EXERCISES THE WEBAPP CONTENT AND FUNCTIONAL UNITS (INTEGRATION TESTING)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298881" y="5944627"/>
            <a:ext cx="11594237" cy="21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>
                <a:solidFill>
                  <a:schemeClr val="lt1"/>
                </a:solidFill>
                <a:latin typeface="Angsana New"/>
                <a:ea typeface="Angsana New"/>
                <a:cs typeface="Angsana New"/>
                <a:sym typeface="Angsana New"/>
              </a:rPr>
              <a:t>TESTING WEB APPLICATIONS				PRAKASH.J						PSG COLLEGE OF TECHNOLOGY</a:t>
            </a:r>
            <a:endParaRPr sz="1800" b="1" i="1" u="none" strike="noStrike" cap="none">
              <a:solidFill>
                <a:schemeClr val="lt1"/>
              </a:solidFill>
              <a:latin typeface="Angsana New"/>
              <a:ea typeface="Angsana New"/>
              <a:cs typeface="Angsana New"/>
              <a:sym typeface="Angsana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in Event">
  <a:themeElements>
    <a:clrScheme name="Red Violet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1252</Words>
  <PresentationFormat>Custom</PresentationFormat>
  <Paragraphs>191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Comic Sans MS</vt:lpstr>
      <vt:lpstr>Impact</vt:lpstr>
      <vt:lpstr>Angsana New</vt:lpstr>
      <vt:lpstr>Calibri</vt:lpstr>
      <vt:lpstr>Times New Roman</vt:lpstr>
      <vt:lpstr>Noto Sans Symbols</vt:lpstr>
      <vt:lpstr>Main Event</vt:lpstr>
      <vt:lpstr>TESTING  WEB APPLICATIONS</vt:lpstr>
      <vt:lpstr>ASSESSING WEB QUALITY</vt:lpstr>
      <vt:lpstr>ASSESSING WEB QUALITY</vt:lpstr>
      <vt:lpstr>WEB ERROR CONCERNS </vt:lpstr>
      <vt:lpstr>Slide 5</vt:lpstr>
      <vt:lpstr>TESTING WEB APPS </vt:lpstr>
      <vt:lpstr>TESTING WEB APPS </vt:lpstr>
      <vt:lpstr>TESTING WEB APPS </vt:lpstr>
      <vt:lpstr>WEB APP TESTING PROCESS </vt:lpstr>
      <vt:lpstr>WEB APP TESTING PROCESS </vt:lpstr>
      <vt:lpstr>CONTENT TESTING OBJECTIVES</vt:lpstr>
      <vt:lpstr>DATABASE TESTING</vt:lpstr>
      <vt:lpstr>DATABASE TESTING</vt:lpstr>
      <vt:lpstr>USER INTERFACE TESTING</vt:lpstr>
      <vt:lpstr>TESTING INTERFACE MECHANISMS</vt:lpstr>
      <vt:lpstr>TESTING INTERFACE MECHANISMS</vt:lpstr>
      <vt:lpstr>TESTING INTERFACE MECHANISMS</vt:lpstr>
      <vt:lpstr>USABILITY TESTING</vt:lpstr>
      <vt:lpstr>USABILITY TESTING GOALS</vt:lpstr>
      <vt:lpstr>USABILITY TESTING GOALS</vt:lpstr>
      <vt:lpstr>COMPATIBILITY TESTING</vt:lpstr>
      <vt:lpstr>COMPONENT LEVEL TESTING</vt:lpstr>
      <vt:lpstr>NAVIGATION TESTING</vt:lpstr>
      <vt:lpstr>NAVIGATION TESTING</vt:lpstr>
      <vt:lpstr>CONFIGURATION TESTING </vt:lpstr>
      <vt:lpstr>CONFIGURATION TESTING 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 WEB APPLICATIONS</dc:title>
  <dc:creator>ECSEAruljothi</dc:creator>
  <cp:lastModifiedBy>Aruljothi</cp:lastModifiedBy>
  <cp:revision>20</cp:revision>
  <dcterms:modified xsi:type="dcterms:W3CDTF">2024-07-19T08:23:38Z</dcterms:modified>
</cp:coreProperties>
</file>