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9144000"/>
  <p:notesSz cx="6858000" cy="9144000"/>
  <p:embeddedFontLst>
    <p:embeddedFont>
      <p:font typeface="Libre Franklin"/>
      <p:regular r:id="rId37"/>
      <p:bold r:id="rId38"/>
      <p:italic r:id="rId39"/>
      <p:boldItalic r:id="rId40"/>
    </p:embeddedFont>
    <p:embeddedFont>
      <p:font typeface="Libre Baskerville"/>
      <p:regular r:id="rId41"/>
      <p:bold r:id="rId42"/>
      <p: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io6EgHt6OLr35Q4AI3oNy7lN9y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88D05F-1A6D-4DD2-8064-E7C3CCDB41BA}">
  <a:tblStyle styleId="{9788D05F-1A6D-4DD2-8064-E7C3CCDB41BA}" styleName="Table_0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 b="off" i="off"/>
    </a:band2H>
    <a:band1V>
      <a:tcTxStyle b="off" i="off"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 b="off" i="off"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 b="off" i="off"/>
    </a:seCell>
    <a:swCell>
      <a:tcTxStyle b="off" i="off"/>
    </a:swCell>
    <a:firstRow>
      <a:tcTxStyle b="on" i="off">
        <a:font>
          <a:latin typeface="Perpetua"/>
          <a:ea typeface="Perpetua"/>
          <a:cs typeface="Perpetua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-boldItalic.fntdata"/><Relationship Id="rId20" Type="http://schemas.openxmlformats.org/officeDocument/2006/relationships/slide" Target="slides/slide14.xml"/><Relationship Id="rId42" Type="http://schemas.openxmlformats.org/officeDocument/2006/relationships/font" Target="fonts/LibreBaskerville-bold.fntdata"/><Relationship Id="rId41" Type="http://schemas.openxmlformats.org/officeDocument/2006/relationships/font" Target="fonts/LibreBaskerville-regular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LibreBaskerville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LibreFranklin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LibreFranklin-italic.fntdata"/><Relationship Id="rId16" Type="http://schemas.openxmlformats.org/officeDocument/2006/relationships/slide" Target="slides/slide10.xml"/><Relationship Id="rId38" Type="http://schemas.openxmlformats.org/officeDocument/2006/relationships/font" Target="fonts/LibreFranklin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2"/>
          <p:cNvSpPr txBox="1"/>
          <p:nvPr>
            <p:ph type="title"/>
          </p:nvPr>
        </p:nvSpPr>
        <p:spPr>
          <a:xfrm rot="5400000">
            <a:off x="4709478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2"/>
          <p:cNvSpPr txBox="1"/>
          <p:nvPr>
            <p:ph idx="1" type="body"/>
          </p:nvPr>
        </p:nvSpPr>
        <p:spPr>
          <a:xfrm rot="5400000">
            <a:off x="7699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" name="Google Shape;26;p3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" name="Google Shape;27;p34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4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Google Shape;32;p34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Google Shape;33;p34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" name="Google Shape;34;p34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3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35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35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35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" name="Google Shape;45;p35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3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" name="Google Shape;68;p39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" name="Google Shape;69;p3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40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" name="Google Shape;82;p40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" name="Google Shape;83;p40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" name="Google Shape;84;p4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3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3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Google Shape;10;p3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3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914400" y="1219200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240B"/>
              </a:buClr>
              <a:buSzPct val="111111"/>
              <a:buFont typeface="Libre Franklin"/>
              <a:buNone/>
            </a:pPr>
            <a:r>
              <a:rPr b="1" lang="en-US" sz="6000">
                <a:solidFill>
                  <a:srgbClr val="69240B"/>
                </a:solidFill>
              </a:rPr>
              <a:t>BASIS PATH TESTING</a:t>
            </a:r>
            <a:br>
              <a:rPr b="1" lang="en-US" sz="6000">
                <a:solidFill>
                  <a:schemeClr val="dk1"/>
                </a:solidFill>
              </a:rPr>
            </a:br>
            <a:br>
              <a:rPr b="1" lang="en-US" sz="6000">
                <a:solidFill>
                  <a:schemeClr val="dk1"/>
                </a:solidFill>
              </a:rPr>
            </a:br>
            <a:r>
              <a:rPr b="1" lang="en-US" sz="6000">
                <a:solidFill>
                  <a:srgbClr val="7030A0"/>
                </a:solidFill>
              </a:rPr>
              <a:t>DERIVING TEST CASES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rakash.J\Desktop\TestCase1.jpg" id="154" name="Google Shape;15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864" y="190500"/>
            <a:ext cx="6324600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rakash.J\Desktop\TestCase.jpg" id="159" name="Google Shape;15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52400"/>
            <a:ext cx="6172200" cy="6493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838200" y="1143000"/>
            <a:ext cx="8001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001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sz="3600"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3060"/>
              <a:buNone/>
            </a:pPr>
            <a:r>
              <a:rPr b="1" lang="en-US" sz="3600">
                <a:solidFill>
                  <a:srgbClr val="FF0000"/>
                </a:solidFill>
              </a:rPr>
              <a:t>STEP - 1</a:t>
            </a:r>
            <a:endParaRPr/>
          </a:p>
          <a:p>
            <a:pPr indent="-8001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sz="3600"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3060"/>
              <a:buNone/>
            </a:pPr>
            <a:r>
              <a:rPr lang="en-US" sz="3600"/>
              <a:t>			Using the design or code as a foundation, Draw a corresponding flow graph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52400"/>
            <a:ext cx="5574530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914400" y="1447800"/>
            <a:ext cx="8001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001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sz="3600"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3060"/>
              <a:buNone/>
            </a:pPr>
            <a:r>
              <a:rPr b="1" lang="en-US" sz="3600">
                <a:solidFill>
                  <a:srgbClr val="FF0000"/>
                </a:solidFill>
              </a:rPr>
              <a:t>STEP - 2</a:t>
            </a:r>
            <a:endParaRPr/>
          </a:p>
          <a:p>
            <a:pPr indent="-8001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sz="3600"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3060"/>
              <a:buNone/>
            </a:pPr>
            <a:r>
              <a:rPr lang="en-US" sz="3600"/>
              <a:t>			Determine the cyclomatic complexity of the resultant flow graph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rakash.J\Desktop\Region.jpg" id="179" name="Google Shape;17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84096"/>
            <a:ext cx="5759796" cy="626910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/>
          <p:nvPr/>
        </p:nvSpPr>
        <p:spPr>
          <a:xfrm>
            <a:off x="533400" y="762000"/>
            <a:ext cx="5334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990600" y="926068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REGIONS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914400" y="609600"/>
            <a:ext cx="7772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b="1" lang="en-US"/>
              <a:t>Regions:</a:t>
            </a:r>
            <a:endParaRPr/>
          </a:p>
          <a:p>
            <a:pPr indent="-228600" lvl="4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Libre Baskerville"/>
              <a:buNone/>
            </a:pPr>
            <a:r>
              <a:rPr b="1" lang="en-US" sz="2400"/>
              <a:t>	</a:t>
            </a:r>
            <a:r>
              <a:rPr lang="en-US" sz="2400"/>
              <a:t>V(G) = 6 regions</a:t>
            </a:r>
            <a:endParaRPr/>
          </a:p>
          <a:p>
            <a:pPr indent="-133985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b="1" lang="en-US"/>
              <a:t>Edge and Node:</a:t>
            </a:r>
            <a:endParaRPr/>
          </a:p>
          <a:p>
            <a:pPr indent="-228600" lvl="5" marL="164592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Libre Baskerville"/>
              <a:buNone/>
            </a:pPr>
            <a:r>
              <a:rPr lang="en-US" sz="2400"/>
              <a:t>V(G) = Edge – Node +2</a:t>
            </a:r>
            <a:endParaRPr/>
          </a:p>
          <a:p>
            <a:pPr indent="-228600" lvl="5" marL="164592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Libre Baskerville"/>
              <a:buNone/>
            </a:pPr>
            <a:r>
              <a:rPr lang="en-US" sz="2400"/>
              <a:t>V(G) = 17 – 13 + 2</a:t>
            </a:r>
            <a:endParaRPr/>
          </a:p>
          <a:p>
            <a:pPr indent="-228600" lvl="5" marL="164592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Libre Baskerville"/>
              <a:buNone/>
            </a:pPr>
            <a:r>
              <a:rPr lang="en-US" sz="2400"/>
              <a:t>V(G) = 6</a:t>
            </a:r>
            <a:endParaRPr/>
          </a:p>
          <a:p>
            <a:pPr indent="-133985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b="1" lang="en-US"/>
              <a:t>Predicate Nodes:</a:t>
            </a:r>
            <a:endParaRPr/>
          </a:p>
          <a:p>
            <a:pPr indent="-228600" lvl="5" marL="164592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Libre Baskerville"/>
              <a:buNone/>
            </a:pPr>
            <a:r>
              <a:rPr lang="en-US" sz="2400"/>
              <a:t>V(G) = Predicate Nodes + 1</a:t>
            </a:r>
            <a:endParaRPr/>
          </a:p>
          <a:p>
            <a:pPr indent="-228600" lvl="5" marL="164592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Libre Baskerville"/>
              <a:buNone/>
            </a:pPr>
            <a:r>
              <a:rPr lang="en-US" sz="2400"/>
              <a:t>V(G) = 5 + 1</a:t>
            </a:r>
            <a:endParaRPr/>
          </a:p>
          <a:p>
            <a:pPr indent="-228600" lvl="5" marL="164592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Libre Baskerville"/>
              <a:buNone/>
            </a:pPr>
            <a:r>
              <a:rPr lang="en-US" sz="2400"/>
              <a:t>V(G) = 6</a:t>
            </a:r>
            <a:endParaRPr/>
          </a:p>
          <a:p>
            <a:pPr indent="-133985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3985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914400" y="1447800"/>
            <a:ext cx="8001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001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sz="3600"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3060"/>
              <a:buNone/>
            </a:pPr>
            <a:r>
              <a:rPr b="1" lang="en-US" sz="3600">
                <a:solidFill>
                  <a:srgbClr val="FF0000"/>
                </a:solidFill>
              </a:rPr>
              <a:t>STEP - 3</a:t>
            </a:r>
            <a:endParaRPr/>
          </a:p>
          <a:p>
            <a:pPr indent="-8001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sz="3600"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3060"/>
              <a:buNone/>
            </a:pPr>
            <a:r>
              <a:rPr lang="en-US" sz="3600"/>
              <a:t>			Determine the basis set of linearly independent paths.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rakash.J\Desktop\Independent Path.jpg" id="196" name="Google Shape;196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31697"/>
            <a:ext cx="6109844" cy="6497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914400" y="381000"/>
            <a:ext cx="7772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b="1" lang="en-US" sz="2400"/>
              <a:t>PATH – 1 :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720"/>
              <a:buNone/>
            </a:pPr>
            <a:r>
              <a:rPr b="1" lang="en-US" sz="3200"/>
              <a:t>			1-2-10-11-13</a:t>
            </a:r>
            <a:endParaRPr b="1" sz="3000"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b="1" lang="en-US" sz="2400"/>
              <a:t>PATH – 2 :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720"/>
              <a:buNone/>
            </a:pPr>
            <a:r>
              <a:rPr b="1" lang="en-US" sz="3200"/>
              <a:t>			1-2-10-12-13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b="1" lang="en-US" sz="2400"/>
              <a:t>PATH – 3 :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720"/>
              <a:buNone/>
            </a:pPr>
            <a:r>
              <a:rPr b="1" lang="en-US" sz="3200"/>
              <a:t>			1-2-3-10-11-13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b="1" lang="en-US" sz="2400"/>
              <a:t>PATH – 4 :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720"/>
              <a:buNone/>
            </a:pPr>
            <a:r>
              <a:rPr b="1" lang="en-US" sz="3200"/>
              <a:t>			1-2-3-4-5-8-9-2-….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b="1" lang="en-US" sz="2400"/>
              <a:t>PATH – 5 :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720"/>
              <a:buNone/>
            </a:pPr>
            <a:r>
              <a:rPr b="1" lang="en-US" sz="3200"/>
              <a:t>			1-2-3-4-5-6-8-9-2-….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b="1" lang="en-US" sz="2400"/>
              <a:t>PATH – 6 :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720"/>
              <a:buNone/>
            </a:pPr>
            <a:r>
              <a:rPr b="1" lang="en-US" sz="3200"/>
              <a:t>			1-2-3-4-5-6-7-8-9-2-….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914400" y="274638"/>
            <a:ext cx="77724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Libre Franklin"/>
              <a:buNone/>
            </a:pPr>
            <a:r>
              <a:rPr b="1" lang="en-US">
                <a:solidFill>
                  <a:srgbClr val="7030A0"/>
                </a:solidFill>
              </a:rPr>
              <a:t>FlowGraph</a:t>
            </a:r>
            <a:endParaRPr b="1">
              <a:solidFill>
                <a:srgbClr val="7030A0"/>
              </a:solidFill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5796" l="0" r="0" t="0"/>
          <a:stretch/>
        </p:blipFill>
        <p:spPr>
          <a:xfrm>
            <a:off x="452484" y="1371600"/>
            <a:ext cx="57912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1854" y="2100556"/>
            <a:ext cx="2012693" cy="356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914400" y="1447800"/>
            <a:ext cx="8001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001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sz="3600"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3060"/>
              <a:buNone/>
            </a:pPr>
            <a:r>
              <a:rPr b="1" lang="en-US" sz="3600">
                <a:solidFill>
                  <a:srgbClr val="FF0000"/>
                </a:solidFill>
              </a:rPr>
              <a:t>STEP - 4</a:t>
            </a:r>
            <a:endParaRPr/>
          </a:p>
          <a:p>
            <a:pPr indent="-8001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sz="3600"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3060"/>
              <a:buNone/>
            </a:pPr>
            <a:r>
              <a:rPr lang="en-US" sz="3600"/>
              <a:t>			Prepare a test cases that will force execution of  each path in the basis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914400" y="381000"/>
            <a:ext cx="7772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b="1" lang="en-US" sz="2400"/>
              <a:t>PATH – 1 :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720"/>
              <a:buNone/>
            </a:pPr>
            <a:r>
              <a:rPr b="1" lang="en-US" sz="3200"/>
              <a:t>			1-2-10-11-13</a:t>
            </a:r>
            <a:endParaRPr b="1" sz="3000"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b="1" lang="en-US" sz="2400"/>
              <a:t>PATH – 2 :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720"/>
              <a:buNone/>
            </a:pPr>
            <a:r>
              <a:rPr b="1" lang="en-US" sz="3200"/>
              <a:t>			1-2-10-12-13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b="1" lang="en-US" sz="2400"/>
              <a:t>PATH – 3 :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720"/>
              <a:buNone/>
            </a:pPr>
            <a:r>
              <a:rPr b="1" lang="en-US" sz="3200"/>
              <a:t>			1-2-3-10-11-13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b="1" lang="en-US" sz="2400"/>
              <a:t>PATH – 4 :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720"/>
              <a:buNone/>
            </a:pPr>
            <a:r>
              <a:rPr b="1" lang="en-US" sz="3200"/>
              <a:t>			1-2-3-4-5-8-9-2-….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b="1" lang="en-US" sz="2400"/>
              <a:t>PATH – 5 :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720"/>
              <a:buNone/>
            </a:pPr>
            <a:r>
              <a:rPr b="1" lang="en-US" sz="3200"/>
              <a:t>			1-2-3-4-5-6-8-9-2-….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b="1" lang="en-US" sz="2400"/>
              <a:t>PATH – 6 :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720"/>
              <a:buNone/>
            </a:pPr>
            <a:r>
              <a:rPr b="1" lang="en-US" sz="3200"/>
              <a:t>			1-2-3-4-5-6-7-8-9-2-….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rakash.J\Desktop\TestCase.jpg" id="216" name="Google Shape;21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52400"/>
            <a:ext cx="6172200" cy="6493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23"/>
          <p:cNvGraphicFramePr/>
          <p:nvPr/>
        </p:nvGraphicFramePr>
        <p:xfrm>
          <a:off x="457200" y="304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{9788D05F-1A6D-4DD2-8064-E7C3CCDB41BA}</a:tableStyleId>
              </a:tblPr>
              <a:tblGrid>
                <a:gridCol w="2768600"/>
                <a:gridCol w="2768600"/>
                <a:gridCol w="2768600"/>
              </a:tblGrid>
              <a:tr h="48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INPUT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EXPECTED OUTPUT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PASS / FAIL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402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Test Case – 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Path –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84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Sum = 45 , Total valid = 10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Value [1] =  - 999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Average = 4.5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Pass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402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Test Case – 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Path – 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84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Sum = 100 , Total valid = 0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Value [1] =  - 999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Average = - 999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Pass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402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Test Case – 3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Path – 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156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Min = 1, Max = 11,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Total.input = 101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Value[1, 2, 3, …., 101]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Sum = 100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Average = 0.9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Pass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Google Shape;226;p24"/>
          <p:cNvGraphicFramePr/>
          <p:nvPr/>
        </p:nvGraphicFramePr>
        <p:xfrm>
          <a:off x="457200" y="5454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{9788D05F-1A6D-4DD2-8064-E7C3CCDB41BA}</a:tableStyleId>
              </a:tblPr>
              <a:tblGrid>
                <a:gridCol w="2768600"/>
                <a:gridCol w="2768600"/>
                <a:gridCol w="2768600"/>
              </a:tblGrid>
              <a:tr h="48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INPUT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EXPECTED OUTPUT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PASS / FAIL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402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Test Case – 4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Path – 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84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Min = 1, Max = 10,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Value[0, 2, 3, …., 10]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Min = 1, Max = 10,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Value[1, 2, 3, …., 10,0]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Libre Baskerville"/>
                        <a:buNone/>
                      </a:pPr>
                      <a:r>
                        <a:rPr lang="en-US" sz="2000" u="none" cap="none" strike="noStrike"/>
                        <a:t>Average = - 999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Libre Baskerville"/>
                        <a:buNone/>
                      </a:pPr>
                      <a:r>
                        <a:rPr lang="en-US" sz="2000" u="none" cap="none" strike="noStrike"/>
                        <a:t>Average = 4.5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Pass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Libre Baskerville"/>
                        <a:buNone/>
                      </a:pPr>
                      <a:r>
                        <a:rPr lang="en-US" sz="2000" u="none" cap="none" strike="noStrike"/>
                        <a:t>Pass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8402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Test Case – 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Path – 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84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Min = 1, Max = 11,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Value[1, 2, 3, …., 11]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Min = 1, Max = 11,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Value[11, 2, 3, …., 10]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Libre Baskerville"/>
                        <a:buNone/>
                      </a:pPr>
                      <a:r>
                        <a:rPr lang="en-US" sz="2000" u="none" cap="none" strike="noStrike"/>
                        <a:t>Average = 4.5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Libre Baskerville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Libre Baskerville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Libre Baskerville"/>
                        <a:buNone/>
                      </a:pPr>
                      <a:r>
                        <a:rPr lang="en-US" sz="2000" u="none" cap="none" strike="noStrike"/>
                        <a:t>Average = - 999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Pass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Libre Baskerville"/>
                        <a:buNone/>
                      </a:pPr>
                      <a:r>
                        <a:rPr lang="en-US" sz="2000" u="none" cap="none" strike="noStrike"/>
                        <a:t>Pass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" name="Google Shape;231;p25"/>
          <p:cNvGraphicFramePr/>
          <p:nvPr/>
        </p:nvGraphicFramePr>
        <p:xfrm>
          <a:off x="457200" y="16427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{9788D05F-1A6D-4DD2-8064-E7C3CCDB41BA}</a:tableStyleId>
              </a:tblPr>
              <a:tblGrid>
                <a:gridCol w="2768600"/>
                <a:gridCol w="2768600"/>
                <a:gridCol w="2768600"/>
              </a:tblGrid>
              <a:tr h="48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INPUT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EXPECTED OUTPUT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PASS / FAIL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402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Test Case – 6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Path – 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84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Min = 1, Max = 11,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Value[1, 2, 3, …., 10]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Libre Baskerville"/>
                        <a:buNone/>
                      </a:pPr>
                      <a:r>
                        <a:rPr lang="en-US" sz="2000" u="none" cap="none" strike="noStrike"/>
                        <a:t>Average = 4.5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Pass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US"/>
              <a:t>Function to delete element</a:t>
            </a:r>
            <a:endParaRPr/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914400" y="11430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3800"/>
              <a:t>Function fn_delete_element (int value, int array_size, int array[])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3800"/>
              <a:t>{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3800"/>
              <a:t>	int i;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3800"/>
              <a:t>	location = array_size + 1;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3800"/>
              <a:t> 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3800"/>
              <a:t>	for i = 1 to array_size</a:t>
            </a:r>
            <a:endParaRPr sz="3800"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3800"/>
              <a:t>	if ( array[i] == value 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3800"/>
              <a:t>	location = i;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3800"/>
              <a:t>	 end if;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3800"/>
              <a:t>	 end for;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3800"/>
              <a:t> 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3800"/>
              <a:t>	for i = location to array_size</a:t>
            </a:r>
            <a:endParaRPr sz="3800"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3800"/>
              <a:t>	array[i] = array[i+1];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3800"/>
              <a:t>	end for;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3800"/>
              <a:t>	array_size --;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sz="3800"/>
              <a:t>} </a:t>
            </a:r>
            <a:endParaRPr/>
          </a:p>
          <a:p>
            <a:pPr indent="-197135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685800" y="228600"/>
            <a:ext cx="84582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1" lang="en-US" sz="2400"/>
              <a:t>Function fn_delete_element (int value, int array_size, int array[])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b="1" lang="en-US" sz="2400"/>
              <a:t>{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solidFill>
                  <a:srgbClr val="C00000"/>
                </a:solidFill>
              </a:rPr>
              <a:t>	1 int i;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solidFill>
                  <a:srgbClr val="C00000"/>
                </a:solidFill>
              </a:rPr>
              <a:t>	location = array_size + 1;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b="1" lang="en-US" sz="2400"/>
              <a:t> 	</a:t>
            </a:r>
            <a:r>
              <a:rPr b="1" lang="en-US" sz="2400">
                <a:solidFill>
                  <a:srgbClr val="7030A0"/>
                </a:solidFill>
              </a:rPr>
              <a:t>2 for i = 1 to array_size</a:t>
            </a:r>
            <a:endParaRPr b="1" sz="2400">
              <a:solidFill>
                <a:srgbClr val="7030A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solidFill>
                  <a:srgbClr val="FF0000"/>
                </a:solidFill>
              </a:rPr>
              <a:t>	3 if ( array[i] == value 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solidFill>
                  <a:srgbClr val="002060"/>
                </a:solidFill>
              </a:rPr>
              <a:t>	4 location = i;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solidFill>
                  <a:srgbClr val="002060"/>
                </a:solidFill>
              </a:rPr>
              <a:t>	 end if;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solidFill>
                  <a:srgbClr val="002060"/>
                </a:solidFill>
              </a:rPr>
              <a:t>	 end for;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b="1" lang="en-US" sz="2400"/>
              <a:t> 	</a:t>
            </a:r>
            <a:r>
              <a:rPr b="1" lang="en-US" sz="2400">
                <a:solidFill>
                  <a:srgbClr val="00B050"/>
                </a:solidFill>
              </a:rPr>
              <a:t>5 for i = location to array_size</a:t>
            </a:r>
            <a:endParaRPr b="1" sz="2400">
              <a:solidFill>
                <a:srgbClr val="00B05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solidFill>
                  <a:srgbClr val="00B0F0"/>
                </a:solidFill>
              </a:rPr>
              <a:t>	6 array[i] = array[i+1];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solidFill>
                  <a:srgbClr val="00B0F0"/>
                </a:solidFill>
              </a:rPr>
              <a:t>	end for;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b="1" lang="en-US" sz="2400"/>
              <a:t>	7 array_size --;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b="1" lang="en-US" sz="2400"/>
              <a:t>}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US"/>
              <a:t>Flow graph</a:t>
            </a:r>
            <a:endParaRPr/>
          </a:p>
        </p:txBody>
      </p:sp>
      <p:pic>
        <p:nvPicPr>
          <p:cNvPr descr="Basis Path Testing in Test Life Cycle" id="248" name="Google Shape;248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447800"/>
            <a:ext cx="7543799" cy="495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US"/>
              <a:t>Independent Paths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319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Path 1:  1 - 2 - 5 - 7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Path 2:  1 - 2 - 5 - 6 - 7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Path 3:  1 - 2 - 3 - 2 - 5 - 6 - 7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Path 4:  1 - 2 - 3 - 4 - 2 - 5 - 6 - 7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685800" y="274638"/>
            <a:ext cx="77724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Libre Franklin"/>
              <a:buNone/>
            </a:pPr>
            <a:r>
              <a:rPr b="1" lang="en-US">
                <a:solidFill>
                  <a:srgbClr val="7030A0"/>
                </a:solidFill>
              </a:rPr>
              <a:t>Solution</a:t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4224" l="0" r="0" t="0"/>
          <a:stretch/>
        </p:blipFill>
        <p:spPr>
          <a:xfrm>
            <a:off x="610772" y="1196926"/>
            <a:ext cx="5791200" cy="51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1502"/>
          <a:stretch/>
        </p:blipFill>
        <p:spPr>
          <a:xfrm>
            <a:off x="6500373" y="1575582"/>
            <a:ext cx="2290220" cy="406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0000"/>
              <a:buNone/>
            </a:pPr>
            <a:r>
              <a:rPr b="1" lang="en-US"/>
              <a:t>Advantages of Basic Path Testing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It helps to reduce the redundant tests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It focuses attention on program logic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It helps facilitates analytical versus arbitrary case design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Test cases which exercise basis set will execute every statement in a program at least once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Libre Franklin"/>
              <a:buNone/>
            </a:pPr>
            <a:r>
              <a:rPr b="1" lang="en-US">
                <a:solidFill>
                  <a:srgbClr val="7030A0"/>
                </a:solidFill>
              </a:rPr>
              <a:t>Independent program paths 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309489" y="1447800"/>
            <a:ext cx="5627077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63" lvl="1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228600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 sz="2000"/>
              <a:t>Path 1: 1-11</a:t>
            </a:r>
            <a:endParaRPr sz="1400"/>
          </a:p>
          <a:p>
            <a:pPr indent="-68834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228600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 sz="2000"/>
              <a:t>Path 2: 1-2-3-4-5-10-1-11</a:t>
            </a:r>
            <a:endParaRPr sz="1800"/>
          </a:p>
          <a:p>
            <a:pPr indent="-48863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228600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 sz="2000"/>
              <a:t>Path 3: 1-2-3-6-8-9-10-1-11</a:t>
            </a:r>
            <a:endParaRPr sz="1800"/>
          </a:p>
          <a:p>
            <a:pPr indent="-48863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228600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 sz="2000"/>
              <a:t>Path 4: 1-2-3-6-7-9-10-1-11</a:t>
            </a:r>
            <a:endParaRPr sz="1400"/>
          </a:p>
          <a:p>
            <a:pPr indent="-48863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228599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</a:pPr>
            <a:r>
              <a:rPr lang="en-US" sz="1800">
                <a:solidFill>
                  <a:srgbClr val="FF0000"/>
                </a:solidFill>
              </a:rPr>
              <a:t>Path  5: 1-2-3-4-5-10-1-2-3-6-8-9-10-1-11</a:t>
            </a:r>
            <a:endParaRPr sz="1400"/>
          </a:p>
          <a:p>
            <a:pPr indent="-14451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122" name="Google Shape;122;p4"/>
          <p:cNvSpPr/>
          <p:nvPr/>
        </p:nvSpPr>
        <p:spPr>
          <a:xfrm>
            <a:off x="5669278" y="2004590"/>
            <a:ext cx="3221503" cy="1528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5486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Path 1: 1,2,3,5,6, 7</a:t>
            </a:r>
            <a:endParaRPr/>
          </a:p>
          <a:p>
            <a:pPr indent="-120650" lvl="0" marL="54864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54864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Path 2: 1,2,4,5,6, 7</a:t>
            </a:r>
            <a:endParaRPr/>
          </a:p>
          <a:p>
            <a:pPr indent="-120650" lvl="0" marL="54864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54864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Path 3: 1, 6, 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685800" y="304800"/>
            <a:ext cx="77724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Libre Franklin"/>
              <a:buNone/>
            </a:pPr>
            <a:r>
              <a:rPr b="1" lang="en-US">
                <a:solidFill>
                  <a:srgbClr val="7030A0"/>
                </a:solidFill>
              </a:rPr>
              <a:t>Cyclomatic complexity 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228600" y="1259056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131445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75369"/>
              <a:buNone/>
            </a:pPr>
            <a:r>
              <a:rPr lang="en-US" sz="2900"/>
              <a:t>It is a quantitative measure of independent paths in the source code of a software program. </a:t>
            </a:r>
            <a:endParaRPr/>
          </a:p>
          <a:p>
            <a:pPr indent="0" lvl="0" marL="131445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75369"/>
              <a:buNone/>
            </a:pPr>
            <a:r>
              <a:rPr lang="en-US" sz="2900"/>
              <a:t>Cyclomatic complexity can be calculated by using control flow graphs or concerning functions, modules, methods or classes within a software program.</a:t>
            </a:r>
            <a:endParaRPr/>
          </a:p>
          <a:p>
            <a:pPr indent="0" lvl="0" marL="131445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75369"/>
              <a:buNone/>
            </a:pPr>
            <a:r>
              <a:rPr lang="en-US" sz="2900"/>
              <a:t>An Independent path is defined as a path that has at least one edge that has not been traversed before in any other path.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428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428"/>
              <a:buNone/>
            </a:pPr>
            <a:r>
              <a:rPr lang="en-US"/>
              <a:t>1. The </a:t>
            </a:r>
            <a:r>
              <a:rPr i="1" lang="en-US"/>
              <a:t>no. of regions</a:t>
            </a:r>
            <a:r>
              <a:rPr lang="en-US"/>
              <a:t> corresponds to the cyclomatic complexity.</a:t>
            </a:r>
            <a:endParaRPr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428"/>
              <a:buNone/>
            </a:pPr>
            <a:r>
              <a:t/>
            </a:r>
            <a:endParaRPr sz="2000"/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5714"/>
              <a:buNone/>
            </a:pPr>
            <a:r>
              <a:rPr lang="en-US"/>
              <a:t>2. Cyclomatic complexity, V(G), for a flow graph, G, is defined as</a:t>
            </a:r>
            <a:endParaRPr sz="2000"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428"/>
              <a:buNone/>
            </a:pPr>
            <a:r>
              <a:rPr lang="en-US" sz="2800"/>
              <a:t>	V(G) = E - N + 2</a:t>
            </a:r>
            <a:endParaRPr sz="2400"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428"/>
              <a:buNone/>
            </a:pPr>
            <a:r>
              <a:rPr lang="en-US"/>
              <a:t>where E is the number of flow graph edges, N is the number of flow graph nodes.</a:t>
            </a:r>
            <a:endParaRPr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428"/>
              <a:buNone/>
            </a:pPr>
            <a:r>
              <a:t/>
            </a:r>
            <a:endParaRPr sz="2400"/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5714"/>
              <a:buNone/>
            </a:pPr>
            <a:r>
              <a:rPr lang="en-US"/>
              <a:t>3. Cyclomatic complexity, V(G), for a flow graph, G, is also defined as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428"/>
              <a:buNone/>
            </a:pPr>
            <a:r>
              <a:rPr lang="en-US" sz="2800"/>
              <a:t>		V(G) = P + 1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428"/>
              <a:buNone/>
            </a:pPr>
            <a:r>
              <a:rPr lang="en-US" sz="2800"/>
              <a:t>	where P is the number of predicate nodes edges.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914400" y="609600"/>
            <a:ext cx="7772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b="1" lang="en-US"/>
              <a:t>Regions:</a:t>
            </a:r>
            <a:endParaRPr/>
          </a:p>
          <a:p>
            <a:pPr indent="-228600" lvl="4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Libre Baskerville"/>
              <a:buNone/>
            </a:pPr>
            <a:r>
              <a:rPr b="1" lang="en-US" sz="2400"/>
              <a:t>	</a:t>
            </a:r>
            <a:r>
              <a:rPr lang="en-US" sz="2400"/>
              <a:t>V(G) = 4 regions</a:t>
            </a:r>
            <a:endParaRPr/>
          </a:p>
          <a:p>
            <a:pPr indent="-133985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b="1" lang="en-US"/>
              <a:t>Edge and Node:</a:t>
            </a:r>
            <a:endParaRPr/>
          </a:p>
          <a:p>
            <a:pPr indent="-228600" lvl="5" marL="164592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Libre Baskerville"/>
              <a:buNone/>
            </a:pPr>
            <a:r>
              <a:rPr lang="en-US" sz="2400"/>
              <a:t>V(G) = Edge – Node +2</a:t>
            </a:r>
            <a:endParaRPr/>
          </a:p>
          <a:p>
            <a:pPr indent="-228600" lvl="5" marL="164592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Libre Baskerville"/>
              <a:buNone/>
            </a:pPr>
            <a:r>
              <a:rPr lang="en-US" sz="2400"/>
              <a:t>V(G) = 11 – 9 + 2</a:t>
            </a:r>
            <a:endParaRPr/>
          </a:p>
          <a:p>
            <a:pPr indent="-228600" lvl="5" marL="164592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Libre Baskerville"/>
              <a:buNone/>
            </a:pPr>
            <a:r>
              <a:rPr lang="en-US" sz="2400"/>
              <a:t>V(G) = 4</a:t>
            </a:r>
            <a:endParaRPr/>
          </a:p>
          <a:p>
            <a:pPr indent="-133985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b="1" lang="en-US"/>
              <a:t>Predicate Nodes:</a:t>
            </a:r>
            <a:endParaRPr/>
          </a:p>
          <a:p>
            <a:pPr indent="-228600" lvl="5" marL="164592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Libre Baskerville"/>
              <a:buNone/>
            </a:pPr>
            <a:r>
              <a:rPr lang="en-US" sz="2400"/>
              <a:t>V(G) = Predicate Nodes + 1</a:t>
            </a:r>
            <a:endParaRPr/>
          </a:p>
          <a:p>
            <a:pPr indent="-228600" lvl="5" marL="164592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Libre Baskerville"/>
              <a:buNone/>
            </a:pPr>
            <a:r>
              <a:rPr lang="en-US" sz="2400"/>
              <a:t>V(G) = 3 + 1</a:t>
            </a:r>
            <a:endParaRPr/>
          </a:p>
          <a:p>
            <a:pPr indent="-228600" lvl="5" marL="164592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Libre Baskerville"/>
              <a:buNone/>
            </a:pPr>
            <a:r>
              <a:rPr lang="en-US" sz="2400"/>
              <a:t>V(G) = 4</a:t>
            </a:r>
            <a:endParaRPr/>
          </a:p>
          <a:p>
            <a:pPr indent="-133985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3985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571500" y="685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Determine Cyclomatic complexity in all the ways</a:t>
            </a:r>
            <a:endParaRPr/>
          </a:p>
        </p:txBody>
      </p:sp>
      <p:pic>
        <p:nvPicPr>
          <p:cNvPr id="139" name="Google Shape;13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209800"/>
            <a:ext cx="5715000" cy="4439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838200" y="2590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6000"/>
              <a:buFont typeface="Libre Franklin"/>
              <a:buNone/>
            </a:pPr>
            <a:r>
              <a:rPr b="1" lang="en-US" sz="6000">
                <a:solidFill>
                  <a:srgbClr val="7030A0"/>
                </a:solidFill>
              </a:rPr>
              <a:t>EXAMPLE 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b="1" lang="en-US" sz="3600">
                <a:solidFill>
                  <a:srgbClr val="7030A0"/>
                </a:solidFill>
              </a:rPr>
              <a:t>PROCEDURE</a:t>
            </a:r>
            <a:endParaRPr/>
          </a:p>
          <a:p>
            <a:pPr indent="-133985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28600" lvl="3" marL="109728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560"/>
              <a:buChar char="⚫"/>
            </a:pPr>
            <a:r>
              <a:rPr lang="en-US" sz="3200"/>
              <a:t>This procedure computes the average of 100 or fewer numbers that lie between bounding values</a:t>
            </a:r>
            <a:endParaRPr/>
          </a:p>
          <a:p>
            <a:pPr indent="-66038" lvl="3" marL="109728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/>
          </a:p>
          <a:p>
            <a:pPr indent="-228600" lvl="3" marL="109728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560"/>
              <a:buChar char="⚫"/>
            </a:pPr>
            <a:r>
              <a:rPr lang="en-US" sz="3200"/>
              <a:t>It also computes the sum and the total number valid.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