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9144000"/>
  <p:notesSz cx="6858000" cy="9144000"/>
  <p:embeddedFontLst>
    <p:embeddedFont>
      <p:font typeface="Carli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41" roundtripDataSignature="AMtx7miQ1s6kyW6Mzx+/6//gNagNqkae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arlito-boldItalic.fntdata"/><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Carlito-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Carlito-italic.fntdata"/><Relationship Id="rId16" Type="http://schemas.openxmlformats.org/officeDocument/2006/relationships/slide" Target="slides/slide11.xml"/><Relationship Id="rId38" Type="http://schemas.openxmlformats.org/officeDocument/2006/relationships/font" Target="fonts/Carli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6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6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6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4" name="Google Shape;10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9" name="Google Shape;15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5" name="Google Shape;16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2" name="Google Shape;17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8" name="Google Shape;17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4" name="Google Shape;18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0" name="Google Shape;19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6" name="Google Shape;19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2" name="Google Shape;20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9" name="Google Shape;20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6" name="Google Shape;21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9" name="Google Shape;10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3" name="Google Shape;22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9" name="Google Shape;24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3" name="Google Shape;27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78" name="Google Shape;27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0" name="Google Shape;300;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5" name="Google Shape;30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4" name="Google Shape;314;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19" name="Google Shape;31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4" name="Google Shape;32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9" name="Google Shape;32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5" name="Google Shape;11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9" name="Google Shape;33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5" name="Google Shape;34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1" name="Google Shape;12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7" name="Google Shape;12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4" name="Google Shape;13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0" name="Google Shape;14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7" name="Google Shape;14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3" name="Google Shape;15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9" name="Shape 19"/>
        <p:cNvGrpSpPr/>
        <p:nvPr/>
      </p:nvGrpSpPr>
      <p:grpSpPr>
        <a:xfrm>
          <a:off x="0" y="0"/>
          <a:ext cx="0" cy="0"/>
          <a:chOff x="0" y="0"/>
          <a:chExt cx="0" cy="0"/>
        </a:xfrm>
      </p:grpSpPr>
      <p:sp>
        <p:nvSpPr>
          <p:cNvPr id="20" name="Google Shape;20;p33"/>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sp>
        <p:nvSpPr>
          <p:cNvPr id="21" name="Google Shape;21;p33"/>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2"/>
              </a:buClr>
              <a:buSzPts val="4800"/>
              <a:buFont typeface="Lucida Sans"/>
              <a:buNone/>
              <a:defRPr b="1"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3"/>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rmAutofit/>
          </a:bodyPr>
          <a:lstStyle>
            <a:lvl1pPr lvl="0" marR="64008"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grpSp>
        <p:nvGrpSpPr>
          <p:cNvPr id="23" name="Google Shape;23;p33"/>
          <p:cNvGrpSpPr/>
          <p:nvPr/>
        </p:nvGrpSpPr>
        <p:grpSpPr>
          <a:xfrm>
            <a:off x="-3765" y="4953000"/>
            <a:ext cx="9147765" cy="1912088"/>
            <a:chOff x="-3765" y="4832896"/>
            <a:chExt cx="9147765" cy="2032192"/>
          </a:xfrm>
        </p:grpSpPr>
        <p:sp>
          <p:nvSpPr>
            <p:cNvPr id="24" name="Google Shape;24;p33"/>
            <p:cNvSpPr/>
            <p:nvPr/>
          </p:nvSpPr>
          <p:spPr>
            <a:xfrm>
              <a:off x="1687513" y="4832896"/>
              <a:ext cx="7456487" cy="51881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5" name="Google Shape;25;p33"/>
            <p:cNvSpPr/>
            <p:nvPr/>
          </p:nvSpPr>
          <p:spPr>
            <a:xfrm>
              <a:off x="35443" y="5135526"/>
              <a:ext cx="9108557" cy="838200"/>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6" name="Google Shape;26;p33"/>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cxnSp>
          <p:nvCxnSpPr>
            <p:cNvPr id="27" name="Google Shape;27;p33"/>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28" name="Google Shape;28;p3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sz="1000">
                <a:solidFill>
                  <a:srgbClr val="FFFFFF"/>
                </a:solidFill>
                <a:latin typeface="Arial"/>
                <a:ea typeface="Arial"/>
                <a:cs typeface="Arial"/>
                <a:sym typeface="Arial"/>
              </a:defRPr>
            </a:lvl1pPr>
            <a:lvl2pPr indent="0" lvl="1" marL="0" marR="0" algn="r">
              <a:spcBef>
                <a:spcPts val="0"/>
              </a:spcBef>
              <a:spcAft>
                <a:spcPts val="0"/>
              </a:spcAft>
              <a:buNone/>
              <a:defRPr b="0" sz="1000">
                <a:solidFill>
                  <a:srgbClr val="FFFFFF"/>
                </a:solidFill>
                <a:latin typeface="Arial"/>
                <a:ea typeface="Arial"/>
                <a:cs typeface="Arial"/>
                <a:sym typeface="Arial"/>
              </a:defRPr>
            </a:lvl2pPr>
            <a:lvl3pPr indent="0" lvl="2" marL="0" marR="0" algn="r">
              <a:spcBef>
                <a:spcPts val="0"/>
              </a:spcBef>
              <a:spcAft>
                <a:spcPts val="0"/>
              </a:spcAft>
              <a:buNone/>
              <a:defRPr b="0" sz="1000">
                <a:solidFill>
                  <a:srgbClr val="FFFFFF"/>
                </a:solidFill>
                <a:latin typeface="Arial"/>
                <a:ea typeface="Arial"/>
                <a:cs typeface="Arial"/>
                <a:sym typeface="Arial"/>
              </a:defRPr>
            </a:lvl3pPr>
            <a:lvl4pPr indent="0" lvl="3" marL="0" marR="0" algn="r">
              <a:spcBef>
                <a:spcPts val="0"/>
              </a:spcBef>
              <a:spcAft>
                <a:spcPts val="0"/>
              </a:spcAft>
              <a:buNone/>
              <a:defRPr b="0" sz="1000">
                <a:solidFill>
                  <a:srgbClr val="FFFFFF"/>
                </a:solidFill>
                <a:latin typeface="Arial"/>
                <a:ea typeface="Arial"/>
                <a:cs typeface="Arial"/>
                <a:sym typeface="Arial"/>
              </a:defRPr>
            </a:lvl4pPr>
            <a:lvl5pPr indent="0" lvl="4" marL="0" marR="0" algn="r">
              <a:spcBef>
                <a:spcPts val="0"/>
              </a:spcBef>
              <a:spcAft>
                <a:spcPts val="0"/>
              </a:spcAft>
              <a:buNone/>
              <a:defRPr b="0" sz="1000">
                <a:solidFill>
                  <a:srgbClr val="FFFFFF"/>
                </a:solidFill>
                <a:latin typeface="Arial"/>
                <a:ea typeface="Arial"/>
                <a:cs typeface="Arial"/>
                <a:sym typeface="Arial"/>
              </a:defRPr>
            </a:lvl5pPr>
            <a:lvl6pPr indent="0" lvl="5" marL="0" marR="0" algn="r">
              <a:spcBef>
                <a:spcPts val="0"/>
              </a:spcBef>
              <a:spcAft>
                <a:spcPts val="0"/>
              </a:spcAft>
              <a:buNone/>
              <a:defRPr b="0" sz="1000">
                <a:solidFill>
                  <a:srgbClr val="FFFFFF"/>
                </a:solidFill>
                <a:latin typeface="Arial"/>
                <a:ea typeface="Arial"/>
                <a:cs typeface="Arial"/>
                <a:sym typeface="Arial"/>
              </a:defRPr>
            </a:lvl6pPr>
            <a:lvl7pPr indent="0" lvl="6" marL="0" marR="0" algn="r">
              <a:spcBef>
                <a:spcPts val="0"/>
              </a:spcBef>
              <a:spcAft>
                <a:spcPts val="0"/>
              </a:spcAft>
              <a:buNone/>
              <a:defRPr b="0" sz="1000">
                <a:solidFill>
                  <a:srgbClr val="FFFFFF"/>
                </a:solidFill>
                <a:latin typeface="Arial"/>
                <a:ea typeface="Arial"/>
                <a:cs typeface="Arial"/>
                <a:sym typeface="Arial"/>
              </a:defRPr>
            </a:lvl7pPr>
            <a:lvl8pPr indent="0" lvl="7" marL="0" marR="0" algn="r">
              <a:spcBef>
                <a:spcPts val="0"/>
              </a:spcBef>
              <a:spcAft>
                <a:spcPts val="0"/>
              </a:spcAft>
              <a:buNone/>
              <a:defRPr b="0" sz="1000">
                <a:solidFill>
                  <a:srgbClr val="FFFFFF"/>
                </a:solidFill>
                <a:latin typeface="Arial"/>
                <a:ea typeface="Arial"/>
                <a:cs typeface="Arial"/>
                <a:sym typeface="Arial"/>
              </a:defRPr>
            </a:lvl8pPr>
            <a:lvl9pPr indent="0" lvl="8" marL="0" marR="0" algn="r">
              <a:spcBef>
                <a:spcPts val="0"/>
              </a:spcBef>
              <a:spcAft>
                <a:spcPts val="0"/>
              </a:spcAft>
              <a:buNone/>
              <a:defRPr b="0" sz="1000">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42"/>
          <p:cNvSpPr txBox="1"/>
          <p:nvPr>
            <p:ph idx="1" type="body"/>
          </p:nvPr>
        </p:nvSpPr>
        <p:spPr>
          <a:xfrm rot="5400000">
            <a:off x="2378965" y="-440435"/>
            <a:ext cx="4386071" cy="8229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3" name="Google Shape;93;p4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43"/>
          <p:cNvSpPr txBox="1"/>
          <p:nvPr>
            <p:ph type="title"/>
          </p:nvPr>
        </p:nvSpPr>
        <p:spPr>
          <a:xfrm rot="5400000">
            <a:off x="4936367" y="2182286"/>
            <a:ext cx="5592761" cy="177747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43"/>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9" name="Google Shape;99;p4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4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34"/>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3" name="Google Shape;33;p3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
        <p:nvSpPr>
          <p:cNvPr id="38" name="Google Shape;38;p3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B1B1B1"/>
            </a:gs>
            <a:gs pos="40000">
              <a:srgbClr val="9E9E9E"/>
            </a:gs>
            <a:gs pos="100000">
              <a:schemeClr val="dk1"/>
            </a:gs>
          </a:gsLst>
          <a:path path="circle">
            <a:fillToRect b="100%" l="100%"/>
          </a:path>
          <a:tileRect r="-100%" t="-100%"/>
        </a:gradFill>
      </p:bgPr>
    </p:bg>
    <p:spTree>
      <p:nvGrpSpPr>
        <p:cNvPr id="41" name="Shape 41"/>
        <p:cNvGrpSpPr/>
        <p:nvPr/>
      </p:nvGrpSpPr>
      <p:grpSpPr>
        <a:xfrm>
          <a:off x="0" y="0"/>
          <a:ext cx="0" cy="0"/>
          <a:chOff x="0" y="0"/>
          <a:chExt cx="0" cy="0"/>
        </a:xfrm>
      </p:grpSpPr>
      <p:sp>
        <p:nvSpPr>
          <p:cNvPr id="42" name="Google Shape;42;p36"/>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2"/>
              </a:buClr>
              <a:buSzPts val="4800"/>
              <a:buFont typeface="Lucida Sans"/>
              <a:buNone/>
              <a:defRPr b="1"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6"/>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4"/>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4" name="Google Shape;44;p3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36"/>
          <p:cNvSpPr/>
          <p:nvPr/>
        </p:nvSpPr>
        <p:spPr>
          <a:xfrm>
            <a:off x="3636680"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lt1"/>
              </a:solidFill>
              <a:latin typeface="Arial"/>
              <a:ea typeface="Arial"/>
              <a:cs typeface="Arial"/>
              <a:sym typeface="Arial"/>
            </a:endParaRPr>
          </a:p>
        </p:txBody>
      </p:sp>
      <p:sp>
        <p:nvSpPr>
          <p:cNvPr id="48" name="Google Shape;48;p36"/>
          <p:cNvSpPr/>
          <p:nvPr/>
        </p:nvSpPr>
        <p:spPr>
          <a:xfrm>
            <a:off x="3450264"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gradFill>
          <a:gsLst>
            <a:gs pos="0">
              <a:srgbClr val="B1B1B1"/>
            </a:gs>
            <a:gs pos="40000">
              <a:srgbClr val="9E9E9E"/>
            </a:gs>
            <a:gs pos="100000">
              <a:schemeClr val="dk1"/>
            </a:gs>
          </a:gsLst>
          <a:path path="circle">
            <a:fillToRect b="100%" l="100%"/>
          </a:path>
          <a:tileRect r="-100%" t="-100%"/>
        </a:gradFill>
      </p:bgPr>
    </p:bg>
    <p:spTree>
      <p:nvGrpSpPr>
        <p:cNvPr id="49" name="Shape 49"/>
        <p:cNvGrpSpPr/>
        <p:nvPr/>
      </p:nvGrpSpPr>
      <p:grpSpPr>
        <a:xfrm>
          <a:off x="0" y="0"/>
          <a:ext cx="0" cy="0"/>
          <a:chOff x="0" y="0"/>
          <a:chExt cx="0" cy="0"/>
        </a:xfrm>
      </p:grpSpPr>
      <p:sp>
        <p:nvSpPr>
          <p:cNvPr id="50" name="Google Shape;50;p37"/>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1" name="Google Shape;51;p37"/>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2" name="Google Shape;52;p3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55" name="Google Shape;55;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bg>
      <p:bgPr>
        <a:blipFill rotWithShape="1">
          <a:blip r:embed="rId2">
            <a:alphaModFix/>
          </a:blip>
          <a:tile algn="tl" flip="none" tx="0" sx="50000" ty="0" sy="50000"/>
        </a:blipFill>
      </p:bgPr>
    </p:bg>
    <p:spTree>
      <p:nvGrpSpPr>
        <p:cNvPr id="56" name="Shape 56"/>
        <p:cNvGrpSpPr/>
        <p:nvPr/>
      </p:nvGrpSpPr>
      <p:grpSpPr>
        <a:xfrm>
          <a:off x="0" y="0"/>
          <a:ext cx="0" cy="0"/>
          <a:chOff x="0" y="0"/>
          <a:chExt cx="0" cy="0"/>
        </a:xfrm>
      </p:grpSpPr>
      <p:sp>
        <p:nvSpPr>
          <p:cNvPr id="57" name="Google Shape;57;p38"/>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38"/>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9" name="Google Shape;59;p38"/>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60" name="Google Shape;60;p38"/>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40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61" name="Google Shape;61;p38"/>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62" name="Google Shape;62;p3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65" name="Shape 65"/>
        <p:cNvGrpSpPr/>
        <p:nvPr/>
      </p:nvGrpSpPr>
      <p:grpSpPr>
        <a:xfrm>
          <a:off x="0" y="0"/>
          <a:ext cx="0" cy="0"/>
          <a:chOff x="0" y="0"/>
          <a:chExt cx="0" cy="0"/>
        </a:xfrm>
      </p:grpSpPr>
      <p:sp>
        <p:nvSpPr>
          <p:cNvPr id="66" name="Google Shape;66;p3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69" name="Google Shape;69;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blipFill rotWithShape="1">
          <a:blip r:embed="rId2">
            <a:alphaModFix/>
          </a:blip>
          <a:tile algn="tl" flip="none" tx="0" sx="50000" ty="0" sy="50000"/>
        </a:blipFill>
      </p:bgPr>
    </p:bg>
    <p:spTree>
      <p:nvGrpSpPr>
        <p:cNvPr id="70" name="Shape 70"/>
        <p:cNvGrpSpPr/>
        <p:nvPr/>
      </p:nvGrpSpPr>
      <p:grpSpPr>
        <a:xfrm>
          <a:off x="0" y="0"/>
          <a:ext cx="0" cy="0"/>
          <a:chOff x="0" y="0"/>
          <a:chExt cx="0" cy="0"/>
        </a:xfrm>
      </p:grpSpPr>
      <p:sp>
        <p:nvSpPr>
          <p:cNvPr id="71" name="Google Shape;71;p40"/>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40"/>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1088"/>
              <a:buNone/>
              <a:defRPr sz="1600"/>
            </a:lvl1pPr>
            <a:lvl2pPr indent="-228600" lvl="1" marL="914400" algn="l">
              <a:spcBef>
                <a:spcPts val="324"/>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3" name="Google Shape;73;p40"/>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rmAutofit/>
          </a:bodyPr>
          <a:lstStyle>
            <a:lvl1pPr indent="-366776" lvl="0" marL="457200" algn="l">
              <a:spcBef>
                <a:spcPts val="400"/>
              </a:spcBef>
              <a:spcAft>
                <a:spcPts val="0"/>
              </a:spcAft>
              <a:buSzPts val="2176"/>
              <a:buChar char="🞂"/>
              <a:defRPr sz="3200"/>
            </a:lvl1pPr>
            <a:lvl2pPr indent="-406400" lvl="1" marL="914400" algn="l">
              <a:spcBef>
                <a:spcPts val="324"/>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4" name="Google Shape;74;p4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rgbClr val="B1B1B1"/>
            </a:gs>
            <a:gs pos="40000">
              <a:srgbClr val="9E9E9E"/>
            </a:gs>
            <a:gs pos="100000">
              <a:schemeClr val="dk1"/>
            </a:gs>
          </a:gsLst>
          <a:path path="circle">
            <a:fillToRect b="100%" l="100%"/>
          </a:path>
          <a:tileRect r="-100%" t="-100%"/>
        </a:gradFill>
      </p:bgPr>
    </p:bg>
    <p:spTree>
      <p:nvGrpSpPr>
        <p:cNvPr id="77" name="Shape 77"/>
        <p:cNvGrpSpPr/>
        <p:nvPr/>
      </p:nvGrpSpPr>
      <p:grpSpPr>
        <a:xfrm>
          <a:off x="0" y="0"/>
          <a:ext cx="0" cy="0"/>
          <a:chOff x="0" y="0"/>
          <a:chExt cx="0" cy="0"/>
        </a:xfrm>
      </p:grpSpPr>
      <p:sp>
        <p:nvSpPr>
          <p:cNvPr id="78" name="Google Shape;78;p41"/>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rmAutofit/>
          </a:bodyPr>
          <a:lstStyle>
            <a:lvl1pPr indent="-228600" lvl="0" marL="457200" marR="18288" algn="r">
              <a:spcBef>
                <a:spcPts val="400"/>
              </a:spcBef>
              <a:spcAft>
                <a:spcPts val="0"/>
              </a:spcAft>
              <a:buSzPts val="952"/>
              <a:buNone/>
              <a:defRPr sz="1400"/>
            </a:lvl1pPr>
            <a:lvl2pPr indent="-304800" lvl="1" marL="914400" algn="l">
              <a:spcBef>
                <a:spcPts val="324"/>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9" name="Google Shape;79;p41"/>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sp>
      <p:sp>
        <p:nvSpPr>
          <p:cNvPr id="80" name="Google Shape;80;p4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algn="r">
              <a:spcBef>
                <a:spcPts val="0"/>
              </a:spcBef>
              <a:spcAft>
                <a:spcPts val="0"/>
              </a:spcAft>
              <a:buNone/>
              <a:defRPr b="0" sz="1000">
                <a:solidFill>
                  <a:schemeClr val="lt1"/>
                </a:solidFill>
                <a:latin typeface="Arial"/>
                <a:ea typeface="Arial"/>
                <a:cs typeface="Arial"/>
                <a:sym typeface="Arial"/>
              </a:defRPr>
            </a:lvl1pPr>
            <a:lvl2pPr indent="0" lvl="1" marL="0" marR="0" algn="r">
              <a:spcBef>
                <a:spcPts val="0"/>
              </a:spcBef>
              <a:spcAft>
                <a:spcPts val="0"/>
              </a:spcAft>
              <a:buNone/>
              <a:defRPr b="0" sz="1000">
                <a:solidFill>
                  <a:schemeClr val="lt1"/>
                </a:solidFill>
                <a:latin typeface="Arial"/>
                <a:ea typeface="Arial"/>
                <a:cs typeface="Arial"/>
                <a:sym typeface="Arial"/>
              </a:defRPr>
            </a:lvl2pPr>
            <a:lvl3pPr indent="0" lvl="2" marL="0" marR="0" algn="r">
              <a:spcBef>
                <a:spcPts val="0"/>
              </a:spcBef>
              <a:spcAft>
                <a:spcPts val="0"/>
              </a:spcAft>
              <a:buNone/>
              <a:defRPr b="0" sz="1000">
                <a:solidFill>
                  <a:schemeClr val="lt1"/>
                </a:solidFill>
                <a:latin typeface="Arial"/>
                <a:ea typeface="Arial"/>
                <a:cs typeface="Arial"/>
                <a:sym typeface="Arial"/>
              </a:defRPr>
            </a:lvl3pPr>
            <a:lvl4pPr indent="0" lvl="3" marL="0" marR="0" algn="r">
              <a:spcBef>
                <a:spcPts val="0"/>
              </a:spcBef>
              <a:spcAft>
                <a:spcPts val="0"/>
              </a:spcAft>
              <a:buNone/>
              <a:defRPr b="0" sz="1000">
                <a:solidFill>
                  <a:schemeClr val="lt1"/>
                </a:solidFill>
                <a:latin typeface="Arial"/>
                <a:ea typeface="Arial"/>
                <a:cs typeface="Arial"/>
                <a:sym typeface="Arial"/>
              </a:defRPr>
            </a:lvl4pPr>
            <a:lvl5pPr indent="0" lvl="4" marL="0" marR="0" algn="r">
              <a:spcBef>
                <a:spcPts val="0"/>
              </a:spcBef>
              <a:spcAft>
                <a:spcPts val="0"/>
              </a:spcAft>
              <a:buNone/>
              <a:defRPr b="0" sz="1000">
                <a:solidFill>
                  <a:schemeClr val="lt1"/>
                </a:solidFill>
                <a:latin typeface="Arial"/>
                <a:ea typeface="Arial"/>
                <a:cs typeface="Arial"/>
                <a:sym typeface="Arial"/>
              </a:defRPr>
            </a:lvl5pPr>
            <a:lvl6pPr indent="0" lvl="5" marL="0" marR="0" algn="r">
              <a:spcBef>
                <a:spcPts val="0"/>
              </a:spcBef>
              <a:spcAft>
                <a:spcPts val="0"/>
              </a:spcAft>
              <a:buNone/>
              <a:defRPr b="0" sz="1000">
                <a:solidFill>
                  <a:schemeClr val="lt1"/>
                </a:solidFill>
                <a:latin typeface="Arial"/>
                <a:ea typeface="Arial"/>
                <a:cs typeface="Arial"/>
                <a:sym typeface="Arial"/>
              </a:defRPr>
            </a:lvl6pPr>
            <a:lvl7pPr indent="0" lvl="6" marL="0" marR="0" algn="r">
              <a:spcBef>
                <a:spcPts val="0"/>
              </a:spcBef>
              <a:spcAft>
                <a:spcPts val="0"/>
              </a:spcAft>
              <a:buNone/>
              <a:defRPr b="0" sz="1000">
                <a:solidFill>
                  <a:schemeClr val="lt1"/>
                </a:solidFill>
                <a:latin typeface="Arial"/>
                <a:ea typeface="Arial"/>
                <a:cs typeface="Arial"/>
                <a:sym typeface="Arial"/>
              </a:defRPr>
            </a:lvl7pPr>
            <a:lvl8pPr indent="0" lvl="7" marL="0" marR="0" algn="r">
              <a:spcBef>
                <a:spcPts val="0"/>
              </a:spcBef>
              <a:spcAft>
                <a:spcPts val="0"/>
              </a:spcAft>
              <a:buNone/>
              <a:defRPr b="0" sz="1000">
                <a:solidFill>
                  <a:schemeClr val="lt1"/>
                </a:solidFill>
                <a:latin typeface="Arial"/>
                <a:ea typeface="Arial"/>
                <a:cs typeface="Arial"/>
                <a:sym typeface="Arial"/>
              </a:defRPr>
            </a:lvl8pPr>
            <a:lvl9pPr indent="0" lvl="8" marL="0" marR="0" algn="r">
              <a:spcBef>
                <a:spcPts val="0"/>
              </a:spcBef>
              <a:spcAft>
                <a:spcPts val="0"/>
              </a:spcAft>
              <a:buNone/>
              <a:defRPr b="0" sz="10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41"/>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rm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41"/>
          <p:cNvSpPr/>
          <p:nvPr/>
        </p:nvSpPr>
        <p:spPr>
          <a:xfrm>
            <a:off x="716436" y="5001993"/>
            <a:ext cx="3802003" cy="1443111"/>
          </a:xfrm>
          <a:custGeom>
            <a:rect b="b" l="l" r="r" t="t"/>
            <a:pathLst>
              <a:path extrusionOk="0" h="528" w="5760">
                <a:moveTo>
                  <a:pt x="-329" y="347"/>
                </a:moveTo>
                <a:lnTo>
                  <a:pt x="7156" y="682"/>
                </a:lnTo>
                <a:lnTo>
                  <a:pt x="5229" y="682"/>
                </a:lnTo>
                <a:lnTo>
                  <a:pt x="-328" y="345"/>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lt1"/>
              </a:solidFill>
              <a:latin typeface="Arial"/>
              <a:ea typeface="Arial"/>
              <a:cs typeface="Arial"/>
              <a:sym typeface="Arial"/>
            </a:endParaRPr>
          </a:p>
        </p:txBody>
      </p:sp>
      <p:sp>
        <p:nvSpPr>
          <p:cNvPr id="85" name="Google Shape;85;p41"/>
          <p:cNvSpPr/>
          <p:nvPr/>
        </p:nvSpPr>
        <p:spPr>
          <a:xfrm>
            <a:off x="-53561" y="5785023"/>
            <a:ext cx="3802003"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lt1"/>
              </a:solidFill>
              <a:latin typeface="Arial"/>
              <a:ea typeface="Arial"/>
              <a:cs typeface="Arial"/>
              <a:sym typeface="Arial"/>
            </a:endParaRPr>
          </a:p>
        </p:txBody>
      </p:sp>
      <p:sp>
        <p:nvSpPr>
          <p:cNvPr id="86" name="Google Shape;86;p41"/>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cxnSp>
        <p:nvCxnSpPr>
          <p:cNvPr id="87" name="Google Shape;87;p41"/>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88" name="Google Shape;88;p41"/>
          <p:cNvSpPr/>
          <p:nvPr/>
        </p:nvSpPr>
        <p:spPr>
          <a:xfrm>
            <a:off x="8664112"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lt1"/>
              </a:solidFill>
              <a:latin typeface="Arial"/>
              <a:ea typeface="Arial"/>
              <a:cs typeface="Arial"/>
              <a:sym typeface="Arial"/>
            </a:endParaRPr>
          </a:p>
        </p:txBody>
      </p:sp>
      <p:sp>
        <p:nvSpPr>
          <p:cNvPr id="89" name="Google Shape;89;p41"/>
          <p:cNvSpPr/>
          <p:nvPr/>
        </p:nvSpPr>
        <p:spPr>
          <a:xfrm>
            <a:off x="8477696"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2"/>
          <p:cNvSpPr/>
          <p:nvPr/>
        </p:nvSpPr>
        <p:spPr>
          <a:xfrm>
            <a:off x="716436" y="5001993"/>
            <a:ext cx="3802003" cy="1443111"/>
          </a:xfrm>
          <a:custGeom>
            <a:rect b="b" l="l" r="r" t="t"/>
            <a:pathLst>
              <a:path extrusionOk="0" h="528" w="5760">
                <a:moveTo>
                  <a:pt x="-329" y="347"/>
                </a:moveTo>
                <a:lnTo>
                  <a:pt x="7156" y="682"/>
                </a:lnTo>
                <a:lnTo>
                  <a:pt x="5229" y="682"/>
                </a:lnTo>
                <a:lnTo>
                  <a:pt x="-328" y="345"/>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11" name="Google Shape;11;p32"/>
          <p:cNvSpPr/>
          <p:nvPr/>
        </p:nvSpPr>
        <p:spPr>
          <a:xfrm>
            <a:off x="-53561" y="5785023"/>
            <a:ext cx="3802003"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12" name="Google Shape;12;p32"/>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Arial"/>
              <a:ea typeface="Arial"/>
              <a:cs typeface="Arial"/>
              <a:sym typeface="Arial"/>
            </a:endParaRPr>
          </a:p>
        </p:txBody>
      </p:sp>
      <p:cxnSp>
        <p:nvCxnSpPr>
          <p:cNvPr id="13" name="Google Shape;13;p32"/>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4" name="Google Shape;14;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100"/>
              <a:buFont typeface="Lucida Sans"/>
              <a:buNone/>
              <a:defRPr b="1" i="0" sz="4100" u="none" cap="none" strike="noStrik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32"/>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6" name="Google Shape;16;p3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Arial"/>
                <a:ea typeface="Arial"/>
                <a:cs typeface="Arial"/>
                <a:sym typeface="Arial"/>
              </a:defRPr>
            </a:lvl1pPr>
            <a:lvl2pPr lvl="1" marR="0" rtl="0" algn="l">
              <a:spcBef>
                <a:spcPts val="0"/>
              </a:spcBef>
              <a:spcAft>
                <a:spcPts val="0"/>
              </a:spcAft>
              <a:buSzPts val="1400"/>
              <a:buNone/>
              <a:defRPr b="0" i="0" sz="1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600" u="none" cap="none" strike="noStrike">
                <a:solidFill>
                  <a:schemeClr val="dk1"/>
                </a:solidFill>
                <a:latin typeface="Arial"/>
                <a:ea typeface="Arial"/>
                <a:cs typeface="Arial"/>
                <a:sym typeface="Arial"/>
              </a:defRPr>
            </a:lvl9pPr>
          </a:lstStyle>
          <a:p/>
        </p:txBody>
      </p:sp>
      <p:sp>
        <p:nvSpPr>
          <p:cNvPr id="17" name="Google Shape;17;p3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dk1"/>
                </a:solidFill>
                <a:latin typeface="Arial"/>
                <a:ea typeface="Arial"/>
                <a:cs typeface="Arial"/>
                <a:sym typeface="Arial"/>
              </a:defRPr>
            </a:lvl1pPr>
            <a:lvl2pPr lvl="1" marR="0" rtl="0" algn="l">
              <a:spcBef>
                <a:spcPts val="0"/>
              </a:spcBef>
              <a:spcAft>
                <a:spcPts val="0"/>
              </a:spcAft>
              <a:buSzPts val="1400"/>
              <a:buNone/>
              <a:defRPr b="0" i="0" sz="16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6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6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6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6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6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6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600" u="none" cap="none" strike="noStrike">
                <a:solidFill>
                  <a:schemeClr val="dk1"/>
                </a:solidFill>
                <a:latin typeface="Arial"/>
                <a:ea typeface="Arial"/>
                <a:cs typeface="Arial"/>
                <a:sym typeface="Arial"/>
              </a:defRPr>
            </a:lvl9pPr>
          </a:lstStyle>
          <a:p/>
        </p:txBody>
      </p:sp>
      <p:sp>
        <p:nvSpPr>
          <p:cNvPr id="18" name="Google Shape;18;p3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sz="1000" u="none">
                <a:solidFill>
                  <a:schemeClr val="dk1"/>
                </a:solidFill>
                <a:latin typeface="Arial"/>
                <a:ea typeface="Arial"/>
                <a:cs typeface="Arial"/>
                <a:sym typeface="Arial"/>
              </a:defRPr>
            </a:lvl1pPr>
            <a:lvl2pPr indent="0" lvl="1" marL="0" marR="0" rtl="0" algn="r">
              <a:spcBef>
                <a:spcPts val="0"/>
              </a:spcBef>
              <a:spcAft>
                <a:spcPts val="0"/>
              </a:spcAft>
              <a:buNone/>
              <a:defRPr b="0" sz="1000" u="none">
                <a:solidFill>
                  <a:schemeClr val="dk1"/>
                </a:solidFill>
                <a:latin typeface="Arial"/>
                <a:ea typeface="Arial"/>
                <a:cs typeface="Arial"/>
                <a:sym typeface="Arial"/>
              </a:defRPr>
            </a:lvl2pPr>
            <a:lvl3pPr indent="0" lvl="2" marL="0" marR="0" rtl="0" algn="r">
              <a:spcBef>
                <a:spcPts val="0"/>
              </a:spcBef>
              <a:spcAft>
                <a:spcPts val="0"/>
              </a:spcAft>
              <a:buNone/>
              <a:defRPr b="0" sz="1000" u="none">
                <a:solidFill>
                  <a:schemeClr val="dk1"/>
                </a:solidFill>
                <a:latin typeface="Arial"/>
                <a:ea typeface="Arial"/>
                <a:cs typeface="Arial"/>
                <a:sym typeface="Arial"/>
              </a:defRPr>
            </a:lvl3pPr>
            <a:lvl4pPr indent="0" lvl="3" marL="0" marR="0" rtl="0" algn="r">
              <a:spcBef>
                <a:spcPts val="0"/>
              </a:spcBef>
              <a:spcAft>
                <a:spcPts val="0"/>
              </a:spcAft>
              <a:buNone/>
              <a:defRPr b="0" sz="1000" u="none">
                <a:solidFill>
                  <a:schemeClr val="dk1"/>
                </a:solidFill>
                <a:latin typeface="Arial"/>
                <a:ea typeface="Arial"/>
                <a:cs typeface="Arial"/>
                <a:sym typeface="Arial"/>
              </a:defRPr>
            </a:lvl4pPr>
            <a:lvl5pPr indent="0" lvl="4" marL="0" marR="0" rtl="0" algn="r">
              <a:spcBef>
                <a:spcPts val="0"/>
              </a:spcBef>
              <a:spcAft>
                <a:spcPts val="0"/>
              </a:spcAft>
              <a:buNone/>
              <a:defRPr b="0" sz="1000" u="none">
                <a:solidFill>
                  <a:schemeClr val="dk1"/>
                </a:solidFill>
                <a:latin typeface="Arial"/>
                <a:ea typeface="Arial"/>
                <a:cs typeface="Arial"/>
                <a:sym typeface="Arial"/>
              </a:defRPr>
            </a:lvl5pPr>
            <a:lvl6pPr indent="0" lvl="5" marL="0" marR="0" rtl="0" algn="r">
              <a:spcBef>
                <a:spcPts val="0"/>
              </a:spcBef>
              <a:spcAft>
                <a:spcPts val="0"/>
              </a:spcAft>
              <a:buNone/>
              <a:defRPr b="0" sz="1000" u="none">
                <a:solidFill>
                  <a:schemeClr val="dk1"/>
                </a:solidFill>
                <a:latin typeface="Arial"/>
                <a:ea typeface="Arial"/>
                <a:cs typeface="Arial"/>
                <a:sym typeface="Arial"/>
              </a:defRPr>
            </a:lvl6pPr>
            <a:lvl7pPr indent="0" lvl="6" marL="0" marR="0" rtl="0" algn="r">
              <a:spcBef>
                <a:spcPts val="0"/>
              </a:spcBef>
              <a:spcAft>
                <a:spcPts val="0"/>
              </a:spcAft>
              <a:buNone/>
              <a:defRPr b="0" sz="1000" u="none">
                <a:solidFill>
                  <a:schemeClr val="dk1"/>
                </a:solidFill>
                <a:latin typeface="Arial"/>
                <a:ea typeface="Arial"/>
                <a:cs typeface="Arial"/>
                <a:sym typeface="Arial"/>
              </a:defRPr>
            </a:lvl7pPr>
            <a:lvl8pPr indent="0" lvl="7" marL="0" marR="0" rtl="0" algn="r">
              <a:spcBef>
                <a:spcPts val="0"/>
              </a:spcBef>
              <a:spcAft>
                <a:spcPts val="0"/>
              </a:spcAft>
              <a:buNone/>
              <a:defRPr b="0" sz="1000" u="none">
                <a:solidFill>
                  <a:schemeClr val="dk1"/>
                </a:solidFill>
                <a:latin typeface="Arial"/>
                <a:ea typeface="Arial"/>
                <a:cs typeface="Arial"/>
                <a:sym typeface="Arial"/>
              </a:defRPr>
            </a:lvl8pPr>
            <a:lvl9pPr indent="0" lvl="8" marL="0" marR="0" rtl="0" algn="r">
              <a:spcBef>
                <a:spcPts val="0"/>
              </a:spcBef>
              <a:spcAft>
                <a:spcPts val="0"/>
              </a:spcAft>
              <a:buNone/>
              <a:defRPr b="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20.png"/><Relationship Id="rId9"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22.png"/><Relationship Id="rId7" Type="http://schemas.openxmlformats.org/officeDocument/2006/relationships/image" Target="../media/image12.png"/><Relationship Id="rId8"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0.png"/><Relationship Id="rId6" Type="http://schemas.openxmlformats.org/officeDocument/2006/relationships/image" Target="../media/image14.png"/><Relationship Id="rId7" Type="http://schemas.openxmlformats.org/officeDocument/2006/relationships/image" Target="../media/image11.png"/><Relationship Id="rId8"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29.png"/><Relationship Id="rId5" Type="http://schemas.openxmlformats.org/officeDocument/2006/relationships/image" Target="../media/image10.png"/><Relationship Id="rId6" Type="http://schemas.openxmlformats.org/officeDocument/2006/relationships/image" Target="../media/image24.png"/><Relationship Id="rId7"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5.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
          <p:cNvSpPr txBox="1"/>
          <p:nvPr>
            <p:ph type="ctrTitle"/>
          </p:nvPr>
        </p:nvSpPr>
        <p:spPr>
          <a:xfrm>
            <a:off x="1828800" y="1143000"/>
            <a:ext cx="6858000" cy="2209800"/>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dk2"/>
              </a:buClr>
              <a:buSzPts val="4800"/>
              <a:buFont typeface="Lucida Sans"/>
              <a:buNone/>
            </a:pPr>
            <a:r>
              <a:rPr i="1" lang="en-US"/>
              <a:t>Message Passing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0"/>
          <p:cNvSpPr txBox="1"/>
          <p:nvPr>
            <p:ph idx="1" type="body"/>
          </p:nvPr>
        </p:nvSpPr>
        <p:spPr>
          <a:xfrm>
            <a:off x="685800" y="914400"/>
            <a:ext cx="8229600" cy="54864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150000"/>
              </a:lnSpc>
              <a:spcBef>
                <a:spcPts val="0"/>
              </a:spcBef>
              <a:spcAft>
                <a:spcPts val="0"/>
              </a:spcAft>
              <a:buClr>
                <a:schemeClr val="dk1"/>
              </a:buClr>
              <a:buSzPct val="68000"/>
              <a:buNone/>
            </a:pPr>
            <a:r>
              <a:rPr lang="en-US" sz="2200"/>
              <a:t>Finite-Bound (or Multiple.-Message) Buffer</a:t>
            </a:r>
            <a:endParaRPr sz="2000">
              <a:solidFill>
                <a:srgbClr val="FF0000"/>
              </a:solidFill>
            </a:endParaRPr>
          </a:p>
          <a:p>
            <a:pPr indent="-342900" lvl="1" marL="621792" rtl="0" algn="l">
              <a:lnSpc>
                <a:spcPct val="150000"/>
              </a:lnSpc>
              <a:spcBef>
                <a:spcPts val="324"/>
              </a:spcBef>
              <a:spcAft>
                <a:spcPts val="0"/>
              </a:spcAft>
              <a:buClr>
                <a:schemeClr val="dk1"/>
              </a:buClr>
              <a:buSzPct val="100000"/>
              <a:buFont typeface="Noto Sans Symbols"/>
              <a:buChar char="❑"/>
            </a:pPr>
            <a:r>
              <a:rPr i="1" lang="en-US" sz="2000"/>
              <a:t>Flow-controlled communication:</a:t>
            </a:r>
            <a:r>
              <a:rPr i="1" lang="en-US" sz="1800"/>
              <a:t> </a:t>
            </a:r>
            <a:endParaRPr/>
          </a:p>
          <a:p>
            <a:pPr indent="-342900" lvl="2" marL="859536" rtl="0" algn="l">
              <a:lnSpc>
                <a:spcPct val="150000"/>
              </a:lnSpc>
              <a:spcBef>
                <a:spcPts val="350"/>
              </a:spcBef>
              <a:spcAft>
                <a:spcPts val="0"/>
              </a:spcAft>
              <a:buClr>
                <a:schemeClr val="dk1"/>
              </a:buClr>
              <a:buSzPct val="100000"/>
              <a:buFont typeface="Noto Sans Symbols"/>
              <a:buChar char="⮚"/>
            </a:pPr>
            <a:r>
              <a:rPr i="1" lang="en-US" sz="1800"/>
              <a:t>The second method is to </a:t>
            </a:r>
            <a:r>
              <a:rPr i="1" lang="en-US" sz="1800">
                <a:solidFill>
                  <a:srgbClr val="0070C0"/>
                </a:solidFill>
              </a:rPr>
              <a:t>use flow control</a:t>
            </a:r>
            <a:r>
              <a:rPr i="1" lang="en-US" sz="1800"/>
              <a:t>, which means that the </a:t>
            </a:r>
            <a:r>
              <a:rPr i="1" lang="en-US" sz="1800">
                <a:solidFill>
                  <a:srgbClr val="0070C0"/>
                </a:solidFill>
              </a:rPr>
              <a:t>sender is blocked until the receiver accepts some messages</a:t>
            </a:r>
            <a:r>
              <a:rPr i="1" lang="en-US" sz="1800"/>
              <a:t>, thus creating space in the buffer for new messages.</a:t>
            </a:r>
            <a:endParaRPr/>
          </a:p>
          <a:p>
            <a:pPr indent="-342900" lvl="2" marL="859536" rtl="0" algn="l">
              <a:lnSpc>
                <a:spcPct val="150000"/>
              </a:lnSpc>
              <a:spcBef>
                <a:spcPts val="350"/>
              </a:spcBef>
              <a:spcAft>
                <a:spcPts val="0"/>
              </a:spcAft>
              <a:buClr>
                <a:schemeClr val="dk1"/>
              </a:buClr>
              <a:buSzPct val="100000"/>
              <a:buFont typeface="Noto Sans Symbols"/>
              <a:buChar char="⮚"/>
            </a:pPr>
            <a:r>
              <a:rPr i="1" lang="en-US" sz="1800"/>
              <a:t>This method introduces a synchronization between the sender and the receiver and </a:t>
            </a:r>
            <a:r>
              <a:rPr i="1" lang="en-US" sz="1800">
                <a:solidFill>
                  <a:srgbClr val="0070C0"/>
                </a:solidFill>
              </a:rPr>
              <a:t>may result in unexpected deadlocks</a:t>
            </a:r>
            <a:r>
              <a:rPr i="1" lang="en-US" sz="1800"/>
              <a:t>.</a:t>
            </a:r>
            <a:endParaRPr/>
          </a:p>
          <a:p>
            <a:pPr indent="0" lvl="1" marL="400050" rtl="0" algn="l">
              <a:lnSpc>
                <a:spcPct val="150000"/>
              </a:lnSpc>
              <a:spcBef>
                <a:spcPts val="324"/>
              </a:spcBef>
              <a:spcAft>
                <a:spcPts val="0"/>
              </a:spcAft>
              <a:buClr>
                <a:srgbClr val="0070C0"/>
              </a:buClr>
              <a:buSzPct val="100000"/>
              <a:buNone/>
            </a:pPr>
            <a:r>
              <a:rPr i="1" lang="en-US" sz="2400">
                <a:solidFill>
                  <a:srgbClr val="0070C0"/>
                </a:solidFill>
              </a:rPr>
              <a:t>Note</a:t>
            </a:r>
            <a:endParaRPr/>
          </a:p>
          <a:p>
            <a:pPr indent="-342900" lvl="1" marL="621792" rtl="0" algn="l">
              <a:lnSpc>
                <a:spcPct val="150000"/>
              </a:lnSpc>
              <a:spcBef>
                <a:spcPts val="324"/>
              </a:spcBef>
              <a:spcAft>
                <a:spcPts val="0"/>
              </a:spcAft>
              <a:buClr>
                <a:schemeClr val="dk1"/>
              </a:buClr>
              <a:buSzPct val="100000"/>
              <a:buFont typeface="Noto Sans Symbols"/>
              <a:buChar char="❑"/>
            </a:pPr>
            <a:r>
              <a:rPr i="1" lang="en-US" sz="2400"/>
              <a:t>The </a:t>
            </a:r>
            <a:r>
              <a:rPr i="1" lang="en-US" sz="2400">
                <a:solidFill>
                  <a:srgbClr val="0070C0"/>
                </a:solidFill>
              </a:rPr>
              <a:t>create buffer system call</a:t>
            </a:r>
            <a:r>
              <a:rPr i="1" lang="en-US" sz="2400"/>
              <a:t>, when executed by a receiver process, </a:t>
            </a:r>
            <a:r>
              <a:rPr i="1" lang="en-US" sz="2400">
                <a:solidFill>
                  <a:srgbClr val="0070C0"/>
                </a:solidFill>
              </a:rPr>
              <a:t>creates a buffer </a:t>
            </a:r>
            <a:r>
              <a:rPr i="1" lang="en-US" sz="2400"/>
              <a:t>(sometimes called a </a:t>
            </a:r>
            <a:r>
              <a:rPr i="1" lang="en-US" sz="2400">
                <a:solidFill>
                  <a:srgbClr val="0070C0"/>
                </a:solidFill>
              </a:rPr>
              <a:t>mailbox or port</a:t>
            </a:r>
            <a:r>
              <a:rPr i="1" lang="en-US" sz="2400"/>
              <a:t>) of a </a:t>
            </a:r>
            <a:r>
              <a:rPr i="1" lang="en-US" sz="2400">
                <a:solidFill>
                  <a:srgbClr val="0070C0"/>
                </a:solidFill>
              </a:rPr>
              <a:t>size specified by the receiver</a:t>
            </a:r>
            <a:r>
              <a:rPr i="1" lang="en-US" sz="2400"/>
              <a:t>.</a:t>
            </a:r>
            <a:endParaRPr/>
          </a:p>
          <a:p>
            <a:pPr indent="-342900" lvl="1" marL="621792" rtl="0" algn="l">
              <a:lnSpc>
                <a:spcPct val="150000"/>
              </a:lnSpc>
              <a:spcBef>
                <a:spcPts val="324"/>
              </a:spcBef>
              <a:spcAft>
                <a:spcPts val="0"/>
              </a:spcAft>
              <a:buClr>
                <a:schemeClr val="dk1"/>
              </a:buClr>
              <a:buSzPct val="100000"/>
              <a:buFont typeface="Noto Sans Symbols"/>
              <a:buChar char="❑"/>
            </a:pPr>
            <a:r>
              <a:rPr lang="en-US" sz="2400"/>
              <a:t>The receiver's mailbox may be located either in the </a:t>
            </a:r>
            <a:r>
              <a:rPr lang="en-US" sz="2400">
                <a:solidFill>
                  <a:srgbClr val="0070C0"/>
                </a:solidFill>
              </a:rPr>
              <a:t>kernel's address space</a:t>
            </a:r>
            <a:r>
              <a:rPr lang="en-US" sz="2400"/>
              <a:t> or in </a:t>
            </a:r>
            <a:r>
              <a:rPr lang="en-US" sz="2400">
                <a:solidFill>
                  <a:srgbClr val="0070C0"/>
                </a:solidFill>
              </a:rPr>
              <a:t>the receiver process's address space</a:t>
            </a:r>
            <a:r>
              <a:rPr lang="en-US" sz="2400"/>
              <a:t>.</a:t>
            </a:r>
            <a:endParaRPr/>
          </a:p>
        </p:txBody>
      </p:sp>
      <p:sp>
        <p:nvSpPr>
          <p:cNvPr id="162" name="Google Shape;162;p10"/>
          <p:cNvSpPr txBox="1"/>
          <p:nvPr>
            <p:ph type="title"/>
          </p:nvPr>
        </p:nvSpPr>
        <p:spPr>
          <a:xfrm>
            <a:off x="914400" y="277813"/>
            <a:ext cx="7772400" cy="71278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a:t>Buffering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1"/>
          <p:cNvSpPr txBox="1"/>
          <p:nvPr>
            <p:ph idx="1" type="body"/>
          </p:nvPr>
        </p:nvSpPr>
        <p:spPr>
          <a:xfrm>
            <a:off x="457200" y="990600"/>
            <a:ext cx="8458200" cy="5486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496"/>
              <a:buNone/>
            </a:pPr>
            <a:r>
              <a:rPr lang="en-US" sz="2200"/>
              <a:t>Finite-Bound (or Multiple.-Message) Buffer</a:t>
            </a:r>
            <a:endParaRPr sz="2000">
              <a:solidFill>
                <a:srgbClr val="FF0000"/>
              </a:solidFill>
            </a:endParaRPr>
          </a:p>
          <a:p>
            <a:pPr indent="-123825" lvl="1" marL="177800" rtl="0" algn="l">
              <a:spcBef>
                <a:spcPts val="324"/>
              </a:spcBef>
              <a:spcAft>
                <a:spcPts val="0"/>
              </a:spcAft>
              <a:buClr>
                <a:srgbClr val="0070C0"/>
              </a:buClr>
              <a:buSzPts val="2400"/>
              <a:buNone/>
            </a:pPr>
            <a:r>
              <a:rPr i="1" lang="en-US" sz="2400">
                <a:solidFill>
                  <a:srgbClr val="0070C0"/>
                </a:solidFill>
              </a:rPr>
              <a:t>Note</a:t>
            </a:r>
            <a:endParaRPr/>
          </a:p>
          <a:p>
            <a:pPr indent="-342900" lvl="1" marL="621792" rtl="0" algn="l">
              <a:spcBef>
                <a:spcPts val="324"/>
              </a:spcBef>
              <a:spcAft>
                <a:spcPts val="0"/>
              </a:spcAft>
              <a:buClr>
                <a:schemeClr val="dk1"/>
              </a:buClr>
              <a:buSzPts val="2000"/>
              <a:buFont typeface="Noto Sans Symbols"/>
              <a:buChar char="❑"/>
            </a:pPr>
            <a:r>
              <a:rPr i="1" lang="en-US" sz="2000"/>
              <a:t>In the case of </a:t>
            </a:r>
            <a:r>
              <a:rPr i="1" lang="en-US" sz="2000">
                <a:solidFill>
                  <a:srgbClr val="0070C0"/>
                </a:solidFill>
              </a:rPr>
              <a:t>asynchronous send with bounded-buffer strategy</a:t>
            </a:r>
            <a:r>
              <a:rPr i="1" lang="en-US" sz="2000"/>
              <a:t>, the message is first copied </a:t>
            </a:r>
            <a:endParaRPr/>
          </a:p>
          <a:p>
            <a:pPr indent="-342900" lvl="2" marL="859536" rtl="0" algn="l">
              <a:spcBef>
                <a:spcPts val="350"/>
              </a:spcBef>
              <a:spcAft>
                <a:spcPts val="0"/>
              </a:spcAft>
              <a:buClr>
                <a:schemeClr val="dk1"/>
              </a:buClr>
              <a:buSzPts val="2000"/>
              <a:buFont typeface="Noto Sans Symbols"/>
              <a:buChar char="⮚"/>
            </a:pPr>
            <a:r>
              <a:rPr i="1" lang="en-US" sz="2000"/>
              <a:t>from the sending process's memory into the receiving process's mailbox </a:t>
            </a:r>
            <a:endParaRPr/>
          </a:p>
          <a:p>
            <a:pPr indent="-342900" lvl="2" marL="859536" rtl="0" algn="l">
              <a:spcBef>
                <a:spcPts val="350"/>
              </a:spcBef>
              <a:spcAft>
                <a:spcPts val="0"/>
              </a:spcAft>
              <a:buClr>
                <a:schemeClr val="dk1"/>
              </a:buClr>
              <a:buSzPts val="2000"/>
              <a:buFont typeface="Noto Sans Symbols"/>
              <a:buChar char="⮚"/>
            </a:pPr>
            <a:r>
              <a:rPr i="1" lang="en-US" sz="2000"/>
              <a:t>then copied from the mailbox to the receiver's memory when the receiver calls for the message.</a:t>
            </a:r>
            <a:endParaRPr/>
          </a:p>
        </p:txBody>
      </p:sp>
      <p:sp>
        <p:nvSpPr>
          <p:cNvPr id="168" name="Google Shape;168;p11"/>
          <p:cNvSpPr txBox="1"/>
          <p:nvPr>
            <p:ph type="title"/>
          </p:nvPr>
        </p:nvSpPr>
        <p:spPr>
          <a:xfrm>
            <a:off x="914400" y="277813"/>
            <a:ext cx="7772400" cy="71278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a:t>Buffering</a:t>
            </a:r>
            <a:endParaRPr/>
          </a:p>
        </p:txBody>
      </p:sp>
      <p:pic>
        <p:nvPicPr>
          <p:cNvPr id="169" name="Google Shape;169;p11"/>
          <p:cNvPicPr preferRelativeResize="0"/>
          <p:nvPr/>
        </p:nvPicPr>
        <p:blipFill rotWithShape="1">
          <a:blip r:embed="rId3">
            <a:alphaModFix/>
          </a:blip>
          <a:srcRect b="0" l="0" r="0" t="0"/>
          <a:stretch/>
        </p:blipFill>
        <p:spPr>
          <a:xfrm>
            <a:off x="3276600" y="3962400"/>
            <a:ext cx="4663211" cy="2133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2"/>
          <p:cNvSpPr txBox="1"/>
          <p:nvPr>
            <p:ph idx="1" type="body"/>
          </p:nvPr>
        </p:nvSpPr>
        <p:spPr>
          <a:xfrm>
            <a:off x="457200" y="990600"/>
            <a:ext cx="8458200" cy="52578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Clr>
                <a:schemeClr val="dk1"/>
              </a:buClr>
              <a:buSzPts val="1360"/>
              <a:buFont typeface="Noto Sans Symbols"/>
              <a:buChar char="⮚"/>
            </a:pPr>
            <a:r>
              <a:rPr lang="en-US" sz="2000"/>
              <a:t>Important issue in message-based communication is addressing (or naming) of the parties involved in an interaction.</a:t>
            </a:r>
            <a:endParaRPr/>
          </a:p>
          <a:p>
            <a:pPr indent="-256032" lvl="0" marL="365760" rtl="0" algn="l">
              <a:spcBef>
                <a:spcPts val="400"/>
              </a:spcBef>
              <a:spcAft>
                <a:spcPts val="0"/>
              </a:spcAft>
              <a:buClr>
                <a:schemeClr val="dk1"/>
              </a:buClr>
              <a:buSzPts val="1360"/>
              <a:buFont typeface="Noto Sans Symbols"/>
              <a:buChar char="⮚"/>
            </a:pPr>
            <a:r>
              <a:rPr lang="en-US" sz="2000"/>
              <a:t>A message-passing system usually supports two types of process addressing</a:t>
            </a:r>
            <a:endParaRPr/>
          </a:p>
          <a:p>
            <a:pPr indent="-228600" lvl="1" marL="621792" rtl="0" algn="l">
              <a:spcBef>
                <a:spcPts val="324"/>
              </a:spcBef>
              <a:spcAft>
                <a:spcPts val="0"/>
              </a:spcAft>
              <a:buClr>
                <a:srgbClr val="0070C0"/>
              </a:buClr>
              <a:buSzPts val="1800"/>
              <a:buFont typeface="Noto Sans Symbols"/>
              <a:buChar char="❑"/>
            </a:pPr>
            <a:r>
              <a:rPr lang="en-US" sz="1800">
                <a:solidFill>
                  <a:srgbClr val="0070C0"/>
                </a:solidFill>
              </a:rPr>
              <a:t>Explicit addressing</a:t>
            </a:r>
            <a:endParaRPr/>
          </a:p>
          <a:p>
            <a:pPr indent="-228600" lvl="1" marL="621792" rtl="0" algn="l">
              <a:spcBef>
                <a:spcPts val="324"/>
              </a:spcBef>
              <a:spcAft>
                <a:spcPts val="0"/>
              </a:spcAft>
              <a:buClr>
                <a:srgbClr val="0070C0"/>
              </a:buClr>
              <a:buSzPts val="1800"/>
              <a:buFont typeface="Noto Sans Symbols"/>
              <a:buChar char="❑"/>
            </a:pPr>
            <a:r>
              <a:rPr lang="en-US" sz="1800">
                <a:solidFill>
                  <a:srgbClr val="0070C0"/>
                </a:solidFill>
              </a:rPr>
              <a:t>Implicit addressing</a:t>
            </a:r>
            <a:endParaRPr/>
          </a:p>
          <a:p>
            <a:pPr indent="0" lvl="0" marL="0" rtl="0" algn="l">
              <a:spcBef>
                <a:spcPts val="400"/>
              </a:spcBef>
              <a:spcAft>
                <a:spcPts val="0"/>
              </a:spcAft>
              <a:buClr>
                <a:schemeClr val="dk1"/>
              </a:buClr>
              <a:buSzPts val="1360"/>
              <a:buNone/>
            </a:pPr>
            <a:r>
              <a:rPr i="1" lang="en-US" sz="2000"/>
              <a:t>Explicit addressing.</a:t>
            </a:r>
            <a:endParaRPr/>
          </a:p>
          <a:p>
            <a:pPr indent="-228600" lvl="1" marL="685800" rtl="0" algn="l">
              <a:spcBef>
                <a:spcPts val="324"/>
              </a:spcBef>
              <a:spcAft>
                <a:spcPts val="0"/>
              </a:spcAft>
              <a:buClr>
                <a:schemeClr val="dk1"/>
              </a:buClr>
              <a:buSzPts val="2000"/>
              <a:buFont typeface="Noto Sans Symbols"/>
              <a:buChar char="⮚"/>
            </a:pPr>
            <a:r>
              <a:rPr lang="en-US" sz="2000"/>
              <a:t>The process with which communication is desired is explicitly named as a parameter in the communication primitive used.</a:t>
            </a:r>
            <a:endParaRPr/>
          </a:p>
          <a:p>
            <a:pPr indent="-228600" lvl="1" marL="685800" rtl="0" algn="l">
              <a:spcBef>
                <a:spcPts val="324"/>
              </a:spcBef>
              <a:spcAft>
                <a:spcPts val="0"/>
              </a:spcAft>
              <a:buClr>
                <a:schemeClr val="dk1"/>
              </a:buClr>
              <a:buSzPts val="2000"/>
              <a:buFont typeface="Noto Sans Symbols"/>
              <a:buChar char="⮚"/>
            </a:pPr>
            <a:r>
              <a:rPr lang="en-US" sz="2000"/>
              <a:t>Primitive used in Explicit addressing are</a:t>
            </a:r>
            <a:endParaRPr/>
          </a:p>
          <a:p>
            <a:pPr indent="-228600" lvl="2" marL="1085850" rtl="0" algn="l">
              <a:spcBef>
                <a:spcPts val="350"/>
              </a:spcBef>
              <a:spcAft>
                <a:spcPts val="0"/>
              </a:spcAft>
              <a:buClr>
                <a:srgbClr val="0070C0"/>
              </a:buClr>
              <a:buSzPts val="1800"/>
              <a:buFont typeface="Noto Sans Symbols"/>
              <a:buChar char="⮚"/>
            </a:pPr>
            <a:r>
              <a:rPr lang="en-US" sz="1800">
                <a:solidFill>
                  <a:srgbClr val="0070C0"/>
                </a:solidFill>
              </a:rPr>
              <a:t>send(process_id, message</a:t>
            </a:r>
            <a:r>
              <a:rPr lang="en-US" sz="1800"/>
              <a:t>): Send a message to the process identified by “</a:t>
            </a:r>
            <a:r>
              <a:rPr lang="en-US" sz="1800">
                <a:solidFill>
                  <a:srgbClr val="0070C0"/>
                </a:solidFill>
              </a:rPr>
              <a:t>process_id</a:t>
            </a:r>
            <a:r>
              <a:rPr lang="en-US" sz="1800"/>
              <a:t>”.</a:t>
            </a:r>
            <a:endParaRPr/>
          </a:p>
          <a:p>
            <a:pPr indent="-228600" lvl="2" marL="1085850" rtl="0" algn="l">
              <a:spcBef>
                <a:spcPts val="350"/>
              </a:spcBef>
              <a:spcAft>
                <a:spcPts val="0"/>
              </a:spcAft>
              <a:buClr>
                <a:srgbClr val="0070C0"/>
              </a:buClr>
              <a:buSzPts val="1800"/>
              <a:buFont typeface="Noto Sans Symbols"/>
              <a:buChar char="⮚"/>
            </a:pPr>
            <a:r>
              <a:rPr lang="en-US" sz="1800">
                <a:solidFill>
                  <a:srgbClr val="0070C0"/>
                </a:solidFill>
              </a:rPr>
              <a:t>receive(process_id, message)</a:t>
            </a:r>
            <a:r>
              <a:rPr lang="en-US" sz="1800"/>
              <a:t>: Receive a message from the process identified by “</a:t>
            </a:r>
            <a:r>
              <a:rPr lang="en-US" sz="1800">
                <a:solidFill>
                  <a:srgbClr val="0070C0"/>
                </a:solidFill>
              </a:rPr>
              <a:t>process_id</a:t>
            </a:r>
            <a:r>
              <a:rPr lang="en-US" sz="1800"/>
              <a:t>”.</a:t>
            </a:r>
            <a:endParaRPr/>
          </a:p>
        </p:txBody>
      </p:sp>
      <p:sp>
        <p:nvSpPr>
          <p:cNvPr id="175" name="Google Shape;175;p12"/>
          <p:cNvSpPr txBox="1"/>
          <p:nvPr>
            <p:ph type="title"/>
          </p:nvPr>
        </p:nvSpPr>
        <p:spPr>
          <a:xfrm>
            <a:off x="609600" y="277813"/>
            <a:ext cx="8534400" cy="71278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200"/>
              <a:buFont typeface="Lucida Sans"/>
              <a:buNone/>
            </a:pPr>
            <a:r>
              <a:rPr lang="en-US" sz="3200"/>
              <a:t>PROCESS ADDRESSING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3"/>
          <p:cNvSpPr txBox="1"/>
          <p:nvPr>
            <p:ph idx="1" type="body"/>
          </p:nvPr>
        </p:nvSpPr>
        <p:spPr>
          <a:xfrm>
            <a:off x="457200" y="990600"/>
            <a:ext cx="8458200" cy="52578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1360"/>
              <a:buNone/>
            </a:pPr>
            <a:r>
              <a:rPr i="1" lang="en-US" sz="2000"/>
              <a:t>Implicit addressing.</a:t>
            </a:r>
            <a:endParaRPr/>
          </a:p>
          <a:p>
            <a:pPr indent="-228600" lvl="1" marL="685800" rtl="0" algn="l">
              <a:spcBef>
                <a:spcPts val="324"/>
              </a:spcBef>
              <a:spcAft>
                <a:spcPts val="0"/>
              </a:spcAft>
              <a:buClr>
                <a:schemeClr val="dk1"/>
              </a:buClr>
              <a:buSzPts val="2000"/>
              <a:buFont typeface="Noto Sans Symbols"/>
              <a:buChar char="⮚"/>
            </a:pPr>
            <a:r>
              <a:rPr lang="en-US" sz="2000"/>
              <a:t>A process willing to communicate does not explicitly name a process for communication.</a:t>
            </a:r>
            <a:endParaRPr/>
          </a:p>
          <a:p>
            <a:pPr indent="-228600" lvl="1" marL="685800" rtl="0" algn="l">
              <a:spcBef>
                <a:spcPts val="324"/>
              </a:spcBef>
              <a:spcAft>
                <a:spcPts val="0"/>
              </a:spcAft>
              <a:buClr>
                <a:schemeClr val="dk1"/>
              </a:buClr>
              <a:buSzPts val="2000"/>
              <a:buFont typeface="Noto Sans Symbols"/>
              <a:buChar char="⮚"/>
            </a:pPr>
            <a:r>
              <a:rPr lang="en-US" sz="2000"/>
              <a:t>Primitive used in Implicit addressing are</a:t>
            </a:r>
            <a:endParaRPr/>
          </a:p>
          <a:p>
            <a:pPr indent="-285750" lvl="2" marL="859536" rtl="0" algn="l">
              <a:spcBef>
                <a:spcPts val="350"/>
              </a:spcBef>
              <a:spcAft>
                <a:spcPts val="0"/>
              </a:spcAft>
              <a:buClr>
                <a:srgbClr val="0070C0"/>
              </a:buClr>
              <a:buSzPts val="1800"/>
              <a:buFont typeface="Noto Sans Symbols"/>
              <a:buChar char="❑"/>
            </a:pPr>
            <a:r>
              <a:rPr lang="en-US" sz="1800">
                <a:solidFill>
                  <a:srgbClr val="0070C0"/>
                </a:solidFill>
              </a:rPr>
              <a:t>Send_any(service_id, message</a:t>
            </a:r>
            <a:r>
              <a:rPr lang="en-US" sz="1800"/>
              <a:t>): Send a message to any process that provides the service of type “service_id”.</a:t>
            </a:r>
            <a:endParaRPr/>
          </a:p>
          <a:p>
            <a:pPr indent="-228600" lvl="3" marL="1543050" rtl="0" algn="l">
              <a:spcBef>
                <a:spcPts val="350"/>
              </a:spcBef>
              <a:spcAft>
                <a:spcPts val="0"/>
              </a:spcAft>
              <a:buClr>
                <a:schemeClr val="dk1"/>
              </a:buClr>
              <a:buSzPts val="1800"/>
              <a:buFont typeface="Noto Sans Symbols"/>
              <a:buChar char="⮚"/>
            </a:pPr>
            <a:r>
              <a:rPr lang="en-US" sz="1800"/>
              <a:t>The sender names a service instead of a process.</a:t>
            </a:r>
            <a:endParaRPr/>
          </a:p>
          <a:p>
            <a:pPr indent="-228600" lvl="3" marL="1543050" rtl="0" algn="l">
              <a:spcBef>
                <a:spcPts val="350"/>
              </a:spcBef>
              <a:spcAft>
                <a:spcPts val="0"/>
              </a:spcAft>
              <a:buClr>
                <a:schemeClr val="dk1"/>
              </a:buClr>
              <a:buSzPts val="1800"/>
              <a:buFont typeface="Noto Sans Symbols"/>
              <a:buChar char="⮚"/>
            </a:pPr>
            <a:r>
              <a:rPr lang="en-US" sz="1800"/>
              <a:t>This type of primitive is useful in client-server communications when the client is not concerned with which particular server out of a set of servers providing the service.</a:t>
            </a:r>
            <a:endParaRPr/>
          </a:p>
          <a:p>
            <a:pPr indent="-285750" lvl="2" marL="859536" rtl="0" algn="l">
              <a:spcBef>
                <a:spcPts val="350"/>
              </a:spcBef>
              <a:spcAft>
                <a:spcPts val="0"/>
              </a:spcAft>
              <a:buClr>
                <a:srgbClr val="0070C0"/>
              </a:buClr>
              <a:buSzPts val="1800"/>
              <a:buFont typeface="Noto Sans Symbols"/>
              <a:buChar char="❑"/>
            </a:pPr>
            <a:r>
              <a:rPr lang="en-US" sz="1800">
                <a:solidFill>
                  <a:srgbClr val="0070C0"/>
                </a:solidFill>
              </a:rPr>
              <a:t>receive_any(process_id, message)</a:t>
            </a:r>
            <a:r>
              <a:rPr lang="en-US" sz="1800"/>
              <a:t>: Receive a message from any process and return the process identifier (“</a:t>
            </a:r>
            <a:r>
              <a:rPr lang="en-US" sz="1800">
                <a:solidFill>
                  <a:srgbClr val="0070C0"/>
                </a:solidFill>
              </a:rPr>
              <a:t>process_id</a:t>
            </a:r>
            <a:r>
              <a:rPr lang="en-US" sz="1800"/>
              <a:t>”) of the process from which the message was received.</a:t>
            </a:r>
            <a:endParaRPr/>
          </a:p>
          <a:p>
            <a:pPr indent="-228600" lvl="3" marL="1543050" rtl="0" algn="l">
              <a:spcBef>
                <a:spcPts val="350"/>
              </a:spcBef>
              <a:spcAft>
                <a:spcPts val="0"/>
              </a:spcAft>
              <a:buClr>
                <a:schemeClr val="dk1"/>
              </a:buClr>
              <a:buSzPts val="1800"/>
              <a:buFont typeface="Noto Sans Symbols"/>
              <a:buChar char="⮚"/>
            </a:pPr>
            <a:r>
              <a:rPr lang="en-US" sz="1800"/>
              <a:t>The receiver is willing to accept a message from any sender. </a:t>
            </a:r>
            <a:endParaRPr/>
          </a:p>
          <a:p>
            <a:pPr indent="-228600" lvl="3" marL="1543050" rtl="0" algn="l">
              <a:spcBef>
                <a:spcPts val="350"/>
              </a:spcBef>
              <a:spcAft>
                <a:spcPts val="0"/>
              </a:spcAft>
              <a:buClr>
                <a:schemeClr val="dk1"/>
              </a:buClr>
              <a:buSzPts val="1800"/>
              <a:buFont typeface="Noto Sans Symbols"/>
              <a:buChar char="⮚"/>
            </a:pPr>
            <a:r>
              <a:rPr lang="en-US" sz="1800"/>
              <a:t>This type of primitive is useful in client-server communications when the server is meant to service requests of all clients that are authorized to use its service.</a:t>
            </a:r>
            <a:endParaRPr/>
          </a:p>
        </p:txBody>
      </p:sp>
      <p:sp>
        <p:nvSpPr>
          <p:cNvPr id="181" name="Google Shape;181;p13"/>
          <p:cNvSpPr txBox="1"/>
          <p:nvPr>
            <p:ph type="title"/>
          </p:nvPr>
        </p:nvSpPr>
        <p:spPr>
          <a:xfrm>
            <a:off x="609600" y="277813"/>
            <a:ext cx="8534400" cy="71278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200"/>
              <a:buFont typeface="Lucida Sans"/>
              <a:buNone/>
            </a:pPr>
            <a:r>
              <a:rPr lang="en-US" sz="3200"/>
              <a:t>PROCESS ADDRESSING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4"/>
          <p:cNvSpPr txBox="1"/>
          <p:nvPr>
            <p:ph type="title"/>
          </p:nvPr>
        </p:nvSpPr>
        <p:spPr>
          <a:xfrm>
            <a:off x="533400" y="228600"/>
            <a:ext cx="7020306" cy="68072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Clr>
                <a:schemeClr val="dk2"/>
              </a:buClr>
              <a:buSzPts val="4300"/>
              <a:buFont typeface="Lucida Sans"/>
              <a:buNone/>
            </a:pPr>
            <a:r>
              <a:rPr lang="en-US" sz="4300"/>
              <a:t>PROCESS ADDRESSING</a:t>
            </a:r>
            <a:endParaRPr sz="4300"/>
          </a:p>
        </p:txBody>
      </p:sp>
      <p:sp>
        <p:nvSpPr>
          <p:cNvPr id="187" name="Google Shape;187;p14"/>
          <p:cNvSpPr txBox="1"/>
          <p:nvPr/>
        </p:nvSpPr>
        <p:spPr>
          <a:xfrm>
            <a:off x="609600" y="1143000"/>
            <a:ext cx="8382000" cy="4732706"/>
          </a:xfrm>
          <a:prstGeom prst="rect">
            <a:avLst/>
          </a:prstGeom>
          <a:noFill/>
          <a:ln>
            <a:noFill/>
          </a:ln>
        </p:spPr>
        <p:txBody>
          <a:bodyPr anchorCtr="0" anchor="t" bIns="0" lIns="0" spcFirstLastPara="1" rIns="0" wrap="square" tIns="13325">
            <a:spAutoFit/>
          </a:bodyPr>
          <a:lstStyle/>
          <a:p>
            <a:pPr indent="-283845" lvl="0" marL="378460" marR="0" rtl="0" algn="l">
              <a:spcBef>
                <a:spcPts val="0"/>
              </a:spcBef>
              <a:spcAft>
                <a:spcPts val="0"/>
              </a:spcAft>
              <a:buClr>
                <a:schemeClr val="dk1"/>
              </a:buClr>
              <a:buSzPts val="1434"/>
              <a:buFont typeface="Noto Sans Symbols"/>
              <a:buChar char="🙠"/>
            </a:pPr>
            <a:r>
              <a:rPr lang="en-US" sz="1800">
                <a:solidFill>
                  <a:schemeClr val="dk1"/>
                </a:solidFill>
                <a:latin typeface="Lucida Sans"/>
                <a:ea typeface="Lucida Sans"/>
                <a:cs typeface="Lucida Sans"/>
                <a:sym typeface="Lucida Sans"/>
              </a:rPr>
              <a:t>Methods to identify a process  </a:t>
            </a:r>
            <a:endParaRPr/>
          </a:p>
          <a:p>
            <a:pPr indent="-342900" lvl="0" marL="437515" marR="0" rtl="0" algn="l">
              <a:spcBef>
                <a:spcPts val="350"/>
              </a:spcBef>
              <a:spcAft>
                <a:spcPts val="0"/>
              </a:spcAft>
              <a:buClr>
                <a:schemeClr val="dk1"/>
              </a:buClr>
              <a:buSzPts val="1434"/>
              <a:buFont typeface="Lucida Sans"/>
              <a:buAutoNum type="arabicPeriod"/>
            </a:pPr>
            <a:r>
              <a:rPr lang="en-US" sz="1800">
                <a:solidFill>
                  <a:schemeClr val="dk1"/>
                </a:solidFill>
                <a:latin typeface="Lucida Sans"/>
                <a:ea typeface="Lucida Sans"/>
                <a:cs typeface="Lucida Sans"/>
                <a:sym typeface="Lucida Sans"/>
              </a:rPr>
              <a:t>By a combination of</a:t>
            </a:r>
            <a:endParaRPr/>
          </a:p>
          <a:p>
            <a:pPr indent="0" lvl="0" marL="378460" marR="0" rtl="0" algn="l">
              <a:spcBef>
                <a:spcPts val="350"/>
              </a:spcBef>
              <a:spcAft>
                <a:spcPts val="0"/>
              </a:spcAft>
              <a:buNone/>
            </a:pPr>
            <a:r>
              <a:rPr lang="en-US" sz="1800">
                <a:solidFill>
                  <a:schemeClr val="dk1"/>
                </a:solidFill>
                <a:latin typeface="Lucida Sans"/>
                <a:ea typeface="Lucida Sans"/>
                <a:cs typeface="Lucida Sans"/>
                <a:sym typeface="Lucida Sans"/>
              </a:rPr>
              <a:t>machine_id and local_ id, such as machine_id@local_id.</a:t>
            </a:r>
            <a:endParaRPr/>
          </a:p>
          <a:p>
            <a:pPr indent="0" lvl="0" marL="378460" marR="0" rtl="0" algn="l">
              <a:spcBef>
                <a:spcPts val="350"/>
              </a:spcBef>
              <a:spcAft>
                <a:spcPts val="0"/>
              </a:spcAft>
              <a:buNone/>
            </a:pPr>
            <a:r>
              <a:rPr lang="en-US" sz="1800">
                <a:solidFill>
                  <a:schemeClr val="dk1"/>
                </a:solidFill>
                <a:latin typeface="Lucida Sans"/>
                <a:ea typeface="Lucida Sans"/>
                <a:cs typeface="Lucida Sans"/>
                <a:sym typeface="Lucida Sans"/>
              </a:rPr>
              <a:t>Local id – Process identifier or port identifier – uniquely identifies a process on a machine.</a:t>
            </a:r>
            <a:endParaRPr/>
          </a:p>
          <a:p>
            <a:pPr indent="0" lvl="0" marL="378460" marR="0" rtl="0" algn="l">
              <a:spcBef>
                <a:spcPts val="350"/>
              </a:spcBef>
              <a:spcAft>
                <a:spcPts val="0"/>
              </a:spcAft>
              <a:buNone/>
            </a:pPr>
            <a:r>
              <a:rPr lang="en-US" sz="1800">
                <a:solidFill>
                  <a:schemeClr val="dk1"/>
                </a:solidFill>
                <a:latin typeface="Lucida Sans"/>
                <a:ea typeface="Lucida Sans"/>
                <a:cs typeface="Lucida Sans"/>
                <a:sym typeface="Lucida Sans"/>
              </a:rPr>
              <a:t>Pros : No need of global coordinator</a:t>
            </a:r>
            <a:endParaRPr/>
          </a:p>
          <a:p>
            <a:pPr indent="0" lvl="0" marL="378460" marR="0" rtl="0" algn="l">
              <a:spcBef>
                <a:spcPts val="350"/>
              </a:spcBef>
              <a:spcAft>
                <a:spcPts val="0"/>
              </a:spcAft>
              <a:buNone/>
            </a:pPr>
            <a:r>
              <a:rPr lang="en-US" sz="1800">
                <a:solidFill>
                  <a:schemeClr val="dk1"/>
                </a:solidFill>
                <a:latin typeface="Lucida Sans"/>
                <a:ea typeface="Lucida Sans"/>
                <a:cs typeface="Lucida Sans"/>
                <a:sym typeface="Lucida Sans"/>
              </a:rPr>
              <a:t>Cons: Does not support Process migration </a:t>
            </a:r>
            <a:endParaRPr/>
          </a:p>
          <a:p>
            <a:pPr indent="0" lvl="0" marL="378460" marR="0" rtl="0" algn="l">
              <a:spcBef>
                <a:spcPts val="350"/>
              </a:spcBef>
              <a:spcAft>
                <a:spcPts val="0"/>
              </a:spcAft>
              <a:buNone/>
            </a:pPr>
            <a:r>
              <a:t/>
            </a:r>
            <a:endParaRPr sz="1800">
              <a:solidFill>
                <a:schemeClr val="dk1"/>
              </a:solidFill>
              <a:latin typeface="Lucida Sans"/>
              <a:ea typeface="Lucida Sans"/>
              <a:cs typeface="Lucida Sans"/>
              <a:sym typeface="Lucida Sans"/>
            </a:endParaRPr>
          </a:p>
          <a:p>
            <a:pPr indent="-268288" lvl="0" marL="377825" marR="0" rtl="0" algn="l">
              <a:spcBef>
                <a:spcPts val="350"/>
              </a:spcBef>
              <a:spcAft>
                <a:spcPts val="0"/>
              </a:spcAft>
              <a:buNone/>
            </a:pPr>
            <a:r>
              <a:rPr lang="en-US" sz="1800">
                <a:solidFill>
                  <a:schemeClr val="dk1"/>
                </a:solidFill>
                <a:latin typeface="Lucida Sans"/>
                <a:ea typeface="Lucida Sans"/>
                <a:cs typeface="Lucida Sans"/>
                <a:sym typeface="Lucida Sans"/>
              </a:rPr>
              <a:t>2. By a combination of the following three fields:</a:t>
            </a:r>
            <a:endParaRPr/>
          </a:p>
          <a:p>
            <a:pPr indent="0" lvl="0" marL="378460" marR="0" rtl="0" algn="l">
              <a:spcBef>
                <a:spcPts val="350"/>
              </a:spcBef>
              <a:spcAft>
                <a:spcPts val="0"/>
              </a:spcAft>
              <a:buNone/>
            </a:pPr>
            <a:r>
              <a:rPr lang="en-US" sz="1800">
                <a:solidFill>
                  <a:schemeClr val="dk1"/>
                </a:solidFill>
                <a:latin typeface="Lucida Sans"/>
                <a:ea typeface="Lucida Sans"/>
                <a:cs typeface="Lucida Sans"/>
                <a:sym typeface="Lucida Sans"/>
              </a:rPr>
              <a:t>machineld, local_id, and machineid.</a:t>
            </a:r>
            <a:endParaRPr/>
          </a:p>
          <a:p>
            <a:pPr indent="0" lvl="0" marL="378460" marR="0" rtl="0" algn="l">
              <a:spcBef>
                <a:spcPts val="350"/>
              </a:spcBef>
              <a:spcAft>
                <a:spcPts val="0"/>
              </a:spcAft>
              <a:buNone/>
            </a:pPr>
            <a:r>
              <a:t/>
            </a:r>
            <a:endParaRPr sz="1800">
              <a:solidFill>
                <a:schemeClr val="dk1"/>
              </a:solidFill>
              <a:latin typeface="Lucida Sans"/>
              <a:ea typeface="Lucida Sans"/>
              <a:cs typeface="Lucida Sans"/>
              <a:sym typeface="Lucida Sans"/>
            </a:endParaRPr>
          </a:p>
          <a:p>
            <a:pPr indent="0" lvl="0" marL="378460" marR="0" rtl="0" algn="l">
              <a:spcBef>
                <a:spcPts val="350"/>
              </a:spcBef>
              <a:spcAft>
                <a:spcPts val="0"/>
              </a:spcAft>
              <a:buNone/>
            </a:pPr>
            <a:r>
              <a:rPr lang="en-US" sz="1800">
                <a:solidFill>
                  <a:schemeClr val="dk1"/>
                </a:solidFill>
                <a:latin typeface="Lucida Sans"/>
                <a:ea typeface="Lucida Sans"/>
                <a:cs typeface="Lucida Sans"/>
                <a:sym typeface="Lucida Sans"/>
              </a:rPr>
              <a:t>Machine id part is used by sending machine kernel to send msg to receiving process machine.</a:t>
            </a:r>
            <a:endParaRPr/>
          </a:p>
          <a:p>
            <a:pPr indent="0" lvl="0" marL="378460" marR="0" rtl="0" algn="l">
              <a:spcBef>
                <a:spcPts val="350"/>
              </a:spcBef>
              <a:spcAft>
                <a:spcPts val="0"/>
              </a:spcAft>
              <a:buNone/>
            </a:pPr>
            <a:r>
              <a:rPr lang="en-US" sz="1800">
                <a:solidFill>
                  <a:schemeClr val="dk1"/>
                </a:solidFill>
                <a:latin typeface="Lucida Sans"/>
                <a:ea typeface="Lucida Sans"/>
                <a:cs typeface="Lucida Sans"/>
                <a:sym typeface="Lucida Sans"/>
              </a:rPr>
              <a:t>Used by the kernel of receiver process to forward the msg to the process for which its intended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5"/>
          <p:cNvSpPr txBox="1"/>
          <p:nvPr>
            <p:ph type="title"/>
          </p:nvPr>
        </p:nvSpPr>
        <p:spPr>
          <a:xfrm>
            <a:off x="609600" y="381000"/>
            <a:ext cx="6944106" cy="680720"/>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Clr>
                <a:schemeClr val="dk2"/>
              </a:buClr>
              <a:buSzPts val="4300"/>
              <a:buFont typeface="Lucida Sans"/>
              <a:buNone/>
            </a:pPr>
            <a:r>
              <a:rPr lang="en-US" sz="4300"/>
              <a:t>PROCESS ADDRESSING</a:t>
            </a:r>
            <a:endParaRPr sz="4300"/>
          </a:p>
        </p:txBody>
      </p:sp>
      <p:sp>
        <p:nvSpPr>
          <p:cNvPr id="193" name="Google Shape;193;p15"/>
          <p:cNvSpPr txBox="1"/>
          <p:nvPr/>
        </p:nvSpPr>
        <p:spPr>
          <a:xfrm>
            <a:off x="304800" y="1219200"/>
            <a:ext cx="8382000" cy="4732706"/>
          </a:xfrm>
          <a:prstGeom prst="rect">
            <a:avLst/>
          </a:prstGeom>
          <a:noFill/>
          <a:ln>
            <a:noFill/>
          </a:ln>
        </p:spPr>
        <p:txBody>
          <a:bodyPr anchorCtr="0" anchor="t" bIns="0" lIns="0" spcFirstLastPara="1" rIns="0" wrap="square" tIns="13325">
            <a:spAutoFit/>
          </a:bodyPr>
          <a:lstStyle/>
          <a:p>
            <a:pPr indent="-283845" lvl="0" marL="378460" marR="560070" rtl="0" algn="l">
              <a:spcBef>
                <a:spcPts val="0"/>
              </a:spcBef>
              <a:spcAft>
                <a:spcPts val="0"/>
              </a:spcAft>
              <a:buClr>
                <a:srgbClr val="619DD1"/>
              </a:buClr>
              <a:buSzPts val="1434"/>
              <a:buFont typeface="Noto Sans Symbols"/>
              <a:buChar char="🙠"/>
            </a:pPr>
            <a:r>
              <a:rPr lang="en-US" sz="1800">
                <a:solidFill>
                  <a:schemeClr val="dk1"/>
                </a:solidFill>
                <a:latin typeface="Lucida Sans"/>
                <a:ea typeface="Lucida Sans"/>
                <a:cs typeface="Lucida Sans"/>
                <a:sym typeface="Lucida Sans"/>
              </a:rPr>
              <a:t>The first field identifies the node on  which the process is created</a:t>
            </a:r>
            <a:endParaRPr/>
          </a:p>
          <a:p>
            <a:pPr indent="-283845" lvl="0" marL="378460" marR="507365" rtl="0" algn="l">
              <a:spcBef>
                <a:spcPts val="350"/>
              </a:spcBef>
              <a:spcAft>
                <a:spcPts val="0"/>
              </a:spcAft>
              <a:buClr>
                <a:srgbClr val="619DD1"/>
              </a:buClr>
              <a:buSzPts val="1434"/>
              <a:buFont typeface="Noto Sans Symbols"/>
              <a:buChar char="🙠"/>
            </a:pPr>
            <a:r>
              <a:rPr lang="en-US" sz="1800">
                <a:solidFill>
                  <a:schemeClr val="dk1"/>
                </a:solidFill>
                <a:latin typeface="Lucida Sans"/>
                <a:ea typeface="Lucida Sans"/>
                <a:cs typeface="Lucida Sans"/>
                <a:sym typeface="Lucida Sans"/>
              </a:rPr>
              <a:t>The second field is a local identifier  generated by the node on which the  process is created</a:t>
            </a:r>
            <a:endParaRPr/>
          </a:p>
          <a:p>
            <a:pPr indent="-283845" lvl="0" marL="378460" marR="5080" rtl="0" algn="l">
              <a:spcBef>
                <a:spcPts val="350"/>
              </a:spcBef>
              <a:spcAft>
                <a:spcPts val="0"/>
              </a:spcAft>
              <a:buClr>
                <a:srgbClr val="619DD1"/>
              </a:buClr>
              <a:buSzPts val="1434"/>
              <a:buFont typeface="Noto Sans Symbols"/>
              <a:buChar char="🙠"/>
            </a:pPr>
            <a:r>
              <a:rPr lang="en-US" sz="1800">
                <a:solidFill>
                  <a:schemeClr val="dk1"/>
                </a:solidFill>
                <a:latin typeface="Lucida Sans"/>
                <a:ea typeface="Lucida Sans"/>
                <a:cs typeface="Lucida Sans"/>
                <a:sym typeface="Lucida Sans"/>
              </a:rPr>
              <a:t>The third field identifies the last known  location (node) of the process</a:t>
            </a:r>
            <a:endParaRPr/>
          </a:p>
          <a:p>
            <a:pPr indent="-283845" lvl="0" marL="378460" marR="5080" rtl="0" algn="l">
              <a:spcBef>
                <a:spcPts val="350"/>
              </a:spcBef>
              <a:spcAft>
                <a:spcPts val="0"/>
              </a:spcAft>
              <a:buClr>
                <a:srgbClr val="619DD1"/>
              </a:buClr>
              <a:buSzPts val="1434"/>
              <a:buFont typeface="Noto Sans Symbols"/>
              <a:buChar char="🙠"/>
            </a:pPr>
            <a:r>
              <a:rPr lang="en-US" sz="1800">
                <a:solidFill>
                  <a:schemeClr val="dk1"/>
                </a:solidFill>
                <a:latin typeface="Lucida Sans"/>
                <a:ea typeface="Lucida Sans"/>
                <a:cs typeface="Lucida Sans"/>
                <a:sym typeface="Lucida Sans"/>
              </a:rPr>
              <a:t>Link based process addressing.</a:t>
            </a:r>
            <a:endParaRPr/>
          </a:p>
          <a:p>
            <a:pPr indent="-283844" lvl="0" marL="378460" marR="5080" rtl="0" algn="l">
              <a:spcBef>
                <a:spcPts val="350"/>
              </a:spcBef>
              <a:spcAft>
                <a:spcPts val="0"/>
              </a:spcAft>
              <a:buNone/>
            </a:pPr>
            <a:r>
              <a:rPr lang="en-US" sz="1800">
                <a:solidFill>
                  <a:schemeClr val="dk1"/>
                </a:solidFill>
                <a:latin typeface="Lucida Sans"/>
                <a:ea typeface="Lucida Sans"/>
                <a:cs typeface="Lucida Sans"/>
                <a:sym typeface="Lucida Sans"/>
              </a:rPr>
              <a:t> </a:t>
            </a:r>
            <a:r>
              <a:rPr lang="en-US" sz="1800">
                <a:solidFill>
                  <a:schemeClr val="dk1"/>
                </a:solidFill>
                <a:latin typeface="Arial"/>
                <a:ea typeface="Arial"/>
                <a:cs typeface="Arial"/>
                <a:sym typeface="Arial"/>
              </a:rPr>
              <a:t>Machine_id@local_id@machine_id</a:t>
            </a:r>
            <a:endParaRPr sz="1800">
              <a:solidFill>
                <a:schemeClr val="dk1"/>
              </a:solidFill>
              <a:latin typeface="Arial"/>
              <a:ea typeface="Arial"/>
              <a:cs typeface="Arial"/>
              <a:sym typeface="Arial"/>
            </a:endParaRPr>
          </a:p>
          <a:p>
            <a:pPr indent="-192762" lvl="0" marL="378460" marR="5080" rtl="0" algn="l">
              <a:spcBef>
                <a:spcPts val="350"/>
              </a:spcBef>
              <a:spcAft>
                <a:spcPts val="0"/>
              </a:spcAft>
              <a:buClr>
                <a:srgbClr val="619DD1"/>
              </a:buClr>
              <a:buSzPts val="1434"/>
              <a:buFont typeface="Noto Sans Symbols"/>
              <a:buNone/>
            </a:pPr>
            <a:r>
              <a:t/>
            </a:r>
            <a:endParaRPr sz="1800">
              <a:solidFill>
                <a:schemeClr val="dk1"/>
              </a:solidFill>
              <a:latin typeface="Lucida Sans"/>
              <a:ea typeface="Lucida Sans"/>
              <a:cs typeface="Lucida Sans"/>
              <a:sym typeface="Lucida Sans"/>
            </a:endParaRPr>
          </a:p>
          <a:p>
            <a:pPr indent="-283844" lvl="0" marL="378460" marR="5080" rtl="0" algn="l">
              <a:spcBef>
                <a:spcPts val="350"/>
              </a:spcBef>
              <a:spcAft>
                <a:spcPts val="0"/>
              </a:spcAft>
              <a:buNone/>
            </a:pPr>
            <a:r>
              <a:rPr lang="en-US" sz="1800">
                <a:solidFill>
                  <a:schemeClr val="dk1"/>
                </a:solidFill>
                <a:latin typeface="Lucida Sans"/>
                <a:ea typeface="Lucida Sans"/>
                <a:cs typeface="Lucida Sans"/>
                <a:sym typeface="Lucida Sans"/>
              </a:rPr>
              <a:t>Drawback</a:t>
            </a:r>
            <a:endParaRPr/>
          </a:p>
          <a:p>
            <a:pPr indent="-283845" lvl="0" marL="378460" marR="5080" rtl="0" algn="l">
              <a:spcBef>
                <a:spcPts val="350"/>
              </a:spcBef>
              <a:spcAft>
                <a:spcPts val="0"/>
              </a:spcAft>
              <a:buClr>
                <a:srgbClr val="619DD1"/>
              </a:buClr>
              <a:buSzPts val="1434"/>
              <a:buFont typeface="Noto Sans Symbols"/>
              <a:buChar char="🙠"/>
            </a:pPr>
            <a:r>
              <a:rPr lang="en-US" sz="1800">
                <a:solidFill>
                  <a:schemeClr val="dk1"/>
                </a:solidFill>
                <a:latin typeface="Lucida Sans"/>
                <a:ea typeface="Lucida Sans"/>
                <a:cs typeface="Lucida Sans"/>
                <a:sym typeface="Lucida Sans"/>
              </a:rPr>
              <a:t>The overhead of locating a process may be large if the process has migrated several times.</a:t>
            </a:r>
            <a:endParaRPr/>
          </a:p>
          <a:p>
            <a:pPr indent="-283845" lvl="0" marL="378460" marR="5080" rtl="0" algn="l">
              <a:spcBef>
                <a:spcPts val="350"/>
              </a:spcBef>
              <a:spcAft>
                <a:spcPts val="0"/>
              </a:spcAft>
              <a:buClr>
                <a:srgbClr val="619DD1"/>
              </a:buClr>
              <a:buSzPts val="1434"/>
              <a:buFont typeface="Noto Sans Symbols"/>
              <a:buChar char="🙠"/>
            </a:pPr>
            <a:r>
              <a:rPr lang="en-US" sz="1800">
                <a:solidFill>
                  <a:schemeClr val="dk1"/>
                </a:solidFill>
                <a:latin typeface="Lucida Sans"/>
                <a:ea typeface="Lucida Sans"/>
                <a:cs typeface="Lucida Sans"/>
                <a:sym typeface="Lucida Sans"/>
              </a:rPr>
              <a:t>It may not be possible to locate a process if an intermediate node is down</a:t>
            </a:r>
            <a:endParaRPr/>
          </a:p>
          <a:p>
            <a:pPr indent="-283845" lvl="0" marL="378460" marR="5080" rtl="0" algn="l">
              <a:spcBef>
                <a:spcPts val="350"/>
              </a:spcBef>
              <a:spcAft>
                <a:spcPts val="0"/>
              </a:spcAft>
              <a:buClr>
                <a:srgbClr val="619DD1"/>
              </a:buClr>
              <a:buSzPts val="1434"/>
              <a:buFont typeface="Noto Sans Symbols"/>
              <a:buChar char="🙠"/>
            </a:pPr>
            <a:r>
              <a:rPr lang="en-US" sz="1800">
                <a:solidFill>
                  <a:schemeClr val="dk1"/>
                </a:solidFill>
                <a:latin typeface="Lucida Sans"/>
                <a:ea typeface="Lucida Sans"/>
                <a:cs typeface="Lucida Sans"/>
                <a:sym typeface="Lucida Sans"/>
              </a:rPr>
              <a:t>Location transparency</a:t>
            </a:r>
            <a:endParaRPr/>
          </a:p>
          <a:p>
            <a:pPr indent="-283844" lvl="0" marL="378460" marR="5080" rtl="0" algn="l">
              <a:spcBef>
                <a:spcPts val="350"/>
              </a:spcBef>
              <a:spcAft>
                <a:spcPts val="0"/>
              </a:spcAft>
              <a:buNone/>
            </a:pPr>
            <a:r>
              <a:t/>
            </a:r>
            <a:endParaRPr sz="1800">
              <a:solidFill>
                <a:schemeClr val="dk1"/>
              </a:solidFill>
              <a:latin typeface="Lucida Sans"/>
              <a:ea typeface="Lucida Sans"/>
              <a:cs typeface="Lucida Sans"/>
              <a:sym typeface="Lucida Sans"/>
            </a:endParaRPr>
          </a:p>
          <a:p>
            <a:pPr indent="-192762" lvl="0" marL="378460" marR="5080" rtl="0" algn="l">
              <a:spcBef>
                <a:spcPts val="350"/>
              </a:spcBef>
              <a:spcAft>
                <a:spcPts val="0"/>
              </a:spcAft>
              <a:buClr>
                <a:srgbClr val="619DD1"/>
              </a:buClr>
              <a:buSzPts val="1434"/>
              <a:buFont typeface="Noto Sans Symbols"/>
              <a:buNone/>
            </a:pPr>
            <a:r>
              <a:t/>
            </a:r>
            <a:endParaRPr sz="1800">
              <a:solidFill>
                <a:schemeClr val="dk1"/>
              </a:solidFill>
              <a:latin typeface="Lucida Sans"/>
              <a:ea typeface="Lucida Sans"/>
              <a:cs typeface="Lucida Sans"/>
              <a:sym typeface="Lucida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6"/>
          <p:cNvSpPr txBox="1"/>
          <p:nvPr>
            <p:ph idx="1" type="body"/>
          </p:nvPr>
        </p:nvSpPr>
        <p:spPr>
          <a:xfrm>
            <a:off x="533400" y="914400"/>
            <a:ext cx="8229600" cy="4830763"/>
          </a:xfrm>
          <a:prstGeom prst="rect">
            <a:avLst/>
          </a:prstGeom>
          <a:noFill/>
          <a:ln>
            <a:noFill/>
          </a:ln>
        </p:spPr>
        <p:txBody>
          <a:bodyPr anchorCtr="0" anchor="t" bIns="45700" lIns="91425" spcFirstLastPara="1" rIns="91425" wrap="square" tIns="45700">
            <a:noAutofit/>
          </a:bodyPr>
          <a:lstStyle/>
          <a:p>
            <a:pPr indent="-256032" lvl="0" marL="822960" rtl="0" algn="l">
              <a:lnSpc>
                <a:spcPct val="170000"/>
              </a:lnSpc>
              <a:spcBef>
                <a:spcPts val="0"/>
              </a:spcBef>
              <a:spcAft>
                <a:spcPts val="0"/>
              </a:spcAft>
              <a:buSzPts val="952"/>
              <a:buChar char="🞂"/>
            </a:pPr>
            <a:r>
              <a:rPr lang="en-US" sz="1400">
                <a:latin typeface="Arial"/>
                <a:ea typeface="Arial"/>
                <a:cs typeface="Arial"/>
                <a:sym typeface="Arial"/>
              </a:rPr>
              <a:t>To achieve location transparency in process addressing, two level naming scheme for processes is used.</a:t>
            </a:r>
            <a:endParaRPr/>
          </a:p>
          <a:p>
            <a:pPr indent="-256032" lvl="0" marL="822960" rtl="0" algn="l">
              <a:lnSpc>
                <a:spcPct val="170000"/>
              </a:lnSpc>
              <a:spcBef>
                <a:spcPts val="400"/>
              </a:spcBef>
              <a:spcAft>
                <a:spcPts val="0"/>
              </a:spcAft>
              <a:buSzPts val="952"/>
              <a:buChar char="🞂"/>
            </a:pPr>
            <a:r>
              <a:rPr lang="en-US" sz="1400">
                <a:latin typeface="Arial"/>
                <a:ea typeface="Arial"/>
                <a:cs typeface="Arial"/>
                <a:sym typeface="Arial"/>
              </a:rPr>
              <a:t>Each process has two identifiers</a:t>
            </a:r>
            <a:endParaRPr/>
          </a:p>
          <a:p>
            <a:pPr indent="-256032" lvl="0" marL="822960" rtl="0" algn="l">
              <a:lnSpc>
                <a:spcPct val="170000"/>
              </a:lnSpc>
              <a:spcBef>
                <a:spcPts val="400"/>
              </a:spcBef>
              <a:spcAft>
                <a:spcPts val="0"/>
              </a:spcAft>
              <a:buSzPts val="952"/>
              <a:buNone/>
            </a:pPr>
            <a:r>
              <a:rPr lang="en-US" sz="1400">
                <a:latin typeface="Arial"/>
                <a:ea typeface="Arial"/>
                <a:cs typeface="Arial"/>
                <a:sym typeface="Arial"/>
              </a:rPr>
              <a:t>high level name – Machine independent (ASCII)</a:t>
            </a:r>
            <a:endParaRPr/>
          </a:p>
          <a:p>
            <a:pPr indent="-256032" lvl="0" marL="822960" rtl="0" algn="l">
              <a:lnSpc>
                <a:spcPct val="170000"/>
              </a:lnSpc>
              <a:spcBef>
                <a:spcPts val="400"/>
              </a:spcBef>
              <a:spcAft>
                <a:spcPts val="0"/>
              </a:spcAft>
              <a:buSzPts val="952"/>
              <a:buNone/>
            </a:pPr>
            <a:r>
              <a:rPr lang="en-US" sz="1400">
                <a:latin typeface="Arial"/>
                <a:ea typeface="Arial"/>
                <a:cs typeface="Arial"/>
                <a:sym typeface="Arial"/>
              </a:rPr>
              <a:t>Low level name- Machine dependent (machine_id@local_id)</a:t>
            </a:r>
            <a:endParaRPr/>
          </a:p>
          <a:p>
            <a:pPr indent="-256032" lvl="0" marL="822960" rtl="0" algn="l">
              <a:lnSpc>
                <a:spcPct val="170000"/>
              </a:lnSpc>
              <a:spcBef>
                <a:spcPts val="400"/>
              </a:spcBef>
              <a:spcAft>
                <a:spcPts val="0"/>
              </a:spcAft>
              <a:buSzPts val="952"/>
              <a:buNone/>
            </a:pPr>
            <a:r>
              <a:rPr lang="en-US" sz="1400">
                <a:latin typeface="Arial"/>
                <a:ea typeface="Arial"/>
                <a:cs typeface="Arial"/>
                <a:sym typeface="Arial"/>
              </a:rPr>
              <a:t>Sender specifies high level name of receiving process . Sender kernel contacts name server to get low level name. using this kernel sends to proper machine. Receiver kernel delivers to receiving process</a:t>
            </a:r>
            <a:endParaRPr/>
          </a:p>
          <a:p>
            <a:pPr indent="-256032" lvl="0" marL="822960" rtl="0" algn="l">
              <a:lnSpc>
                <a:spcPct val="170000"/>
              </a:lnSpc>
              <a:spcBef>
                <a:spcPts val="400"/>
              </a:spcBef>
              <a:spcAft>
                <a:spcPts val="0"/>
              </a:spcAft>
              <a:buSzPts val="952"/>
              <a:buNone/>
            </a:pPr>
            <a:r>
              <a:rPr lang="en-US" sz="1400">
                <a:latin typeface="Arial"/>
                <a:ea typeface="Arial"/>
                <a:cs typeface="Arial"/>
                <a:sym typeface="Arial"/>
              </a:rPr>
              <a:t>Caching is used. (high level name- low level name)</a:t>
            </a:r>
            <a:endParaRPr/>
          </a:p>
          <a:p>
            <a:pPr indent="-256032" lvl="0" marL="822960" rtl="0" algn="l">
              <a:lnSpc>
                <a:spcPct val="170000"/>
              </a:lnSpc>
              <a:spcBef>
                <a:spcPts val="400"/>
              </a:spcBef>
              <a:spcAft>
                <a:spcPts val="0"/>
              </a:spcAft>
              <a:buSzPts val="952"/>
              <a:buNone/>
            </a:pPr>
            <a:r>
              <a:rPr lang="en-US" sz="1400">
                <a:latin typeface="Arial"/>
                <a:ea typeface="Arial"/>
                <a:cs typeface="Arial"/>
                <a:sym typeface="Arial"/>
              </a:rPr>
              <a:t>Pros – Suitable for functional addressing –high level name identifies service and name server maps to one or more process that provides service</a:t>
            </a:r>
            <a:endParaRPr/>
          </a:p>
          <a:p>
            <a:pPr indent="-256032" lvl="0" marL="822960" rtl="0" algn="l">
              <a:lnSpc>
                <a:spcPct val="170000"/>
              </a:lnSpc>
              <a:spcBef>
                <a:spcPts val="400"/>
              </a:spcBef>
              <a:spcAft>
                <a:spcPts val="0"/>
              </a:spcAft>
              <a:buSzPts val="952"/>
              <a:buNone/>
            </a:pPr>
            <a:r>
              <a:rPr lang="en-US" sz="1400">
                <a:latin typeface="Arial"/>
                <a:ea typeface="Arial"/>
                <a:cs typeface="Arial"/>
                <a:sym typeface="Arial"/>
              </a:rPr>
              <a:t>Cons – Poor reliability and Scalability because name server – centralized. To overcome replicate – Increases overhead.</a:t>
            </a:r>
            <a:endParaRPr/>
          </a:p>
          <a:p>
            <a:pPr indent="-256032" lvl="0" marL="822960" rtl="0" algn="l">
              <a:lnSpc>
                <a:spcPct val="170000"/>
              </a:lnSpc>
              <a:spcBef>
                <a:spcPts val="400"/>
              </a:spcBef>
              <a:spcAft>
                <a:spcPts val="0"/>
              </a:spcAft>
              <a:buSzPts val="952"/>
              <a:buNone/>
            </a:pPr>
            <a:r>
              <a:t/>
            </a:r>
            <a:endParaRPr sz="1400">
              <a:latin typeface="Arial"/>
              <a:ea typeface="Arial"/>
              <a:cs typeface="Arial"/>
              <a:sym typeface="Arial"/>
            </a:endParaRPr>
          </a:p>
        </p:txBody>
      </p:sp>
      <p:sp>
        <p:nvSpPr>
          <p:cNvPr id="199" name="Google Shape;199;p16"/>
          <p:cNvSpPr txBox="1"/>
          <p:nvPr>
            <p:ph type="title"/>
          </p:nvPr>
        </p:nvSpPr>
        <p:spPr>
          <a:xfrm>
            <a:off x="381000" y="152400"/>
            <a:ext cx="8229600" cy="673902"/>
          </a:xfrm>
          <a:prstGeom prst="rect">
            <a:avLst/>
          </a:prstGeom>
          <a:noFill/>
          <a:ln>
            <a:noFill/>
          </a:ln>
        </p:spPr>
        <p:txBody>
          <a:bodyPr anchorCtr="0" anchor="ctr" bIns="0" lIns="0" spcFirstLastPara="1" rIns="0" wrap="square" tIns="12050">
            <a:spAutoFit/>
          </a:bodyPr>
          <a:lstStyle/>
          <a:p>
            <a:pPr indent="0" lvl="0" marL="12700" rtl="0" algn="l">
              <a:lnSpc>
                <a:spcPct val="100000"/>
              </a:lnSpc>
              <a:spcBef>
                <a:spcPts val="0"/>
              </a:spcBef>
              <a:spcAft>
                <a:spcPts val="0"/>
              </a:spcAft>
              <a:buClr>
                <a:schemeClr val="dk2"/>
              </a:buClr>
              <a:buSzPts val="4300"/>
              <a:buFont typeface="Lucida Sans"/>
              <a:buNone/>
            </a:pPr>
            <a:r>
              <a:rPr lang="en-US" sz="4300"/>
              <a:t>PROCESS ADDRESSING</a:t>
            </a:r>
            <a:endParaRPr sz="4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7"/>
          <p:cNvSpPr txBox="1"/>
          <p:nvPr>
            <p:ph idx="1" type="body"/>
          </p:nvPr>
        </p:nvSpPr>
        <p:spPr>
          <a:xfrm>
            <a:off x="381000" y="990600"/>
            <a:ext cx="8458200" cy="5257800"/>
          </a:xfrm>
          <a:prstGeom prst="rect">
            <a:avLst/>
          </a:prstGeom>
          <a:noFill/>
          <a:ln>
            <a:noFill/>
          </a:ln>
        </p:spPr>
        <p:txBody>
          <a:bodyPr anchorCtr="0" anchor="t" bIns="45700" lIns="91425" spcFirstLastPara="1" rIns="91425" wrap="square" tIns="45700">
            <a:normAutofit/>
          </a:bodyPr>
          <a:lstStyle/>
          <a:p>
            <a:pPr indent="-256032" lvl="0" marL="285750" rtl="0" algn="l">
              <a:spcBef>
                <a:spcPts val="0"/>
              </a:spcBef>
              <a:spcAft>
                <a:spcPts val="0"/>
              </a:spcAft>
              <a:buClr>
                <a:schemeClr val="dk1"/>
              </a:buClr>
              <a:buSzPts val="1360"/>
              <a:buFont typeface="Noto Sans Symbols"/>
              <a:buChar char="⮚"/>
            </a:pPr>
            <a:r>
              <a:rPr lang="en-US" sz="2000"/>
              <a:t>Distributed system may be prone to partial failures such as a node crash or a communication link failure</a:t>
            </a:r>
            <a:r>
              <a:rPr lang="en-US" sz="1700"/>
              <a:t>.</a:t>
            </a:r>
            <a:endParaRPr/>
          </a:p>
          <a:p>
            <a:pPr indent="-256032" lvl="0" marL="285750" rtl="0" algn="l">
              <a:spcBef>
                <a:spcPts val="400"/>
              </a:spcBef>
              <a:spcAft>
                <a:spcPts val="0"/>
              </a:spcAft>
              <a:buClr>
                <a:schemeClr val="dk1"/>
              </a:buClr>
              <a:buSzPts val="1360"/>
              <a:buFont typeface="Noto Sans Symbols"/>
              <a:buChar char="⮚"/>
            </a:pPr>
            <a:r>
              <a:rPr lang="en-US" sz="2000"/>
              <a:t>During interprocess communication, such failures may lead to the following problems:</a:t>
            </a:r>
            <a:endParaRPr/>
          </a:p>
          <a:p>
            <a:pPr indent="-228600" lvl="1" marL="685800" rtl="0" algn="l">
              <a:spcBef>
                <a:spcPts val="324"/>
              </a:spcBef>
              <a:spcAft>
                <a:spcPts val="0"/>
              </a:spcAft>
              <a:buClr>
                <a:srgbClr val="0070C0"/>
              </a:buClr>
              <a:buSzPts val="2000"/>
              <a:buFont typeface="Noto Sans Symbols"/>
              <a:buChar char="❑"/>
            </a:pPr>
            <a:r>
              <a:rPr lang="en-US" sz="2000">
                <a:solidFill>
                  <a:srgbClr val="0070C0"/>
                </a:solidFill>
              </a:rPr>
              <a:t>Loss of request message:</a:t>
            </a:r>
            <a:r>
              <a:rPr lang="en-US" sz="2000"/>
              <a:t> This may happen either due to the </a:t>
            </a:r>
            <a:r>
              <a:rPr lang="en-US" sz="2000">
                <a:solidFill>
                  <a:srgbClr val="3333FF"/>
                </a:solidFill>
              </a:rPr>
              <a:t>failure of communication link</a:t>
            </a:r>
            <a:r>
              <a:rPr lang="en-US" sz="2000"/>
              <a:t> between the sender and receiver or because the </a:t>
            </a:r>
            <a:r>
              <a:rPr lang="en-US" sz="2000">
                <a:solidFill>
                  <a:srgbClr val="3333FF"/>
                </a:solidFill>
              </a:rPr>
              <a:t>receiver's node is down</a:t>
            </a:r>
            <a:r>
              <a:rPr lang="en-US" sz="2000"/>
              <a:t> at the time the request message reaches there</a:t>
            </a:r>
            <a:endParaRPr/>
          </a:p>
        </p:txBody>
      </p:sp>
      <p:sp>
        <p:nvSpPr>
          <p:cNvPr id="205" name="Google Shape;205;p17"/>
          <p:cNvSpPr txBox="1"/>
          <p:nvPr>
            <p:ph type="title"/>
          </p:nvPr>
        </p:nvSpPr>
        <p:spPr>
          <a:xfrm>
            <a:off x="609600" y="277813"/>
            <a:ext cx="8534400" cy="71278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200"/>
              <a:buFont typeface="Lucida Sans"/>
              <a:buNone/>
            </a:pPr>
            <a:r>
              <a:rPr lang="en-US" sz="3200"/>
              <a:t>FAILURE HANDLING</a:t>
            </a:r>
            <a:endParaRPr/>
          </a:p>
        </p:txBody>
      </p:sp>
      <p:pic>
        <p:nvPicPr>
          <p:cNvPr id="206" name="Google Shape;206;p17"/>
          <p:cNvPicPr preferRelativeResize="0"/>
          <p:nvPr/>
        </p:nvPicPr>
        <p:blipFill rotWithShape="1">
          <a:blip r:embed="rId3">
            <a:alphaModFix/>
          </a:blip>
          <a:srcRect b="0" l="0" r="0" t="0"/>
          <a:stretch/>
        </p:blipFill>
        <p:spPr>
          <a:xfrm>
            <a:off x="3124199" y="3810000"/>
            <a:ext cx="4066081" cy="2362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8"/>
          <p:cNvSpPr txBox="1"/>
          <p:nvPr>
            <p:ph idx="1" type="body"/>
          </p:nvPr>
        </p:nvSpPr>
        <p:spPr>
          <a:xfrm>
            <a:off x="0" y="0"/>
            <a:ext cx="8458200" cy="5257800"/>
          </a:xfrm>
          <a:prstGeom prst="rect">
            <a:avLst/>
          </a:prstGeom>
          <a:noFill/>
          <a:ln>
            <a:noFill/>
          </a:ln>
        </p:spPr>
        <p:txBody>
          <a:bodyPr anchorCtr="0" anchor="t" bIns="45700" lIns="91425" spcFirstLastPara="1" rIns="91425" wrap="square" tIns="45700">
            <a:normAutofit/>
          </a:bodyPr>
          <a:lstStyle/>
          <a:p>
            <a:pPr indent="-256032" lvl="0" marL="285750" rtl="0" algn="l">
              <a:spcBef>
                <a:spcPts val="0"/>
              </a:spcBef>
              <a:spcAft>
                <a:spcPts val="0"/>
              </a:spcAft>
              <a:buClr>
                <a:schemeClr val="dk1"/>
              </a:buClr>
              <a:buSzPts val="1360"/>
              <a:buFont typeface="Noto Sans Symbols"/>
              <a:buChar char="⮚"/>
            </a:pPr>
            <a:r>
              <a:rPr lang="en-US" sz="2000"/>
              <a:t>During interprocess communication, such failures may lead to the following problems:</a:t>
            </a:r>
            <a:endParaRPr/>
          </a:p>
          <a:p>
            <a:pPr indent="-228600" lvl="1" marL="685800" rtl="0" algn="l">
              <a:spcBef>
                <a:spcPts val="324"/>
              </a:spcBef>
              <a:spcAft>
                <a:spcPts val="0"/>
              </a:spcAft>
              <a:buClr>
                <a:srgbClr val="0070C0"/>
              </a:buClr>
              <a:buSzPts val="2000"/>
              <a:buFont typeface="Noto Sans Symbols"/>
              <a:buChar char="❑"/>
            </a:pPr>
            <a:r>
              <a:rPr lang="en-US" sz="2000">
                <a:solidFill>
                  <a:srgbClr val="0070C0"/>
                </a:solidFill>
              </a:rPr>
              <a:t>Loss of response message</a:t>
            </a:r>
            <a:r>
              <a:rPr lang="en-US" sz="2000"/>
              <a:t>. This may happen either due to the </a:t>
            </a:r>
            <a:r>
              <a:rPr lang="en-US" sz="2000">
                <a:solidFill>
                  <a:srgbClr val="0070C0"/>
                </a:solidFill>
              </a:rPr>
              <a:t>failure of communication link</a:t>
            </a:r>
            <a:r>
              <a:rPr lang="en-US" sz="2000"/>
              <a:t> between the sender and receiver or because the </a:t>
            </a:r>
            <a:r>
              <a:rPr lang="en-US" sz="2000">
                <a:solidFill>
                  <a:srgbClr val="0070C0"/>
                </a:solidFill>
              </a:rPr>
              <a:t>sender's node is down</a:t>
            </a:r>
            <a:r>
              <a:rPr lang="en-US" sz="2000"/>
              <a:t> at the time the response message reaches there</a:t>
            </a:r>
            <a:r>
              <a:rPr lang="en-US" sz="1500"/>
              <a:t>.</a:t>
            </a:r>
            <a:endParaRPr/>
          </a:p>
        </p:txBody>
      </p:sp>
      <p:sp>
        <p:nvSpPr>
          <p:cNvPr id="212" name="Google Shape;212;p18"/>
          <p:cNvSpPr txBox="1"/>
          <p:nvPr>
            <p:ph type="title"/>
          </p:nvPr>
        </p:nvSpPr>
        <p:spPr>
          <a:xfrm>
            <a:off x="609600" y="277813"/>
            <a:ext cx="8534400" cy="71278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200"/>
              <a:buFont typeface="Lucida Sans"/>
              <a:buNone/>
            </a:pPr>
            <a:r>
              <a:rPr lang="en-US" sz="3200"/>
              <a:t>FAILURE HANDLING</a:t>
            </a:r>
            <a:endParaRPr/>
          </a:p>
        </p:txBody>
      </p:sp>
      <p:pic>
        <p:nvPicPr>
          <p:cNvPr id="213" name="Google Shape;213;p18"/>
          <p:cNvPicPr preferRelativeResize="0"/>
          <p:nvPr/>
        </p:nvPicPr>
        <p:blipFill rotWithShape="1">
          <a:blip r:embed="rId3">
            <a:alphaModFix/>
          </a:blip>
          <a:srcRect b="0" l="0" r="0" t="0"/>
          <a:stretch/>
        </p:blipFill>
        <p:spPr>
          <a:xfrm>
            <a:off x="2209800" y="3352800"/>
            <a:ext cx="5378824" cy="2438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9"/>
          <p:cNvSpPr txBox="1"/>
          <p:nvPr>
            <p:ph idx="1" type="body"/>
          </p:nvPr>
        </p:nvSpPr>
        <p:spPr>
          <a:xfrm>
            <a:off x="381000" y="1066800"/>
            <a:ext cx="8458200" cy="5257800"/>
          </a:xfrm>
          <a:prstGeom prst="rect">
            <a:avLst/>
          </a:prstGeom>
          <a:noFill/>
          <a:ln>
            <a:noFill/>
          </a:ln>
        </p:spPr>
        <p:txBody>
          <a:bodyPr anchorCtr="0" anchor="t" bIns="45700" lIns="91425" spcFirstLastPara="1" rIns="91425" wrap="square" tIns="45700">
            <a:normAutofit lnSpcReduction="10000"/>
          </a:bodyPr>
          <a:lstStyle/>
          <a:p>
            <a:pPr indent="-256032" lvl="0" marL="285750" rtl="0" algn="l">
              <a:spcBef>
                <a:spcPts val="0"/>
              </a:spcBef>
              <a:spcAft>
                <a:spcPts val="0"/>
              </a:spcAft>
              <a:buClr>
                <a:schemeClr val="dk1"/>
              </a:buClr>
              <a:buSzPts val="1360"/>
              <a:buFont typeface="Noto Sans Symbols"/>
              <a:buChar char="⮚"/>
            </a:pPr>
            <a:r>
              <a:rPr lang="en-US" sz="2000"/>
              <a:t>During interprocess communication, such failures may lead to the following problems:</a:t>
            </a:r>
            <a:endParaRPr/>
          </a:p>
          <a:p>
            <a:pPr indent="-228600" lvl="1" marL="685800" rtl="0" algn="l">
              <a:spcBef>
                <a:spcPts val="324"/>
              </a:spcBef>
              <a:spcAft>
                <a:spcPts val="0"/>
              </a:spcAft>
              <a:buClr>
                <a:srgbClr val="0070C0"/>
              </a:buClr>
              <a:buSzPts val="2000"/>
              <a:buFont typeface="Noto Sans Symbols"/>
              <a:buChar char="❑"/>
            </a:pPr>
            <a:r>
              <a:rPr lang="en-US" sz="2000">
                <a:solidFill>
                  <a:srgbClr val="0070C0"/>
                </a:solidFill>
              </a:rPr>
              <a:t>Unsuccessful execution of the request: </a:t>
            </a:r>
            <a:r>
              <a:rPr lang="en-US" sz="2000"/>
              <a:t>This happens due to the receiver's node crashing while the request is being processed</a:t>
            </a:r>
            <a:r>
              <a:rPr lang="en-US" sz="1500"/>
              <a:t>.</a:t>
            </a:r>
            <a:endParaRPr/>
          </a:p>
          <a:p>
            <a:pPr indent="-133350" lvl="1" marL="685800" rtl="0" algn="l">
              <a:spcBef>
                <a:spcPts val="324"/>
              </a:spcBef>
              <a:spcAft>
                <a:spcPts val="0"/>
              </a:spcAft>
              <a:buClr>
                <a:schemeClr val="dk1"/>
              </a:buClr>
              <a:buSzPts val="1500"/>
              <a:buFont typeface="Noto Sans Symbols"/>
              <a:buNone/>
            </a:pPr>
            <a:r>
              <a:t/>
            </a:r>
            <a:endParaRPr sz="1500"/>
          </a:p>
          <a:p>
            <a:pPr indent="-133350" lvl="1" marL="685800" rtl="0" algn="l">
              <a:spcBef>
                <a:spcPts val="324"/>
              </a:spcBef>
              <a:spcAft>
                <a:spcPts val="0"/>
              </a:spcAft>
              <a:buClr>
                <a:schemeClr val="dk1"/>
              </a:buClr>
              <a:buSzPts val="1500"/>
              <a:buFont typeface="Noto Sans Symbols"/>
              <a:buNone/>
            </a:pPr>
            <a:r>
              <a:t/>
            </a:r>
            <a:endParaRPr sz="1500"/>
          </a:p>
          <a:p>
            <a:pPr indent="-133350" lvl="1" marL="685800" rtl="0" algn="l">
              <a:spcBef>
                <a:spcPts val="324"/>
              </a:spcBef>
              <a:spcAft>
                <a:spcPts val="0"/>
              </a:spcAft>
              <a:buClr>
                <a:schemeClr val="dk1"/>
              </a:buClr>
              <a:buSzPts val="1500"/>
              <a:buFont typeface="Noto Sans Symbols"/>
              <a:buNone/>
            </a:pPr>
            <a:r>
              <a:t/>
            </a:r>
            <a:endParaRPr sz="1500"/>
          </a:p>
          <a:p>
            <a:pPr indent="-133350" lvl="1" marL="685800" rtl="0" algn="l">
              <a:spcBef>
                <a:spcPts val="324"/>
              </a:spcBef>
              <a:spcAft>
                <a:spcPts val="0"/>
              </a:spcAft>
              <a:buClr>
                <a:schemeClr val="dk1"/>
              </a:buClr>
              <a:buSzPts val="1500"/>
              <a:buFont typeface="Noto Sans Symbols"/>
              <a:buNone/>
            </a:pPr>
            <a:r>
              <a:t/>
            </a:r>
            <a:endParaRPr sz="1500"/>
          </a:p>
          <a:p>
            <a:pPr indent="-133350" lvl="1" marL="685800" rtl="0" algn="l">
              <a:spcBef>
                <a:spcPts val="324"/>
              </a:spcBef>
              <a:spcAft>
                <a:spcPts val="0"/>
              </a:spcAft>
              <a:buClr>
                <a:schemeClr val="dk1"/>
              </a:buClr>
              <a:buSzPts val="1500"/>
              <a:buFont typeface="Noto Sans Symbols"/>
              <a:buNone/>
            </a:pPr>
            <a:r>
              <a:t/>
            </a:r>
            <a:endParaRPr sz="1500"/>
          </a:p>
          <a:p>
            <a:pPr indent="-133350" lvl="1" marL="685800" rtl="0" algn="l">
              <a:spcBef>
                <a:spcPts val="324"/>
              </a:spcBef>
              <a:spcAft>
                <a:spcPts val="0"/>
              </a:spcAft>
              <a:buClr>
                <a:schemeClr val="dk1"/>
              </a:buClr>
              <a:buSzPts val="1500"/>
              <a:buFont typeface="Noto Sans Symbols"/>
              <a:buNone/>
            </a:pPr>
            <a:r>
              <a:t/>
            </a:r>
            <a:endParaRPr sz="1500"/>
          </a:p>
          <a:p>
            <a:pPr indent="-133350" lvl="1" marL="685800" rtl="0" algn="l">
              <a:spcBef>
                <a:spcPts val="324"/>
              </a:spcBef>
              <a:spcAft>
                <a:spcPts val="0"/>
              </a:spcAft>
              <a:buClr>
                <a:schemeClr val="dk1"/>
              </a:buClr>
              <a:buSzPts val="1500"/>
              <a:buFont typeface="Noto Sans Symbols"/>
              <a:buNone/>
            </a:pPr>
            <a:r>
              <a:t/>
            </a:r>
            <a:endParaRPr sz="1500"/>
          </a:p>
          <a:p>
            <a:pPr indent="-133350" lvl="1" marL="685800" rtl="0" algn="l">
              <a:spcBef>
                <a:spcPts val="324"/>
              </a:spcBef>
              <a:spcAft>
                <a:spcPts val="0"/>
              </a:spcAft>
              <a:buClr>
                <a:schemeClr val="dk1"/>
              </a:buClr>
              <a:buSzPts val="1500"/>
              <a:buFont typeface="Noto Sans Symbols"/>
              <a:buNone/>
            </a:pPr>
            <a:r>
              <a:t/>
            </a:r>
            <a:endParaRPr sz="1500"/>
          </a:p>
          <a:p>
            <a:pPr indent="-256032" lvl="0" marL="365760" rtl="0" algn="l">
              <a:spcBef>
                <a:spcPts val="400"/>
              </a:spcBef>
              <a:spcAft>
                <a:spcPts val="0"/>
              </a:spcAft>
              <a:buClr>
                <a:schemeClr val="dk1"/>
              </a:buClr>
              <a:buSzPts val="1360"/>
              <a:buFont typeface="Noto Sans Symbols"/>
              <a:buChar char="⮚"/>
            </a:pPr>
            <a:r>
              <a:rPr lang="en-US" sz="2000"/>
              <a:t>To cope with these problems, a reliable IPC protocol of a message-passing system is normally designed based on the idea of:</a:t>
            </a:r>
            <a:endParaRPr/>
          </a:p>
          <a:p>
            <a:pPr indent="-228600" lvl="1" marL="621792" rtl="0" algn="l">
              <a:spcBef>
                <a:spcPts val="324"/>
              </a:spcBef>
              <a:spcAft>
                <a:spcPts val="0"/>
              </a:spcAft>
              <a:buClr>
                <a:srgbClr val="FF0000"/>
              </a:buClr>
              <a:buSzPts val="1800"/>
              <a:buFont typeface="Noto Sans Symbols"/>
              <a:buChar char="❑"/>
            </a:pPr>
            <a:r>
              <a:rPr lang="en-US" sz="1800">
                <a:solidFill>
                  <a:srgbClr val="FF0000"/>
                </a:solidFill>
              </a:rPr>
              <a:t>Internal retransmissions of messages after timeouts and the return of an acknowledgment message to the sending machine's kernel by the receiving machine's kernel.</a:t>
            </a:r>
            <a:endParaRPr/>
          </a:p>
        </p:txBody>
      </p:sp>
      <p:sp>
        <p:nvSpPr>
          <p:cNvPr id="219" name="Google Shape;219;p19"/>
          <p:cNvSpPr txBox="1"/>
          <p:nvPr>
            <p:ph type="title"/>
          </p:nvPr>
        </p:nvSpPr>
        <p:spPr>
          <a:xfrm>
            <a:off x="609600" y="277813"/>
            <a:ext cx="8534400" cy="71278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3200"/>
              <a:buFont typeface="Lucida Sans"/>
              <a:buNone/>
            </a:pPr>
            <a:r>
              <a:rPr lang="en-US" sz="3200"/>
              <a:t>FAILURE HANDLING</a:t>
            </a:r>
            <a:endParaRPr/>
          </a:p>
        </p:txBody>
      </p:sp>
      <p:pic>
        <p:nvPicPr>
          <p:cNvPr id="220" name="Google Shape;220;p19"/>
          <p:cNvPicPr preferRelativeResize="0"/>
          <p:nvPr/>
        </p:nvPicPr>
        <p:blipFill rotWithShape="1">
          <a:blip r:embed="rId3">
            <a:alphaModFix/>
          </a:blip>
          <a:srcRect b="0" l="0" r="0" t="0"/>
          <a:stretch/>
        </p:blipFill>
        <p:spPr>
          <a:xfrm>
            <a:off x="2514600" y="2514600"/>
            <a:ext cx="4495800" cy="178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idx="1" type="body"/>
          </p:nvPr>
        </p:nvSpPr>
        <p:spPr>
          <a:xfrm>
            <a:off x="304800" y="990600"/>
            <a:ext cx="8458200" cy="5257800"/>
          </a:xfrm>
          <a:prstGeom prst="rect">
            <a:avLst/>
          </a:prstGeom>
          <a:noFill/>
          <a:ln>
            <a:noFill/>
          </a:ln>
        </p:spPr>
        <p:txBody>
          <a:bodyPr anchorCtr="0" anchor="t" bIns="45700" lIns="91425" spcFirstLastPara="1" rIns="91425" wrap="square" tIns="45700">
            <a:normAutofit fontScale="92500" lnSpcReduction="10000"/>
          </a:bodyPr>
          <a:lstStyle/>
          <a:p>
            <a:pPr indent="-256032" lvl="0" marL="365760" rtl="0" algn="just">
              <a:lnSpc>
                <a:spcPct val="150000"/>
              </a:lnSpc>
              <a:spcBef>
                <a:spcPts val="0"/>
              </a:spcBef>
              <a:spcAft>
                <a:spcPts val="0"/>
              </a:spcAft>
              <a:buClr>
                <a:srgbClr val="0070C0"/>
              </a:buClr>
              <a:buSzPct val="68000"/>
              <a:buFont typeface="Noto Sans Symbols"/>
              <a:buChar char="⮚"/>
            </a:pPr>
            <a:r>
              <a:rPr lang="en-US" sz="2200">
                <a:solidFill>
                  <a:srgbClr val="0070C0"/>
                </a:solidFill>
              </a:rPr>
              <a:t>How do message transmitted from one process to another?</a:t>
            </a:r>
            <a:endParaRPr/>
          </a:p>
          <a:p>
            <a:pPr indent="-228600" lvl="1" marL="621792" rtl="0" algn="just">
              <a:lnSpc>
                <a:spcPct val="150000"/>
              </a:lnSpc>
              <a:spcBef>
                <a:spcPts val="324"/>
              </a:spcBef>
              <a:spcAft>
                <a:spcPts val="0"/>
              </a:spcAft>
              <a:buClr>
                <a:schemeClr val="dk1"/>
              </a:buClr>
              <a:buSzPct val="100000"/>
              <a:buFont typeface="Noto Sans Symbols"/>
              <a:buChar char="❑"/>
            </a:pPr>
            <a:r>
              <a:rPr lang="en-US" sz="2000"/>
              <a:t>Messages can be transmitted from one process to another by copying the body of the message from the address space of the sending process to the address space of the receiving process</a:t>
            </a:r>
            <a:endParaRPr/>
          </a:p>
          <a:p>
            <a:pPr indent="-256032" lvl="0" marL="365760" rtl="0" algn="just">
              <a:lnSpc>
                <a:spcPct val="150000"/>
              </a:lnSpc>
              <a:spcBef>
                <a:spcPts val="400"/>
              </a:spcBef>
              <a:spcAft>
                <a:spcPts val="0"/>
              </a:spcAft>
              <a:buClr>
                <a:srgbClr val="0070C0"/>
              </a:buClr>
              <a:buSzPct val="68000"/>
              <a:buFont typeface="Noto Sans Symbols"/>
              <a:buChar char="⮚"/>
            </a:pPr>
            <a:r>
              <a:rPr lang="en-US" sz="2200">
                <a:solidFill>
                  <a:srgbClr val="0070C0"/>
                </a:solidFill>
              </a:rPr>
              <a:t>Is the receiving process is always ready to receive a message?</a:t>
            </a:r>
            <a:endParaRPr/>
          </a:p>
          <a:p>
            <a:pPr indent="-228600" lvl="1" marL="621792" rtl="0" algn="just">
              <a:lnSpc>
                <a:spcPct val="150000"/>
              </a:lnSpc>
              <a:spcBef>
                <a:spcPts val="324"/>
              </a:spcBef>
              <a:spcAft>
                <a:spcPts val="0"/>
              </a:spcAft>
              <a:buClr>
                <a:schemeClr val="dk1"/>
              </a:buClr>
              <a:buSzPct val="100000"/>
              <a:buFont typeface="Noto Sans Symbols"/>
              <a:buChar char="❑"/>
            </a:pPr>
            <a:r>
              <a:rPr lang="en-US" sz="2000"/>
              <a:t>In some cases, the receiving process may not be ready to receive a message transmitted to it but it wants the operating system to save that message for later reception.</a:t>
            </a:r>
            <a:endParaRPr/>
          </a:p>
          <a:p>
            <a:pPr indent="-228600" lvl="1" marL="621792" rtl="0" algn="just">
              <a:lnSpc>
                <a:spcPct val="150000"/>
              </a:lnSpc>
              <a:spcBef>
                <a:spcPts val="324"/>
              </a:spcBef>
              <a:spcAft>
                <a:spcPts val="0"/>
              </a:spcAft>
              <a:buClr>
                <a:srgbClr val="FF0000"/>
              </a:buClr>
              <a:buSzPct val="100000"/>
              <a:buFont typeface="Noto Sans Symbols"/>
              <a:buChar char="❑"/>
            </a:pPr>
            <a:r>
              <a:rPr lang="en-US" sz="2000">
                <a:solidFill>
                  <a:srgbClr val="FF0000"/>
                </a:solidFill>
              </a:rPr>
              <a:t>In these cases, the operating system will rely on the receiver having a buffer in which messages can be stored prior to the receiving process executing specific code to receive the message.</a:t>
            </a:r>
            <a:endParaRPr/>
          </a:p>
        </p:txBody>
      </p:sp>
      <p:sp>
        <p:nvSpPr>
          <p:cNvPr id="112" name="Google Shape;112;p2"/>
          <p:cNvSpPr txBox="1"/>
          <p:nvPr>
            <p:ph type="title"/>
          </p:nvPr>
        </p:nvSpPr>
        <p:spPr>
          <a:xfrm>
            <a:off x="914400" y="277813"/>
            <a:ext cx="7772400" cy="71278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a:t>Buffering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grpSp>
        <p:nvGrpSpPr>
          <p:cNvPr id="225" name="Google Shape;225;p20"/>
          <p:cNvGrpSpPr/>
          <p:nvPr/>
        </p:nvGrpSpPr>
        <p:grpSpPr>
          <a:xfrm>
            <a:off x="1013330" y="0"/>
            <a:ext cx="7749670" cy="6858000"/>
            <a:chOff x="1014412" y="0"/>
            <a:chExt cx="7749670" cy="6858000"/>
          </a:xfrm>
        </p:grpSpPr>
        <p:sp>
          <p:nvSpPr>
            <p:cNvPr id="226" name="Google Shape;226;p20"/>
            <p:cNvSpPr/>
            <p:nvPr/>
          </p:nvSpPr>
          <p:spPr>
            <a:xfrm>
              <a:off x="1014412" y="0"/>
              <a:ext cx="73025" cy="6858000"/>
            </a:xfrm>
            <a:custGeom>
              <a:rect b="b" l="l" r="r" t="t"/>
              <a:pathLst>
                <a:path extrusionOk="0" h="6858000" w="73025">
                  <a:moveTo>
                    <a:pt x="73025" y="1557401"/>
                  </a:moveTo>
                  <a:lnTo>
                    <a:pt x="0" y="1557401"/>
                  </a:lnTo>
                  <a:lnTo>
                    <a:pt x="0" y="6858000"/>
                  </a:lnTo>
                  <a:lnTo>
                    <a:pt x="73025" y="6858000"/>
                  </a:lnTo>
                  <a:lnTo>
                    <a:pt x="73025" y="1557401"/>
                  </a:lnTo>
                  <a:close/>
                </a:path>
                <a:path extrusionOk="0" h="6858000" w="73025">
                  <a:moveTo>
                    <a:pt x="73025" y="0"/>
                  </a:moveTo>
                  <a:lnTo>
                    <a:pt x="0" y="0"/>
                  </a:lnTo>
                  <a:lnTo>
                    <a:pt x="0" y="404876"/>
                  </a:lnTo>
                  <a:lnTo>
                    <a:pt x="73025" y="404876"/>
                  </a:lnTo>
                  <a:lnTo>
                    <a:pt x="73025"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27" name="Google Shape;227;p20"/>
            <p:cNvSpPr/>
            <p:nvPr/>
          </p:nvSpPr>
          <p:spPr>
            <a:xfrm>
              <a:off x="6227826" y="404876"/>
              <a:ext cx="2536256" cy="1152525"/>
            </a:xfrm>
            <a:custGeom>
              <a:rect b="b" l="l" r="r" t="t"/>
              <a:pathLst>
                <a:path extrusionOk="0" h="1152525" w="2387600">
                  <a:moveTo>
                    <a:pt x="2387600" y="0"/>
                  </a:moveTo>
                  <a:lnTo>
                    <a:pt x="0" y="0"/>
                  </a:lnTo>
                  <a:lnTo>
                    <a:pt x="0" y="1152525"/>
                  </a:lnTo>
                  <a:lnTo>
                    <a:pt x="2387600" y="1152525"/>
                  </a:lnTo>
                  <a:lnTo>
                    <a:pt x="2387600" y="0"/>
                  </a:lnTo>
                  <a:close/>
                </a:path>
              </a:pathLst>
            </a:custGeom>
            <a:solidFill>
              <a:srgbClr val="619D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grpSp>
      <p:sp>
        <p:nvSpPr>
          <p:cNvPr id="228" name="Google Shape;228;p20"/>
          <p:cNvSpPr txBox="1"/>
          <p:nvPr/>
        </p:nvSpPr>
        <p:spPr>
          <a:xfrm>
            <a:off x="6324600" y="457200"/>
            <a:ext cx="2387600" cy="811761"/>
          </a:xfrm>
          <a:prstGeom prst="rect">
            <a:avLst/>
          </a:prstGeom>
          <a:noFill/>
          <a:ln cap="flat" cmpd="sng" w="25400">
            <a:solidFill>
              <a:srgbClr val="467199"/>
            </a:solidFill>
            <a:prstDash val="solid"/>
            <a:round/>
            <a:headEnd len="sm" w="sm" type="none"/>
            <a:tailEnd len="sm" w="sm" type="none"/>
          </a:ln>
        </p:spPr>
        <p:txBody>
          <a:bodyPr anchorCtr="0" anchor="t" bIns="0" lIns="0" spcFirstLastPara="1" rIns="0" wrap="square" tIns="316225">
            <a:spAutoFit/>
          </a:bodyPr>
          <a:lstStyle/>
          <a:p>
            <a:pPr indent="-343535" lvl="0" marL="434975" marR="0" rtl="0" algn="l">
              <a:lnSpc>
                <a:spcPct val="100000"/>
              </a:lnSpc>
              <a:spcBef>
                <a:spcPts val="0"/>
              </a:spcBef>
              <a:spcAft>
                <a:spcPts val="0"/>
              </a:spcAft>
              <a:buNone/>
            </a:pPr>
            <a:r>
              <a:rPr lang="en-US" sz="3200">
                <a:solidFill>
                  <a:schemeClr val="dk1"/>
                </a:solidFill>
                <a:latin typeface="Trebuchet MS"/>
                <a:ea typeface="Trebuchet MS"/>
                <a:cs typeface="Trebuchet MS"/>
                <a:sym typeface="Trebuchet MS"/>
              </a:rPr>
              <a:t>SERVER</a:t>
            </a:r>
            <a:endParaRPr sz="3200">
              <a:solidFill>
                <a:schemeClr val="dk1"/>
              </a:solidFill>
              <a:latin typeface="Trebuchet MS"/>
              <a:ea typeface="Trebuchet MS"/>
              <a:cs typeface="Trebuchet MS"/>
              <a:sym typeface="Trebuchet MS"/>
            </a:endParaRPr>
          </a:p>
        </p:txBody>
      </p:sp>
      <p:sp>
        <p:nvSpPr>
          <p:cNvPr id="229" name="Google Shape;229;p20"/>
          <p:cNvSpPr/>
          <p:nvPr/>
        </p:nvSpPr>
        <p:spPr>
          <a:xfrm>
            <a:off x="611187" y="404875"/>
            <a:ext cx="2387600" cy="1152525"/>
          </a:xfrm>
          <a:custGeom>
            <a:rect b="b" l="l" r="r" t="t"/>
            <a:pathLst>
              <a:path extrusionOk="0" h="1152525" w="2387600">
                <a:moveTo>
                  <a:pt x="2387600" y="0"/>
                </a:moveTo>
                <a:lnTo>
                  <a:pt x="0" y="0"/>
                </a:lnTo>
                <a:lnTo>
                  <a:pt x="0" y="1152525"/>
                </a:lnTo>
                <a:lnTo>
                  <a:pt x="2387600" y="1152525"/>
                </a:lnTo>
                <a:lnTo>
                  <a:pt x="2387600" y="0"/>
                </a:lnTo>
                <a:close/>
              </a:path>
            </a:pathLst>
          </a:custGeom>
          <a:solidFill>
            <a:srgbClr val="619D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30" name="Google Shape;230;p20"/>
          <p:cNvSpPr txBox="1"/>
          <p:nvPr/>
        </p:nvSpPr>
        <p:spPr>
          <a:xfrm>
            <a:off x="611187" y="404875"/>
            <a:ext cx="2387600" cy="811761"/>
          </a:xfrm>
          <a:prstGeom prst="rect">
            <a:avLst/>
          </a:prstGeom>
          <a:noFill/>
          <a:ln cap="flat" cmpd="sng" w="25400">
            <a:solidFill>
              <a:srgbClr val="467199"/>
            </a:solidFill>
            <a:prstDash val="solid"/>
            <a:round/>
            <a:headEnd len="sm" w="sm" type="none"/>
            <a:tailEnd len="sm" w="sm" type="none"/>
          </a:ln>
        </p:spPr>
        <p:txBody>
          <a:bodyPr anchorCtr="0" anchor="t" bIns="0" lIns="0" spcFirstLastPara="1" rIns="0" wrap="square" tIns="316225">
            <a:spAutoFit/>
          </a:bodyPr>
          <a:lstStyle/>
          <a:p>
            <a:pPr indent="-343535" lvl="0" marL="434340" marR="0" rtl="0" algn="l">
              <a:lnSpc>
                <a:spcPct val="100000"/>
              </a:lnSpc>
              <a:spcBef>
                <a:spcPts val="0"/>
              </a:spcBef>
              <a:spcAft>
                <a:spcPts val="0"/>
              </a:spcAft>
              <a:buNone/>
            </a:pPr>
            <a:r>
              <a:rPr lang="en-US" sz="3200">
                <a:solidFill>
                  <a:schemeClr val="dk1"/>
                </a:solidFill>
                <a:latin typeface="Trebuchet MS"/>
                <a:ea typeface="Trebuchet MS"/>
                <a:cs typeface="Trebuchet MS"/>
                <a:sym typeface="Trebuchet MS"/>
              </a:rPr>
              <a:t>CLIENT</a:t>
            </a:r>
            <a:endParaRPr sz="3200">
              <a:solidFill>
                <a:schemeClr val="dk1"/>
              </a:solidFill>
              <a:latin typeface="Trebuchet MS"/>
              <a:ea typeface="Trebuchet MS"/>
              <a:cs typeface="Trebuchet MS"/>
              <a:sym typeface="Trebuchet MS"/>
            </a:endParaRPr>
          </a:p>
        </p:txBody>
      </p:sp>
      <p:grpSp>
        <p:nvGrpSpPr>
          <p:cNvPr id="231" name="Google Shape;231;p20"/>
          <p:cNvGrpSpPr/>
          <p:nvPr/>
        </p:nvGrpSpPr>
        <p:grpSpPr>
          <a:xfrm>
            <a:off x="1371601" y="1295400"/>
            <a:ext cx="6202678" cy="2997708"/>
            <a:chOff x="1357884" y="1514855"/>
            <a:chExt cx="6202678" cy="2997708"/>
          </a:xfrm>
        </p:grpSpPr>
        <p:sp>
          <p:nvSpPr>
            <p:cNvPr id="232" name="Google Shape;232;p20"/>
            <p:cNvSpPr/>
            <p:nvPr/>
          </p:nvSpPr>
          <p:spPr>
            <a:xfrm>
              <a:off x="1357884" y="1743455"/>
              <a:ext cx="152400" cy="48310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33" name="Google Shape;233;p20"/>
            <p:cNvSpPr/>
            <p:nvPr/>
          </p:nvSpPr>
          <p:spPr>
            <a:xfrm>
              <a:off x="7341107" y="1514855"/>
              <a:ext cx="199644" cy="276148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34" name="Google Shape;234;p20"/>
            <p:cNvSpPr/>
            <p:nvPr/>
          </p:nvSpPr>
          <p:spPr>
            <a:xfrm>
              <a:off x="1735835" y="1862327"/>
              <a:ext cx="5824727" cy="126796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35" name="Google Shape;235;p20"/>
            <p:cNvSpPr/>
            <p:nvPr/>
          </p:nvSpPr>
          <p:spPr>
            <a:xfrm>
              <a:off x="1624583" y="3300983"/>
              <a:ext cx="5824727" cy="121158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grpSp>
      <p:sp>
        <p:nvSpPr>
          <p:cNvPr id="236" name="Google Shape;236;p20"/>
          <p:cNvSpPr txBox="1"/>
          <p:nvPr/>
        </p:nvSpPr>
        <p:spPr>
          <a:xfrm>
            <a:off x="3787902" y="1646934"/>
            <a:ext cx="1241298" cy="289823"/>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arlito"/>
                <a:ea typeface="Carlito"/>
                <a:cs typeface="Carlito"/>
                <a:sym typeface="Carlito"/>
              </a:rPr>
              <a:t>REQUEST</a:t>
            </a:r>
            <a:endParaRPr sz="1800">
              <a:solidFill>
                <a:schemeClr val="dk1"/>
              </a:solidFill>
              <a:latin typeface="Carlito"/>
              <a:ea typeface="Carlito"/>
              <a:cs typeface="Carlito"/>
              <a:sym typeface="Carlito"/>
            </a:endParaRPr>
          </a:p>
        </p:txBody>
      </p:sp>
      <p:sp>
        <p:nvSpPr>
          <p:cNvPr id="237" name="Google Shape;237;p20"/>
          <p:cNvSpPr txBox="1"/>
          <p:nvPr/>
        </p:nvSpPr>
        <p:spPr>
          <a:xfrm>
            <a:off x="4091178" y="4017340"/>
            <a:ext cx="39751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arlito"/>
                <a:ea typeface="Carlito"/>
                <a:cs typeface="Carlito"/>
                <a:sym typeface="Carlito"/>
              </a:rPr>
              <a:t>ACK</a:t>
            </a:r>
            <a:endParaRPr sz="1800">
              <a:solidFill>
                <a:schemeClr val="dk1"/>
              </a:solidFill>
              <a:latin typeface="Carlito"/>
              <a:ea typeface="Carlito"/>
              <a:cs typeface="Carlito"/>
              <a:sym typeface="Carlito"/>
            </a:endParaRPr>
          </a:p>
        </p:txBody>
      </p:sp>
      <p:sp>
        <p:nvSpPr>
          <p:cNvPr id="238" name="Google Shape;238;p20"/>
          <p:cNvSpPr txBox="1"/>
          <p:nvPr/>
        </p:nvSpPr>
        <p:spPr>
          <a:xfrm>
            <a:off x="7543800" y="2514600"/>
            <a:ext cx="1298068" cy="12223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arlito"/>
                <a:ea typeface="Carlito"/>
                <a:cs typeface="Carlito"/>
                <a:sym typeface="Carlito"/>
              </a:rPr>
              <a:t>REQ</a:t>
            </a:r>
            <a:endParaRPr sz="1800">
              <a:solidFill>
                <a:schemeClr val="dk1"/>
              </a:solidFill>
              <a:latin typeface="Carlito"/>
              <a:ea typeface="Carlito"/>
              <a:cs typeface="Carlito"/>
              <a:sym typeface="Carlito"/>
            </a:endParaRPr>
          </a:p>
          <a:p>
            <a:pPr indent="0" lvl="0" marL="12700" marR="0" rtl="0" algn="l">
              <a:lnSpc>
                <a:spcPct val="100000"/>
              </a:lnSpc>
              <a:spcBef>
                <a:spcPts val="0"/>
              </a:spcBef>
              <a:spcAft>
                <a:spcPts val="0"/>
              </a:spcAft>
              <a:buNone/>
            </a:pPr>
            <a:r>
              <a:rPr lang="en-US" sz="1800">
                <a:solidFill>
                  <a:schemeClr val="dk1"/>
                </a:solidFill>
                <a:latin typeface="Carlito"/>
                <a:ea typeface="Carlito"/>
                <a:cs typeface="Carlito"/>
                <a:sym typeface="Carlito"/>
              </a:rPr>
              <a:t>SUCESSS</a:t>
            </a:r>
            <a:endParaRPr sz="1800">
              <a:solidFill>
                <a:schemeClr val="dk1"/>
              </a:solidFill>
              <a:latin typeface="Carlito"/>
              <a:ea typeface="Carlito"/>
              <a:cs typeface="Carlito"/>
              <a:sym typeface="Carlito"/>
            </a:endParaRPr>
          </a:p>
          <a:p>
            <a:pPr indent="0" lvl="0" marL="12700" marR="299085" rtl="0" algn="l">
              <a:lnSpc>
                <a:spcPct val="100000"/>
              </a:lnSpc>
              <a:spcBef>
                <a:spcPts val="780"/>
              </a:spcBef>
              <a:spcAft>
                <a:spcPts val="0"/>
              </a:spcAft>
              <a:buNone/>
            </a:pPr>
            <a:r>
              <a:rPr lang="en-US" sz="1800">
                <a:solidFill>
                  <a:schemeClr val="dk1"/>
                </a:solidFill>
                <a:latin typeface="Carlito"/>
                <a:ea typeface="Carlito"/>
                <a:cs typeface="Carlito"/>
                <a:sym typeface="Carlito"/>
              </a:rPr>
              <a:t>SEND  ACK</a:t>
            </a:r>
            <a:endParaRPr sz="1800">
              <a:solidFill>
                <a:schemeClr val="dk1"/>
              </a:solidFill>
              <a:latin typeface="Carlito"/>
              <a:ea typeface="Carlito"/>
              <a:cs typeface="Carlito"/>
              <a:sym typeface="Carlito"/>
            </a:endParaRPr>
          </a:p>
        </p:txBody>
      </p:sp>
      <p:grpSp>
        <p:nvGrpSpPr>
          <p:cNvPr id="239" name="Google Shape;239;p20"/>
          <p:cNvGrpSpPr/>
          <p:nvPr/>
        </p:nvGrpSpPr>
        <p:grpSpPr>
          <a:xfrm>
            <a:off x="1447800" y="3886200"/>
            <a:ext cx="6172200" cy="2604515"/>
            <a:chOff x="1674876" y="4163566"/>
            <a:chExt cx="6021324" cy="2403349"/>
          </a:xfrm>
        </p:grpSpPr>
        <p:sp>
          <p:nvSpPr>
            <p:cNvPr id="240" name="Google Shape;240;p20"/>
            <p:cNvSpPr/>
            <p:nvPr/>
          </p:nvSpPr>
          <p:spPr>
            <a:xfrm>
              <a:off x="1674876" y="4163566"/>
              <a:ext cx="6021324" cy="1322833"/>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41" name="Google Shape;241;p20"/>
            <p:cNvSpPr/>
            <p:nvPr/>
          </p:nvSpPr>
          <p:spPr>
            <a:xfrm>
              <a:off x="1786128" y="5298947"/>
              <a:ext cx="5824728" cy="1267968"/>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grpSp>
      <p:sp>
        <p:nvSpPr>
          <p:cNvPr id="242" name="Google Shape;242;p20"/>
          <p:cNvSpPr txBox="1"/>
          <p:nvPr/>
        </p:nvSpPr>
        <p:spPr>
          <a:xfrm>
            <a:off x="4419600" y="4724400"/>
            <a:ext cx="2305050" cy="7899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arlito"/>
                <a:ea typeface="Carlito"/>
                <a:cs typeface="Carlito"/>
                <a:sym typeface="Carlito"/>
              </a:rPr>
              <a:t>REPLY (result)</a:t>
            </a:r>
            <a:endParaRPr sz="1800">
              <a:solidFill>
                <a:schemeClr val="dk1"/>
              </a:solidFill>
              <a:latin typeface="Carlito"/>
              <a:ea typeface="Carlito"/>
              <a:cs typeface="Carlito"/>
              <a:sym typeface="Carlito"/>
            </a:endParaRPr>
          </a:p>
          <a:p>
            <a:pPr indent="0" lvl="0" marL="0" marR="0" rtl="0" algn="l">
              <a:lnSpc>
                <a:spcPct val="100000"/>
              </a:lnSpc>
              <a:spcBef>
                <a:spcPts val="35"/>
              </a:spcBef>
              <a:spcAft>
                <a:spcPts val="0"/>
              </a:spcAft>
              <a:buNone/>
            </a:pPr>
            <a:r>
              <a:t/>
            </a:r>
            <a:endParaRPr sz="1450">
              <a:solidFill>
                <a:schemeClr val="dk1"/>
              </a:solidFill>
              <a:latin typeface="Carlito"/>
              <a:ea typeface="Carlito"/>
              <a:cs typeface="Carlito"/>
              <a:sym typeface="Carlito"/>
            </a:endParaRPr>
          </a:p>
          <a:p>
            <a:pPr indent="0" lvl="0" marL="547370" marR="0" rtl="0" algn="l">
              <a:lnSpc>
                <a:spcPct val="100000"/>
              </a:lnSpc>
              <a:spcBef>
                <a:spcPts val="0"/>
              </a:spcBef>
              <a:spcAft>
                <a:spcPts val="0"/>
              </a:spcAft>
              <a:buNone/>
            </a:pPr>
            <a:r>
              <a:rPr lang="en-US" sz="1800">
                <a:solidFill>
                  <a:schemeClr val="dk1"/>
                </a:solidFill>
                <a:latin typeface="Carlito"/>
                <a:ea typeface="Carlito"/>
                <a:cs typeface="Carlito"/>
                <a:sym typeface="Carlito"/>
              </a:rPr>
              <a:t>ACK</a:t>
            </a:r>
            <a:endParaRPr sz="1800">
              <a:solidFill>
                <a:schemeClr val="dk1"/>
              </a:solidFill>
              <a:latin typeface="Carlito"/>
              <a:ea typeface="Carlito"/>
              <a:cs typeface="Carlito"/>
              <a:sym typeface="Carlito"/>
            </a:endParaRPr>
          </a:p>
        </p:txBody>
      </p:sp>
      <p:sp>
        <p:nvSpPr>
          <p:cNvPr id="243" name="Google Shape;243;p20"/>
          <p:cNvSpPr txBox="1"/>
          <p:nvPr/>
        </p:nvSpPr>
        <p:spPr>
          <a:xfrm>
            <a:off x="3427221" y="422605"/>
            <a:ext cx="208026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arlito"/>
                <a:ea typeface="Carlito"/>
                <a:cs typeface="Carlito"/>
                <a:sym typeface="Carlito"/>
              </a:rPr>
              <a:t>FOUR WAY PROTOCOL</a:t>
            </a:r>
            <a:endParaRPr sz="1800">
              <a:solidFill>
                <a:schemeClr val="dk1"/>
              </a:solidFill>
              <a:latin typeface="Carlito"/>
              <a:ea typeface="Carlito"/>
              <a:cs typeface="Carlito"/>
              <a:sym typeface="Carlito"/>
            </a:endParaRPr>
          </a:p>
        </p:txBody>
      </p:sp>
      <p:sp>
        <p:nvSpPr>
          <p:cNvPr id="244" name="Google Shape;244;p20"/>
          <p:cNvSpPr/>
          <p:nvPr/>
        </p:nvSpPr>
        <p:spPr>
          <a:xfrm>
            <a:off x="1371600" y="4114800"/>
            <a:ext cx="160019" cy="2493877"/>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cxnSp>
        <p:nvCxnSpPr>
          <p:cNvPr id="245" name="Google Shape;245;p20"/>
          <p:cNvCxnSpPr/>
          <p:nvPr/>
        </p:nvCxnSpPr>
        <p:spPr>
          <a:xfrm rot="5400000">
            <a:off x="394747" y="3110453"/>
            <a:ext cx="2107693" cy="1588"/>
          </a:xfrm>
          <a:prstGeom prst="straightConnector1">
            <a:avLst/>
          </a:prstGeom>
          <a:noFill/>
          <a:ln cap="flat" cmpd="sng" w="9525">
            <a:solidFill>
              <a:schemeClr val="accent2"/>
            </a:solidFill>
            <a:prstDash val="solid"/>
            <a:round/>
            <a:headEnd len="sm" w="sm" type="none"/>
            <a:tailEnd len="sm" w="sm" type="none"/>
          </a:ln>
        </p:spPr>
      </p:cxnSp>
      <p:cxnSp>
        <p:nvCxnSpPr>
          <p:cNvPr id="246" name="Google Shape;246;p20"/>
          <p:cNvCxnSpPr/>
          <p:nvPr/>
        </p:nvCxnSpPr>
        <p:spPr>
          <a:xfrm flipH="1" rot="-5400000">
            <a:off x="6248400" y="5181600"/>
            <a:ext cx="2514600" cy="76200"/>
          </a:xfrm>
          <a:prstGeom prst="straightConnector1">
            <a:avLst/>
          </a:prstGeom>
          <a:noFill/>
          <a:ln cap="flat" cmpd="sng" w="9525">
            <a:solidFill>
              <a:schemeClr val="accent2"/>
            </a:solidFill>
            <a:prstDash val="solid"/>
            <a:round/>
            <a:headEnd len="sm" w="sm" type="none"/>
            <a:tailEnd len="sm" w="sm"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grpSp>
        <p:nvGrpSpPr>
          <p:cNvPr id="251" name="Google Shape;251;p21"/>
          <p:cNvGrpSpPr/>
          <p:nvPr/>
        </p:nvGrpSpPr>
        <p:grpSpPr>
          <a:xfrm>
            <a:off x="1014412" y="0"/>
            <a:ext cx="7601014" cy="6858000"/>
            <a:chOff x="1014412" y="0"/>
            <a:chExt cx="7601014" cy="6858000"/>
          </a:xfrm>
        </p:grpSpPr>
        <p:sp>
          <p:nvSpPr>
            <p:cNvPr id="252" name="Google Shape;252;p21"/>
            <p:cNvSpPr/>
            <p:nvPr/>
          </p:nvSpPr>
          <p:spPr>
            <a:xfrm>
              <a:off x="1014412" y="0"/>
              <a:ext cx="73025" cy="6858000"/>
            </a:xfrm>
            <a:custGeom>
              <a:rect b="b" l="l" r="r" t="t"/>
              <a:pathLst>
                <a:path extrusionOk="0" h="6858000" w="73025">
                  <a:moveTo>
                    <a:pt x="73025" y="1557401"/>
                  </a:moveTo>
                  <a:lnTo>
                    <a:pt x="0" y="1557401"/>
                  </a:lnTo>
                  <a:lnTo>
                    <a:pt x="0" y="6858000"/>
                  </a:lnTo>
                  <a:lnTo>
                    <a:pt x="73025" y="6858000"/>
                  </a:lnTo>
                  <a:lnTo>
                    <a:pt x="73025" y="1557401"/>
                  </a:lnTo>
                  <a:close/>
                </a:path>
                <a:path extrusionOk="0" h="6858000" w="73025">
                  <a:moveTo>
                    <a:pt x="73025" y="0"/>
                  </a:moveTo>
                  <a:lnTo>
                    <a:pt x="0" y="0"/>
                  </a:lnTo>
                  <a:lnTo>
                    <a:pt x="0" y="404876"/>
                  </a:lnTo>
                  <a:lnTo>
                    <a:pt x="73025" y="404876"/>
                  </a:lnTo>
                  <a:lnTo>
                    <a:pt x="73025"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53" name="Google Shape;253;p21"/>
            <p:cNvSpPr/>
            <p:nvPr/>
          </p:nvSpPr>
          <p:spPr>
            <a:xfrm>
              <a:off x="6227826" y="404876"/>
              <a:ext cx="2387600" cy="1152525"/>
            </a:xfrm>
            <a:custGeom>
              <a:rect b="b" l="l" r="r" t="t"/>
              <a:pathLst>
                <a:path extrusionOk="0" h="1152525" w="2387600">
                  <a:moveTo>
                    <a:pt x="2387600" y="0"/>
                  </a:moveTo>
                  <a:lnTo>
                    <a:pt x="0" y="0"/>
                  </a:lnTo>
                  <a:lnTo>
                    <a:pt x="0" y="1152525"/>
                  </a:lnTo>
                  <a:lnTo>
                    <a:pt x="2387600" y="1152525"/>
                  </a:lnTo>
                  <a:lnTo>
                    <a:pt x="2387600" y="0"/>
                  </a:lnTo>
                  <a:close/>
                </a:path>
              </a:pathLst>
            </a:custGeom>
            <a:solidFill>
              <a:srgbClr val="619D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grpSp>
      <p:sp>
        <p:nvSpPr>
          <p:cNvPr id="254" name="Google Shape;254;p21"/>
          <p:cNvSpPr txBox="1"/>
          <p:nvPr/>
        </p:nvSpPr>
        <p:spPr>
          <a:xfrm>
            <a:off x="6227826" y="404875"/>
            <a:ext cx="2387600" cy="811761"/>
          </a:xfrm>
          <a:prstGeom prst="rect">
            <a:avLst/>
          </a:prstGeom>
          <a:noFill/>
          <a:ln cap="flat" cmpd="sng" w="25400">
            <a:solidFill>
              <a:srgbClr val="467199"/>
            </a:solidFill>
            <a:prstDash val="solid"/>
            <a:round/>
            <a:headEnd len="sm" w="sm" type="none"/>
            <a:tailEnd len="sm" w="sm" type="none"/>
          </a:ln>
        </p:spPr>
        <p:txBody>
          <a:bodyPr anchorCtr="0" anchor="t" bIns="0" lIns="0" spcFirstLastPara="1" rIns="0" wrap="square" tIns="316225">
            <a:spAutoFit/>
          </a:bodyPr>
          <a:lstStyle/>
          <a:p>
            <a:pPr indent="-343535" lvl="0" marL="434975" marR="0" rtl="0" algn="l">
              <a:lnSpc>
                <a:spcPct val="100000"/>
              </a:lnSpc>
              <a:spcBef>
                <a:spcPts val="0"/>
              </a:spcBef>
              <a:spcAft>
                <a:spcPts val="0"/>
              </a:spcAft>
              <a:buNone/>
            </a:pPr>
            <a:r>
              <a:rPr lang="en-US" sz="3200">
                <a:solidFill>
                  <a:schemeClr val="dk1"/>
                </a:solidFill>
                <a:latin typeface="Trebuchet MS"/>
                <a:ea typeface="Trebuchet MS"/>
                <a:cs typeface="Trebuchet MS"/>
                <a:sym typeface="Trebuchet MS"/>
              </a:rPr>
              <a:t>SERVER</a:t>
            </a:r>
            <a:endParaRPr/>
          </a:p>
        </p:txBody>
      </p:sp>
      <p:sp>
        <p:nvSpPr>
          <p:cNvPr id="255" name="Google Shape;255;p21"/>
          <p:cNvSpPr/>
          <p:nvPr/>
        </p:nvSpPr>
        <p:spPr>
          <a:xfrm>
            <a:off x="533400" y="457200"/>
            <a:ext cx="2387600" cy="1152525"/>
          </a:xfrm>
          <a:custGeom>
            <a:rect b="b" l="l" r="r" t="t"/>
            <a:pathLst>
              <a:path extrusionOk="0" h="1152525" w="2387600">
                <a:moveTo>
                  <a:pt x="2387600" y="0"/>
                </a:moveTo>
                <a:lnTo>
                  <a:pt x="0" y="0"/>
                </a:lnTo>
                <a:lnTo>
                  <a:pt x="0" y="1152525"/>
                </a:lnTo>
                <a:lnTo>
                  <a:pt x="2387600" y="1152525"/>
                </a:lnTo>
                <a:lnTo>
                  <a:pt x="2387600" y="0"/>
                </a:lnTo>
                <a:close/>
              </a:path>
            </a:pathLst>
          </a:custGeom>
          <a:solidFill>
            <a:srgbClr val="619D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56" name="Google Shape;256;p21"/>
          <p:cNvSpPr txBox="1"/>
          <p:nvPr/>
        </p:nvSpPr>
        <p:spPr>
          <a:xfrm>
            <a:off x="611187" y="404875"/>
            <a:ext cx="2387600" cy="811761"/>
          </a:xfrm>
          <a:prstGeom prst="rect">
            <a:avLst/>
          </a:prstGeom>
          <a:noFill/>
          <a:ln cap="flat" cmpd="sng" w="25400">
            <a:solidFill>
              <a:srgbClr val="467199"/>
            </a:solidFill>
            <a:prstDash val="solid"/>
            <a:round/>
            <a:headEnd len="sm" w="sm" type="none"/>
            <a:tailEnd len="sm" w="sm" type="none"/>
          </a:ln>
        </p:spPr>
        <p:txBody>
          <a:bodyPr anchorCtr="0" anchor="t" bIns="0" lIns="0" spcFirstLastPara="1" rIns="0" wrap="square" tIns="316225">
            <a:spAutoFit/>
          </a:bodyPr>
          <a:lstStyle/>
          <a:p>
            <a:pPr indent="-343535" lvl="0" marL="434340" marR="0" rtl="0" algn="l">
              <a:lnSpc>
                <a:spcPct val="100000"/>
              </a:lnSpc>
              <a:spcBef>
                <a:spcPts val="0"/>
              </a:spcBef>
              <a:spcAft>
                <a:spcPts val="0"/>
              </a:spcAft>
              <a:buNone/>
            </a:pPr>
            <a:r>
              <a:rPr lang="en-US" sz="3200">
                <a:solidFill>
                  <a:schemeClr val="dk1"/>
                </a:solidFill>
                <a:latin typeface="Trebuchet MS"/>
                <a:ea typeface="Trebuchet MS"/>
                <a:cs typeface="Trebuchet MS"/>
                <a:sym typeface="Trebuchet MS"/>
              </a:rPr>
              <a:t>CLIENT</a:t>
            </a:r>
            <a:endParaRPr/>
          </a:p>
        </p:txBody>
      </p:sp>
      <p:grpSp>
        <p:nvGrpSpPr>
          <p:cNvPr id="257" name="Google Shape;257;p21"/>
          <p:cNvGrpSpPr/>
          <p:nvPr/>
        </p:nvGrpSpPr>
        <p:grpSpPr>
          <a:xfrm>
            <a:off x="1357883" y="1514855"/>
            <a:ext cx="6202679" cy="2546604"/>
            <a:chOff x="1357883" y="1514855"/>
            <a:chExt cx="6202679" cy="2546604"/>
          </a:xfrm>
        </p:grpSpPr>
        <p:sp>
          <p:nvSpPr>
            <p:cNvPr id="258" name="Google Shape;258;p21"/>
            <p:cNvSpPr/>
            <p:nvPr/>
          </p:nvSpPr>
          <p:spPr>
            <a:xfrm>
              <a:off x="1357883" y="1514855"/>
              <a:ext cx="160019" cy="57607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59" name="Google Shape;259;p21"/>
            <p:cNvSpPr/>
            <p:nvPr/>
          </p:nvSpPr>
          <p:spPr>
            <a:xfrm>
              <a:off x="7299960" y="1514855"/>
              <a:ext cx="201168" cy="254660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60" name="Google Shape;260;p21"/>
            <p:cNvSpPr/>
            <p:nvPr/>
          </p:nvSpPr>
          <p:spPr>
            <a:xfrm>
              <a:off x="1735835" y="1862327"/>
              <a:ext cx="5824727" cy="126796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grpSp>
      <p:sp>
        <p:nvSpPr>
          <p:cNvPr id="261" name="Google Shape;261;p21"/>
          <p:cNvSpPr txBox="1"/>
          <p:nvPr/>
        </p:nvSpPr>
        <p:spPr>
          <a:xfrm>
            <a:off x="3787902" y="1646934"/>
            <a:ext cx="1241298" cy="289823"/>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arlito"/>
                <a:ea typeface="Carlito"/>
                <a:cs typeface="Carlito"/>
                <a:sym typeface="Carlito"/>
              </a:rPr>
              <a:t>REQUEST</a:t>
            </a:r>
            <a:endParaRPr sz="1800">
              <a:solidFill>
                <a:schemeClr val="dk1"/>
              </a:solidFill>
              <a:latin typeface="Carlito"/>
              <a:ea typeface="Carlito"/>
              <a:cs typeface="Carlito"/>
              <a:sym typeface="Carlito"/>
            </a:endParaRPr>
          </a:p>
        </p:txBody>
      </p:sp>
      <p:sp>
        <p:nvSpPr>
          <p:cNvPr id="262" name="Google Shape;262;p21"/>
          <p:cNvSpPr txBox="1"/>
          <p:nvPr/>
        </p:nvSpPr>
        <p:spPr>
          <a:xfrm>
            <a:off x="7541132" y="2726563"/>
            <a:ext cx="1145668" cy="1223412"/>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arlito"/>
                <a:ea typeface="Carlito"/>
                <a:cs typeface="Carlito"/>
                <a:sym typeface="Carlito"/>
              </a:rPr>
              <a:t>REQ</a:t>
            </a:r>
            <a:endParaRPr sz="1800">
              <a:solidFill>
                <a:schemeClr val="dk1"/>
              </a:solidFill>
              <a:latin typeface="Carlito"/>
              <a:ea typeface="Carlito"/>
              <a:cs typeface="Carlito"/>
              <a:sym typeface="Carlito"/>
            </a:endParaRPr>
          </a:p>
          <a:p>
            <a:pPr indent="0" lvl="0" marL="12700" marR="0" rtl="0" algn="l">
              <a:lnSpc>
                <a:spcPct val="100000"/>
              </a:lnSpc>
              <a:spcBef>
                <a:spcPts val="0"/>
              </a:spcBef>
              <a:spcAft>
                <a:spcPts val="0"/>
              </a:spcAft>
              <a:buNone/>
            </a:pPr>
            <a:r>
              <a:rPr lang="en-US" sz="1800">
                <a:solidFill>
                  <a:schemeClr val="dk1"/>
                </a:solidFill>
                <a:latin typeface="Carlito"/>
                <a:ea typeface="Carlito"/>
                <a:cs typeface="Carlito"/>
                <a:sym typeface="Carlito"/>
              </a:rPr>
              <a:t>SUCESSS</a:t>
            </a:r>
            <a:endParaRPr sz="1800">
              <a:solidFill>
                <a:schemeClr val="dk1"/>
              </a:solidFill>
              <a:latin typeface="Carlito"/>
              <a:ea typeface="Carlito"/>
              <a:cs typeface="Carlito"/>
              <a:sym typeface="Carlito"/>
            </a:endParaRPr>
          </a:p>
          <a:p>
            <a:pPr indent="0" lvl="0" marL="12700" marR="299085" rtl="0" algn="l">
              <a:lnSpc>
                <a:spcPct val="100000"/>
              </a:lnSpc>
              <a:spcBef>
                <a:spcPts val="780"/>
              </a:spcBef>
              <a:spcAft>
                <a:spcPts val="0"/>
              </a:spcAft>
              <a:buNone/>
            </a:pPr>
            <a:r>
              <a:rPr lang="en-US" sz="1800">
                <a:solidFill>
                  <a:schemeClr val="dk1"/>
                </a:solidFill>
                <a:latin typeface="Carlito"/>
                <a:ea typeface="Carlito"/>
                <a:cs typeface="Carlito"/>
                <a:sym typeface="Carlito"/>
              </a:rPr>
              <a:t>SEND  ACK</a:t>
            </a:r>
            <a:endParaRPr sz="1800">
              <a:solidFill>
                <a:schemeClr val="dk1"/>
              </a:solidFill>
              <a:latin typeface="Carlito"/>
              <a:ea typeface="Carlito"/>
              <a:cs typeface="Carlito"/>
              <a:sym typeface="Carlito"/>
            </a:endParaRPr>
          </a:p>
        </p:txBody>
      </p:sp>
      <p:grpSp>
        <p:nvGrpSpPr>
          <p:cNvPr id="263" name="Google Shape;263;p21"/>
          <p:cNvGrpSpPr/>
          <p:nvPr/>
        </p:nvGrpSpPr>
        <p:grpSpPr>
          <a:xfrm>
            <a:off x="1650492" y="3852671"/>
            <a:ext cx="5960364" cy="2714244"/>
            <a:chOff x="1650492" y="3852671"/>
            <a:chExt cx="5960364" cy="2714244"/>
          </a:xfrm>
        </p:grpSpPr>
        <p:sp>
          <p:nvSpPr>
            <p:cNvPr id="264" name="Google Shape;264;p21"/>
            <p:cNvSpPr/>
            <p:nvPr/>
          </p:nvSpPr>
          <p:spPr>
            <a:xfrm>
              <a:off x="1650492" y="3852671"/>
              <a:ext cx="5803391" cy="1345691"/>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65" name="Google Shape;265;p21"/>
            <p:cNvSpPr/>
            <p:nvPr/>
          </p:nvSpPr>
          <p:spPr>
            <a:xfrm>
              <a:off x="1786128" y="5298947"/>
              <a:ext cx="5824728" cy="1267968"/>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grpSp>
      <p:sp>
        <p:nvSpPr>
          <p:cNvPr id="266" name="Google Shape;266;p21"/>
          <p:cNvSpPr txBox="1"/>
          <p:nvPr/>
        </p:nvSpPr>
        <p:spPr>
          <a:xfrm>
            <a:off x="4476750" y="5003368"/>
            <a:ext cx="1466850" cy="7899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arlito"/>
                <a:ea typeface="Carlito"/>
                <a:cs typeface="Carlito"/>
                <a:sym typeface="Carlito"/>
              </a:rPr>
              <a:t>REPLY</a:t>
            </a:r>
            <a:endParaRPr sz="1800">
              <a:solidFill>
                <a:schemeClr val="dk1"/>
              </a:solidFill>
              <a:latin typeface="Carlito"/>
              <a:ea typeface="Carlito"/>
              <a:cs typeface="Carlito"/>
              <a:sym typeface="Carlito"/>
            </a:endParaRPr>
          </a:p>
          <a:p>
            <a:pPr indent="0" lvl="0" marL="0" marR="0" rtl="0" algn="l">
              <a:lnSpc>
                <a:spcPct val="100000"/>
              </a:lnSpc>
              <a:spcBef>
                <a:spcPts val="35"/>
              </a:spcBef>
              <a:spcAft>
                <a:spcPts val="0"/>
              </a:spcAft>
              <a:buNone/>
            </a:pPr>
            <a:r>
              <a:t/>
            </a:r>
            <a:endParaRPr sz="1450">
              <a:solidFill>
                <a:schemeClr val="dk1"/>
              </a:solidFill>
              <a:latin typeface="Carlito"/>
              <a:ea typeface="Carlito"/>
              <a:cs typeface="Carlito"/>
              <a:sym typeface="Carlito"/>
            </a:endParaRPr>
          </a:p>
          <a:p>
            <a:pPr indent="0" lvl="0" marL="547370" marR="0" rtl="0" algn="l">
              <a:lnSpc>
                <a:spcPct val="100000"/>
              </a:lnSpc>
              <a:spcBef>
                <a:spcPts val="0"/>
              </a:spcBef>
              <a:spcAft>
                <a:spcPts val="0"/>
              </a:spcAft>
              <a:buNone/>
            </a:pPr>
            <a:r>
              <a:rPr lang="en-US" sz="1800">
                <a:solidFill>
                  <a:schemeClr val="dk1"/>
                </a:solidFill>
                <a:latin typeface="Carlito"/>
                <a:ea typeface="Carlito"/>
                <a:cs typeface="Carlito"/>
                <a:sym typeface="Carlito"/>
              </a:rPr>
              <a:t>ACK</a:t>
            </a:r>
            <a:endParaRPr sz="1800">
              <a:solidFill>
                <a:schemeClr val="dk1"/>
              </a:solidFill>
              <a:latin typeface="Carlito"/>
              <a:ea typeface="Carlito"/>
              <a:cs typeface="Carlito"/>
              <a:sym typeface="Carlito"/>
            </a:endParaRPr>
          </a:p>
        </p:txBody>
      </p:sp>
      <p:sp>
        <p:nvSpPr>
          <p:cNvPr id="267" name="Google Shape;267;p21"/>
          <p:cNvSpPr txBox="1"/>
          <p:nvPr/>
        </p:nvSpPr>
        <p:spPr>
          <a:xfrm>
            <a:off x="3427221" y="422605"/>
            <a:ext cx="215646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arlito"/>
                <a:ea typeface="Carlito"/>
                <a:cs typeface="Carlito"/>
                <a:sym typeface="Carlito"/>
              </a:rPr>
              <a:t>THREE WAY PROTOCOL</a:t>
            </a:r>
            <a:endParaRPr sz="1800">
              <a:solidFill>
                <a:schemeClr val="dk1"/>
              </a:solidFill>
              <a:latin typeface="Carlito"/>
              <a:ea typeface="Carlito"/>
              <a:cs typeface="Carlito"/>
              <a:sym typeface="Carlito"/>
            </a:endParaRPr>
          </a:p>
        </p:txBody>
      </p:sp>
      <p:sp>
        <p:nvSpPr>
          <p:cNvPr id="268" name="Google Shape;268;p21"/>
          <p:cNvSpPr/>
          <p:nvPr/>
        </p:nvSpPr>
        <p:spPr>
          <a:xfrm>
            <a:off x="1383791" y="4808220"/>
            <a:ext cx="160019" cy="1143000"/>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cxnSp>
        <p:nvCxnSpPr>
          <p:cNvPr id="269" name="Google Shape;269;p21"/>
          <p:cNvCxnSpPr>
            <a:endCxn id="268" idx="0"/>
          </p:cNvCxnSpPr>
          <p:nvPr/>
        </p:nvCxnSpPr>
        <p:spPr>
          <a:xfrm>
            <a:off x="1449401" y="1981320"/>
            <a:ext cx="14400" cy="2826900"/>
          </a:xfrm>
          <a:prstGeom prst="straightConnector1">
            <a:avLst/>
          </a:prstGeom>
          <a:noFill/>
          <a:ln cap="flat" cmpd="sng" w="9525">
            <a:solidFill>
              <a:schemeClr val="accent2"/>
            </a:solidFill>
            <a:prstDash val="solid"/>
            <a:round/>
            <a:headEnd len="sm" w="sm" type="none"/>
            <a:tailEnd len="sm" w="sm" type="none"/>
          </a:ln>
        </p:spPr>
      </p:cxnSp>
      <p:cxnSp>
        <p:nvCxnSpPr>
          <p:cNvPr id="270" name="Google Shape;270;p21"/>
          <p:cNvCxnSpPr/>
          <p:nvPr/>
        </p:nvCxnSpPr>
        <p:spPr>
          <a:xfrm rot="5400000">
            <a:off x="6058694" y="5295107"/>
            <a:ext cx="2667002" cy="1589"/>
          </a:xfrm>
          <a:prstGeom prst="straightConnector1">
            <a:avLst/>
          </a:prstGeom>
          <a:noFill/>
          <a:ln cap="flat" cmpd="sng" w="9525">
            <a:solidFill>
              <a:schemeClr val="accent2"/>
            </a:solidFill>
            <a:prstDash val="solid"/>
            <a:round/>
            <a:headEnd len="sm" w="sm" type="none"/>
            <a:tailEnd len="sm" w="sm"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2"/>
          <p:cNvSpPr txBox="1"/>
          <p:nvPr/>
        </p:nvSpPr>
        <p:spPr>
          <a:xfrm>
            <a:off x="685800" y="1143000"/>
            <a:ext cx="6705600" cy="286232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000" u="sng">
                <a:solidFill>
                  <a:schemeClr val="dk1"/>
                </a:solidFill>
                <a:latin typeface="Arial"/>
                <a:ea typeface="Arial"/>
                <a:cs typeface="Arial"/>
                <a:sym typeface="Arial"/>
              </a:rPr>
              <a:t>Problems</a:t>
            </a:r>
            <a:endParaRPr/>
          </a:p>
          <a:p>
            <a:pPr indent="-127000" lvl="0" marL="0" marR="0" rtl="0" algn="l">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Request processing takes a long time.</a:t>
            </a:r>
            <a:endParaRPr/>
          </a:p>
          <a:p>
            <a:pPr indent="-127000" lvl="0" marL="0" marR="0" rtl="0" algn="l">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Req msg- lost – retransmitted only after timeout (large value)</a:t>
            </a:r>
            <a:endParaRPr/>
          </a:p>
          <a:p>
            <a:pPr indent="-127000" lvl="0" marL="0" marR="0" rtl="0" algn="l">
              <a:lnSpc>
                <a:spcPct val="150000"/>
              </a:lnSpc>
              <a:spcBef>
                <a:spcPts val="0"/>
              </a:spcBef>
              <a:spcAft>
                <a:spcPts val="0"/>
              </a:spcAft>
              <a:buClr>
                <a:schemeClr val="dk1"/>
              </a:buClr>
              <a:buSzPts val="2000"/>
              <a:buFont typeface="Arial"/>
              <a:buChar char="•"/>
            </a:pPr>
            <a:r>
              <a:rPr lang="en-US" sz="2000">
                <a:solidFill>
                  <a:schemeClr val="dk1"/>
                </a:solidFill>
                <a:latin typeface="Arial"/>
                <a:ea typeface="Arial"/>
                <a:cs typeface="Arial"/>
                <a:sym typeface="Arial"/>
              </a:rPr>
              <a:t>Timeout value is not set properly (large value) – unnecessary retransmission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grpSp>
        <p:nvGrpSpPr>
          <p:cNvPr id="280" name="Google Shape;280;p23"/>
          <p:cNvGrpSpPr/>
          <p:nvPr/>
        </p:nvGrpSpPr>
        <p:grpSpPr>
          <a:xfrm>
            <a:off x="1014412" y="0"/>
            <a:ext cx="7601014" cy="6858000"/>
            <a:chOff x="1014412" y="0"/>
            <a:chExt cx="7601014" cy="6858000"/>
          </a:xfrm>
        </p:grpSpPr>
        <p:sp>
          <p:nvSpPr>
            <p:cNvPr id="281" name="Google Shape;281;p23"/>
            <p:cNvSpPr/>
            <p:nvPr/>
          </p:nvSpPr>
          <p:spPr>
            <a:xfrm>
              <a:off x="1014412" y="0"/>
              <a:ext cx="73025" cy="6858000"/>
            </a:xfrm>
            <a:custGeom>
              <a:rect b="b" l="l" r="r" t="t"/>
              <a:pathLst>
                <a:path extrusionOk="0" h="6858000" w="73025">
                  <a:moveTo>
                    <a:pt x="73025" y="1557401"/>
                  </a:moveTo>
                  <a:lnTo>
                    <a:pt x="0" y="1557401"/>
                  </a:lnTo>
                  <a:lnTo>
                    <a:pt x="0" y="6858000"/>
                  </a:lnTo>
                  <a:lnTo>
                    <a:pt x="73025" y="6858000"/>
                  </a:lnTo>
                  <a:lnTo>
                    <a:pt x="73025" y="1557401"/>
                  </a:lnTo>
                  <a:close/>
                </a:path>
                <a:path extrusionOk="0" h="6858000" w="73025">
                  <a:moveTo>
                    <a:pt x="73025" y="0"/>
                  </a:moveTo>
                  <a:lnTo>
                    <a:pt x="0" y="0"/>
                  </a:lnTo>
                  <a:lnTo>
                    <a:pt x="0" y="404876"/>
                  </a:lnTo>
                  <a:lnTo>
                    <a:pt x="73025" y="404876"/>
                  </a:lnTo>
                  <a:lnTo>
                    <a:pt x="73025"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82" name="Google Shape;282;p23"/>
            <p:cNvSpPr/>
            <p:nvPr/>
          </p:nvSpPr>
          <p:spPr>
            <a:xfrm>
              <a:off x="6227826" y="404876"/>
              <a:ext cx="2387600" cy="1152525"/>
            </a:xfrm>
            <a:custGeom>
              <a:rect b="b" l="l" r="r" t="t"/>
              <a:pathLst>
                <a:path extrusionOk="0" h="1152525" w="2387600">
                  <a:moveTo>
                    <a:pt x="2387600" y="0"/>
                  </a:moveTo>
                  <a:lnTo>
                    <a:pt x="0" y="0"/>
                  </a:lnTo>
                  <a:lnTo>
                    <a:pt x="0" y="1152525"/>
                  </a:lnTo>
                  <a:lnTo>
                    <a:pt x="2387600" y="1152525"/>
                  </a:lnTo>
                  <a:lnTo>
                    <a:pt x="2387600" y="0"/>
                  </a:lnTo>
                  <a:close/>
                </a:path>
              </a:pathLst>
            </a:custGeom>
            <a:solidFill>
              <a:srgbClr val="619D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grpSp>
      <p:sp>
        <p:nvSpPr>
          <p:cNvPr id="283" name="Google Shape;283;p23"/>
          <p:cNvSpPr txBox="1"/>
          <p:nvPr/>
        </p:nvSpPr>
        <p:spPr>
          <a:xfrm>
            <a:off x="6227826" y="404875"/>
            <a:ext cx="2387600" cy="811761"/>
          </a:xfrm>
          <a:prstGeom prst="rect">
            <a:avLst/>
          </a:prstGeom>
          <a:noFill/>
          <a:ln cap="flat" cmpd="sng" w="25400">
            <a:solidFill>
              <a:srgbClr val="467199"/>
            </a:solidFill>
            <a:prstDash val="solid"/>
            <a:round/>
            <a:headEnd len="sm" w="sm" type="none"/>
            <a:tailEnd len="sm" w="sm" type="none"/>
          </a:ln>
        </p:spPr>
        <p:txBody>
          <a:bodyPr anchorCtr="0" anchor="t" bIns="0" lIns="0" spcFirstLastPara="1" rIns="0" wrap="square" tIns="316225">
            <a:spAutoFit/>
          </a:bodyPr>
          <a:lstStyle/>
          <a:p>
            <a:pPr indent="-343535" lvl="0" marL="434975" marR="0" rtl="0" algn="l">
              <a:lnSpc>
                <a:spcPct val="100000"/>
              </a:lnSpc>
              <a:spcBef>
                <a:spcPts val="0"/>
              </a:spcBef>
              <a:spcAft>
                <a:spcPts val="0"/>
              </a:spcAft>
              <a:buNone/>
            </a:pPr>
            <a:r>
              <a:rPr lang="en-US" sz="3200">
                <a:solidFill>
                  <a:schemeClr val="dk1"/>
                </a:solidFill>
                <a:latin typeface="Trebuchet MS"/>
                <a:ea typeface="Trebuchet MS"/>
                <a:cs typeface="Trebuchet MS"/>
                <a:sym typeface="Trebuchet MS"/>
              </a:rPr>
              <a:t>SERVER</a:t>
            </a:r>
            <a:endParaRPr/>
          </a:p>
        </p:txBody>
      </p:sp>
      <p:sp>
        <p:nvSpPr>
          <p:cNvPr id="284" name="Google Shape;284;p23"/>
          <p:cNvSpPr/>
          <p:nvPr/>
        </p:nvSpPr>
        <p:spPr>
          <a:xfrm>
            <a:off x="611187" y="404875"/>
            <a:ext cx="2387600" cy="1152525"/>
          </a:xfrm>
          <a:custGeom>
            <a:rect b="b" l="l" r="r" t="t"/>
            <a:pathLst>
              <a:path extrusionOk="0" h="1152525" w="2387600">
                <a:moveTo>
                  <a:pt x="2387600" y="0"/>
                </a:moveTo>
                <a:lnTo>
                  <a:pt x="0" y="0"/>
                </a:lnTo>
                <a:lnTo>
                  <a:pt x="0" y="1152525"/>
                </a:lnTo>
                <a:lnTo>
                  <a:pt x="2387600" y="1152525"/>
                </a:lnTo>
                <a:lnTo>
                  <a:pt x="2387600" y="0"/>
                </a:lnTo>
                <a:close/>
              </a:path>
            </a:pathLst>
          </a:custGeom>
          <a:solidFill>
            <a:srgbClr val="619D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85" name="Google Shape;285;p23"/>
          <p:cNvSpPr txBox="1"/>
          <p:nvPr/>
        </p:nvSpPr>
        <p:spPr>
          <a:xfrm>
            <a:off x="611187" y="404875"/>
            <a:ext cx="2387600" cy="811761"/>
          </a:xfrm>
          <a:prstGeom prst="rect">
            <a:avLst/>
          </a:prstGeom>
          <a:noFill/>
          <a:ln cap="flat" cmpd="sng" w="25400">
            <a:solidFill>
              <a:srgbClr val="467199"/>
            </a:solidFill>
            <a:prstDash val="solid"/>
            <a:round/>
            <a:headEnd len="sm" w="sm" type="none"/>
            <a:tailEnd len="sm" w="sm" type="none"/>
          </a:ln>
        </p:spPr>
        <p:txBody>
          <a:bodyPr anchorCtr="0" anchor="t" bIns="0" lIns="0" spcFirstLastPara="1" rIns="0" wrap="square" tIns="316225">
            <a:spAutoFit/>
          </a:bodyPr>
          <a:lstStyle/>
          <a:p>
            <a:pPr indent="-343535" lvl="0" marL="434340" marR="0" rtl="0" algn="l">
              <a:lnSpc>
                <a:spcPct val="100000"/>
              </a:lnSpc>
              <a:spcBef>
                <a:spcPts val="0"/>
              </a:spcBef>
              <a:spcAft>
                <a:spcPts val="0"/>
              </a:spcAft>
              <a:buNone/>
            </a:pPr>
            <a:r>
              <a:rPr lang="en-US" sz="3200">
                <a:solidFill>
                  <a:schemeClr val="dk1"/>
                </a:solidFill>
                <a:latin typeface="Trebuchet MS"/>
                <a:ea typeface="Trebuchet MS"/>
                <a:cs typeface="Trebuchet MS"/>
                <a:sym typeface="Trebuchet MS"/>
              </a:rPr>
              <a:t>CLIENT</a:t>
            </a:r>
            <a:endParaRPr/>
          </a:p>
        </p:txBody>
      </p:sp>
      <p:grpSp>
        <p:nvGrpSpPr>
          <p:cNvPr id="286" name="Google Shape;286;p23"/>
          <p:cNvGrpSpPr/>
          <p:nvPr/>
        </p:nvGrpSpPr>
        <p:grpSpPr>
          <a:xfrm>
            <a:off x="1357883" y="1514855"/>
            <a:ext cx="6202679" cy="3447288"/>
            <a:chOff x="1357883" y="1514855"/>
            <a:chExt cx="6202679" cy="3447288"/>
          </a:xfrm>
        </p:grpSpPr>
        <p:sp>
          <p:nvSpPr>
            <p:cNvPr id="287" name="Google Shape;287;p23"/>
            <p:cNvSpPr/>
            <p:nvPr/>
          </p:nvSpPr>
          <p:spPr>
            <a:xfrm>
              <a:off x="1357883" y="1514855"/>
              <a:ext cx="160019" cy="57607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88" name="Google Shape;288;p23"/>
            <p:cNvSpPr/>
            <p:nvPr/>
          </p:nvSpPr>
          <p:spPr>
            <a:xfrm>
              <a:off x="7299960" y="1514855"/>
              <a:ext cx="201168" cy="3447288"/>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89" name="Google Shape;289;p23"/>
            <p:cNvSpPr/>
            <p:nvPr/>
          </p:nvSpPr>
          <p:spPr>
            <a:xfrm>
              <a:off x="1735835" y="1862327"/>
              <a:ext cx="5824727" cy="1267968"/>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grpSp>
      <p:sp>
        <p:nvSpPr>
          <p:cNvPr id="290" name="Google Shape;290;p23"/>
          <p:cNvSpPr txBox="1"/>
          <p:nvPr/>
        </p:nvSpPr>
        <p:spPr>
          <a:xfrm>
            <a:off x="3787902" y="1646934"/>
            <a:ext cx="1698498" cy="289823"/>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arlito"/>
                <a:ea typeface="Carlito"/>
                <a:cs typeface="Carlito"/>
                <a:sym typeface="Carlito"/>
              </a:rPr>
              <a:t>REQUEST</a:t>
            </a:r>
            <a:endParaRPr sz="1800">
              <a:solidFill>
                <a:schemeClr val="dk1"/>
              </a:solidFill>
              <a:latin typeface="Carlito"/>
              <a:ea typeface="Carlito"/>
              <a:cs typeface="Carlito"/>
              <a:sym typeface="Carlito"/>
            </a:endParaRPr>
          </a:p>
        </p:txBody>
      </p:sp>
      <p:sp>
        <p:nvSpPr>
          <p:cNvPr id="291" name="Google Shape;291;p23"/>
          <p:cNvSpPr txBox="1"/>
          <p:nvPr/>
        </p:nvSpPr>
        <p:spPr>
          <a:xfrm>
            <a:off x="7541132" y="2726563"/>
            <a:ext cx="1298068" cy="1223412"/>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arlito"/>
                <a:ea typeface="Carlito"/>
                <a:cs typeface="Carlito"/>
                <a:sym typeface="Carlito"/>
              </a:rPr>
              <a:t>REQ</a:t>
            </a:r>
            <a:endParaRPr sz="1800">
              <a:solidFill>
                <a:schemeClr val="dk1"/>
              </a:solidFill>
              <a:latin typeface="Carlito"/>
              <a:ea typeface="Carlito"/>
              <a:cs typeface="Carlito"/>
              <a:sym typeface="Carlito"/>
            </a:endParaRPr>
          </a:p>
          <a:p>
            <a:pPr indent="0" lvl="0" marL="12700" marR="0" rtl="0" algn="l">
              <a:lnSpc>
                <a:spcPct val="100000"/>
              </a:lnSpc>
              <a:spcBef>
                <a:spcPts val="0"/>
              </a:spcBef>
              <a:spcAft>
                <a:spcPts val="0"/>
              </a:spcAft>
              <a:buNone/>
            </a:pPr>
            <a:r>
              <a:rPr lang="en-US" sz="1800">
                <a:solidFill>
                  <a:schemeClr val="dk1"/>
                </a:solidFill>
                <a:latin typeface="Carlito"/>
                <a:ea typeface="Carlito"/>
                <a:cs typeface="Carlito"/>
                <a:sym typeface="Carlito"/>
              </a:rPr>
              <a:t>SUCESSS</a:t>
            </a:r>
            <a:endParaRPr sz="1800">
              <a:solidFill>
                <a:schemeClr val="dk1"/>
              </a:solidFill>
              <a:latin typeface="Carlito"/>
              <a:ea typeface="Carlito"/>
              <a:cs typeface="Carlito"/>
              <a:sym typeface="Carlito"/>
            </a:endParaRPr>
          </a:p>
          <a:p>
            <a:pPr indent="0" lvl="0" marL="12700" marR="299085" rtl="0" algn="l">
              <a:lnSpc>
                <a:spcPct val="100000"/>
              </a:lnSpc>
              <a:spcBef>
                <a:spcPts val="780"/>
              </a:spcBef>
              <a:spcAft>
                <a:spcPts val="0"/>
              </a:spcAft>
              <a:buNone/>
            </a:pPr>
            <a:r>
              <a:rPr lang="en-US" sz="1800">
                <a:solidFill>
                  <a:schemeClr val="dk1"/>
                </a:solidFill>
                <a:latin typeface="Carlito"/>
                <a:ea typeface="Carlito"/>
                <a:cs typeface="Carlito"/>
                <a:sym typeface="Carlito"/>
              </a:rPr>
              <a:t>SEND  ACK</a:t>
            </a:r>
            <a:endParaRPr sz="1800">
              <a:solidFill>
                <a:schemeClr val="dk1"/>
              </a:solidFill>
              <a:latin typeface="Carlito"/>
              <a:ea typeface="Carlito"/>
              <a:cs typeface="Carlito"/>
              <a:sym typeface="Carlito"/>
            </a:endParaRPr>
          </a:p>
        </p:txBody>
      </p:sp>
      <p:sp>
        <p:nvSpPr>
          <p:cNvPr id="292" name="Google Shape;292;p23"/>
          <p:cNvSpPr/>
          <p:nvPr/>
        </p:nvSpPr>
        <p:spPr>
          <a:xfrm>
            <a:off x="1650492" y="3806952"/>
            <a:ext cx="5800344" cy="173431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93" name="Google Shape;293;p23"/>
          <p:cNvSpPr txBox="1"/>
          <p:nvPr/>
        </p:nvSpPr>
        <p:spPr>
          <a:xfrm>
            <a:off x="4476750" y="5003368"/>
            <a:ext cx="1085850" cy="289823"/>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arlito"/>
                <a:ea typeface="Carlito"/>
                <a:cs typeface="Carlito"/>
                <a:sym typeface="Carlito"/>
              </a:rPr>
              <a:t>REPLY</a:t>
            </a:r>
            <a:endParaRPr sz="1800">
              <a:solidFill>
                <a:schemeClr val="dk1"/>
              </a:solidFill>
              <a:latin typeface="Carlito"/>
              <a:ea typeface="Carlito"/>
              <a:cs typeface="Carlito"/>
              <a:sym typeface="Carlito"/>
            </a:endParaRPr>
          </a:p>
        </p:txBody>
      </p:sp>
      <p:sp>
        <p:nvSpPr>
          <p:cNvPr id="294" name="Google Shape;294;p23"/>
          <p:cNvSpPr txBox="1"/>
          <p:nvPr/>
        </p:nvSpPr>
        <p:spPr>
          <a:xfrm>
            <a:off x="3427221" y="422605"/>
            <a:ext cx="201930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arlito"/>
                <a:ea typeface="Carlito"/>
                <a:cs typeface="Carlito"/>
                <a:sym typeface="Carlito"/>
              </a:rPr>
              <a:t>TWO WAY PROTOCOL</a:t>
            </a:r>
            <a:endParaRPr sz="1800">
              <a:solidFill>
                <a:schemeClr val="dk1"/>
              </a:solidFill>
              <a:latin typeface="Carlito"/>
              <a:ea typeface="Carlito"/>
              <a:cs typeface="Carlito"/>
              <a:sym typeface="Carlito"/>
            </a:endParaRPr>
          </a:p>
        </p:txBody>
      </p:sp>
      <p:sp>
        <p:nvSpPr>
          <p:cNvPr id="295" name="Google Shape;295;p23"/>
          <p:cNvSpPr/>
          <p:nvPr/>
        </p:nvSpPr>
        <p:spPr>
          <a:xfrm>
            <a:off x="1383791" y="4808220"/>
            <a:ext cx="160019" cy="1143000"/>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296" name="Google Shape;296;p23"/>
          <p:cNvSpPr txBox="1"/>
          <p:nvPr/>
        </p:nvSpPr>
        <p:spPr>
          <a:xfrm>
            <a:off x="228600" y="3581400"/>
            <a:ext cx="106680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TIMER</a:t>
            </a:r>
            <a:endParaRPr/>
          </a:p>
        </p:txBody>
      </p:sp>
      <p:cxnSp>
        <p:nvCxnSpPr>
          <p:cNvPr id="297" name="Google Shape;297;p23"/>
          <p:cNvCxnSpPr>
            <a:endCxn id="295" idx="0"/>
          </p:cNvCxnSpPr>
          <p:nvPr/>
        </p:nvCxnSpPr>
        <p:spPr>
          <a:xfrm>
            <a:off x="1449401" y="2057520"/>
            <a:ext cx="14400" cy="2750700"/>
          </a:xfrm>
          <a:prstGeom prst="straightConnector1">
            <a:avLst/>
          </a:prstGeom>
          <a:noFill/>
          <a:ln cap="flat" cmpd="sng" w="9525">
            <a:solidFill>
              <a:schemeClr val="accent2"/>
            </a:solidFill>
            <a:prstDash val="solid"/>
            <a:round/>
            <a:headEnd len="sm" w="sm" type="none"/>
            <a:tailEnd len="sm" w="sm"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descr="Capture1.PNG" id="302" name="Google Shape;302;p24"/>
          <p:cNvPicPr preferRelativeResize="0"/>
          <p:nvPr/>
        </p:nvPicPr>
        <p:blipFill rotWithShape="1">
          <a:blip r:embed="rId3">
            <a:alphaModFix/>
          </a:blip>
          <a:srcRect b="0" l="0" r="0" t="0"/>
          <a:stretch/>
        </p:blipFill>
        <p:spPr>
          <a:xfrm>
            <a:off x="1371600" y="76200"/>
            <a:ext cx="7010400" cy="6553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grpSp>
        <p:nvGrpSpPr>
          <p:cNvPr id="307" name="Google Shape;307;p25"/>
          <p:cNvGrpSpPr/>
          <p:nvPr/>
        </p:nvGrpSpPr>
        <p:grpSpPr>
          <a:xfrm>
            <a:off x="1014412" y="0"/>
            <a:ext cx="6552247" cy="6858000"/>
            <a:chOff x="1014412" y="0"/>
            <a:chExt cx="6552247" cy="6858000"/>
          </a:xfrm>
        </p:grpSpPr>
        <p:sp>
          <p:nvSpPr>
            <p:cNvPr id="308" name="Google Shape;308;p25"/>
            <p:cNvSpPr/>
            <p:nvPr/>
          </p:nvSpPr>
          <p:spPr>
            <a:xfrm>
              <a:off x="1014412" y="0"/>
              <a:ext cx="73025" cy="6858000"/>
            </a:xfrm>
            <a:custGeom>
              <a:rect b="b" l="l" r="r" t="t"/>
              <a:pathLst>
                <a:path extrusionOk="0" h="6858000" w="73025">
                  <a:moveTo>
                    <a:pt x="73025" y="0"/>
                  </a:moveTo>
                  <a:lnTo>
                    <a:pt x="0" y="0"/>
                  </a:lnTo>
                  <a:lnTo>
                    <a:pt x="0" y="6858000"/>
                  </a:lnTo>
                  <a:lnTo>
                    <a:pt x="73025" y="6858000"/>
                  </a:lnTo>
                  <a:lnTo>
                    <a:pt x="73025"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309" name="Google Shape;309;p25"/>
            <p:cNvSpPr/>
            <p:nvPr/>
          </p:nvSpPr>
          <p:spPr>
            <a:xfrm>
              <a:off x="1252727" y="222504"/>
              <a:ext cx="6313932" cy="9144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310" name="Google Shape;310;p25"/>
            <p:cNvSpPr/>
            <p:nvPr/>
          </p:nvSpPr>
          <p:spPr>
            <a:xfrm>
              <a:off x="1252727" y="710183"/>
              <a:ext cx="5887212" cy="9144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grpSp>
      <p:sp>
        <p:nvSpPr>
          <p:cNvPr id="311" name="Google Shape;311;p25"/>
          <p:cNvSpPr txBox="1"/>
          <p:nvPr/>
        </p:nvSpPr>
        <p:spPr>
          <a:xfrm>
            <a:off x="381000" y="329006"/>
            <a:ext cx="8153400" cy="6909905"/>
          </a:xfrm>
          <a:prstGeom prst="rect">
            <a:avLst/>
          </a:prstGeom>
          <a:noFill/>
          <a:ln>
            <a:noFill/>
          </a:ln>
        </p:spPr>
        <p:txBody>
          <a:bodyPr anchorCtr="0" anchor="t" bIns="0" lIns="0" spcFirstLastPara="1" rIns="0" wrap="square" tIns="13325">
            <a:spAutoFit/>
          </a:bodyPr>
          <a:lstStyle/>
          <a:p>
            <a:pPr indent="0" lvl="0" marL="12700" marR="819785" rtl="0" algn="l">
              <a:lnSpc>
                <a:spcPct val="100000"/>
              </a:lnSpc>
              <a:spcBef>
                <a:spcPts val="0"/>
              </a:spcBef>
              <a:spcAft>
                <a:spcPts val="0"/>
              </a:spcAft>
              <a:buNone/>
            </a:pPr>
            <a:r>
              <a:rPr b="1" lang="en-US" sz="2800">
                <a:solidFill>
                  <a:srgbClr val="1D2158"/>
                </a:solidFill>
                <a:latin typeface="Trebuchet MS"/>
                <a:ea typeface="Trebuchet MS"/>
                <a:cs typeface="Trebuchet MS"/>
                <a:sym typeface="Trebuchet MS"/>
              </a:rPr>
              <a:t>Idempotency and Handling or  Duplicate Request Messages</a:t>
            </a:r>
            <a:endParaRPr sz="2800">
              <a:solidFill>
                <a:schemeClr val="dk1"/>
              </a:solidFill>
              <a:latin typeface="Trebuchet MS"/>
              <a:ea typeface="Trebuchet MS"/>
              <a:cs typeface="Trebuchet MS"/>
              <a:sym typeface="Trebuchet MS"/>
            </a:endParaRPr>
          </a:p>
          <a:p>
            <a:pPr indent="-283844" lvl="0" marL="378460" marR="0" rtl="0" algn="l">
              <a:lnSpc>
                <a:spcPct val="100000"/>
              </a:lnSpc>
              <a:spcBef>
                <a:spcPts val="1255"/>
              </a:spcBef>
              <a:spcAft>
                <a:spcPts val="0"/>
              </a:spcAft>
              <a:buClr>
                <a:srgbClr val="619DD1"/>
              </a:buClr>
              <a:buSzPts val="2231"/>
              <a:buFont typeface="Arial"/>
              <a:buChar char=""/>
            </a:pPr>
            <a:r>
              <a:rPr lang="en-US" sz="2800">
                <a:solidFill>
                  <a:schemeClr val="dk1"/>
                </a:solidFill>
                <a:latin typeface="Trebuchet MS"/>
                <a:ea typeface="Trebuchet MS"/>
                <a:cs typeface="Trebuchet MS"/>
                <a:sym typeface="Trebuchet MS"/>
              </a:rPr>
              <a:t>Repeatability</a:t>
            </a:r>
            <a:endParaRPr sz="2800">
              <a:solidFill>
                <a:schemeClr val="dk1"/>
              </a:solidFill>
              <a:latin typeface="Trebuchet MS"/>
              <a:ea typeface="Trebuchet MS"/>
              <a:cs typeface="Trebuchet MS"/>
              <a:sym typeface="Trebuchet MS"/>
            </a:endParaRPr>
          </a:p>
          <a:p>
            <a:pPr indent="-283844" lvl="0" marL="378460" marR="5080" rtl="0" algn="l">
              <a:lnSpc>
                <a:spcPct val="100000"/>
              </a:lnSpc>
              <a:spcBef>
                <a:spcPts val="605"/>
              </a:spcBef>
              <a:spcAft>
                <a:spcPts val="0"/>
              </a:spcAft>
              <a:buClr>
                <a:srgbClr val="619DD1"/>
              </a:buClr>
              <a:buSzPts val="2231"/>
              <a:buFont typeface="Arial"/>
              <a:buChar char=""/>
            </a:pPr>
            <a:r>
              <a:rPr lang="en-US" sz="2800">
                <a:solidFill>
                  <a:schemeClr val="dk1"/>
                </a:solidFill>
                <a:latin typeface="Trebuchet MS"/>
                <a:ea typeface="Trebuchet MS"/>
                <a:cs typeface="Trebuchet MS"/>
                <a:sym typeface="Trebuchet MS"/>
              </a:rPr>
              <a:t>produces the same results with same  arguments no matter how many times it is performed.</a:t>
            </a:r>
            <a:endParaRPr sz="2800">
              <a:solidFill>
                <a:schemeClr val="dk1"/>
              </a:solidFill>
              <a:latin typeface="Trebuchet MS"/>
              <a:ea typeface="Trebuchet MS"/>
              <a:cs typeface="Trebuchet MS"/>
              <a:sym typeface="Trebuchet MS"/>
            </a:endParaRPr>
          </a:p>
          <a:p>
            <a:pPr indent="0" lvl="0" marL="12700" marR="2993390" rtl="0" algn="l">
              <a:lnSpc>
                <a:spcPct val="115599"/>
              </a:lnSpc>
              <a:spcBef>
                <a:spcPts val="5"/>
              </a:spcBef>
              <a:spcAft>
                <a:spcPts val="0"/>
              </a:spcAft>
              <a:buNone/>
            </a:pPr>
            <a:r>
              <a:rPr lang="en-US" sz="2800">
                <a:solidFill>
                  <a:schemeClr val="dk1"/>
                </a:solidFill>
                <a:latin typeface="Trebuchet MS"/>
                <a:ea typeface="Trebuchet MS"/>
                <a:cs typeface="Trebuchet MS"/>
                <a:sym typeface="Trebuchet MS"/>
              </a:rPr>
              <a:t>Eg. Debit(amount)</a:t>
            </a:r>
            <a:endParaRPr sz="2800">
              <a:solidFill>
                <a:schemeClr val="dk1"/>
              </a:solidFill>
              <a:latin typeface="Trebuchet MS"/>
              <a:ea typeface="Trebuchet MS"/>
              <a:cs typeface="Trebuchet MS"/>
              <a:sym typeface="Trebuchet MS"/>
            </a:endParaRPr>
          </a:p>
          <a:p>
            <a:pPr indent="0" lvl="0" marL="12700" marR="2993390" rtl="0" algn="l">
              <a:lnSpc>
                <a:spcPct val="115599"/>
              </a:lnSpc>
              <a:spcBef>
                <a:spcPts val="5"/>
              </a:spcBef>
              <a:spcAft>
                <a:spcPts val="0"/>
              </a:spcAft>
              <a:buNone/>
            </a:pPr>
            <a:r>
              <a:rPr lang="en-US" sz="2800">
                <a:solidFill>
                  <a:schemeClr val="dk1"/>
                </a:solidFill>
                <a:latin typeface="Trebuchet MS"/>
                <a:ea typeface="Trebuchet MS"/>
                <a:cs typeface="Trebuchet MS"/>
                <a:sym typeface="Trebuchet MS"/>
              </a:rPr>
              <a:t>If(balance&gt;= amount)</a:t>
            </a:r>
            <a:endParaRPr/>
          </a:p>
          <a:p>
            <a:pPr indent="0" lvl="0" marL="12700" marR="2993390" rtl="0" algn="l">
              <a:lnSpc>
                <a:spcPct val="115599"/>
              </a:lnSpc>
              <a:spcBef>
                <a:spcPts val="5"/>
              </a:spcBef>
              <a:spcAft>
                <a:spcPts val="0"/>
              </a:spcAft>
              <a:buNone/>
            </a:pPr>
            <a:r>
              <a:rPr lang="en-US" sz="2800">
                <a:solidFill>
                  <a:schemeClr val="dk1"/>
                </a:solidFill>
                <a:latin typeface="Trebuchet MS"/>
                <a:ea typeface="Trebuchet MS"/>
                <a:cs typeface="Trebuchet MS"/>
                <a:sym typeface="Trebuchet MS"/>
              </a:rPr>
              <a:t>Balance=balance-amount;</a:t>
            </a:r>
            <a:endParaRPr/>
          </a:p>
          <a:p>
            <a:pPr indent="0" lvl="0" marL="12700" marR="2993390" rtl="0" algn="l">
              <a:lnSpc>
                <a:spcPct val="115599"/>
              </a:lnSpc>
              <a:spcBef>
                <a:spcPts val="5"/>
              </a:spcBef>
              <a:spcAft>
                <a:spcPts val="0"/>
              </a:spcAft>
              <a:buNone/>
            </a:pPr>
            <a:r>
              <a:rPr lang="en-US" sz="2800">
                <a:solidFill>
                  <a:schemeClr val="dk1"/>
                </a:solidFill>
                <a:latin typeface="Trebuchet MS"/>
                <a:ea typeface="Trebuchet MS"/>
                <a:cs typeface="Trebuchet MS"/>
                <a:sym typeface="Trebuchet MS"/>
              </a:rPr>
              <a:t>Return(“Success”, balance);</a:t>
            </a:r>
            <a:endParaRPr/>
          </a:p>
          <a:p>
            <a:pPr indent="0" lvl="0" marL="12700" marR="2993390" rtl="0" algn="l">
              <a:lnSpc>
                <a:spcPct val="115599"/>
              </a:lnSpc>
              <a:spcBef>
                <a:spcPts val="5"/>
              </a:spcBef>
              <a:spcAft>
                <a:spcPts val="0"/>
              </a:spcAft>
              <a:buNone/>
            </a:pPr>
            <a:r>
              <a:rPr lang="en-US" sz="2800">
                <a:solidFill>
                  <a:schemeClr val="dk1"/>
                </a:solidFill>
                <a:latin typeface="Trebuchet MS"/>
                <a:ea typeface="Trebuchet MS"/>
                <a:cs typeface="Trebuchet MS"/>
                <a:sym typeface="Trebuchet MS"/>
              </a:rPr>
              <a:t>Else  Return(“failure”, balance);</a:t>
            </a:r>
            <a:endParaRPr/>
          </a:p>
          <a:p>
            <a:pPr indent="0" lvl="0" marL="12700" marR="2993390" rtl="0" algn="l">
              <a:lnSpc>
                <a:spcPct val="115599"/>
              </a:lnSpc>
              <a:spcBef>
                <a:spcPts val="5"/>
              </a:spcBef>
              <a:spcAft>
                <a:spcPts val="0"/>
              </a:spcAft>
              <a:buNone/>
            </a:pPr>
            <a:r>
              <a:rPr lang="en-US" sz="2800">
                <a:solidFill>
                  <a:schemeClr val="dk1"/>
                </a:solidFill>
                <a:latin typeface="Trebuchet MS"/>
                <a:ea typeface="Trebuchet MS"/>
                <a:cs typeface="Trebuchet MS"/>
                <a:sym typeface="Trebuchet MS"/>
              </a:rPr>
              <a:t>End;</a:t>
            </a:r>
            <a:endParaRPr/>
          </a:p>
          <a:p>
            <a:pPr indent="0" lvl="0" marL="12700" marR="2993390" rtl="0" algn="l">
              <a:lnSpc>
                <a:spcPct val="115599"/>
              </a:lnSpc>
              <a:spcBef>
                <a:spcPts val="5"/>
              </a:spcBef>
              <a:spcAft>
                <a:spcPts val="0"/>
              </a:spcAft>
              <a:buNone/>
            </a:pPr>
            <a:r>
              <a:t/>
            </a:r>
            <a:endParaRPr sz="2800">
              <a:solidFill>
                <a:schemeClr val="dk1"/>
              </a:solidFill>
              <a:latin typeface="Trebuchet MS"/>
              <a:ea typeface="Trebuchet MS"/>
              <a:cs typeface="Trebuchet MS"/>
              <a:sym typeface="Trebuchet MS"/>
            </a:endParaRPr>
          </a:p>
          <a:p>
            <a:pPr indent="0" lvl="0" marL="12700" marR="2993390" rtl="0" algn="l">
              <a:lnSpc>
                <a:spcPct val="115599"/>
              </a:lnSpc>
              <a:spcBef>
                <a:spcPts val="5"/>
              </a:spcBef>
              <a:spcAft>
                <a:spcPts val="0"/>
              </a:spcAft>
              <a:buNone/>
            </a:pPr>
            <a:r>
              <a:t/>
            </a:r>
            <a:endParaRPr sz="2800">
              <a:solidFill>
                <a:schemeClr val="dk1"/>
              </a:solidFill>
              <a:latin typeface="Trebuchet MS"/>
              <a:ea typeface="Trebuchet MS"/>
              <a:cs typeface="Trebuchet MS"/>
              <a:sym typeface="Trebuchet MS"/>
            </a:endParaRPr>
          </a:p>
          <a:p>
            <a:pPr indent="0" lvl="0" marL="12700" marR="2993390" rtl="0" algn="l">
              <a:lnSpc>
                <a:spcPct val="115599"/>
              </a:lnSpc>
              <a:spcBef>
                <a:spcPts val="5"/>
              </a:spcBef>
              <a:spcAft>
                <a:spcPts val="0"/>
              </a:spcAft>
              <a:buNone/>
            </a:pPr>
            <a:r>
              <a:t/>
            </a:r>
            <a:endParaRPr sz="2800">
              <a:solidFill>
                <a:schemeClr val="dk1"/>
              </a:solidFill>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descr="Capture2.PNG" id="316" name="Google Shape;316;p26"/>
          <p:cNvPicPr preferRelativeResize="0"/>
          <p:nvPr/>
        </p:nvPicPr>
        <p:blipFill rotWithShape="1">
          <a:blip r:embed="rId3">
            <a:alphaModFix/>
          </a:blip>
          <a:srcRect b="0" l="0" r="0" t="0"/>
          <a:stretch/>
        </p:blipFill>
        <p:spPr>
          <a:xfrm>
            <a:off x="1219200" y="152400"/>
            <a:ext cx="7391400" cy="67056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7"/>
          <p:cNvSpPr txBox="1"/>
          <p:nvPr/>
        </p:nvSpPr>
        <p:spPr>
          <a:xfrm>
            <a:off x="838200" y="914400"/>
            <a:ext cx="7848600" cy="3046988"/>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None/>
            </a:pPr>
            <a:r>
              <a:rPr lang="en-US" sz="2400">
                <a:solidFill>
                  <a:schemeClr val="dk1"/>
                </a:solidFill>
                <a:latin typeface="Calibri"/>
                <a:ea typeface="Calibri"/>
                <a:cs typeface="Calibri"/>
                <a:sym typeface="Calibri"/>
              </a:rPr>
              <a:t>Exactly – once semantics</a:t>
            </a:r>
            <a:endParaRPr/>
          </a:p>
          <a:p>
            <a:pPr indent="0" lvl="0" marL="0" marR="0" rtl="0" algn="l">
              <a:lnSpc>
                <a:spcPct val="200000"/>
              </a:lnSpc>
              <a:spcBef>
                <a:spcPts val="0"/>
              </a:spcBef>
              <a:spcAft>
                <a:spcPts val="0"/>
              </a:spcAft>
              <a:buNone/>
            </a:pPr>
            <a:r>
              <a:rPr lang="en-US" sz="2400">
                <a:solidFill>
                  <a:schemeClr val="dk1"/>
                </a:solidFill>
                <a:latin typeface="Calibri"/>
                <a:ea typeface="Calibri"/>
                <a:cs typeface="Calibri"/>
                <a:sym typeface="Calibri"/>
              </a:rPr>
              <a:t>Can be implemented by using a unique identifier for every client request  and set up a reply cache  in the kernel address space on server machine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descr="Capture3.PNG" id="326" name="Google Shape;326;p28"/>
          <p:cNvPicPr preferRelativeResize="0"/>
          <p:nvPr/>
        </p:nvPicPr>
        <p:blipFill rotWithShape="1">
          <a:blip r:embed="rId3">
            <a:alphaModFix/>
          </a:blip>
          <a:srcRect b="0" l="0" r="0" t="0"/>
          <a:stretch/>
        </p:blipFill>
        <p:spPr>
          <a:xfrm>
            <a:off x="838200" y="152400"/>
            <a:ext cx="7772400" cy="655561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9"/>
          <p:cNvSpPr txBox="1"/>
          <p:nvPr>
            <p:ph type="title"/>
          </p:nvPr>
        </p:nvSpPr>
        <p:spPr>
          <a:xfrm>
            <a:off x="304800" y="228600"/>
            <a:ext cx="7848600" cy="2071370"/>
          </a:xfrm>
          <a:prstGeom prst="rect">
            <a:avLst/>
          </a:prstGeom>
          <a:noFill/>
          <a:ln>
            <a:noFill/>
          </a:ln>
        </p:spPr>
        <p:txBody>
          <a:bodyPr anchorCtr="0" anchor="ctr" bIns="0" lIns="0" spcFirstLastPara="1" rIns="0" wrap="square" tIns="59675">
            <a:spAutoFit/>
          </a:bodyPr>
          <a:lstStyle/>
          <a:p>
            <a:pPr indent="0" lvl="0" marL="133985" rtl="0" algn="l">
              <a:lnSpc>
                <a:spcPct val="100000"/>
              </a:lnSpc>
              <a:spcBef>
                <a:spcPts val="0"/>
              </a:spcBef>
              <a:spcAft>
                <a:spcPts val="0"/>
              </a:spcAft>
              <a:buClr>
                <a:schemeClr val="dk2"/>
              </a:buClr>
              <a:buSzPts val="3200"/>
              <a:buFont typeface="Arial"/>
              <a:buNone/>
            </a:pPr>
            <a:r>
              <a:rPr lang="en-US" sz="3200">
                <a:latin typeface="Arial"/>
                <a:ea typeface="Arial"/>
                <a:cs typeface="Arial"/>
                <a:sym typeface="Arial"/>
              </a:rPr>
              <a:t>lost and Out-of-Sequence Packets</a:t>
            </a:r>
            <a:endParaRPr sz="3200">
              <a:latin typeface="Arial"/>
              <a:ea typeface="Arial"/>
              <a:cs typeface="Arial"/>
              <a:sym typeface="Arial"/>
            </a:endParaRPr>
          </a:p>
          <a:p>
            <a:pPr indent="-283844" lvl="0" marL="295910" marR="5080" rtl="0" algn="l">
              <a:lnSpc>
                <a:spcPct val="100000"/>
              </a:lnSpc>
              <a:spcBef>
                <a:spcPts val="370"/>
              </a:spcBef>
              <a:spcAft>
                <a:spcPts val="0"/>
              </a:spcAft>
              <a:buClr>
                <a:srgbClr val="619DD1"/>
              </a:buClr>
              <a:buSzPts val="2550"/>
              <a:buFont typeface="Arial"/>
              <a:buNone/>
            </a:pPr>
            <a:r>
              <a:rPr b="0" lang="en-US" sz="2550">
                <a:solidFill>
                  <a:srgbClr val="619DD1"/>
                </a:solidFill>
                <a:latin typeface="Arial"/>
                <a:ea typeface="Arial"/>
                <a:cs typeface="Arial"/>
                <a:sym typeface="Arial"/>
              </a:rPr>
              <a:t> </a:t>
            </a:r>
            <a:r>
              <a:rPr b="0" lang="en-US" sz="3200">
                <a:solidFill>
                  <a:srgbClr val="000000"/>
                </a:solidFill>
                <a:latin typeface="Trebuchet MS"/>
                <a:ea typeface="Trebuchet MS"/>
                <a:cs typeface="Trebuchet MS"/>
                <a:sym typeface="Trebuchet MS"/>
              </a:rPr>
              <a:t>For successful completion of a  multidatagram message transfer, reliable  delivery of every packet is important.</a:t>
            </a:r>
            <a:endParaRPr sz="3200">
              <a:latin typeface="Trebuchet MS"/>
              <a:ea typeface="Trebuchet MS"/>
              <a:cs typeface="Trebuchet MS"/>
              <a:sym typeface="Trebuchet MS"/>
            </a:endParaRPr>
          </a:p>
        </p:txBody>
      </p:sp>
      <p:sp>
        <p:nvSpPr>
          <p:cNvPr id="332" name="Google Shape;332;p29"/>
          <p:cNvSpPr txBox="1"/>
          <p:nvPr/>
        </p:nvSpPr>
        <p:spPr>
          <a:xfrm>
            <a:off x="6172200" y="2590800"/>
            <a:ext cx="2514600" cy="99835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3200">
                <a:solidFill>
                  <a:schemeClr val="dk1"/>
                </a:solidFill>
                <a:latin typeface="Trebuchet MS"/>
                <a:ea typeface="Trebuchet MS"/>
                <a:cs typeface="Trebuchet MS"/>
                <a:sym typeface="Trebuchet MS"/>
              </a:rPr>
              <a:t>Ack for each packet</a:t>
            </a:r>
            <a:endParaRPr sz="3200">
              <a:solidFill>
                <a:schemeClr val="dk1"/>
              </a:solidFill>
              <a:latin typeface="Trebuchet MS"/>
              <a:ea typeface="Trebuchet MS"/>
              <a:cs typeface="Trebuchet MS"/>
              <a:sym typeface="Trebuchet MS"/>
            </a:endParaRPr>
          </a:p>
        </p:txBody>
      </p:sp>
      <p:sp>
        <p:nvSpPr>
          <p:cNvPr id="333" name="Google Shape;333;p29"/>
          <p:cNvSpPr txBox="1"/>
          <p:nvPr/>
        </p:nvSpPr>
        <p:spPr>
          <a:xfrm>
            <a:off x="6019800" y="3962400"/>
            <a:ext cx="1731645" cy="5137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3200">
                <a:solidFill>
                  <a:schemeClr val="dk1"/>
                </a:solidFill>
                <a:latin typeface="Trebuchet MS"/>
                <a:ea typeface="Trebuchet MS"/>
                <a:cs typeface="Trebuchet MS"/>
                <a:sym typeface="Trebuchet MS"/>
              </a:rPr>
              <a:t>Ack for all</a:t>
            </a:r>
            <a:endParaRPr sz="3200">
              <a:solidFill>
                <a:schemeClr val="dk1"/>
              </a:solidFill>
              <a:latin typeface="Trebuchet MS"/>
              <a:ea typeface="Trebuchet MS"/>
              <a:cs typeface="Trebuchet MS"/>
              <a:sym typeface="Trebuchet MS"/>
            </a:endParaRPr>
          </a:p>
        </p:txBody>
      </p:sp>
      <p:sp>
        <p:nvSpPr>
          <p:cNvPr id="334" name="Google Shape;334;p29"/>
          <p:cNvSpPr txBox="1"/>
          <p:nvPr/>
        </p:nvSpPr>
        <p:spPr>
          <a:xfrm>
            <a:off x="1066800" y="2438400"/>
            <a:ext cx="3957954" cy="2983509"/>
          </a:xfrm>
          <a:prstGeom prst="rect">
            <a:avLst/>
          </a:prstGeom>
          <a:noFill/>
          <a:ln>
            <a:noFill/>
          </a:ln>
        </p:spPr>
        <p:txBody>
          <a:bodyPr anchorCtr="0" anchor="t" bIns="0" lIns="0" spcFirstLastPara="1" rIns="0" wrap="square" tIns="13325">
            <a:spAutoFit/>
          </a:bodyPr>
          <a:lstStyle/>
          <a:p>
            <a:pPr indent="-283844" lvl="0" marL="295910" marR="2072004" rtl="0" algn="l">
              <a:lnSpc>
                <a:spcPct val="100000"/>
              </a:lnSpc>
              <a:spcBef>
                <a:spcPts val="0"/>
              </a:spcBef>
              <a:spcAft>
                <a:spcPts val="0"/>
              </a:spcAft>
              <a:buClr>
                <a:srgbClr val="619DD1"/>
              </a:buClr>
              <a:buSzPts val="1912"/>
              <a:buFont typeface="Arial"/>
              <a:buChar char=""/>
            </a:pPr>
            <a:r>
              <a:rPr lang="en-US" sz="2400">
                <a:solidFill>
                  <a:schemeClr val="dk1"/>
                </a:solidFill>
                <a:latin typeface="Trebuchet MS"/>
                <a:ea typeface="Trebuchet MS"/>
                <a:cs typeface="Trebuchet MS"/>
                <a:sym typeface="Trebuchet MS"/>
              </a:rPr>
              <a:t>Reliability</a:t>
            </a:r>
            <a:endParaRPr sz="2400">
              <a:solidFill>
                <a:schemeClr val="dk1"/>
              </a:solidFill>
              <a:latin typeface="Trebuchet MS"/>
              <a:ea typeface="Trebuchet MS"/>
              <a:cs typeface="Trebuchet MS"/>
              <a:sym typeface="Trebuchet MS"/>
            </a:endParaRPr>
          </a:p>
          <a:p>
            <a:pPr indent="-236854" lvl="1" marL="570230" marR="0" rtl="0" algn="l">
              <a:lnSpc>
                <a:spcPct val="100000"/>
              </a:lnSpc>
              <a:spcBef>
                <a:spcPts val="615"/>
              </a:spcBef>
              <a:spcAft>
                <a:spcPts val="0"/>
              </a:spcAft>
              <a:buClr>
                <a:srgbClr val="619DD1"/>
              </a:buClr>
              <a:buSzPts val="2400"/>
              <a:buFont typeface="Verdana"/>
              <a:buChar char="◦"/>
            </a:pPr>
            <a:r>
              <a:rPr b="0" i="0" lang="en-US" sz="2400" u="none" cap="none" strike="noStrike">
                <a:solidFill>
                  <a:schemeClr val="dk1"/>
                </a:solidFill>
                <a:latin typeface="Trebuchet MS"/>
                <a:ea typeface="Trebuchet MS"/>
                <a:cs typeface="Trebuchet MS"/>
                <a:sym typeface="Trebuchet MS"/>
              </a:rPr>
              <a:t>Stop and Wait Protocol</a:t>
            </a:r>
            <a:endParaRPr b="0" i="0" sz="2400" u="none" cap="none" strike="noStrike">
              <a:solidFill>
                <a:schemeClr val="dk1"/>
              </a:solidFill>
              <a:latin typeface="Trebuchet MS"/>
              <a:ea typeface="Trebuchet MS"/>
              <a:cs typeface="Trebuchet MS"/>
              <a:sym typeface="Trebuchet MS"/>
            </a:endParaRPr>
          </a:p>
          <a:p>
            <a:pPr indent="-236854" lvl="1" marL="570230" marR="0" rtl="0" algn="l">
              <a:lnSpc>
                <a:spcPct val="100000"/>
              </a:lnSpc>
              <a:spcBef>
                <a:spcPts val="600"/>
              </a:spcBef>
              <a:spcAft>
                <a:spcPts val="0"/>
              </a:spcAft>
              <a:buClr>
                <a:srgbClr val="619DD1"/>
              </a:buClr>
              <a:buSzPts val="2400"/>
              <a:buFont typeface="Verdana"/>
              <a:buChar char="◦"/>
            </a:pPr>
            <a:r>
              <a:rPr b="0" i="0" lang="en-US" sz="2400" u="none" cap="none" strike="noStrike">
                <a:solidFill>
                  <a:schemeClr val="dk1"/>
                </a:solidFill>
                <a:latin typeface="Trebuchet MS"/>
                <a:ea typeface="Trebuchet MS"/>
                <a:cs typeface="Trebuchet MS"/>
                <a:sym typeface="Trebuchet MS"/>
              </a:rPr>
              <a:t>Called Blast Protocol</a:t>
            </a:r>
            <a:endParaRPr b="0" i="0" sz="2400" u="none" cap="none" strike="noStrike">
              <a:solidFill>
                <a:schemeClr val="dk1"/>
              </a:solidFill>
              <a:latin typeface="Trebuchet MS"/>
              <a:ea typeface="Trebuchet MS"/>
              <a:cs typeface="Trebuchet MS"/>
              <a:sym typeface="Trebuchet MS"/>
            </a:endParaRPr>
          </a:p>
          <a:p>
            <a:pPr indent="-283844" lvl="0" marL="295910" marR="0" rtl="0" algn="l">
              <a:lnSpc>
                <a:spcPct val="100000"/>
              </a:lnSpc>
              <a:spcBef>
                <a:spcPts val="585"/>
              </a:spcBef>
              <a:spcAft>
                <a:spcPts val="0"/>
              </a:spcAft>
              <a:buClr>
                <a:srgbClr val="619DD1"/>
              </a:buClr>
              <a:buSzPts val="1912"/>
              <a:buFont typeface="Arial"/>
              <a:buChar char=""/>
            </a:pPr>
            <a:r>
              <a:rPr lang="en-US" sz="2400">
                <a:solidFill>
                  <a:schemeClr val="dk1"/>
                </a:solidFill>
                <a:latin typeface="Trebuchet MS"/>
                <a:ea typeface="Trebuchet MS"/>
                <a:cs typeface="Trebuchet MS"/>
                <a:sym typeface="Trebuchet MS"/>
              </a:rPr>
              <a:t>link failure leads to</a:t>
            </a:r>
            <a:endParaRPr sz="2400">
              <a:solidFill>
                <a:schemeClr val="dk1"/>
              </a:solidFill>
              <a:latin typeface="Trebuchet MS"/>
              <a:ea typeface="Trebuchet MS"/>
              <a:cs typeface="Trebuchet MS"/>
              <a:sym typeface="Trebuchet MS"/>
            </a:endParaRPr>
          </a:p>
          <a:p>
            <a:pPr indent="-236854" lvl="1" marL="570230" marR="0" rtl="0" algn="l">
              <a:lnSpc>
                <a:spcPct val="100000"/>
              </a:lnSpc>
              <a:spcBef>
                <a:spcPts val="620"/>
              </a:spcBef>
              <a:spcAft>
                <a:spcPts val="0"/>
              </a:spcAft>
              <a:buClr>
                <a:srgbClr val="619DD1"/>
              </a:buClr>
              <a:buSzPts val="2400"/>
              <a:buFont typeface="Verdana"/>
              <a:buChar char="◦"/>
            </a:pPr>
            <a:r>
              <a:rPr b="0" i="0" lang="en-US" sz="2400" u="none" cap="none" strike="noStrike">
                <a:solidFill>
                  <a:schemeClr val="dk1"/>
                </a:solidFill>
                <a:latin typeface="Trebuchet MS"/>
                <a:ea typeface="Trebuchet MS"/>
                <a:cs typeface="Trebuchet MS"/>
                <a:sym typeface="Trebuchet MS"/>
              </a:rPr>
              <a:t>One or more packet Loss</a:t>
            </a:r>
            <a:endParaRPr b="0" i="0" sz="2400" u="none" cap="none" strike="noStrike">
              <a:solidFill>
                <a:schemeClr val="dk1"/>
              </a:solidFill>
              <a:latin typeface="Trebuchet MS"/>
              <a:ea typeface="Trebuchet MS"/>
              <a:cs typeface="Trebuchet MS"/>
              <a:sym typeface="Trebuchet MS"/>
            </a:endParaRPr>
          </a:p>
          <a:p>
            <a:pPr indent="-236854" lvl="1" marL="570230" marR="0" rtl="0" algn="l">
              <a:lnSpc>
                <a:spcPct val="100000"/>
              </a:lnSpc>
              <a:spcBef>
                <a:spcPts val="600"/>
              </a:spcBef>
              <a:spcAft>
                <a:spcPts val="0"/>
              </a:spcAft>
              <a:buClr>
                <a:srgbClr val="619DD1"/>
              </a:buClr>
              <a:buSzPts val="2400"/>
              <a:buFont typeface="Verdana"/>
              <a:buChar char="◦"/>
            </a:pPr>
            <a:r>
              <a:rPr b="0" i="0" lang="en-US" sz="2400" u="none" cap="none" strike="noStrike">
                <a:solidFill>
                  <a:schemeClr val="dk1"/>
                </a:solidFill>
                <a:latin typeface="Trebuchet MS"/>
                <a:ea typeface="Trebuchet MS"/>
                <a:cs typeface="Trebuchet MS"/>
                <a:sym typeface="Trebuchet MS"/>
              </a:rPr>
              <a:t>Packets are received Out of sequence</a:t>
            </a:r>
            <a:endParaRPr b="0" i="0" sz="2400" u="none" cap="none" strike="noStrike">
              <a:solidFill>
                <a:schemeClr val="dk1"/>
              </a:solidFill>
              <a:latin typeface="Trebuchet MS"/>
              <a:ea typeface="Trebuchet MS"/>
              <a:cs typeface="Trebuchet MS"/>
              <a:sym typeface="Trebuchet MS"/>
            </a:endParaRPr>
          </a:p>
        </p:txBody>
      </p:sp>
      <p:sp>
        <p:nvSpPr>
          <p:cNvPr id="335" name="Google Shape;335;p29"/>
          <p:cNvSpPr/>
          <p:nvPr/>
        </p:nvSpPr>
        <p:spPr>
          <a:xfrm>
            <a:off x="4495800" y="2362200"/>
            <a:ext cx="1371600" cy="98602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
        <p:nvSpPr>
          <p:cNvPr id="336" name="Google Shape;336;p29"/>
          <p:cNvSpPr/>
          <p:nvPr/>
        </p:nvSpPr>
        <p:spPr>
          <a:xfrm>
            <a:off x="4343400" y="3429000"/>
            <a:ext cx="1208532" cy="76962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txBox="1"/>
          <p:nvPr>
            <p:ph idx="1" type="body"/>
          </p:nvPr>
        </p:nvSpPr>
        <p:spPr>
          <a:xfrm>
            <a:off x="457200" y="1219200"/>
            <a:ext cx="8458200" cy="5257800"/>
          </a:xfrm>
          <a:prstGeom prst="rect">
            <a:avLst/>
          </a:prstGeom>
          <a:noFill/>
          <a:ln>
            <a:noFill/>
          </a:ln>
        </p:spPr>
        <p:txBody>
          <a:bodyPr anchorCtr="0" anchor="t" bIns="45700" lIns="91425" spcFirstLastPara="1" rIns="91425" wrap="square" tIns="45700">
            <a:normAutofit/>
          </a:bodyPr>
          <a:lstStyle/>
          <a:p>
            <a:pPr indent="-256031" lvl="0" marL="365760" rtl="0" algn="just">
              <a:lnSpc>
                <a:spcPct val="150000"/>
              </a:lnSpc>
              <a:spcBef>
                <a:spcPts val="0"/>
              </a:spcBef>
              <a:spcAft>
                <a:spcPts val="0"/>
              </a:spcAft>
              <a:buClr>
                <a:schemeClr val="dk1"/>
              </a:buClr>
              <a:buSzPts val="1496"/>
              <a:buFont typeface="Noto Sans Symbols"/>
              <a:buChar char="⮚"/>
            </a:pPr>
            <a:r>
              <a:rPr lang="en-US" sz="2200"/>
              <a:t>The synchronous and asynchronous modes of communication correspond respectively to the two extremes of buffering: </a:t>
            </a:r>
            <a:endParaRPr/>
          </a:p>
          <a:p>
            <a:pPr indent="-228600" lvl="1" marL="621792" rtl="0" algn="just">
              <a:lnSpc>
                <a:spcPct val="150000"/>
              </a:lnSpc>
              <a:spcBef>
                <a:spcPts val="324"/>
              </a:spcBef>
              <a:spcAft>
                <a:spcPts val="0"/>
              </a:spcAft>
              <a:buClr>
                <a:srgbClr val="0070C0"/>
              </a:buClr>
              <a:buSzPts val="2000"/>
              <a:buFont typeface="Noto Sans Symbols"/>
              <a:buChar char="❑"/>
            </a:pPr>
            <a:r>
              <a:rPr lang="en-US" sz="2000">
                <a:solidFill>
                  <a:srgbClr val="0070C0"/>
                </a:solidFill>
              </a:rPr>
              <a:t>a null buffer</a:t>
            </a:r>
            <a:r>
              <a:rPr lang="en-US" sz="2000"/>
              <a:t>, or </a:t>
            </a:r>
            <a:r>
              <a:rPr lang="en-US" sz="2000">
                <a:solidFill>
                  <a:srgbClr val="0070C0"/>
                </a:solidFill>
              </a:rPr>
              <a:t>no buffering </a:t>
            </a:r>
            <a:endParaRPr/>
          </a:p>
          <a:p>
            <a:pPr indent="-228600" lvl="1" marL="621792" rtl="0" algn="just">
              <a:lnSpc>
                <a:spcPct val="150000"/>
              </a:lnSpc>
              <a:spcBef>
                <a:spcPts val="324"/>
              </a:spcBef>
              <a:spcAft>
                <a:spcPts val="0"/>
              </a:spcAft>
              <a:buClr>
                <a:srgbClr val="0070C0"/>
              </a:buClr>
              <a:buSzPts val="2000"/>
              <a:buFont typeface="Noto Sans Symbols"/>
              <a:buChar char="❑"/>
            </a:pPr>
            <a:r>
              <a:rPr lang="en-US" sz="2000">
                <a:solidFill>
                  <a:srgbClr val="0070C0"/>
                </a:solidFill>
              </a:rPr>
              <a:t>buffer with unbounded capacity</a:t>
            </a:r>
            <a:r>
              <a:rPr lang="en-US" sz="2000"/>
              <a:t>.</a:t>
            </a:r>
            <a:endParaRPr/>
          </a:p>
          <a:p>
            <a:pPr indent="-256031" lvl="0" marL="365760" rtl="0" algn="just">
              <a:lnSpc>
                <a:spcPct val="150000"/>
              </a:lnSpc>
              <a:spcBef>
                <a:spcPts val="400"/>
              </a:spcBef>
              <a:spcAft>
                <a:spcPts val="0"/>
              </a:spcAft>
              <a:buClr>
                <a:schemeClr val="dk1"/>
              </a:buClr>
              <a:buSzPts val="1496"/>
              <a:buFont typeface="Noto Sans Symbols"/>
              <a:buChar char="⮚"/>
            </a:pPr>
            <a:r>
              <a:rPr lang="en-US" sz="2200"/>
              <a:t>Other two commonly used buffering strategies are: </a:t>
            </a:r>
            <a:endParaRPr/>
          </a:p>
          <a:p>
            <a:pPr indent="-228600" lvl="1" marL="621792" rtl="0" algn="just">
              <a:lnSpc>
                <a:spcPct val="150000"/>
              </a:lnSpc>
              <a:spcBef>
                <a:spcPts val="324"/>
              </a:spcBef>
              <a:spcAft>
                <a:spcPts val="0"/>
              </a:spcAft>
              <a:buClr>
                <a:srgbClr val="0070C0"/>
              </a:buClr>
              <a:buSzPts val="2000"/>
              <a:buFont typeface="Noto Sans Symbols"/>
              <a:buChar char="❑"/>
            </a:pPr>
            <a:r>
              <a:rPr lang="en-US" sz="2000">
                <a:solidFill>
                  <a:srgbClr val="0070C0"/>
                </a:solidFill>
              </a:rPr>
              <a:t>single-message buffer</a:t>
            </a:r>
            <a:endParaRPr/>
          </a:p>
          <a:p>
            <a:pPr indent="-228600" lvl="1" marL="621792" rtl="0" algn="just">
              <a:lnSpc>
                <a:spcPct val="150000"/>
              </a:lnSpc>
              <a:spcBef>
                <a:spcPts val="324"/>
              </a:spcBef>
              <a:spcAft>
                <a:spcPts val="0"/>
              </a:spcAft>
              <a:buClr>
                <a:srgbClr val="0070C0"/>
              </a:buClr>
              <a:buSzPts val="2000"/>
              <a:buFont typeface="Noto Sans Symbols"/>
              <a:buChar char="❑"/>
            </a:pPr>
            <a:r>
              <a:rPr lang="en-US" sz="2000">
                <a:solidFill>
                  <a:srgbClr val="0070C0"/>
                </a:solidFill>
              </a:rPr>
              <a:t>finite-bound or multiple-message, buffers</a:t>
            </a:r>
            <a:r>
              <a:rPr lang="en-US" sz="2000"/>
              <a:t>.</a:t>
            </a:r>
            <a:endParaRPr/>
          </a:p>
        </p:txBody>
      </p:sp>
      <p:sp>
        <p:nvSpPr>
          <p:cNvPr id="118" name="Google Shape;118;p3"/>
          <p:cNvSpPr txBox="1"/>
          <p:nvPr>
            <p:ph type="title"/>
          </p:nvPr>
        </p:nvSpPr>
        <p:spPr>
          <a:xfrm>
            <a:off x="914400" y="533400"/>
            <a:ext cx="7772400" cy="7128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a:t>Buffering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0"/>
          <p:cNvSpPr txBox="1"/>
          <p:nvPr/>
        </p:nvSpPr>
        <p:spPr>
          <a:xfrm>
            <a:off x="1061415" y="848969"/>
            <a:ext cx="7215505" cy="5275803"/>
          </a:xfrm>
          <a:prstGeom prst="rect">
            <a:avLst/>
          </a:prstGeom>
          <a:noFill/>
          <a:ln>
            <a:noFill/>
          </a:ln>
        </p:spPr>
        <p:txBody>
          <a:bodyPr anchorCtr="0" anchor="t" bIns="0" lIns="0" spcFirstLastPara="1" rIns="0" wrap="square" tIns="88900">
            <a:spAutoFit/>
          </a:bodyPr>
          <a:lstStyle/>
          <a:p>
            <a:pPr indent="-283844" lvl="0" marL="295910" marR="0" rtl="0" algn="l">
              <a:lnSpc>
                <a:spcPct val="100000"/>
              </a:lnSpc>
              <a:spcBef>
                <a:spcPts val="0"/>
              </a:spcBef>
              <a:spcAft>
                <a:spcPts val="0"/>
              </a:spcAft>
              <a:buClr>
                <a:srgbClr val="619DD1"/>
              </a:buClr>
              <a:buSzPts val="2550"/>
              <a:buFont typeface="Arial"/>
              <a:buChar char=""/>
            </a:pPr>
            <a:r>
              <a:rPr lang="en-US" sz="3200">
                <a:solidFill>
                  <a:schemeClr val="dk1"/>
                </a:solidFill>
                <a:latin typeface="Trebuchet MS"/>
                <a:ea typeface="Trebuchet MS"/>
                <a:cs typeface="Trebuchet MS"/>
                <a:sym typeface="Trebuchet MS"/>
              </a:rPr>
              <a:t>Packet Header Part two extra fields</a:t>
            </a:r>
            <a:endParaRPr sz="3200">
              <a:solidFill>
                <a:schemeClr val="dk1"/>
              </a:solidFill>
              <a:latin typeface="Trebuchet MS"/>
              <a:ea typeface="Trebuchet MS"/>
              <a:cs typeface="Trebuchet MS"/>
              <a:sym typeface="Trebuchet MS"/>
            </a:endParaRPr>
          </a:p>
          <a:p>
            <a:pPr indent="-236854" lvl="1" marL="570230" marR="0" rtl="0" algn="l">
              <a:lnSpc>
                <a:spcPct val="100000"/>
              </a:lnSpc>
              <a:spcBef>
                <a:spcPts val="615"/>
              </a:spcBef>
              <a:spcAft>
                <a:spcPts val="0"/>
              </a:spcAft>
              <a:buClr>
                <a:srgbClr val="619DD1"/>
              </a:buClr>
              <a:buSzPts val="2800"/>
              <a:buFont typeface="Verdana"/>
              <a:buChar char="◦"/>
            </a:pPr>
            <a:r>
              <a:rPr b="0" i="0" lang="en-US" sz="2800" u="none" cap="none" strike="noStrike">
                <a:solidFill>
                  <a:schemeClr val="dk1"/>
                </a:solidFill>
                <a:latin typeface="Trebuchet MS"/>
                <a:ea typeface="Trebuchet MS"/>
                <a:cs typeface="Trebuchet MS"/>
                <a:sym typeface="Trebuchet MS"/>
              </a:rPr>
              <a:t>First field- Total no of packets in multidatagram msg</a:t>
            </a:r>
            <a:endParaRPr b="0" i="0" sz="2800" u="none" cap="none" strike="noStrike">
              <a:solidFill>
                <a:schemeClr val="dk1"/>
              </a:solidFill>
              <a:latin typeface="Trebuchet MS"/>
              <a:ea typeface="Trebuchet MS"/>
              <a:cs typeface="Trebuchet MS"/>
              <a:sym typeface="Trebuchet MS"/>
            </a:endParaRPr>
          </a:p>
          <a:p>
            <a:pPr indent="-236854" lvl="1" marL="570230" marR="0" rtl="0" algn="l">
              <a:lnSpc>
                <a:spcPct val="100000"/>
              </a:lnSpc>
              <a:spcBef>
                <a:spcPts val="600"/>
              </a:spcBef>
              <a:spcAft>
                <a:spcPts val="0"/>
              </a:spcAft>
              <a:buClr>
                <a:srgbClr val="619DD1"/>
              </a:buClr>
              <a:buSzPts val="2800"/>
              <a:buFont typeface="Verdana"/>
              <a:buChar char="◦"/>
            </a:pPr>
            <a:r>
              <a:rPr b="0" i="0" lang="en-US" sz="2800" u="none" cap="none" strike="noStrike">
                <a:solidFill>
                  <a:schemeClr val="dk1"/>
                </a:solidFill>
                <a:latin typeface="Trebuchet MS"/>
                <a:ea typeface="Trebuchet MS"/>
                <a:cs typeface="Trebuchet MS"/>
                <a:sym typeface="Trebuchet MS"/>
              </a:rPr>
              <a:t>Second – bitmap field that specifies the Position of this packet in complete message.</a:t>
            </a:r>
            <a:endParaRPr b="0" i="0" sz="2800" u="none" cap="none" strike="noStrike">
              <a:solidFill>
                <a:schemeClr val="dk1"/>
              </a:solidFill>
              <a:latin typeface="Trebuchet MS"/>
              <a:ea typeface="Trebuchet MS"/>
              <a:cs typeface="Trebuchet MS"/>
              <a:sym typeface="Trebuchet MS"/>
            </a:endParaRPr>
          </a:p>
          <a:p>
            <a:pPr indent="-236220" lvl="1" marL="570230" marR="5080" rtl="0" algn="l">
              <a:lnSpc>
                <a:spcPct val="100000"/>
              </a:lnSpc>
              <a:spcBef>
                <a:spcPts val="600"/>
              </a:spcBef>
              <a:spcAft>
                <a:spcPts val="0"/>
              </a:spcAft>
              <a:buClr>
                <a:srgbClr val="619DD1"/>
              </a:buClr>
              <a:buSzPts val="2800"/>
              <a:buFont typeface="Verdana"/>
              <a:buChar char="◦"/>
            </a:pPr>
            <a:r>
              <a:rPr b="0" i="0" lang="en-US" sz="2800" u="none" cap="none" strike="noStrike">
                <a:solidFill>
                  <a:schemeClr val="dk1"/>
                </a:solidFill>
                <a:latin typeface="Trebuchet MS"/>
                <a:ea typeface="Trebuchet MS"/>
                <a:cs typeface="Trebuchet MS"/>
                <a:sym typeface="Trebuchet MS"/>
              </a:rPr>
              <a:t>After timeout not all packets are received, bitmap indicating unreceived packets  will be sent  to sender .Sender retransmits only the packets that is not yet received.</a:t>
            </a:r>
            <a:endParaRPr b="0" i="0" sz="2800" u="none" cap="none" strike="noStrike">
              <a:solidFill>
                <a:schemeClr val="dk1"/>
              </a:solidFill>
              <a:latin typeface="Trebuchet MS"/>
              <a:ea typeface="Trebuchet MS"/>
              <a:cs typeface="Trebuchet MS"/>
              <a:sym typeface="Trebuchet MS"/>
            </a:endParaRPr>
          </a:p>
          <a:p>
            <a:pPr indent="-236220" lvl="1" marL="570230" marR="5080" rtl="0" algn="l">
              <a:spcBef>
                <a:spcPts val="600"/>
              </a:spcBef>
              <a:spcAft>
                <a:spcPts val="0"/>
              </a:spcAft>
              <a:buNone/>
            </a:pPr>
            <a:r>
              <a:rPr b="0" i="0" lang="en-US" sz="2800" u="none" cap="none" strike="noStrike">
                <a:solidFill>
                  <a:schemeClr val="dk1"/>
                </a:solidFill>
                <a:latin typeface="Trebuchet MS"/>
                <a:ea typeface="Trebuchet MS"/>
                <a:cs typeface="Trebuchet MS"/>
                <a:sym typeface="Trebuchet MS"/>
              </a:rPr>
              <a:t>Selective Repeat</a:t>
            </a:r>
            <a:endParaRPr b="0" i="0" sz="2800" u="none" cap="none" strike="noStrike">
              <a:solidFill>
                <a:schemeClr val="dk1"/>
              </a:solidFill>
              <a:latin typeface="Trebuchet MS"/>
              <a:ea typeface="Trebuchet MS"/>
              <a:cs typeface="Trebuchet MS"/>
              <a:sym typeface="Trebuchet MS"/>
            </a:endParaRPr>
          </a:p>
          <a:p>
            <a:pPr indent="-58420" lvl="1" marL="570230" marR="5080" rtl="0" algn="l">
              <a:lnSpc>
                <a:spcPct val="100000"/>
              </a:lnSpc>
              <a:spcBef>
                <a:spcPts val="600"/>
              </a:spcBef>
              <a:spcAft>
                <a:spcPts val="0"/>
              </a:spcAft>
              <a:buClr>
                <a:srgbClr val="619DD1"/>
              </a:buClr>
              <a:buSzPts val="2800"/>
              <a:buFont typeface="Verdana"/>
              <a:buNone/>
            </a:pPr>
            <a:r>
              <a:t/>
            </a:r>
            <a:endParaRPr b="0" i="0" sz="2800" u="none" cap="none" strike="noStrike">
              <a:solidFill>
                <a:schemeClr val="dk1"/>
              </a:solidFill>
              <a:latin typeface="Trebuchet MS"/>
              <a:ea typeface="Trebuchet MS"/>
              <a:cs typeface="Trebuchet MS"/>
              <a:sym typeface="Trebuchet MS"/>
            </a:endParaRPr>
          </a:p>
        </p:txBody>
      </p:sp>
      <p:sp>
        <p:nvSpPr>
          <p:cNvPr id="342" name="Google Shape;342;p30"/>
          <p:cNvSpPr txBox="1"/>
          <p:nvPr>
            <p:ph type="title"/>
          </p:nvPr>
        </p:nvSpPr>
        <p:spPr>
          <a:xfrm>
            <a:off x="228600" y="228600"/>
            <a:ext cx="7480046" cy="51435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2"/>
              </a:buClr>
              <a:buSzPts val="3200"/>
              <a:buFont typeface="Lucida Sans"/>
              <a:buNone/>
            </a:pPr>
            <a:r>
              <a:rPr lang="en-US" sz="3200"/>
              <a:t>lost and Out-of-Sequence Packets</a:t>
            </a:r>
            <a:endParaRPr sz="32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descr="Capture5.PNG" id="347" name="Google Shape;347;p31"/>
          <p:cNvPicPr preferRelativeResize="0"/>
          <p:nvPr>
            <p:ph idx="1" type="body"/>
          </p:nvPr>
        </p:nvPicPr>
        <p:blipFill rotWithShape="1">
          <a:blip r:embed="rId3">
            <a:alphaModFix/>
          </a:blip>
          <a:srcRect b="0" l="0" r="0" t="0"/>
          <a:stretch/>
        </p:blipFill>
        <p:spPr>
          <a:xfrm>
            <a:off x="609600" y="0"/>
            <a:ext cx="8153400" cy="6705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idx="1" type="body"/>
          </p:nvPr>
        </p:nvSpPr>
        <p:spPr>
          <a:xfrm>
            <a:off x="342900" y="1106325"/>
            <a:ext cx="8458200" cy="52578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just">
              <a:lnSpc>
                <a:spcPct val="160000"/>
              </a:lnSpc>
              <a:spcBef>
                <a:spcPts val="0"/>
              </a:spcBef>
              <a:spcAft>
                <a:spcPts val="0"/>
              </a:spcAft>
              <a:buClr>
                <a:schemeClr val="dk1"/>
              </a:buClr>
              <a:buSzPct val="68000"/>
              <a:buNone/>
            </a:pPr>
            <a:r>
              <a:rPr lang="en-US" sz="2200"/>
              <a:t>Null buffer (No buffering)</a:t>
            </a:r>
            <a:endParaRPr/>
          </a:p>
          <a:p>
            <a:pPr indent="0" lvl="1" marL="400050" rtl="0" algn="just">
              <a:lnSpc>
                <a:spcPct val="160000"/>
              </a:lnSpc>
              <a:spcBef>
                <a:spcPts val="324"/>
              </a:spcBef>
              <a:spcAft>
                <a:spcPts val="0"/>
              </a:spcAft>
              <a:buClr>
                <a:srgbClr val="0070C0"/>
              </a:buClr>
              <a:buSzPct val="100000"/>
              <a:buNone/>
            </a:pPr>
            <a:r>
              <a:rPr lang="en-US" sz="2000">
                <a:solidFill>
                  <a:srgbClr val="0070C0"/>
                </a:solidFill>
              </a:rPr>
              <a:t>In case of no buffering, there is no place to temporarily store the message.</a:t>
            </a:r>
            <a:endParaRPr/>
          </a:p>
          <a:p>
            <a:pPr indent="-256032" lvl="0" marL="365760" rtl="0" algn="just">
              <a:lnSpc>
                <a:spcPct val="160000"/>
              </a:lnSpc>
              <a:spcBef>
                <a:spcPts val="400"/>
              </a:spcBef>
              <a:spcAft>
                <a:spcPts val="0"/>
              </a:spcAft>
              <a:buClr>
                <a:schemeClr val="dk1"/>
              </a:buClr>
              <a:buSzPct val="68000"/>
              <a:buFont typeface="Noto Sans Symbols"/>
              <a:buChar char="⮚"/>
            </a:pPr>
            <a:r>
              <a:rPr lang="en-US" sz="2200"/>
              <a:t>Hence one of the following implementation strategies may be used in case of </a:t>
            </a:r>
            <a:r>
              <a:rPr lang="en-US" sz="2200">
                <a:solidFill>
                  <a:srgbClr val="0070C0"/>
                </a:solidFill>
              </a:rPr>
              <a:t>no buffering.(How sender and receiver communicate ?)</a:t>
            </a:r>
            <a:endParaRPr sz="2000">
              <a:solidFill>
                <a:srgbClr val="0070C0"/>
              </a:solidFill>
            </a:endParaRPr>
          </a:p>
          <a:p>
            <a:pPr indent="0" lvl="0" marL="0" rtl="0" algn="just">
              <a:lnSpc>
                <a:spcPct val="160000"/>
              </a:lnSpc>
              <a:spcBef>
                <a:spcPts val="400"/>
              </a:spcBef>
              <a:spcAft>
                <a:spcPts val="0"/>
              </a:spcAft>
              <a:buClr>
                <a:schemeClr val="dk1"/>
              </a:buClr>
              <a:buSzPct val="68000"/>
              <a:buNone/>
            </a:pPr>
            <a:r>
              <a:rPr lang="en-US" sz="2000"/>
              <a:t>Case 1:</a:t>
            </a:r>
            <a:endParaRPr/>
          </a:p>
          <a:p>
            <a:pPr indent="-342900" lvl="1" marL="621792" rtl="0" algn="just">
              <a:lnSpc>
                <a:spcPct val="160000"/>
              </a:lnSpc>
              <a:spcBef>
                <a:spcPts val="324"/>
              </a:spcBef>
              <a:spcAft>
                <a:spcPts val="0"/>
              </a:spcAft>
              <a:buClr>
                <a:schemeClr val="dk1"/>
              </a:buClr>
              <a:buSzPct val="100000"/>
              <a:buFont typeface="Noto Sans Symbols"/>
              <a:buChar char="❑"/>
            </a:pPr>
            <a:r>
              <a:rPr lang="en-US" sz="1800"/>
              <a:t>The message remains in the sender process's address space and the </a:t>
            </a:r>
            <a:r>
              <a:rPr lang="en-US" sz="1800">
                <a:solidFill>
                  <a:srgbClr val="0070C0"/>
                </a:solidFill>
              </a:rPr>
              <a:t>execution of the send is delayed </a:t>
            </a:r>
            <a:r>
              <a:rPr lang="en-US" sz="1800"/>
              <a:t>until the receiver executes the receive().</a:t>
            </a:r>
            <a:endParaRPr/>
          </a:p>
          <a:p>
            <a:pPr indent="-342900" lvl="1" marL="621792" rtl="0" algn="just">
              <a:lnSpc>
                <a:spcPct val="160000"/>
              </a:lnSpc>
              <a:spcBef>
                <a:spcPts val="324"/>
              </a:spcBef>
              <a:spcAft>
                <a:spcPts val="0"/>
              </a:spcAft>
              <a:buClr>
                <a:schemeClr val="dk1"/>
              </a:buClr>
              <a:buSzPct val="100000"/>
              <a:buFont typeface="Noto Sans Symbols"/>
              <a:buChar char="❑"/>
            </a:pPr>
            <a:r>
              <a:rPr lang="en-US" sz="1800"/>
              <a:t>When the receiver executes receive, </a:t>
            </a:r>
            <a:r>
              <a:rPr lang="en-US" sz="1800">
                <a:solidFill>
                  <a:srgbClr val="0070C0"/>
                </a:solidFill>
              </a:rPr>
              <a:t>an acknowledgment is sent to the sender's kernel </a:t>
            </a:r>
            <a:r>
              <a:rPr lang="en-US" sz="1800"/>
              <a:t>saying that the sender can now send the message. </a:t>
            </a:r>
            <a:endParaRPr/>
          </a:p>
          <a:p>
            <a:pPr indent="-342900" lvl="1" marL="621792" rtl="0" algn="just">
              <a:lnSpc>
                <a:spcPct val="160000"/>
              </a:lnSpc>
              <a:spcBef>
                <a:spcPts val="324"/>
              </a:spcBef>
              <a:spcAft>
                <a:spcPts val="0"/>
              </a:spcAft>
              <a:buClr>
                <a:schemeClr val="dk1"/>
              </a:buClr>
              <a:buSzPct val="100000"/>
              <a:buFont typeface="Noto Sans Symbols"/>
              <a:buChar char="❑"/>
            </a:pPr>
            <a:r>
              <a:rPr lang="en-US" sz="1800"/>
              <a:t>On </a:t>
            </a:r>
            <a:r>
              <a:rPr lang="en-US" sz="1800">
                <a:solidFill>
                  <a:srgbClr val="0070C0"/>
                </a:solidFill>
              </a:rPr>
              <a:t>receiving the acknowledgment </a:t>
            </a:r>
            <a:r>
              <a:rPr lang="en-US" sz="1800"/>
              <a:t>message, the </a:t>
            </a:r>
            <a:r>
              <a:rPr lang="en-US" sz="1800">
                <a:solidFill>
                  <a:srgbClr val="0070C0"/>
                </a:solidFill>
              </a:rPr>
              <a:t>sender is unblocked</a:t>
            </a:r>
            <a:r>
              <a:rPr lang="en-US" sz="1800"/>
              <a:t>, causing the send() to be executed once again.</a:t>
            </a:r>
            <a:endParaRPr/>
          </a:p>
          <a:p>
            <a:pPr indent="-342900" lvl="1" marL="621792" rtl="0" algn="just">
              <a:lnSpc>
                <a:spcPct val="160000"/>
              </a:lnSpc>
              <a:spcBef>
                <a:spcPts val="324"/>
              </a:spcBef>
              <a:spcAft>
                <a:spcPts val="0"/>
              </a:spcAft>
              <a:buClr>
                <a:schemeClr val="dk1"/>
              </a:buClr>
              <a:buSzPct val="100000"/>
              <a:buFont typeface="Noto Sans Symbols"/>
              <a:buChar char="❑"/>
            </a:pPr>
            <a:r>
              <a:rPr lang="en-US" sz="1800"/>
              <a:t>This time, The message is </a:t>
            </a:r>
            <a:r>
              <a:rPr lang="en-US" sz="1800">
                <a:solidFill>
                  <a:srgbClr val="0070C0"/>
                </a:solidFill>
              </a:rPr>
              <a:t>successfully transferred</a:t>
            </a:r>
            <a:r>
              <a:rPr lang="en-US" sz="1800"/>
              <a:t> from the  sender's address space to the receiver's address space (</a:t>
            </a:r>
            <a:r>
              <a:rPr lang="en-US" sz="1800">
                <a:solidFill>
                  <a:srgbClr val="0070C0"/>
                </a:solidFill>
              </a:rPr>
              <a:t>since the receiver is waiting to receive the message</a:t>
            </a:r>
            <a:r>
              <a:rPr lang="en-US" sz="1800"/>
              <a:t>).</a:t>
            </a:r>
            <a:endParaRPr/>
          </a:p>
        </p:txBody>
      </p:sp>
      <p:sp>
        <p:nvSpPr>
          <p:cNvPr id="124" name="Google Shape;124;p4"/>
          <p:cNvSpPr txBox="1"/>
          <p:nvPr>
            <p:ph type="title"/>
          </p:nvPr>
        </p:nvSpPr>
        <p:spPr>
          <a:xfrm>
            <a:off x="914400" y="277813"/>
            <a:ext cx="7772400" cy="71278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a:t>Buffering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5"/>
          <p:cNvSpPr txBox="1"/>
          <p:nvPr>
            <p:ph idx="1" type="body"/>
          </p:nvPr>
        </p:nvSpPr>
        <p:spPr>
          <a:xfrm>
            <a:off x="457200" y="990600"/>
            <a:ext cx="8458200" cy="5257800"/>
          </a:xfrm>
          <a:prstGeom prst="rect">
            <a:avLst/>
          </a:prstGeom>
          <a:noFill/>
          <a:ln>
            <a:noFill/>
          </a:ln>
        </p:spPr>
        <p:txBody>
          <a:bodyPr anchorCtr="0" anchor="t" bIns="45700" lIns="91425" spcFirstLastPara="1" rIns="91425" wrap="square" tIns="45700">
            <a:normAutofit fontScale="92500"/>
          </a:bodyPr>
          <a:lstStyle/>
          <a:p>
            <a:pPr indent="0" lvl="0" marL="0" rtl="0" algn="just">
              <a:lnSpc>
                <a:spcPct val="150000"/>
              </a:lnSpc>
              <a:spcBef>
                <a:spcPts val="0"/>
              </a:spcBef>
              <a:spcAft>
                <a:spcPts val="0"/>
              </a:spcAft>
              <a:buClr>
                <a:schemeClr val="dk1"/>
              </a:buClr>
              <a:buSzPct val="68000"/>
              <a:buNone/>
            </a:pPr>
            <a:r>
              <a:rPr lang="en-US" sz="2200"/>
              <a:t>Null buffer (No buffering)</a:t>
            </a:r>
            <a:endParaRPr/>
          </a:p>
          <a:p>
            <a:pPr indent="0" lvl="0" marL="0" rtl="0" algn="just">
              <a:lnSpc>
                <a:spcPct val="150000"/>
              </a:lnSpc>
              <a:spcBef>
                <a:spcPts val="400"/>
              </a:spcBef>
              <a:spcAft>
                <a:spcPts val="0"/>
              </a:spcAft>
              <a:buClr>
                <a:schemeClr val="dk1"/>
              </a:buClr>
              <a:buSzPct val="68000"/>
              <a:buNone/>
            </a:pPr>
            <a:r>
              <a:rPr lang="en-US" sz="2000"/>
              <a:t>Case 2:</a:t>
            </a:r>
            <a:endParaRPr/>
          </a:p>
          <a:p>
            <a:pPr indent="-342900" lvl="1" marL="621792" rtl="0" algn="just">
              <a:lnSpc>
                <a:spcPct val="150000"/>
              </a:lnSpc>
              <a:spcBef>
                <a:spcPts val="324"/>
              </a:spcBef>
              <a:spcAft>
                <a:spcPts val="0"/>
              </a:spcAft>
              <a:buClr>
                <a:schemeClr val="dk1"/>
              </a:buClr>
              <a:buSzPct val="100000"/>
              <a:buFont typeface="Noto Sans Symbols"/>
              <a:buChar char="❑"/>
            </a:pPr>
            <a:r>
              <a:rPr lang="en-US" sz="1800"/>
              <a:t>After executing send(), the sender process waits for an acknowledgment from the receiver process.</a:t>
            </a:r>
            <a:endParaRPr/>
          </a:p>
          <a:p>
            <a:pPr indent="-342900" lvl="1" marL="621792" rtl="0" algn="just">
              <a:lnSpc>
                <a:spcPct val="150000"/>
              </a:lnSpc>
              <a:spcBef>
                <a:spcPts val="324"/>
              </a:spcBef>
              <a:spcAft>
                <a:spcPts val="0"/>
              </a:spcAft>
              <a:buClr>
                <a:schemeClr val="dk1"/>
              </a:buClr>
              <a:buSzPct val="100000"/>
              <a:buFont typeface="Noto Sans Symbols"/>
              <a:buChar char="❑"/>
            </a:pPr>
            <a:r>
              <a:rPr lang="en-US" sz="1800"/>
              <a:t>If no acknowledgment is received within the timeout period, it assumes that its message was discarded and tries again hoping that this time the receiver has already executed receive.</a:t>
            </a:r>
            <a:endParaRPr/>
          </a:p>
          <a:p>
            <a:pPr indent="-342900" lvl="1" marL="621792" rtl="0" algn="just">
              <a:lnSpc>
                <a:spcPct val="150000"/>
              </a:lnSpc>
              <a:spcBef>
                <a:spcPts val="324"/>
              </a:spcBef>
              <a:spcAft>
                <a:spcPts val="0"/>
              </a:spcAft>
              <a:buClr>
                <a:srgbClr val="FF0000"/>
              </a:buClr>
              <a:buSzPct val="100000"/>
              <a:buFont typeface="Noto Sans Symbols"/>
              <a:buChar char="❑"/>
            </a:pPr>
            <a:r>
              <a:rPr lang="en-US" sz="1800">
                <a:solidFill>
                  <a:srgbClr val="FF0000"/>
                </a:solidFill>
              </a:rPr>
              <a:t>Note: </a:t>
            </a:r>
            <a:endParaRPr/>
          </a:p>
          <a:p>
            <a:pPr indent="-342931" lvl="2" marL="859536" rtl="0" algn="just">
              <a:lnSpc>
                <a:spcPct val="150000"/>
              </a:lnSpc>
              <a:spcBef>
                <a:spcPts val="350"/>
              </a:spcBef>
              <a:spcAft>
                <a:spcPts val="0"/>
              </a:spcAft>
              <a:buClr>
                <a:srgbClr val="FF0000"/>
              </a:buClr>
              <a:buSzPct val="100000"/>
              <a:buFont typeface="Arial"/>
              <a:buChar char="•"/>
            </a:pPr>
            <a:r>
              <a:rPr lang="en-US" sz="1500">
                <a:solidFill>
                  <a:srgbClr val="FF0000"/>
                </a:solidFill>
              </a:rPr>
              <a:t>The sender may have to try several times before succeeding. </a:t>
            </a:r>
            <a:endParaRPr/>
          </a:p>
          <a:p>
            <a:pPr indent="-342931" lvl="2" marL="859536" rtl="0" algn="just">
              <a:lnSpc>
                <a:spcPct val="150000"/>
              </a:lnSpc>
              <a:spcBef>
                <a:spcPts val="350"/>
              </a:spcBef>
              <a:spcAft>
                <a:spcPts val="0"/>
              </a:spcAft>
              <a:buClr>
                <a:srgbClr val="FF0000"/>
              </a:buClr>
              <a:buSzPct val="100000"/>
              <a:buFont typeface="Arial"/>
              <a:buChar char="•"/>
            </a:pPr>
            <a:r>
              <a:rPr lang="en-US" sz="1500">
                <a:solidFill>
                  <a:srgbClr val="FF0000"/>
                </a:solidFill>
              </a:rPr>
              <a:t>The sender gives up after retrying for a predecided number of times.</a:t>
            </a:r>
            <a:endParaRPr/>
          </a:p>
          <a:p>
            <a:pPr indent="-256031" lvl="0" marL="365760" rtl="0" algn="just">
              <a:lnSpc>
                <a:spcPct val="150000"/>
              </a:lnSpc>
              <a:spcBef>
                <a:spcPts val="400"/>
              </a:spcBef>
              <a:spcAft>
                <a:spcPts val="0"/>
              </a:spcAft>
              <a:buClr>
                <a:schemeClr val="dk1"/>
              </a:buClr>
              <a:buSzPct val="68000"/>
              <a:buFont typeface="Noto Sans Symbols"/>
              <a:buChar char="⮚"/>
            </a:pPr>
            <a:r>
              <a:rPr lang="en-US" sz="1800"/>
              <a:t>In the case of no buffering, the logical path of message transfer is directly from the sender's address space to the receiver's address space</a:t>
            </a:r>
            <a:endParaRPr/>
          </a:p>
        </p:txBody>
      </p:sp>
      <p:sp>
        <p:nvSpPr>
          <p:cNvPr id="130" name="Google Shape;130;p5"/>
          <p:cNvSpPr txBox="1"/>
          <p:nvPr>
            <p:ph type="title"/>
          </p:nvPr>
        </p:nvSpPr>
        <p:spPr>
          <a:xfrm>
            <a:off x="914400" y="277813"/>
            <a:ext cx="7772400" cy="71278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a:t>Buffering</a:t>
            </a:r>
            <a:endParaRPr/>
          </a:p>
        </p:txBody>
      </p:sp>
      <p:pic>
        <p:nvPicPr>
          <p:cNvPr id="131" name="Google Shape;131;p5"/>
          <p:cNvPicPr preferRelativeResize="0"/>
          <p:nvPr/>
        </p:nvPicPr>
        <p:blipFill rotWithShape="1">
          <a:blip r:embed="rId3">
            <a:alphaModFix/>
          </a:blip>
          <a:srcRect b="0" l="0" r="0" t="0"/>
          <a:stretch/>
        </p:blipFill>
        <p:spPr>
          <a:xfrm>
            <a:off x="3886200" y="923925"/>
            <a:ext cx="4846276" cy="1133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6"/>
          <p:cNvSpPr txBox="1"/>
          <p:nvPr>
            <p:ph idx="1" type="body"/>
          </p:nvPr>
        </p:nvSpPr>
        <p:spPr>
          <a:xfrm>
            <a:off x="381000" y="990600"/>
            <a:ext cx="8458200" cy="5257800"/>
          </a:xfrm>
          <a:prstGeom prst="rect">
            <a:avLst/>
          </a:prstGeom>
          <a:noFill/>
          <a:ln>
            <a:noFill/>
          </a:ln>
        </p:spPr>
        <p:txBody>
          <a:bodyPr anchorCtr="0" anchor="t" bIns="45700" lIns="91425" spcFirstLastPara="1" rIns="91425" wrap="square" tIns="45700">
            <a:normAutofit fontScale="92500"/>
          </a:bodyPr>
          <a:lstStyle/>
          <a:p>
            <a:pPr indent="0" lvl="0" marL="0" rtl="0" algn="l">
              <a:lnSpc>
                <a:spcPct val="160000"/>
              </a:lnSpc>
              <a:spcBef>
                <a:spcPts val="0"/>
              </a:spcBef>
              <a:spcAft>
                <a:spcPts val="0"/>
              </a:spcAft>
              <a:buClr>
                <a:schemeClr val="dk1"/>
              </a:buClr>
              <a:buSzPct val="68000"/>
              <a:buNone/>
            </a:pPr>
            <a:r>
              <a:rPr lang="en-US" sz="2200"/>
              <a:t>Null buffer (No buffering)</a:t>
            </a:r>
            <a:endParaRPr/>
          </a:p>
          <a:p>
            <a:pPr indent="0" lvl="0" marL="0" rtl="0" algn="l">
              <a:lnSpc>
                <a:spcPct val="160000"/>
              </a:lnSpc>
              <a:spcBef>
                <a:spcPts val="400"/>
              </a:spcBef>
              <a:spcAft>
                <a:spcPts val="0"/>
              </a:spcAft>
              <a:buClr>
                <a:srgbClr val="FF0000"/>
              </a:buClr>
              <a:buSzPct val="68000"/>
              <a:buNone/>
            </a:pPr>
            <a:r>
              <a:rPr lang="en-US" sz="2000">
                <a:solidFill>
                  <a:srgbClr val="FF0000"/>
                </a:solidFill>
              </a:rPr>
              <a:t>Important points to be noted:</a:t>
            </a:r>
            <a:endParaRPr/>
          </a:p>
          <a:p>
            <a:pPr indent="-342900" lvl="1" marL="621792" rtl="0" algn="l">
              <a:lnSpc>
                <a:spcPct val="160000"/>
              </a:lnSpc>
              <a:spcBef>
                <a:spcPts val="324"/>
              </a:spcBef>
              <a:spcAft>
                <a:spcPts val="0"/>
              </a:spcAft>
              <a:buClr>
                <a:schemeClr val="dk1"/>
              </a:buClr>
              <a:buSzPct val="100000"/>
              <a:buFont typeface="Noto Sans Symbols"/>
              <a:buChar char="❑"/>
            </a:pPr>
            <a:r>
              <a:rPr lang="en-US" sz="1800"/>
              <a:t>The null buffer strategy is generally not suitable for synchronous communication between two processes in a distributed system.</a:t>
            </a:r>
            <a:endParaRPr/>
          </a:p>
          <a:p>
            <a:pPr indent="-342900" lvl="1" marL="621792" rtl="0" algn="l">
              <a:lnSpc>
                <a:spcPct val="160000"/>
              </a:lnSpc>
              <a:spcBef>
                <a:spcPts val="324"/>
              </a:spcBef>
              <a:spcAft>
                <a:spcPts val="0"/>
              </a:spcAft>
              <a:buClr>
                <a:schemeClr val="dk1"/>
              </a:buClr>
              <a:buSzPct val="100000"/>
              <a:buFont typeface="Noto Sans Symbols"/>
              <a:buChar char="❑"/>
            </a:pPr>
            <a:r>
              <a:rPr lang="en-US" sz="1800"/>
              <a:t>This is because, if the receiver is not ready, a </a:t>
            </a:r>
            <a:r>
              <a:rPr lang="en-US" sz="1800">
                <a:solidFill>
                  <a:srgbClr val="0070C0"/>
                </a:solidFill>
              </a:rPr>
              <a:t>message has to be transferred two or more times</a:t>
            </a:r>
            <a:r>
              <a:rPr lang="en-US" sz="1800"/>
              <a:t>, and the </a:t>
            </a:r>
            <a:r>
              <a:rPr lang="en-US" sz="1800">
                <a:solidFill>
                  <a:srgbClr val="0070C0"/>
                </a:solidFill>
              </a:rPr>
              <a:t>receiver of the message has to wait for the entire time</a:t>
            </a:r>
            <a:r>
              <a:rPr lang="en-US" sz="1800"/>
              <a:t> taken to transfer the message across the network.</a:t>
            </a:r>
            <a:endParaRPr/>
          </a:p>
          <a:p>
            <a:pPr indent="-342900" lvl="1" marL="621792" rtl="0" algn="l">
              <a:lnSpc>
                <a:spcPct val="160000"/>
              </a:lnSpc>
              <a:spcBef>
                <a:spcPts val="324"/>
              </a:spcBef>
              <a:spcAft>
                <a:spcPts val="0"/>
              </a:spcAft>
              <a:buClr>
                <a:schemeClr val="accent2"/>
              </a:buClr>
              <a:buSzPct val="100000"/>
              <a:buFont typeface="Noto Sans Symbols"/>
              <a:buChar char="❑"/>
            </a:pPr>
            <a:r>
              <a:rPr lang="en-US" sz="1800">
                <a:solidFill>
                  <a:schemeClr val="accent2"/>
                </a:solidFill>
              </a:rPr>
              <a:t>In a distributed system, message transfer across the network may require significant time in some cases</a:t>
            </a:r>
            <a:r>
              <a:rPr lang="en-US" sz="1800"/>
              <a:t>.</a:t>
            </a:r>
            <a:endParaRPr/>
          </a:p>
          <a:p>
            <a:pPr indent="-342900" lvl="1" marL="621792" rtl="0" algn="l">
              <a:lnSpc>
                <a:spcPct val="160000"/>
              </a:lnSpc>
              <a:spcBef>
                <a:spcPts val="324"/>
              </a:spcBef>
              <a:spcAft>
                <a:spcPts val="0"/>
              </a:spcAft>
              <a:buClr>
                <a:schemeClr val="dk1"/>
              </a:buClr>
              <a:buSzPct val="100000"/>
              <a:buFont typeface="Noto Sans Symbols"/>
              <a:buChar char="❑"/>
            </a:pPr>
            <a:r>
              <a:rPr lang="en-US" sz="1800"/>
              <a:t>Therefore, instead of using the null buffer strategy, synchronous communication mechanisms in network/distributed systems use a </a:t>
            </a:r>
            <a:r>
              <a:rPr lang="en-US" sz="1800">
                <a:solidFill>
                  <a:srgbClr val="0070C0"/>
                </a:solidFill>
              </a:rPr>
              <a:t>single-message buffer strategy.</a:t>
            </a:r>
            <a:endParaRPr/>
          </a:p>
        </p:txBody>
      </p:sp>
      <p:sp>
        <p:nvSpPr>
          <p:cNvPr id="137" name="Google Shape;137;p6"/>
          <p:cNvSpPr txBox="1"/>
          <p:nvPr>
            <p:ph type="title"/>
          </p:nvPr>
        </p:nvSpPr>
        <p:spPr>
          <a:xfrm>
            <a:off x="914400" y="277813"/>
            <a:ext cx="7772400" cy="71278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a:t>Buffering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txBox="1"/>
          <p:nvPr>
            <p:ph idx="1" type="body"/>
          </p:nvPr>
        </p:nvSpPr>
        <p:spPr>
          <a:xfrm>
            <a:off x="457200" y="914400"/>
            <a:ext cx="8458200" cy="52578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1496"/>
              <a:buNone/>
            </a:pPr>
            <a:r>
              <a:rPr lang="en-US" sz="2200"/>
              <a:t>Single-Message buffer</a:t>
            </a:r>
            <a:endParaRPr sz="2000">
              <a:solidFill>
                <a:srgbClr val="FF0000"/>
              </a:solidFill>
            </a:endParaRPr>
          </a:p>
          <a:p>
            <a:pPr indent="-342900" lvl="1" marL="621792" rtl="0" algn="l">
              <a:lnSpc>
                <a:spcPct val="150000"/>
              </a:lnSpc>
              <a:spcBef>
                <a:spcPts val="324"/>
              </a:spcBef>
              <a:spcAft>
                <a:spcPts val="0"/>
              </a:spcAft>
              <a:buClr>
                <a:schemeClr val="dk1"/>
              </a:buClr>
              <a:buSzPts val="1800"/>
              <a:buFont typeface="Noto Sans Symbols"/>
              <a:buChar char="❑"/>
            </a:pPr>
            <a:r>
              <a:rPr lang="en-US" sz="1800"/>
              <a:t>In this strategy, a buffer having a capacity to store a single message is used on the receiver's node. </a:t>
            </a:r>
            <a:endParaRPr/>
          </a:p>
          <a:p>
            <a:pPr indent="-342900" lvl="1" marL="621792" rtl="0" algn="l">
              <a:lnSpc>
                <a:spcPct val="150000"/>
              </a:lnSpc>
              <a:spcBef>
                <a:spcPts val="324"/>
              </a:spcBef>
              <a:spcAft>
                <a:spcPts val="0"/>
              </a:spcAft>
              <a:buClr>
                <a:schemeClr val="dk1"/>
              </a:buClr>
              <a:buSzPts val="1800"/>
              <a:buFont typeface="Noto Sans Symbols"/>
              <a:buChar char="❑"/>
            </a:pPr>
            <a:r>
              <a:rPr lang="en-US" sz="1800"/>
              <a:t>The main idea behind the single-message buffer strategy is to keep the message ready for use at the location of the receiver. </a:t>
            </a:r>
            <a:endParaRPr/>
          </a:p>
          <a:p>
            <a:pPr indent="-342900" lvl="1" marL="621792" rtl="0" algn="l">
              <a:lnSpc>
                <a:spcPct val="150000"/>
              </a:lnSpc>
              <a:spcBef>
                <a:spcPts val="324"/>
              </a:spcBef>
              <a:spcAft>
                <a:spcPts val="0"/>
              </a:spcAft>
              <a:buClr>
                <a:schemeClr val="dk1"/>
              </a:buClr>
              <a:buSzPts val="1800"/>
              <a:buFont typeface="Noto Sans Symbols"/>
              <a:buChar char="❑"/>
            </a:pPr>
            <a:r>
              <a:rPr lang="en-US" sz="1800"/>
              <a:t>In this method, the request message is buffered on the receiver's node if the receiver is not ready to receive the message.</a:t>
            </a:r>
            <a:endParaRPr/>
          </a:p>
          <a:p>
            <a:pPr indent="-342900" lvl="1" marL="621792" rtl="0" algn="l">
              <a:lnSpc>
                <a:spcPct val="150000"/>
              </a:lnSpc>
              <a:spcBef>
                <a:spcPts val="324"/>
              </a:spcBef>
              <a:spcAft>
                <a:spcPts val="0"/>
              </a:spcAft>
              <a:buClr>
                <a:schemeClr val="dk1"/>
              </a:buClr>
              <a:buSzPts val="1800"/>
              <a:buFont typeface="Noto Sans Symbols"/>
              <a:buChar char="❑"/>
            </a:pPr>
            <a:r>
              <a:rPr lang="en-US" sz="1800"/>
              <a:t>The message buffer may either be located in the </a:t>
            </a:r>
            <a:r>
              <a:rPr lang="en-US" sz="1800">
                <a:solidFill>
                  <a:srgbClr val="0070C0"/>
                </a:solidFill>
              </a:rPr>
              <a:t>kernel's address space </a:t>
            </a:r>
            <a:r>
              <a:rPr lang="en-US" sz="1800"/>
              <a:t>or in </a:t>
            </a:r>
            <a:r>
              <a:rPr lang="en-US" sz="1800">
                <a:solidFill>
                  <a:srgbClr val="0070C0"/>
                </a:solidFill>
              </a:rPr>
              <a:t>the receiver process's address space</a:t>
            </a:r>
            <a:r>
              <a:rPr lang="en-US" sz="1800"/>
              <a:t>.</a:t>
            </a:r>
            <a:endParaRPr/>
          </a:p>
          <a:p>
            <a:pPr indent="-342900" lvl="1" marL="621792" rtl="0" algn="l">
              <a:lnSpc>
                <a:spcPct val="150000"/>
              </a:lnSpc>
              <a:spcBef>
                <a:spcPts val="324"/>
              </a:spcBef>
              <a:spcAft>
                <a:spcPts val="0"/>
              </a:spcAft>
              <a:buClr>
                <a:schemeClr val="dk1"/>
              </a:buClr>
              <a:buSzPts val="1800"/>
              <a:buFont typeface="Noto Sans Symbols"/>
              <a:buChar char="❑"/>
            </a:pPr>
            <a:r>
              <a:rPr lang="en-US" sz="1800"/>
              <a:t>The logical path of message transfer involves </a:t>
            </a:r>
            <a:r>
              <a:rPr lang="en-US" sz="1800">
                <a:solidFill>
                  <a:srgbClr val="0070C0"/>
                </a:solidFill>
              </a:rPr>
              <a:t>two copy operations</a:t>
            </a:r>
            <a:r>
              <a:rPr lang="en-US" sz="1800"/>
              <a:t>.</a:t>
            </a:r>
            <a:endParaRPr sz="1800"/>
          </a:p>
          <a:p>
            <a:pPr indent="0" lvl="0" marL="0" rtl="0" algn="l">
              <a:lnSpc>
                <a:spcPct val="150000"/>
              </a:lnSpc>
              <a:spcBef>
                <a:spcPts val="324"/>
              </a:spcBef>
              <a:spcAft>
                <a:spcPts val="0"/>
              </a:spcAft>
              <a:buNone/>
            </a:pPr>
            <a:r>
              <a:t/>
            </a:r>
            <a:endParaRPr sz="1800"/>
          </a:p>
        </p:txBody>
      </p:sp>
      <p:sp>
        <p:nvSpPr>
          <p:cNvPr id="143" name="Google Shape;143;p7"/>
          <p:cNvSpPr txBox="1"/>
          <p:nvPr>
            <p:ph type="title"/>
          </p:nvPr>
        </p:nvSpPr>
        <p:spPr>
          <a:xfrm>
            <a:off x="914400" y="277813"/>
            <a:ext cx="7772400" cy="71278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a:t>Buffering</a:t>
            </a:r>
            <a:endParaRPr/>
          </a:p>
        </p:txBody>
      </p:sp>
      <p:pic>
        <p:nvPicPr>
          <p:cNvPr id="144" name="Google Shape;144;p7"/>
          <p:cNvPicPr preferRelativeResize="0"/>
          <p:nvPr/>
        </p:nvPicPr>
        <p:blipFill rotWithShape="1">
          <a:blip r:embed="rId3">
            <a:alphaModFix/>
          </a:blip>
          <a:srcRect b="0" l="0" r="0" t="0"/>
          <a:stretch/>
        </p:blipFill>
        <p:spPr>
          <a:xfrm>
            <a:off x="4267200" y="228600"/>
            <a:ext cx="4114800" cy="13536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txBox="1"/>
          <p:nvPr>
            <p:ph idx="1" type="body"/>
          </p:nvPr>
        </p:nvSpPr>
        <p:spPr>
          <a:xfrm>
            <a:off x="457200" y="1143000"/>
            <a:ext cx="8458200" cy="52578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1496"/>
              <a:buNone/>
            </a:pPr>
            <a:r>
              <a:rPr lang="en-US" sz="2200"/>
              <a:t>Unbounded-Capacity Buffer</a:t>
            </a:r>
            <a:endParaRPr sz="2000">
              <a:solidFill>
                <a:srgbClr val="FF0000"/>
              </a:solidFill>
            </a:endParaRPr>
          </a:p>
          <a:p>
            <a:pPr indent="-342900" lvl="1" marL="621792" rtl="0" algn="l">
              <a:lnSpc>
                <a:spcPct val="150000"/>
              </a:lnSpc>
              <a:spcBef>
                <a:spcPts val="324"/>
              </a:spcBef>
              <a:spcAft>
                <a:spcPts val="0"/>
              </a:spcAft>
              <a:buClr>
                <a:schemeClr val="dk1"/>
              </a:buClr>
              <a:buSzPts val="1800"/>
              <a:buFont typeface="Noto Sans Symbols"/>
              <a:buChar char="❑"/>
            </a:pPr>
            <a:r>
              <a:rPr lang="en-US" sz="1800"/>
              <a:t>In the </a:t>
            </a:r>
            <a:r>
              <a:rPr lang="en-US" sz="1800">
                <a:solidFill>
                  <a:srgbClr val="0070C0"/>
                </a:solidFill>
              </a:rPr>
              <a:t>asynchronous mode of communication</a:t>
            </a:r>
            <a:r>
              <a:rPr lang="en-US" sz="1800"/>
              <a:t>, since a sender does not wait for the receiver to be ready, there may be </a:t>
            </a:r>
            <a:r>
              <a:rPr lang="en-US" sz="1800">
                <a:solidFill>
                  <a:srgbClr val="0070C0"/>
                </a:solidFill>
              </a:rPr>
              <a:t>several pending messages that have not yet been accepted by the receiver</a:t>
            </a:r>
            <a:r>
              <a:rPr lang="en-US" sz="1800"/>
              <a:t>. </a:t>
            </a:r>
            <a:endParaRPr/>
          </a:p>
          <a:p>
            <a:pPr indent="-342900" lvl="1" marL="621792" rtl="0" algn="l">
              <a:lnSpc>
                <a:spcPct val="150000"/>
              </a:lnSpc>
              <a:spcBef>
                <a:spcPts val="324"/>
              </a:spcBef>
              <a:spcAft>
                <a:spcPts val="0"/>
              </a:spcAft>
              <a:buClr>
                <a:schemeClr val="dk1"/>
              </a:buClr>
              <a:buSzPts val="1800"/>
              <a:buFont typeface="Noto Sans Symbols"/>
              <a:buChar char="❑"/>
            </a:pPr>
            <a:r>
              <a:rPr lang="en-US" sz="1800"/>
              <a:t>Therefore, an unbounded-capacity message buffer that can store all unreceived messages is needed to support asynchronous communication with the assurance that all the messages sent to the receiver will be delivered. </a:t>
            </a:r>
            <a:endParaRPr/>
          </a:p>
          <a:p>
            <a:pPr indent="-342900" lvl="1" marL="621792" rtl="0" algn="l">
              <a:lnSpc>
                <a:spcPct val="150000"/>
              </a:lnSpc>
              <a:spcBef>
                <a:spcPts val="324"/>
              </a:spcBef>
              <a:spcAft>
                <a:spcPts val="0"/>
              </a:spcAft>
              <a:buClr>
                <a:srgbClr val="FF0000"/>
              </a:buClr>
              <a:buSzPts val="1800"/>
              <a:buFont typeface="Noto Sans Symbols"/>
              <a:buChar char="❑"/>
            </a:pPr>
            <a:r>
              <a:rPr lang="en-US" sz="1800">
                <a:solidFill>
                  <a:srgbClr val="FF0000"/>
                </a:solidFill>
              </a:rPr>
              <a:t>However, Unbounded capacity of a buffer is practically impossible.</a:t>
            </a:r>
            <a:endParaRPr/>
          </a:p>
        </p:txBody>
      </p:sp>
      <p:sp>
        <p:nvSpPr>
          <p:cNvPr id="150" name="Google Shape;150;p8"/>
          <p:cNvSpPr txBox="1"/>
          <p:nvPr>
            <p:ph type="title"/>
          </p:nvPr>
        </p:nvSpPr>
        <p:spPr>
          <a:xfrm>
            <a:off x="914400" y="277813"/>
            <a:ext cx="7772400" cy="71278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a:t>Buffering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9"/>
          <p:cNvSpPr txBox="1"/>
          <p:nvPr>
            <p:ph idx="1" type="body"/>
          </p:nvPr>
        </p:nvSpPr>
        <p:spPr>
          <a:xfrm>
            <a:off x="533400" y="914400"/>
            <a:ext cx="8610600" cy="54864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50000"/>
              </a:lnSpc>
              <a:spcBef>
                <a:spcPts val="0"/>
              </a:spcBef>
              <a:spcAft>
                <a:spcPts val="0"/>
              </a:spcAft>
              <a:buClr>
                <a:schemeClr val="dk1"/>
              </a:buClr>
              <a:buSzPct val="68000"/>
              <a:buNone/>
            </a:pPr>
            <a:r>
              <a:rPr lang="en-US" sz="2200"/>
              <a:t>Finite-Bound (or Multiple.-Message) Buffer</a:t>
            </a:r>
            <a:endParaRPr sz="2000">
              <a:solidFill>
                <a:srgbClr val="FF0000"/>
              </a:solidFill>
            </a:endParaRPr>
          </a:p>
          <a:p>
            <a:pPr indent="-342900" lvl="1" marL="621792" rtl="0" algn="l">
              <a:lnSpc>
                <a:spcPct val="150000"/>
              </a:lnSpc>
              <a:spcBef>
                <a:spcPts val="324"/>
              </a:spcBef>
              <a:spcAft>
                <a:spcPts val="0"/>
              </a:spcAft>
              <a:buClr>
                <a:schemeClr val="dk1"/>
              </a:buClr>
              <a:buSzPct val="100000"/>
              <a:buFont typeface="Noto Sans Symbols"/>
              <a:buChar char="❑"/>
            </a:pPr>
            <a:r>
              <a:rPr lang="en-US" sz="2000"/>
              <a:t>As Unbounded capacity of a buffer is practically impossible, in practice, </a:t>
            </a:r>
            <a:r>
              <a:rPr lang="en-US" sz="2000">
                <a:solidFill>
                  <a:srgbClr val="0070C0"/>
                </a:solidFill>
              </a:rPr>
              <a:t>systems using asynchronous mode of communication use finite-bound buffers</a:t>
            </a:r>
            <a:endParaRPr/>
          </a:p>
          <a:p>
            <a:pPr indent="-342900" lvl="1" marL="621792" rtl="0" algn="l">
              <a:lnSpc>
                <a:spcPct val="150000"/>
              </a:lnSpc>
              <a:spcBef>
                <a:spcPts val="324"/>
              </a:spcBef>
              <a:spcAft>
                <a:spcPts val="0"/>
              </a:spcAft>
              <a:buClr>
                <a:schemeClr val="dk1"/>
              </a:buClr>
              <a:buSzPct val="100000"/>
              <a:buFont typeface="Noto Sans Symbols"/>
              <a:buChar char="❑"/>
            </a:pPr>
            <a:r>
              <a:rPr lang="en-US" sz="2000"/>
              <a:t>A </a:t>
            </a:r>
            <a:r>
              <a:rPr lang="en-US" sz="2000">
                <a:solidFill>
                  <a:srgbClr val="0070C0"/>
                </a:solidFill>
              </a:rPr>
              <a:t>strategy is needed</a:t>
            </a:r>
            <a:r>
              <a:rPr lang="en-US" sz="2000"/>
              <a:t> for handling the </a:t>
            </a:r>
            <a:r>
              <a:rPr lang="en-US" sz="2000">
                <a:solidFill>
                  <a:srgbClr val="0070C0"/>
                </a:solidFill>
              </a:rPr>
              <a:t>problem of a possible buffer overflow </a:t>
            </a:r>
            <a:r>
              <a:rPr lang="en-US" sz="2000"/>
              <a:t>(the buffer has finite bound). </a:t>
            </a:r>
            <a:endParaRPr/>
          </a:p>
          <a:p>
            <a:pPr indent="-342900" lvl="1" marL="621792" rtl="0" algn="l">
              <a:lnSpc>
                <a:spcPct val="150000"/>
              </a:lnSpc>
              <a:spcBef>
                <a:spcPts val="324"/>
              </a:spcBef>
              <a:spcAft>
                <a:spcPts val="0"/>
              </a:spcAft>
              <a:buClr>
                <a:schemeClr val="dk1"/>
              </a:buClr>
              <a:buSzPct val="100000"/>
              <a:buFont typeface="Noto Sans Symbols"/>
              <a:buChar char="❑"/>
            </a:pPr>
            <a:r>
              <a:rPr lang="en-US" sz="2000"/>
              <a:t>The buffer overflow problem can be dealt with in one of the following two ways:</a:t>
            </a:r>
            <a:endParaRPr/>
          </a:p>
          <a:p>
            <a:pPr indent="-342900" lvl="2" marL="859536" rtl="0" algn="l">
              <a:lnSpc>
                <a:spcPct val="150000"/>
              </a:lnSpc>
              <a:spcBef>
                <a:spcPts val="350"/>
              </a:spcBef>
              <a:spcAft>
                <a:spcPts val="0"/>
              </a:spcAft>
              <a:buClr>
                <a:srgbClr val="0070C0"/>
              </a:buClr>
              <a:buSzPct val="100000"/>
              <a:buFont typeface="Noto Sans Symbols"/>
              <a:buChar char="⮚"/>
            </a:pPr>
            <a:r>
              <a:rPr lang="en-US" sz="1800">
                <a:solidFill>
                  <a:srgbClr val="0070C0"/>
                </a:solidFill>
              </a:rPr>
              <a:t>Unsuccessful communication.</a:t>
            </a:r>
            <a:endParaRPr/>
          </a:p>
          <a:p>
            <a:pPr indent="-342900" lvl="2" marL="859536" rtl="0" algn="l">
              <a:lnSpc>
                <a:spcPct val="150000"/>
              </a:lnSpc>
              <a:spcBef>
                <a:spcPts val="350"/>
              </a:spcBef>
              <a:spcAft>
                <a:spcPts val="0"/>
              </a:spcAft>
              <a:buClr>
                <a:srgbClr val="0070C0"/>
              </a:buClr>
              <a:buSzPct val="100000"/>
              <a:buFont typeface="Noto Sans Symbols"/>
              <a:buChar char="⮚"/>
            </a:pPr>
            <a:r>
              <a:rPr lang="en-US" sz="1800">
                <a:solidFill>
                  <a:srgbClr val="0070C0"/>
                </a:solidFill>
              </a:rPr>
              <a:t>Flow-controlled communication.</a:t>
            </a:r>
            <a:endParaRPr/>
          </a:p>
          <a:p>
            <a:pPr indent="-342900" lvl="1" marL="621792" rtl="0" algn="l">
              <a:lnSpc>
                <a:spcPct val="150000"/>
              </a:lnSpc>
              <a:spcBef>
                <a:spcPts val="324"/>
              </a:spcBef>
              <a:spcAft>
                <a:spcPts val="0"/>
              </a:spcAft>
              <a:buClr>
                <a:schemeClr val="dk1"/>
              </a:buClr>
              <a:buSzPct val="100000"/>
              <a:buFont typeface="Noto Sans Symbols"/>
              <a:buChar char="❑"/>
            </a:pPr>
            <a:r>
              <a:rPr i="1" lang="en-US" sz="2000"/>
              <a:t>Unsuccessful communication: </a:t>
            </a:r>
            <a:endParaRPr/>
          </a:p>
          <a:p>
            <a:pPr indent="-342900" lvl="2" marL="859536" rtl="0" algn="l">
              <a:lnSpc>
                <a:spcPct val="150000"/>
              </a:lnSpc>
              <a:spcBef>
                <a:spcPts val="350"/>
              </a:spcBef>
              <a:spcAft>
                <a:spcPts val="0"/>
              </a:spcAft>
              <a:buClr>
                <a:srgbClr val="0070C0"/>
              </a:buClr>
              <a:buSzPct val="100000"/>
              <a:buFont typeface="Noto Sans Symbols"/>
              <a:buChar char="⮚"/>
            </a:pPr>
            <a:r>
              <a:rPr i="1" lang="en-US" sz="1800">
                <a:solidFill>
                  <a:srgbClr val="0070C0"/>
                </a:solidFill>
              </a:rPr>
              <a:t>Message transfers fail </a:t>
            </a:r>
            <a:r>
              <a:rPr i="1" lang="en-US" sz="1800"/>
              <a:t>whenever there is </a:t>
            </a:r>
            <a:r>
              <a:rPr i="1" lang="en-US" sz="1800">
                <a:solidFill>
                  <a:srgbClr val="0070C0"/>
                </a:solidFill>
              </a:rPr>
              <a:t>no more buffer space</a:t>
            </a:r>
            <a:r>
              <a:rPr i="1" lang="en-US" sz="1800"/>
              <a:t>. </a:t>
            </a:r>
            <a:endParaRPr/>
          </a:p>
          <a:p>
            <a:pPr indent="-342900" lvl="2" marL="859536" rtl="0" algn="l">
              <a:lnSpc>
                <a:spcPct val="150000"/>
              </a:lnSpc>
              <a:spcBef>
                <a:spcPts val="350"/>
              </a:spcBef>
              <a:spcAft>
                <a:spcPts val="0"/>
              </a:spcAft>
              <a:buClr>
                <a:schemeClr val="dk1"/>
              </a:buClr>
              <a:buSzPct val="100000"/>
              <a:buFont typeface="Noto Sans Symbols"/>
              <a:buChar char="⮚"/>
            </a:pPr>
            <a:r>
              <a:rPr i="1" lang="en-US" sz="1800"/>
              <a:t>The </a:t>
            </a:r>
            <a:r>
              <a:rPr i="1" lang="en-US" sz="1800">
                <a:solidFill>
                  <a:srgbClr val="0070C0"/>
                </a:solidFill>
              </a:rPr>
              <a:t>send normally returns an error message</a:t>
            </a:r>
            <a:r>
              <a:rPr i="1" lang="en-US" sz="1800"/>
              <a:t> to the sending process, indicating that the </a:t>
            </a:r>
            <a:r>
              <a:rPr i="1" lang="en-US" sz="1800">
                <a:solidFill>
                  <a:srgbClr val="0070C0"/>
                </a:solidFill>
              </a:rPr>
              <a:t>message could not be delivered</a:t>
            </a:r>
            <a:r>
              <a:rPr i="1" lang="en-US" sz="1800"/>
              <a:t> to the receiver </a:t>
            </a:r>
            <a:r>
              <a:rPr i="1" lang="en-US" sz="1800">
                <a:solidFill>
                  <a:srgbClr val="0070C0"/>
                </a:solidFill>
              </a:rPr>
              <a:t>because the buffer is full</a:t>
            </a:r>
            <a:r>
              <a:rPr i="1" lang="en-US" sz="1800"/>
              <a:t>. </a:t>
            </a:r>
            <a:endParaRPr/>
          </a:p>
          <a:p>
            <a:pPr indent="-342900" lvl="2" marL="859536" rtl="0" algn="l">
              <a:lnSpc>
                <a:spcPct val="150000"/>
              </a:lnSpc>
              <a:spcBef>
                <a:spcPts val="350"/>
              </a:spcBef>
              <a:spcAft>
                <a:spcPts val="0"/>
              </a:spcAft>
              <a:buClr>
                <a:schemeClr val="dk1"/>
              </a:buClr>
              <a:buSzPct val="100000"/>
              <a:buFont typeface="Noto Sans Symbols"/>
              <a:buChar char="⮚"/>
            </a:pPr>
            <a:r>
              <a:rPr i="1" lang="en-US" sz="1800"/>
              <a:t>Unfortunately, the use of this method makes message passing </a:t>
            </a:r>
            <a:r>
              <a:rPr i="1" lang="en-US" sz="1800">
                <a:solidFill>
                  <a:srgbClr val="0070C0"/>
                </a:solidFill>
              </a:rPr>
              <a:t>less reliable.</a:t>
            </a:r>
            <a:endParaRPr sz="1800">
              <a:solidFill>
                <a:srgbClr val="0070C0"/>
              </a:solidFill>
            </a:endParaRPr>
          </a:p>
        </p:txBody>
      </p:sp>
      <p:sp>
        <p:nvSpPr>
          <p:cNvPr id="156" name="Google Shape;156;p9"/>
          <p:cNvSpPr txBox="1"/>
          <p:nvPr>
            <p:ph type="title"/>
          </p:nvPr>
        </p:nvSpPr>
        <p:spPr>
          <a:xfrm>
            <a:off x="914400" y="277813"/>
            <a:ext cx="7772400" cy="712787"/>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a:t>Buffering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2008-06-25T06:40:42Z</dcterms:created>
  <dc:creator>Sunirmal Khatua</dc:creator>
</cp:coreProperties>
</file>