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42" roundtripDataSignature="AMtx7miAgkSSiS1ALHQCMjrz6O9/mqxo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8"/>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38"/>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 name="Google Shape;18;p3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47"/>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4" name="Google Shape;74;p47"/>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75" name="Google Shape;75;p4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 name="Shape 78"/>
        <p:cNvGrpSpPr/>
        <p:nvPr/>
      </p:nvGrpSpPr>
      <p:grpSpPr>
        <a:xfrm>
          <a:off x="0" y="0"/>
          <a:ext cx="0" cy="0"/>
          <a:chOff x="0" y="0"/>
          <a:chExt cx="0" cy="0"/>
        </a:xfrm>
      </p:grpSpPr>
      <p:sp>
        <p:nvSpPr>
          <p:cNvPr id="79" name="Google Shape;79;p48"/>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48"/>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81" name="Google Shape;81;p4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 name="Shape 21"/>
        <p:cNvGrpSpPr/>
        <p:nvPr/>
      </p:nvGrpSpPr>
      <p:grpSpPr>
        <a:xfrm>
          <a:off x="0" y="0"/>
          <a:ext cx="0" cy="0"/>
          <a:chOff x="0" y="0"/>
          <a:chExt cx="0" cy="0"/>
        </a:xfrm>
      </p:grpSpPr>
      <p:sp>
        <p:nvSpPr>
          <p:cNvPr id="22" name="Google Shape;22;p39"/>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39"/>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3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 name="Shape 27"/>
        <p:cNvGrpSpPr/>
        <p:nvPr/>
      </p:nvGrpSpPr>
      <p:grpSpPr>
        <a:xfrm>
          <a:off x="0" y="0"/>
          <a:ext cx="0" cy="0"/>
          <a:chOff x="0" y="0"/>
          <a:chExt cx="0" cy="0"/>
        </a:xfrm>
      </p:grpSpPr>
      <p:sp>
        <p:nvSpPr>
          <p:cNvPr id="28" name="Google Shape;28;p40"/>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40"/>
          <p:cNvSpPr txBox="1"/>
          <p:nvPr>
            <p:ph idx="1" type="body"/>
          </p:nvPr>
        </p:nvSpPr>
        <p:spPr>
          <a:xfrm rot="5400000">
            <a:off x="2396332" y="57943"/>
            <a:ext cx="4351337"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0" name="Google Shape;30;p4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 name="Shape 33"/>
        <p:cNvGrpSpPr/>
        <p:nvPr/>
      </p:nvGrpSpPr>
      <p:grpSpPr>
        <a:xfrm>
          <a:off x="0" y="0"/>
          <a:ext cx="0" cy="0"/>
          <a:chOff x="0" y="0"/>
          <a:chExt cx="0" cy="0"/>
        </a:xfrm>
      </p:grpSpPr>
      <p:sp>
        <p:nvSpPr>
          <p:cNvPr id="34" name="Google Shape;34;p4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41"/>
          <p:cNvSpPr/>
          <p:nvPr>
            <p:ph idx="2" type="pic"/>
          </p:nvPr>
        </p:nvSpPr>
        <p:spPr>
          <a:xfrm>
            <a:off x="3887391" y="987426"/>
            <a:ext cx="4629150" cy="4873625"/>
          </a:xfrm>
          <a:prstGeom prst="rect">
            <a:avLst/>
          </a:prstGeom>
          <a:noFill/>
          <a:ln>
            <a:noFill/>
          </a:ln>
        </p:spPr>
      </p:sp>
      <p:sp>
        <p:nvSpPr>
          <p:cNvPr id="36" name="Google Shape;36;p41"/>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37" name="Google Shape;37;p4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4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2" name="Google Shape;42;p42"/>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43" name="Google Shape;43;p42"/>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44" name="Google Shape;44;p4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4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4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3" name="Google Shape;53;p4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45"/>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8" name="Google Shape;58;p45"/>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9" name="Google Shape;59;p45"/>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0" name="Google Shape;60;p45"/>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61" name="Google Shape;61;p45"/>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2" name="Google Shape;62;p4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46"/>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7" name="Google Shape;67;p46"/>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8" name="Google Shape;68;p46"/>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9" name="Google Shape;69;p4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7"/>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11" name="Google Shape;11;p37"/>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3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Deadlock Avoidance </a:t>
            </a:r>
            <a:endParaRPr/>
          </a:p>
        </p:txBody>
      </p:sp>
      <p:sp>
        <p:nvSpPr>
          <p:cNvPr id="89" name="Google Shape;89;p1"/>
          <p:cNvSpPr txBox="1"/>
          <p:nvPr>
            <p:ph idx="1" type="body"/>
          </p:nvPr>
        </p:nvSpPr>
        <p:spPr>
          <a:xfrm>
            <a:off x="457200" y="1411287"/>
            <a:ext cx="8058150" cy="4765675"/>
          </a:xfrm>
          <a:prstGeom prst="rect">
            <a:avLst/>
          </a:prstGeom>
          <a:noFill/>
          <a:ln>
            <a:noFill/>
          </a:ln>
        </p:spPr>
        <p:txBody>
          <a:bodyPr anchorCtr="0" anchor="t" bIns="45700" lIns="91425" spcFirstLastPara="1" rIns="91425" wrap="square" tIns="45700">
            <a:noAutofit/>
          </a:bodyPr>
          <a:lstStyle/>
          <a:p>
            <a:pPr indent="-171450" lvl="0" marL="171450" marR="0" rtl="0" algn="just">
              <a:lnSpc>
                <a:spcPct val="9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The system dynamically considers every request and decides whether it is safe to grant it at this point.</a:t>
            </a:r>
            <a:endParaRPr/>
          </a:p>
          <a:p>
            <a:pPr indent="-171450" lvl="0" marL="171450" marR="0" rtl="0" algn="just">
              <a:lnSpc>
                <a:spcPct val="90000"/>
              </a:lnSpc>
              <a:spcBef>
                <a:spcPts val="7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Deadlock avoidance use some advance knowledge of the resource usage of processes.</a:t>
            </a:r>
            <a:endParaRPr/>
          </a:p>
          <a:p>
            <a:pPr indent="-19050" lvl="0" marL="171450" marR="0" rtl="0" algn="just">
              <a:lnSpc>
                <a:spcPct val="90000"/>
              </a:lnSpc>
              <a:spcBef>
                <a:spcPts val="70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171450" lvl="0" marL="171450" marR="0" rtl="0" algn="just">
              <a:lnSpc>
                <a:spcPct val="90000"/>
              </a:lnSpc>
              <a:spcBef>
                <a:spcPts val="700"/>
              </a:spcBef>
              <a:spcAft>
                <a:spcPts val="0"/>
              </a:spcAft>
              <a:buClr>
                <a:schemeClr val="dk1"/>
              </a:buClr>
              <a:buSzPts val="2400"/>
              <a:buFont typeface="Arial"/>
              <a:buNone/>
            </a:pPr>
            <a:r>
              <a:rPr b="1" i="0" lang="en-US" sz="2400" u="none" cap="none" strike="noStrike">
                <a:solidFill>
                  <a:schemeClr val="dk1"/>
                </a:solidFill>
                <a:latin typeface="Calibri"/>
                <a:ea typeface="Calibri"/>
                <a:cs typeface="Calibri"/>
                <a:sym typeface="Calibri"/>
              </a:rPr>
              <a:t>Following steps are for deadlock avoidance:</a:t>
            </a:r>
            <a:endParaRPr/>
          </a:p>
          <a:p>
            <a:pPr indent="-171450" lvl="0" marL="171450" marR="0" rtl="0" algn="just">
              <a:lnSpc>
                <a:spcPct val="90000"/>
              </a:lnSpc>
              <a:spcBef>
                <a:spcPts val="7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When a process request for resource, even if the resource is available for allocation. It is not immediately allocated to that process.</a:t>
            </a:r>
            <a:endParaRPr/>
          </a:p>
          <a:p>
            <a:pPr indent="-171450" lvl="0" marL="171450" marR="0" rtl="0" algn="just">
              <a:lnSpc>
                <a:spcPct val="90000"/>
              </a:lnSpc>
              <a:spcBef>
                <a:spcPts val="7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Advance knowledge used to perform analysis to decide whether process’s request is safe or unsafe. </a:t>
            </a:r>
            <a:endParaRPr/>
          </a:p>
          <a:p>
            <a:pPr indent="-171450" lvl="0" marL="171450" marR="0" rtl="0" algn="just">
              <a:lnSpc>
                <a:spcPct val="90000"/>
              </a:lnSpc>
              <a:spcBef>
                <a:spcPts val="7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When request is safe, resource allocated, otherwise deferred. </a:t>
            </a:r>
            <a:endParaRPr/>
          </a:p>
        </p:txBody>
      </p:sp>
      <p:sp>
        <p:nvSpPr>
          <p:cNvPr id="90" name="Google Shape;90;p1"/>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900"/>
              <a:buFont typeface="Calibri"/>
              <a:buNone/>
            </a:pPr>
            <a:fld id="{00000000-1234-1234-1234-123412341234}" type="slidenum">
              <a:rPr b="0" i="0" lang="en-US" sz="9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628650" y="365125"/>
            <a:ext cx="7886700" cy="3746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Calibri"/>
              <a:buNone/>
            </a:pPr>
            <a:r>
              <a:rPr b="0" i="0" lang="en-US" sz="3000" u="none">
                <a:solidFill>
                  <a:schemeClr val="dk1"/>
                </a:solidFill>
                <a:latin typeface="Calibri"/>
                <a:ea typeface="Calibri"/>
                <a:cs typeface="Calibri"/>
                <a:sym typeface="Calibri"/>
              </a:rPr>
              <a:t>Deadlock Detection Cont…</a:t>
            </a:r>
            <a:endParaRPr/>
          </a:p>
        </p:txBody>
      </p:sp>
      <p:sp>
        <p:nvSpPr>
          <p:cNvPr id="152" name="Google Shape;152;p10"/>
          <p:cNvSpPr txBox="1"/>
          <p:nvPr>
            <p:ph idx="1" type="body"/>
          </p:nvPr>
        </p:nvSpPr>
        <p:spPr>
          <a:xfrm>
            <a:off x="412750" y="909637"/>
            <a:ext cx="8367712" cy="5327650"/>
          </a:xfrm>
          <a:prstGeom prst="rect">
            <a:avLst/>
          </a:prstGeom>
          <a:noFill/>
          <a:ln>
            <a:noFill/>
          </a:ln>
        </p:spPr>
        <p:txBody>
          <a:bodyPr anchorCtr="0" anchor="t" bIns="45700" lIns="91425" spcFirstLastPara="1" rIns="91425" wrap="square" tIns="45700">
            <a:normAutofit/>
          </a:bodyPr>
          <a:lstStyle/>
          <a:p>
            <a:pPr indent="-171450" lvl="0" marL="171450" marR="0" rtl="0" algn="just">
              <a:lnSpc>
                <a:spcPct val="8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Two sites, site 1 with 2 resources and site 2 with 1 resource.</a:t>
            </a:r>
            <a:endParaRPr/>
          </a:p>
          <a:p>
            <a:pPr indent="-171450" lvl="0" marL="171450" marR="0" rtl="0" algn="just">
              <a:lnSpc>
                <a:spcPct val="80000"/>
              </a:lnSpc>
              <a:spcBef>
                <a:spcPts val="7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P1 is holding R1 and requesting for R3.</a:t>
            </a:r>
            <a:endParaRPr/>
          </a:p>
          <a:p>
            <a:pPr indent="-171450" lvl="0" marL="171450" marR="0" rtl="0" algn="just">
              <a:lnSpc>
                <a:spcPct val="80000"/>
              </a:lnSpc>
              <a:spcBef>
                <a:spcPts val="7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P2 is holding R2 and requesting for R1.</a:t>
            </a:r>
            <a:endParaRPr/>
          </a:p>
          <a:p>
            <a:pPr indent="-171450" lvl="0" marL="171450" marR="0" rtl="0" algn="just">
              <a:lnSpc>
                <a:spcPct val="80000"/>
              </a:lnSpc>
              <a:spcBef>
                <a:spcPts val="7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P3 is holding R3 and requesting for R2</a:t>
            </a:r>
            <a:endParaRPr/>
          </a:p>
          <a:p>
            <a:pPr indent="-171450" lvl="0" marL="171450" marR="0" rtl="0" algn="just">
              <a:lnSpc>
                <a:spcPct val="80000"/>
              </a:lnSpc>
              <a:spcBef>
                <a:spcPts val="7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171450" lvl="0" marL="171450" marR="0" rtl="0" algn="just">
              <a:lnSpc>
                <a:spcPct val="80000"/>
              </a:lnSpc>
              <a:spcBef>
                <a:spcPts val="7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Union of WFG of two sites will show either deadlock exists or not.</a:t>
            </a:r>
            <a:endParaRPr/>
          </a:p>
          <a:p>
            <a:pPr indent="-171450" lvl="0" marL="171450" marR="0" rtl="0" algn="just">
              <a:lnSpc>
                <a:spcPct val="80000"/>
              </a:lnSpc>
              <a:spcBef>
                <a:spcPts val="7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Local WFG  does not contain cycle while Global has.</a:t>
            </a:r>
            <a:endParaRPr/>
          </a:p>
          <a:p>
            <a:pPr indent="-171450" lvl="0" marL="171450" marR="0" rtl="0" algn="just">
              <a:lnSpc>
                <a:spcPct val="80000"/>
              </a:lnSpc>
              <a:spcBef>
                <a:spcPts val="700"/>
              </a:spcBef>
              <a:spcAft>
                <a:spcPts val="0"/>
              </a:spcAft>
              <a:buClr>
                <a:schemeClr val="dk1"/>
              </a:buClr>
              <a:buSzPts val="2000"/>
              <a:buFont typeface="Arial"/>
              <a:buNone/>
            </a:pPr>
            <a:r>
              <a:rPr b="1" i="0" lang="en-US" sz="2000" u="none">
                <a:solidFill>
                  <a:schemeClr val="dk1"/>
                </a:solidFill>
                <a:latin typeface="Calibri"/>
                <a:ea typeface="Calibri"/>
                <a:cs typeface="Calibri"/>
                <a:sym typeface="Calibri"/>
              </a:rPr>
              <a:t>Difficulties:  </a:t>
            </a:r>
            <a:r>
              <a:rPr b="0" i="0" lang="en-US" sz="2000" u="none">
                <a:solidFill>
                  <a:schemeClr val="dk1"/>
                </a:solidFill>
                <a:latin typeface="Calibri"/>
                <a:ea typeface="Calibri"/>
                <a:cs typeface="Calibri"/>
                <a:sym typeface="Calibri"/>
              </a:rPr>
              <a:t>Maintaining WFG of each site is difficult.</a:t>
            </a:r>
            <a:endParaRPr/>
          </a:p>
          <a:p>
            <a:pPr indent="-171450" lvl="0" marL="171450" marR="0" rtl="0" algn="just">
              <a:lnSpc>
                <a:spcPct val="80000"/>
              </a:lnSpc>
              <a:spcBef>
                <a:spcPts val="7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Most important feature of deadlock detection algorithm is correctness which depends on these properties.</a:t>
            </a:r>
            <a:endParaRPr/>
          </a:p>
          <a:p>
            <a:pPr indent="-171450" lvl="0" marL="171450" marR="0" rtl="0" algn="just">
              <a:lnSpc>
                <a:spcPct val="80000"/>
              </a:lnSpc>
              <a:spcBef>
                <a:spcPts val="700"/>
              </a:spcBef>
              <a:spcAft>
                <a:spcPts val="0"/>
              </a:spcAft>
              <a:buClr>
                <a:schemeClr val="dk1"/>
              </a:buClr>
              <a:buSzPts val="2000"/>
              <a:buFont typeface="Arial"/>
              <a:buNone/>
            </a:pPr>
            <a:r>
              <a:rPr b="1" i="0" lang="en-US" sz="2000" u="none">
                <a:solidFill>
                  <a:schemeClr val="dk1"/>
                </a:solidFill>
                <a:latin typeface="Calibri"/>
                <a:ea typeface="Calibri"/>
                <a:cs typeface="Calibri"/>
                <a:sym typeface="Calibri"/>
              </a:rPr>
              <a:t>1) Progress Property:</a:t>
            </a:r>
            <a:endParaRPr/>
          </a:p>
          <a:p>
            <a:pPr indent="-171450" lvl="0" marL="171450" marR="0" rtl="0" algn="just">
              <a:lnSpc>
                <a:spcPct val="80000"/>
              </a:lnSpc>
              <a:spcBef>
                <a:spcPts val="7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Deadlocks must be detected in finite amount of time.</a:t>
            </a:r>
            <a:endParaRPr/>
          </a:p>
          <a:p>
            <a:pPr indent="-171450" lvl="0" marL="171450" marR="0" rtl="0" algn="just">
              <a:lnSpc>
                <a:spcPct val="80000"/>
              </a:lnSpc>
              <a:spcBef>
                <a:spcPts val="700"/>
              </a:spcBef>
              <a:spcAft>
                <a:spcPts val="0"/>
              </a:spcAft>
              <a:buClr>
                <a:schemeClr val="dk1"/>
              </a:buClr>
              <a:buSzPts val="2000"/>
              <a:buFont typeface="Arial"/>
              <a:buNone/>
            </a:pPr>
            <a:r>
              <a:rPr b="1" i="0" lang="en-US" sz="2000" u="none">
                <a:solidFill>
                  <a:schemeClr val="dk1"/>
                </a:solidFill>
                <a:latin typeface="Calibri"/>
                <a:ea typeface="Calibri"/>
                <a:cs typeface="Calibri"/>
                <a:sym typeface="Calibri"/>
              </a:rPr>
              <a:t>2) Safety Property:</a:t>
            </a:r>
            <a:endParaRPr/>
          </a:p>
          <a:p>
            <a:pPr indent="-171450" lvl="0" marL="171450" marR="0" rtl="0" algn="just">
              <a:lnSpc>
                <a:spcPct val="80000"/>
              </a:lnSpc>
              <a:spcBef>
                <a:spcPts val="7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Detected deadlock must exist. Message delays and out of date WFG cause false cycles to be detected. It results in detection of deadlocks that do not exist called </a:t>
            </a:r>
            <a:r>
              <a:rPr b="1" i="0" lang="en-US" sz="2000" u="none">
                <a:solidFill>
                  <a:schemeClr val="dk1"/>
                </a:solidFill>
                <a:latin typeface="Calibri"/>
                <a:ea typeface="Calibri"/>
                <a:cs typeface="Calibri"/>
                <a:sym typeface="Calibri"/>
              </a:rPr>
              <a:t>phantom deadlocks.</a:t>
            </a:r>
            <a:endParaRPr/>
          </a:p>
          <a:p>
            <a:pPr indent="-44450" lvl="0" marL="171450" marR="0" rtl="0" algn="l">
              <a:lnSpc>
                <a:spcPct val="90000"/>
              </a:lnSpc>
              <a:spcBef>
                <a:spcPts val="750"/>
              </a:spcBef>
              <a:spcAft>
                <a:spcPts val="0"/>
              </a:spcAft>
              <a:buClr>
                <a:schemeClr val="dk1"/>
              </a:buClr>
              <a:buSzPts val="2000"/>
              <a:buFont typeface="Arial"/>
              <a:buNone/>
            </a:pPr>
            <a:r>
              <a:t/>
            </a:r>
            <a:endParaRPr b="1" i="0" sz="2000" u="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Diagram</a:t>
            </a:r>
            <a:endParaRPr/>
          </a:p>
        </p:txBody>
      </p:sp>
      <p:pic>
        <p:nvPicPr>
          <p:cNvPr descr="deadlock detection.JPG" id="158" name="Google Shape;158;p11"/>
          <p:cNvPicPr preferRelativeResize="0"/>
          <p:nvPr>
            <p:ph idx="1" type="body"/>
          </p:nvPr>
        </p:nvPicPr>
        <p:blipFill rotWithShape="1">
          <a:blip r:embed="rId3">
            <a:alphaModFix/>
          </a:blip>
          <a:srcRect b="0" l="0" r="0" t="0"/>
          <a:stretch/>
        </p:blipFill>
        <p:spPr>
          <a:xfrm>
            <a:off x="2093912" y="1825625"/>
            <a:ext cx="5141912" cy="43513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Deadlock Detection Cont..</a:t>
            </a:r>
            <a:endParaRPr/>
          </a:p>
        </p:txBody>
      </p:sp>
      <p:sp>
        <p:nvSpPr>
          <p:cNvPr id="164" name="Google Shape;164;p12"/>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just">
              <a:lnSpc>
                <a:spcPct val="90000"/>
              </a:lnSpc>
              <a:spcBef>
                <a:spcPts val="0"/>
              </a:spcBef>
              <a:spcAft>
                <a:spcPts val="0"/>
              </a:spcAft>
              <a:buClr>
                <a:schemeClr val="dk1"/>
              </a:buClr>
              <a:buSzPts val="3200"/>
              <a:buFont typeface="Arial"/>
              <a:buNone/>
            </a:pPr>
            <a:r>
              <a:rPr b="1" i="0" lang="en-US" sz="3200" u="none">
                <a:solidFill>
                  <a:schemeClr val="dk1"/>
                </a:solidFill>
                <a:latin typeface="Calibri"/>
                <a:ea typeface="Calibri"/>
                <a:cs typeface="Calibri"/>
                <a:sym typeface="Calibri"/>
              </a:rPr>
              <a:t>Three commonly used techniques for organizing WFG in a distributes system are..</a:t>
            </a:r>
            <a:endParaRPr/>
          </a:p>
          <a:p>
            <a:pPr indent="-203200" lvl="0" marL="171450" marR="0" rtl="0" algn="l">
              <a:lnSpc>
                <a:spcPct val="90000"/>
              </a:lnSpc>
              <a:spcBef>
                <a:spcPts val="7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Centralized Algorithms.</a:t>
            </a:r>
            <a:endParaRPr/>
          </a:p>
          <a:p>
            <a:pPr indent="-203200" lvl="0" marL="171450" marR="0" rtl="0" algn="l">
              <a:lnSpc>
                <a:spcPct val="90000"/>
              </a:lnSpc>
              <a:spcBef>
                <a:spcPts val="7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Distributed Algorithms</a:t>
            </a:r>
            <a:endParaRPr/>
          </a:p>
          <a:p>
            <a:pPr indent="-203200" lvl="0" marL="171450" marR="0" rtl="0" algn="l">
              <a:lnSpc>
                <a:spcPct val="90000"/>
              </a:lnSpc>
              <a:spcBef>
                <a:spcPts val="7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Hierarchical Algorithms.</a:t>
            </a:r>
            <a:endParaRPr/>
          </a:p>
          <a:p>
            <a:pPr indent="0" lvl="0" marL="171450" marR="0" rtl="0" algn="l">
              <a:lnSpc>
                <a:spcPct val="90000"/>
              </a:lnSpc>
              <a:spcBef>
                <a:spcPts val="75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628650" y="365125"/>
            <a:ext cx="7886700" cy="711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Centralized Approach</a:t>
            </a:r>
            <a:endParaRPr/>
          </a:p>
        </p:txBody>
      </p:sp>
      <p:sp>
        <p:nvSpPr>
          <p:cNvPr id="170" name="Google Shape;170;p13"/>
          <p:cNvSpPr txBox="1"/>
          <p:nvPr>
            <p:ph idx="1" type="body"/>
          </p:nvPr>
        </p:nvSpPr>
        <p:spPr>
          <a:xfrm>
            <a:off x="0" y="1250950"/>
            <a:ext cx="8888400" cy="4616400"/>
          </a:xfrm>
          <a:prstGeom prst="rect">
            <a:avLst/>
          </a:prstGeom>
          <a:noFill/>
          <a:ln>
            <a:noFill/>
          </a:ln>
        </p:spPr>
        <p:txBody>
          <a:bodyPr anchorCtr="0" anchor="t" bIns="45700" lIns="91425" spcFirstLastPara="1" rIns="91425" wrap="square" tIns="45700">
            <a:noAutofit/>
          </a:bodyPr>
          <a:lstStyle/>
          <a:p>
            <a:pPr indent="-171450" lvl="0" marL="171450" marR="0" rtl="0" algn="just">
              <a:lnSpc>
                <a:spcPct val="9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Local coordinator at each site that maintains WFG of its local resources.</a:t>
            </a:r>
            <a:endParaRPr/>
          </a:p>
          <a:p>
            <a:pPr indent="-171450" lvl="0" marL="171450" marR="0" rtl="0" algn="just">
              <a:lnSpc>
                <a:spcPct val="90000"/>
              </a:lnSpc>
              <a:spcBef>
                <a:spcPts val="7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Central coordinator that is responsible for constructing union of  all WFG.</a:t>
            </a:r>
            <a:endParaRPr/>
          </a:p>
          <a:p>
            <a:pPr indent="-171450" lvl="0" marL="171450" marR="0" rtl="0" algn="just">
              <a:lnSpc>
                <a:spcPct val="90000"/>
              </a:lnSpc>
              <a:spcBef>
                <a:spcPts val="7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Central coordinator constructs global WFG from information received form local coordinator of all sites.</a:t>
            </a:r>
            <a:endParaRPr/>
          </a:p>
          <a:p>
            <a:pPr indent="-171450" lvl="0" marL="171450" marR="0" rtl="0" algn="just">
              <a:lnSpc>
                <a:spcPct val="90000"/>
              </a:lnSpc>
              <a:spcBef>
                <a:spcPts val="700"/>
              </a:spcBef>
              <a:spcAft>
                <a:spcPts val="0"/>
              </a:spcAft>
              <a:buClr>
                <a:schemeClr val="dk1"/>
              </a:buClr>
              <a:buSzPts val="2400"/>
              <a:buFont typeface="Arial"/>
              <a:buNone/>
            </a:pPr>
            <a:r>
              <a:rPr b="1" i="0" lang="en-US" sz="2400" u="none">
                <a:solidFill>
                  <a:schemeClr val="dk1"/>
                </a:solidFill>
                <a:latin typeface="Calibri"/>
                <a:ea typeface="Calibri"/>
                <a:cs typeface="Calibri"/>
                <a:sym typeface="Calibri"/>
              </a:rPr>
              <a:t> Deadlock detection is performed as follows.</a:t>
            </a:r>
            <a:endParaRPr/>
          </a:p>
          <a:p>
            <a:pPr indent="-171450" lvl="0" marL="171450" marR="0" rtl="0" algn="just">
              <a:lnSpc>
                <a:spcPct val="90000"/>
              </a:lnSpc>
              <a:spcBef>
                <a:spcPts val="70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If cycle exists in local WFG of any site, it represents local deadlock. Such deadlocks are detected and resolved by local coordinator.</a:t>
            </a:r>
            <a:endParaRPr/>
          </a:p>
          <a:p>
            <a:pPr indent="-171450" lvl="0" marL="171450" marR="0" rtl="0" algn="just">
              <a:lnSpc>
                <a:spcPct val="90000"/>
              </a:lnSpc>
              <a:spcBef>
                <a:spcPts val="70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Deadlocks involving resources at two or more sites get reflected as cycles in global WFG. Such deadlocks are detected and handled by central coordinator.</a:t>
            </a:r>
            <a:endParaRPr/>
          </a:p>
          <a:p>
            <a:pPr indent="-171450" lvl="0" marL="171450" marR="0" rtl="0" algn="just">
              <a:lnSpc>
                <a:spcPct val="90000"/>
              </a:lnSpc>
              <a:spcBef>
                <a:spcPts val="70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19050" lvl="0" marL="171450" marR="0" rtl="0" algn="l">
              <a:lnSpc>
                <a:spcPct val="90000"/>
              </a:lnSpc>
              <a:spcBef>
                <a:spcPts val="75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Centralized Approach Cont..</a:t>
            </a:r>
            <a:endParaRPr/>
          </a:p>
        </p:txBody>
      </p:sp>
      <p:sp>
        <p:nvSpPr>
          <p:cNvPr id="176" name="Google Shape;176;p14"/>
          <p:cNvSpPr txBox="1"/>
          <p:nvPr>
            <p:ph idx="1" type="body"/>
          </p:nvPr>
        </p:nvSpPr>
        <p:spPr>
          <a:xfrm>
            <a:off x="0" y="1560512"/>
            <a:ext cx="8794750" cy="4840287"/>
          </a:xfrm>
          <a:prstGeom prst="rect">
            <a:avLst/>
          </a:prstGeom>
          <a:noFill/>
          <a:ln>
            <a:noFill/>
          </a:ln>
        </p:spPr>
        <p:txBody>
          <a:bodyPr anchorCtr="0" anchor="t" bIns="45700" lIns="91425" spcFirstLastPara="1" rIns="91425" wrap="square" tIns="45700">
            <a:noAutofit/>
          </a:bodyPr>
          <a:lstStyle/>
          <a:p>
            <a:pPr indent="-171450" lvl="0" marL="171450" marR="0" rtl="0" algn="just">
              <a:lnSpc>
                <a:spcPct val="90000"/>
              </a:lnSpc>
              <a:spcBef>
                <a:spcPts val="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In centralized approach messages are sent form local to central coordinator to transfer information as follows.</a:t>
            </a:r>
            <a:endParaRPr b="1" i="0" sz="2100" u="none">
              <a:solidFill>
                <a:schemeClr val="dk1"/>
              </a:solidFill>
              <a:latin typeface="Calibri"/>
              <a:ea typeface="Calibri"/>
              <a:cs typeface="Calibri"/>
              <a:sym typeface="Calibri"/>
            </a:endParaRPr>
          </a:p>
          <a:p>
            <a:pPr indent="-171450" lvl="0" marL="171450" marR="0" rtl="0" algn="just">
              <a:lnSpc>
                <a:spcPct val="90000"/>
              </a:lnSpc>
              <a:spcBef>
                <a:spcPts val="700"/>
              </a:spcBef>
              <a:spcAft>
                <a:spcPts val="0"/>
              </a:spcAft>
              <a:buClr>
                <a:schemeClr val="dk1"/>
              </a:buClr>
              <a:buSzPts val="2100"/>
              <a:buFont typeface="Arial"/>
              <a:buChar char="•"/>
            </a:pPr>
            <a:r>
              <a:rPr b="1" i="0" lang="en-US" sz="2100" u="none">
                <a:solidFill>
                  <a:schemeClr val="dk1"/>
                </a:solidFill>
                <a:latin typeface="Calibri"/>
                <a:ea typeface="Calibri"/>
                <a:cs typeface="Calibri"/>
                <a:sym typeface="Calibri"/>
              </a:rPr>
              <a:t>Continuous Transfer</a:t>
            </a:r>
            <a:r>
              <a:rPr b="0" i="0" lang="en-US" sz="2100" u="none">
                <a:solidFill>
                  <a:schemeClr val="dk1"/>
                </a:solidFill>
                <a:latin typeface="Calibri"/>
                <a:ea typeface="Calibri"/>
                <a:cs typeface="Calibri"/>
                <a:sym typeface="Calibri"/>
              </a:rPr>
              <a:t>: local coordinator send message whenever an new edge is added or deleted</a:t>
            </a:r>
            <a:endParaRPr/>
          </a:p>
          <a:p>
            <a:pPr indent="-171450" lvl="0" marL="171450" marR="0" rtl="0" algn="just">
              <a:lnSpc>
                <a:spcPct val="90000"/>
              </a:lnSpc>
              <a:spcBef>
                <a:spcPts val="700"/>
              </a:spcBef>
              <a:spcAft>
                <a:spcPts val="0"/>
              </a:spcAft>
              <a:buClr>
                <a:schemeClr val="dk1"/>
              </a:buClr>
              <a:buSzPts val="2100"/>
              <a:buFont typeface="Arial"/>
              <a:buChar char="•"/>
            </a:pPr>
            <a:r>
              <a:rPr b="1" i="0" lang="en-US" sz="2100" u="none">
                <a:solidFill>
                  <a:schemeClr val="dk1"/>
                </a:solidFill>
                <a:latin typeface="Calibri"/>
                <a:ea typeface="Calibri"/>
                <a:cs typeface="Calibri"/>
                <a:sym typeface="Calibri"/>
              </a:rPr>
              <a:t>Periodic Transfer: </a:t>
            </a:r>
            <a:r>
              <a:rPr b="0" i="0" lang="en-US" sz="2100" u="none">
                <a:solidFill>
                  <a:schemeClr val="dk1"/>
                </a:solidFill>
                <a:latin typeface="Calibri"/>
                <a:ea typeface="Calibri"/>
                <a:cs typeface="Calibri"/>
                <a:sym typeface="Calibri"/>
              </a:rPr>
              <a:t>local coordinator sends message after fix time when no  changes have occurred.(in order to reduce messages)</a:t>
            </a:r>
            <a:endParaRPr/>
          </a:p>
          <a:p>
            <a:pPr indent="-171450" lvl="0" marL="171450" marR="0" rtl="0" algn="just">
              <a:lnSpc>
                <a:spcPct val="90000"/>
              </a:lnSpc>
              <a:spcBef>
                <a:spcPts val="700"/>
              </a:spcBef>
              <a:spcAft>
                <a:spcPts val="0"/>
              </a:spcAft>
              <a:buClr>
                <a:schemeClr val="dk1"/>
              </a:buClr>
              <a:buSzPts val="2100"/>
              <a:buFont typeface="Arial"/>
              <a:buChar char="•"/>
            </a:pPr>
            <a:r>
              <a:rPr b="1" i="0" lang="en-US" sz="2100" u="none">
                <a:solidFill>
                  <a:schemeClr val="dk1"/>
                </a:solidFill>
                <a:latin typeface="Calibri"/>
                <a:ea typeface="Calibri"/>
                <a:cs typeface="Calibri"/>
                <a:sym typeface="Calibri"/>
              </a:rPr>
              <a:t>Transfer on Request: on</a:t>
            </a:r>
            <a:r>
              <a:rPr b="0" i="0" lang="en-US" sz="2100" u="none">
                <a:solidFill>
                  <a:schemeClr val="dk1"/>
                </a:solidFill>
                <a:latin typeface="Calibri"/>
                <a:ea typeface="Calibri"/>
                <a:cs typeface="Calibri"/>
                <a:sym typeface="Calibri"/>
              </a:rPr>
              <a:t> request of central coordinator. Central coordinator invokes cycle detection algorithm periodically and requests information from each site just before invoking algo.</a:t>
            </a:r>
            <a:endParaRPr/>
          </a:p>
          <a:p>
            <a:pPr indent="-171450" lvl="0" marL="171450" marR="0" rtl="0" algn="just">
              <a:lnSpc>
                <a:spcPct val="90000"/>
              </a:lnSpc>
              <a:spcBef>
                <a:spcPts val="700"/>
              </a:spcBef>
              <a:spcAft>
                <a:spcPts val="0"/>
              </a:spcAft>
              <a:buClr>
                <a:schemeClr val="dk1"/>
              </a:buClr>
              <a:buSzPts val="2100"/>
              <a:buFont typeface="Arial"/>
              <a:buNone/>
            </a:pPr>
            <a:r>
              <a:rPr b="1" i="0" lang="en-US" sz="2100" u="none">
                <a:solidFill>
                  <a:schemeClr val="dk1"/>
                </a:solidFill>
                <a:latin typeface="Calibri"/>
                <a:ea typeface="Calibri"/>
                <a:cs typeface="Calibri"/>
                <a:sym typeface="Calibri"/>
              </a:rPr>
              <a:t>Drawbacks:</a:t>
            </a:r>
            <a:endParaRPr/>
          </a:p>
          <a:p>
            <a:pPr indent="-171450" lvl="0" marL="171450" marR="0" rtl="0" algn="just">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Failure of central coordinator. Back up can resolve issue.</a:t>
            </a:r>
            <a:endParaRPr/>
          </a:p>
          <a:p>
            <a:pPr indent="-171450" lvl="0" marL="171450" marR="0" rtl="0" algn="just">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Central coordinator will become performance bottle neck in large system having to many sites.</a:t>
            </a:r>
            <a:endParaRPr/>
          </a:p>
          <a:p>
            <a:pPr indent="-171450" lvl="0" marL="171450" marR="0" rtl="0" algn="just">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It may detect false deadlocks or phantom.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Centralized Approach Cont..</a:t>
            </a:r>
            <a:endParaRPr/>
          </a:p>
        </p:txBody>
      </p:sp>
      <p:sp>
        <p:nvSpPr>
          <p:cNvPr id="182" name="Google Shape;182;p15"/>
          <p:cNvSpPr txBox="1"/>
          <p:nvPr>
            <p:ph idx="1" type="body"/>
          </p:nvPr>
        </p:nvSpPr>
        <p:spPr>
          <a:xfrm>
            <a:off x="309562" y="1358900"/>
            <a:ext cx="8618537" cy="5149850"/>
          </a:xfrm>
          <a:prstGeom prst="rect">
            <a:avLst/>
          </a:prstGeom>
          <a:noFill/>
          <a:ln>
            <a:noFill/>
          </a:ln>
        </p:spPr>
        <p:txBody>
          <a:bodyPr anchorCtr="0" anchor="t" bIns="45700" lIns="91425" spcFirstLastPara="1" rIns="91425" wrap="square" tIns="45700">
            <a:noAutofit/>
          </a:bodyPr>
          <a:lstStyle/>
          <a:p>
            <a:pPr indent="-177800" lvl="0" marL="17145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3 processes(p1,p2,p3) compete for 3 resources(R1,R2,R3)</a:t>
            </a:r>
            <a:endParaRPr/>
          </a:p>
          <a:p>
            <a:pPr indent="-177800" lvl="0" marL="171450" marR="0" rtl="0" algn="just">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Step 1: p1 requests for R1 and R1 is allocated to it.</a:t>
            </a:r>
            <a:endParaRPr/>
          </a:p>
          <a:p>
            <a:pPr indent="-177800" lvl="0" marL="171450" marR="0" rtl="0" algn="just">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Step 2: p2 requests for R2 and R2 is allocated to it.</a:t>
            </a:r>
            <a:endParaRPr/>
          </a:p>
          <a:p>
            <a:pPr indent="-177800" lvl="0" marL="171450" marR="0" rtl="0" algn="just">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Step 3: p3 requests for R3 and R3 is allocated to it.</a:t>
            </a:r>
            <a:endParaRPr/>
          </a:p>
          <a:p>
            <a:pPr indent="-177800" lvl="0" marL="171450" marR="0" rtl="0" algn="just">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Step 4: p2 requests for R1 and waits for it.</a:t>
            </a:r>
            <a:endParaRPr/>
          </a:p>
          <a:p>
            <a:pPr indent="-177800" lvl="0" marL="171450" marR="0" rtl="0" algn="just">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Step 5: p1 requests for R2 and waits for it.</a:t>
            </a:r>
            <a:endParaRPr/>
          </a:p>
          <a:p>
            <a:pPr indent="-177800" lvl="0" marL="171450" marR="0" rtl="0" algn="just">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Step 6: P1 releases R1 and R1 is allocated to P2.</a:t>
            </a:r>
            <a:endParaRPr/>
          </a:p>
          <a:p>
            <a:pPr indent="-177800" lvl="0" marL="171450" marR="0" rtl="0" algn="just">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Step 7: p1 requests for R3 and waits for it.</a:t>
            </a:r>
            <a:endParaRPr/>
          </a:p>
          <a:p>
            <a:pPr indent="-171450" lvl="0" marL="171450" marR="0" rtl="0" algn="just">
              <a:lnSpc>
                <a:spcPct val="90000"/>
              </a:lnSpc>
              <a:spcBef>
                <a:spcPts val="7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0" lvl="0" marL="171450" marR="0" rtl="0" algn="l">
              <a:lnSpc>
                <a:spcPct val="90000"/>
              </a:lnSpc>
              <a:spcBef>
                <a:spcPts val="75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txBox="1"/>
          <p:nvPr>
            <p:ph type="title"/>
          </p:nvPr>
        </p:nvSpPr>
        <p:spPr>
          <a:xfrm>
            <a:off x="0" y="365125"/>
            <a:ext cx="8515350" cy="73501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   Centralized Approach Cont..</a:t>
            </a:r>
            <a:endParaRPr/>
          </a:p>
        </p:txBody>
      </p:sp>
      <p:sp>
        <p:nvSpPr>
          <p:cNvPr id="188" name="Google Shape;188;p16"/>
          <p:cNvSpPr txBox="1"/>
          <p:nvPr>
            <p:ph idx="1" type="body"/>
          </p:nvPr>
        </p:nvSpPr>
        <p:spPr>
          <a:xfrm>
            <a:off x="344487" y="1020762"/>
            <a:ext cx="8482012" cy="5645150"/>
          </a:xfrm>
          <a:prstGeom prst="rect">
            <a:avLst/>
          </a:prstGeom>
          <a:noFill/>
          <a:ln>
            <a:noFill/>
          </a:ln>
        </p:spPr>
        <p:txBody>
          <a:bodyPr anchorCtr="0" anchor="t" bIns="45700" lIns="91425" spcFirstLastPara="1" rIns="91425" wrap="square" tIns="45700">
            <a:normAutofit fontScale="77500" lnSpcReduction="20000"/>
          </a:bodyPr>
          <a:lstStyle/>
          <a:p>
            <a:pPr indent="-171450" lvl="0" marL="171450" marR="0" rtl="0" algn="l">
              <a:lnSpc>
                <a:spcPct val="80000"/>
              </a:lnSpc>
              <a:spcBef>
                <a:spcPts val="0"/>
              </a:spcBef>
              <a:spcAft>
                <a:spcPts val="0"/>
              </a:spcAft>
              <a:buClr>
                <a:schemeClr val="dk1"/>
              </a:buClr>
              <a:buSzPct val="100000"/>
              <a:buFont typeface="Arial"/>
              <a:buNone/>
            </a:pPr>
            <a:r>
              <a:rPr b="0" i="0" lang="en-US" sz="2100" u="none">
                <a:solidFill>
                  <a:schemeClr val="dk1"/>
                </a:solidFill>
                <a:latin typeface="Calibri"/>
                <a:ea typeface="Calibri"/>
                <a:cs typeface="Calibri"/>
                <a:sym typeface="Calibri"/>
              </a:rPr>
              <a:t>m1: from site S1 to add edge (R1,P1)</a:t>
            </a:r>
            <a:endParaRPr/>
          </a:p>
          <a:p>
            <a:pPr indent="-171450" lvl="0" marL="171450" marR="0" rtl="0" algn="l">
              <a:lnSpc>
                <a:spcPct val="80000"/>
              </a:lnSpc>
              <a:spcBef>
                <a:spcPts val="700"/>
              </a:spcBef>
              <a:spcAft>
                <a:spcPts val="0"/>
              </a:spcAft>
              <a:buClr>
                <a:schemeClr val="dk1"/>
              </a:buClr>
              <a:buSzPct val="100000"/>
              <a:buFont typeface="Arial"/>
              <a:buNone/>
            </a:pPr>
            <a:r>
              <a:rPr b="0" i="0" lang="en-US" sz="2100" u="none">
                <a:solidFill>
                  <a:schemeClr val="dk1"/>
                </a:solidFill>
                <a:latin typeface="Calibri"/>
                <a:ea typeface="Calibri"/>
                <a:cs typeface="Calibri"/>
                <a:sym typeface="Calibri"/>
              </a:rPr>
              <a:t>m2: from site S1 to add edge (R2,P2)</a:t>
            </a:r>
            <a:endParaRPr/>
          </a:p>
          <a:p>
            <a:pPr indent="-171450" lvl="0" marL="171450" marR="0" rtl="0" algn="l">
              <a:lnSpc>
                <a:spcPct val="80000"/>
              </a:lnSpc>
              <a:spcBef>
                <a:spcPts val="700"/>
              </a:spcBef>
              <a:spcAft>
                <a:spcPts val="0"/>
              </a:spcAft>
              <a:buClr>
                <a:schemeClr val="dk1"/>
              </a:buClr>
              <a:buSzPct val="100000"/>
              <a:buFont typeface="Arial"/>
              <a:buNone/>
            </a:pPr>
            <a:r>
              <a:rPr b="0" i="0" lang="en-US" sz="2100" u="none">
                <a:solidFill>
                  <a:schemeClr val="dk1"/>
                </a:solidFill>
                <a:latin typeface="Calibri"/>
                <a:ea typeface="Calibri"/>
                <a:cs typeface="Calibri"/>
                <a:sym typeface="Calibri"/>
              </a:rPr>
              <a:t>m3: from site S2 to add edge (R3,P3)</a:t>
            </a:r>
            <a:endParaRPr/>
          </a:p>
          <a:p>
            <a:pPr indent="-171450" lvl="0" marL="171450" marR="0" rtl="0" algn="l">
              <a:lnSpc>
                <a:spcPct val="80000"/>
              </a:lnSpc>
              <a:spcBef>
                <a:spcPts val="700"/>
              </a:spcBef>
              <a:spcAft>
                <a:spcPts val="0"/>
              </a:spcAft>
              <a:buClr>
                <a:schemeClr val="dk1"/>
              </a:buClr>
              <a:buSzPct val="100000"/>
              <a:buFont typeface="Arial"/>
              <a:buNone/>
            </a:pPr>
            <a:r>
              <a:rPr b="0" i="0" lang="en-US" sz="2100" u="none">
                <a:solidFill>
                  <a:schemeClr val="dk1"/>
                </a:solidFill>
                <a:latin typeface="Calibri"/>
                <a:ea typeface="Calibri"/>
                <a:cs typeface="Calibri"/>
                <a:sym typeface="Calibri"/>
              </a:rPr>
              <a:t>m4: from site S1 to add edge (P2,R1)</a:t>
            </a:r>
            <a:endParaRPr/>
          </a:p>
          <a:p>
            <a:pPr indent="-171450" lvl="0" marL="171450" marR="0" rtl="0" algn="l">
              <a:lnSpc>
                <a:spcPct val="80000"/>
              </a:lnSpc>
              <a:spcBef>
                <a:spcPts val="700"/>
              </a:spcBef>
              <a:spcAft>
                <a:spcPts val="0"/>
              </a:spcAft>
              <a:buClr>
                <a:schemeClr val="dk1"/>
              </a:buClr>
              <a:buSzPct val="100000"/>
              <a:buFont typeface="Arial"/>
              <a:buNone/>
            </a:pPr>
            <a:r>
              <a:rPr b="0" i="0" lang="en-US" sz="2100" u="none">
                <a:solidFill>
                  <a:schemeClr val="dk1"/>
                </a:solidFill>
                <a:latin typeface="Calibri"/>
                <a:ea typeface="Calibri"/>
                <a:cs typeface="Calibri"/>
                <a:sym typeface="Calibri"/>
              </a:rPr>
              <a:t>m5: from site S1 to add edge (P3,R2)</a:t>
            </a:r>
            <a:endParaRPr/>
          </a:p>
          <a:p>
            <a:pPr indent="-171450" lvl="0" marL="171450" marR="0" rtl="0" algn="l">
              <a:lnSpc>
                <a:spcPct val="80000"/>
              </a:lnSpc>
              <a:spcBef>
                <a:spcPts val="700"/>
              </a:spcBef>
              <a:spcAft>
                <a:spcPts val="0"/>
              </a:spcAft>
              <a:buClr>
                <a:schemeClr val="dk1"/>
              </a:buClr>
              <a:buSzPct val="100000"/>
              <a:buFont typeface="Arial"/>
              <a:buNone/>
            </a:pPr>
            <a:r>
              <a:rPr b="0" i="0" lang="en-US" sz="2100" u="none">
                <a:solidFill>
                  <a:schemeClr val="dk1"/>
                </a:solidFill>
                <a:latin typeface="Calibri"/>
                <a:ea typeface="Calibri"/>
                <a:cs typeface="Calibri"/>
                <a:sym typeface="Calibri"/>
              </a:rPr>
              <a:t>m6: from site S1 to delete edges (R1,P1) and (P2,R1) and edge (R1,P2)</a:t>
            </a:r>
            <a:endParaRPr/>
          </a:p>
          <a:p>
            <a:pPr indent="-171450" lvl="0" marL="171450" marR="0" rtl="0" algn="l">
              <a:lnSpc>
                <a:spcPct val="80000"/>
              </a:lnSpc>
              <a:spcBef>
                <a:spcPts val="700"/>
              </a:spcBef>
              <a:spcAft>
                <a:spcPts val="0"/>
              </a:spcAft>
              <a:buClr>
                <a:schemeClr val="dk1"/>
              </a:buClr>
              <a:buSzPct val="100000"/>
              <a:buFont typeface="Arial"/>
              <a:buNone/>
            </a:pPr>
            <a:r>
              <a:rPr b="0" i="0" lang="en-US" sz="2100" u="none">
                <a:solidFill>
                  <a:schemeClr val="dk1"/>
                </a:solidFill>
                <a:latin typeface="Calibri"/>
                <a:ea typeface="Calibri"/>
                <a:cs typeface="Calibri"/>
                <a:sym typeface="Calibri"/>
              </a:rPr>
              <a:t>m7: from site S2 to add edge (P1,R3)</a:t>
            </a:r>
            <a:endParaRPr/>
          </a:p>
          <a:p>
            <a:pPr indent="-171450" lvl="0" marL="171450" marR="0" rtl="0" algn="l">
              <a:lnSpc>
                <a:spcPct val="80000"/>
              </a:lnSpc>
              <a:spcBef>
                <a:spcPts val="700"/>
              </a:spcBef>
              <a:spcAft>
                <a:spcPts val="0"/>
              </a:spcAft>
              <a:buClr>
                <a:schemeClr val="dk1"/>
              </a:buClr>
              <a:buSzPct val="100000"/>
              <a:buFont typeface="Arial"/>
              <a:buNone/>
            </a:pPr>
            <a:r>
              <a:t/>
            </a:r>
            <a:endParaRPr b="0" i="0" sz="2100" u="none">
              <a:solidFill>
                <a:schemeClr val="dk1"/>
              </a:solidFill>
              <a:latin typeface="Calibri"/>
              <a:ea typeface="Calibri"/>
              <a:cs typeface="Calibri"/>
              <a:sym typeface="Calibri"/>
            </a:endParaRPr>
          </a:p>
          <a:p>
            <a:pPr indent="-171450" lvl="0" marL="171450" marR="0" rtl="0" algn="l">
              <a:lnSpc>
                <a:spcPct val="80000"/>
              </a:lnSpc>
              <a:spcBef>
                <a:spcPts val="700"/>
              </a:spcBef>
              <a:spcAft>
                <a:spcPts val="0"/>
              </a:spcAft>
              <a:buClr>
                <a:schemeClr val="dk1"/>
              </a:buClr>
              <a:buSzPct val="100000"/>
              <a:buFont typeface="Arial"/>
              <a:buNone/>
            </a:pPr>
            <a:r>
              <a:rPr b="0" i="0" lang="en-US" sz="2100" u="none">
                <a:solidFill>
                  <a:schemeClr val="dk1"/>
                </a:solidFill>
                <a:latin typeface="Calibri"/>
                <a:ea typeface="Calibri"/>
                <a:cs typeface="Calibri"/>
                <a:sym typeface="Calibri"/>
              </a:rPr>
              <a:t>If all these messages are in order than no problem.</a:t>
            </a:r>
            <a:endParaRPr/>
          </a:p>
          <a:p>
            <a:pPr indent="-171450" lvl="0" marL="171450" marR="0" rtl="0" algn="just">
              <a:lnSpc>
                <a:spcPct val="80000"/>
              </a:lnSpc>
              <a:spcBef>
                <a:spcPts val="700"/>
              </a:spcBef>
              <a:spcAft>
                <a:spcPts val="0"/>
              </a:spcAft>
              <a:buClr>
                <a:schemeClr val="dk1"/>
              </a:buClr>
              <a:buSzPct val="100000"/>
              <a:buFont typeface="Arial"/>
              <a:buNone/>
            </a:pPr>
            <a:r>
              <a:rPr b="0" i="0" lang="en-US" sz="2100" u="none">
                <a:solidFill>
                  <a:schemeClr val="dk1"/>
                </a:solidFill>
                <a:latin typeface="Calibri"/>
                <a:ea typeface="Calibri"/>
                <a:cs typeface="Calibri"/>
                <a:sym typeface="Calibri"/>
              </a:rPr>
              <a:t>If message 7 from site 2 comes earlier than message 6 from site 6 than central coordinator will incorrectly conclude that deadlock has occurred and will start to recover. This example follows continuous transfer, same problem will also be with other two methods.</a:t>
            </a:r>
            <a:endParaRPr/>
          </a:p>
          <a:p>
            <a:pPr indent="-171450" lvl="0" marL="171450" marR="0" rtl="0" algn="just">
              <a:lnSpc>
                <a:spcPct val="80000"/>
              </a:lnSpc>
              <a:spcBef>
                <a:spcPts val="700"/>
              </a:spcBef>
              <a:spcAft>
                <a:spcPts val="0"/>
              </a:spcAft>
              <a:buClr>
                <a:schemeClr val="dk1"/>
              </a:buClr>
              <a:buSzPct val="100000"/>
              <a:buFont typeface="Arial"/>
              <a:buNone/>
            </a:pPr>
            <a:r>
              <a:rPr b="1" lang="en-US"/>
              <a:t> One method to avoid the detection of false deadlocks is to use Lamport's algorithm to append a unique global example, since message timestamp with each message. In our above m- from site Sz to the central coordinator is caused by the request from site SI (see step 7), message m- will have a later timestamp than message m6' Now if the central coordinator receives message m- before m6 and detects a false deadlock, before taking any action to resolve the deadlock, it first confirms if the detected deadlock is a real one. For confirmation, it broadcasts a message asking all sites if any site has a message with timestamp earlier than T for updation of the global WFG. On receiving this message, if a site has a message with timestamp earlier than T, it immediately sends it to the central coordinator; otherwise it simply sends a negative reply. After receiving replies from all the sites, the central coordinator updates the global WFG (if there are any update messages), and if the cycle detected before still exists, it concludes that the deadlock is a real one an initiates recovery actions. Notice that in our above example, in reply to its broadcast message, the central coordinator will receive message m6 from site S1, and a negative reply from site S2</a:t>
            </a:r>
            <a:endParaRPr b="1"/>
          </a:p>
          <a:p>
            <a:pPr indent="-171450" lvl="0" marL="171450" marR="0" rtl="0" algn="l">
              <a:lnSpc>
                <a:spcPct val="80000"/>
              </a:lnSpc>
              <a:spcBef>
                <a:spcPts val="700"/>
              </a:spcBef>
              <a:spcAft>
                <a:spcPts val="0"/>
              </a:spcAft>
              <a:buClr>
                <a:schemeClr val="dk1"/>
              </a:buClr>
              <a:buSzPct val="100000"/>
              <a:buFont typeface="Arial"/>
              <a:buNone/>
            </a:pPr>
            <a:r>
              <a:t/>
            </a:r>
            <a:endParaRPr b="0" i="0" sz="2100" u="none">
              <a:solidFill>
                <a:schemeClr val="dk1"/>
              </a:solidFill>
              <a:latin typeface="Calibri"/>
              <a:ea typeface="Calibri"/>
              <a:cs typeface="Calibri"/>
              <a:sym typeface="Calibri"/>
            </a:endParaRPr>
          </a:p>
          <a:p>
            <a:pPr indent="-38100" lvl="0" marL="171450" marR="0" rtl="0" algn="l">
              <a:lnSpc>
                <a:spcPct val="90000"/>
              </a:lnSpc>
              <a:spcBef>
                <a:spcPts val="750"/>
              </a:spcBef>
              <a:spcAft>
                <a:spcPts val="0"/>
              </a:spcAft>
              <a:buClr>
                <a:schemeClr val="dk1"/>
              </a:buClr>
              <a:buSzPct val="100000"/>
              <a:buFont typeface="Arial"/>
              <a:buNone/>
            </a:pPr>
            <a:r>
              <a:t/>
            </a:r>
            <a:endParaRPr b="0" i="0" sz="2100" u="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7"/>
          <p:cNvSpPr txBox="1"/>
          <p:nvPr>
            <p:ph type="title"/>
          </p:nvPr>
        </p:nvSpPr>
        <p:spPr>
          <a:xfrm>
            <a:off x="628650" y="365125"/>
            <a:ext cx="7886700" cy="8937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Diagram</a:t>
            </a:r>
            <a:endParaRPr/>
          </a:p>
        </p:txBody>
      </p:sp>
      <p:pic>
        <p:nvPicPr>
          <p:cNvPr descr="20151206_185734.jpg" id="194" name="Google Shape;194;p17"/>
          <p:cNvPicPr preferRelativeResize="0"/>
          <p:nvPr>
            <p:ph idx="1" type="body"/>
          </p:nvPr>
        </p:nvPicPr>
        <p:blipFill rotWithShape="1">
          <a:blip r:embed="rId3">
            <a:alphaModFix/>
          </a:blip>
          <a:srcRect b="0" l="9443" r="12251" t="22424"/>
          <a:stretch/>
        </p:blipFill>
        <p:spPr>
          <a:xfrm>
            <a:off x="628650" y="1240637"/>
            <a:ext cx="4918200" cy="4376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8"/>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Hierarchical Approach</a:t>
            </a:r>
            <a:endParaRPr/>
          </a:p>
        </p:txBody>
      </p:sp>
      <p:sp>
        <p:nvSpPr>
          <p:cNvPr id="200" name="Google Shape;200;p18"/>
          <p:cNvSpPr txBox="1"/>
          <p:nvPr>
            <p:ph idx="1" type="body"/>
          </p:nvPr>
        </p:nvSpPr>
        <p:spPr>
          <a:xfrm>
            <a:off x="0" y="1358900"/>
            <a:ext cx="8515350" cy="4818062"/>
          </a:xfrm>
          <a:prstGeom prst="rect">
            <a:avLst/>
          </a:prstGeom>
          <a:noFill/>
          <a:ln>
            <a:noFill/>
          </a:ln>
        </p:spPr>
        <p:txBody>
          <a:bodyPr anchorCtr="0" anchor="t" bIns="45700" lIns="91425" spcFirstLastPara="1" rIns="91425" wrap="square" tIns="45700">
            <a:normAutofit/>
          </a:bodyPr>
          <a:lstStyle/>
          <a:p>
            <a:pPr indent="-171450" lvl="0" marL="171450" marR="0" rtl="0" algn="just">
              <a:lnSpc>
                <a:spcPct val="80000"/>
              </a:lnSpc>
              <a:spcBef>
                <a:spcPts val="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Drawbacks of Centralized Approach:</a:t>
            </a:r>
            <a:endParaRPr/>
          </a:p>
          <a:p>
            <a:pPr indent="-177800" lvl="0" marL="171450" marR="0" rtl="0" algn="just">
              <a:lnSpc>
                <a:spcPct val="8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Most WFG cycles are very short.</a:t>
            </a:r>
            <a:endParaRPr/>
          </a:p>
          <a:p>
            <a:pPr indent="-177800" lvl="0" marL="171450" marR="0" rtl="0" algn="just">
              <a:lnSpc>
                <a:spcPct val="8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90% of all deadlock cycles involve only two processes.</a:t>
            </a:r>
            <a:endParaRPr/>
          </a:p>
          <a:p>
            <a:pPr indent="-177800" lvl="0" marL="171450" marR="0" rtl="0" algn="just">
              <a:lnSpc>
                <a:spcPct val="8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So centralized approach seems less attractive because of time and overhead involved in assembling local WFG at central coordinator.</a:t>
            </a:r>
            <a:endParaRPr/>
          </a:p>
          <a:p>
            <a:pPr indent="-177800" lvl="0" marL="171450" marR="0" rtl="0" algn="just">
              <a:lnSpc>
                <a:spcPct val="8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Deadlock should be detected by a site located as close as possible  to sites involved in cycle to minimize communication cost.</a:t>
            </a:r>
            <a:endParaRPr/>
          </a:p>
          <a:p>
            <a:pPr indent="-171450" lvl="0" marL="171450" marR="0" rtl="0" algn="just">
              <a:lnSpc>
                <a:spcPct val="80000"/>
              </a:lnSpc>
              <a:spcBef>
                <a:spcPts val="70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Solution:</a:t>
            </a:r>
            <a:endParaRPr/>
          </a:p>
          <a:p>
            <a:pPr indent="-177800" lvl="0" marL="171450" marR="0" rtl="0" algn="just">
              <a:lnSpc>
                <a:spcPct val="8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Hierarchical approach solves this issue.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9"/>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Diagram</a:t>
            </a:r>
            <a:endParaRPr/>
          </a:p>
        </p:txBody>
      </p:sp>
      <p:pic>
        <p:nvPicPr>
          <p:cNvPr descr="hierarchical approach.JPG" id="206" name="Google Shape;206;p19"/>
          <p:cNvPicPr preferRelativeResize="0"/>
          <p:nvPr>
            <p:ph idx="1" type="body"/>
          </p:nvPr>
        </p:nvPicPr>
        <p:blipFill rotWithShape="1">
          <a:blip r:embed="rId3">
            <a:alphaModFix/>
          </a:blip>
          <a:srcRect b="0" l="0" r="0" t="0"/>
          <a:stretch/>
        </p:blipFill>
        <p:spPr>
          <a:xfrm>
            <a:off x="1325562" y="1457325"/>
            <a:ext cx="6705600" cy="5010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Deadlock Avoidance  cont..</a:t>
            </a:r>
            <a:endParaRPr/>
          </a:p>
        </p:txBody>
      </p:sp>
      <p:sp>
        <p:nvSpPr>
          <p:cNvPr id="96" name="Google Shape;96;p2"/>
          <p:cNvSpPr txBox="1"/>
          <p:nvPr>
            <p:ph idx="1" type="body"/>
          </p:nvPr>
        </p:nvSpPr>
        <p:spPr>
          <a:xfrm>
            <a:off x="417512" y="1627187"/>
            <a:ext cx="8097837" cy="4549775"/>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800"/>
              <a:buFont typeface="Arial"/>
              <a:buNone/>
            </a:pPr>
            <a:r>
              <a:rPr b="1" i="0" lang="en-US" sz="2800" u="none" cap="none" strike="noStrike">
                <a:solidFill>
                  <a:schemeClr val="dk1"/>
                </a:solidFill>
                <a:latin typeface="Calibri"/>
                <a:ea typeface="Calibri"/>
                <a:cs typeface="Calibri"/>
                <a:sym typeface="Calibri"/>
              </a:rPr>
              <a:t>Safe State:</a:t>
            </a:r>
            <a:br>
              <a:rPr b="0" i="0" lang="en-US" sz="2800" u="none" cap="none" strike="noStrike">
                <a:solidFill>
                  <a:schemeClr val="dk1"/>
                </a:solidFill>
                <a:latin typeface="Calibri"/>
                <a:ea typeface="Calibri"/>
                <a:cs typeface="Calibri"/>
                <a:sym typeface="Calibri"/>
              </a:rPr>
            </a:br>
            <a:endParaRPr/>
          </a:p>
          <a:p>
            <a:pPr indent="-177800" lvl="0" marL="171450" marR="0" rtl="0" algn="just">
              <a:lnSpc>
                <a:spcPct val="90000"/>
              </a:lnSpc>
              <a:spcBef>
                <a:spcPts val="70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A system is considered in safe state , if there exists some ordering of processes in which run all requests lead to completion . </a:t>
            </a:r>
            <a:endParaRPr/>
          </a:p>
          <a:p>
            <a:pPr indent="0" lvl="0" marL="171450" marR="0" rtl="0" algn="just">
              <a:lnSpc>
                <a:spcPct val="90000"/>
              </a:lnSpc>
              <a:spcBef>
                <a:spcPts val="700"/>
              </a:spcBef>
              <a:spcAft>
                <a:spcPts val="0"/>
              </a:spcAft>
              <a:buClr>
                <a:schemeClr val="dk1"/>
              </a:buClr>
              <a:buSzPts val="2800"/>
              <a:buFont typeface="Noto Sans Symbols"/>
              <a:buNone/>
            </a:pPr>
            <a:r>
              <a:t/>
            </a:r>
            <a:endParaRPr b="0" i="0" sz="2800" u="none" cap="none" strike="noStrike">
              <a:solidFill>
                <a:schemeClr val="dk1"/>
              </a:solidFill>
              <a:latin typeface="Calibri"/>
              <a:ea typeface="Calibri"/>
              <a:cs typeface="Calibri"/>
              <a:sym typeface="Calibri"/>
            </a:endParaRPr>
          </a:p>
          <a:p>
            <a:pPr indent="-171450" lvl="0" marL="171450" marR="0" rtl="0" algn="just">
              <a:lnSpc>
                <a:spcPct val="90000"/>
              </a:lnSpc>
              <a:spcBef>
                <a:spcPts val="700"/>
              </a:spcBef>
              <a:spcAft>
                <a:spcPts val="0"/>
              </a:spcAft>
              <a:buClr>
                <a:schemeClr val="dk1"/>
              </a:buClr>
              <a:buSzPts val="2800"/>
              <a:buFont typeface="Arial"/>
              <a:buNone/>
            </a:pPr>
            <a:r>
              <a:rPr b="1" i="0" lang="en-US" sz="2800" u="none" cap="none" strike="noStrike">
                <a:solidFill>
                  <a:schemeClr val="dk1"/>
                </a:solidFill>
                <a:latin typeface="Calibri"/>
                <a:ea typeface="Calibri"/>
                <a:cs typeface="Calibri"/>
                <a:sym typeface="Calibri"/>
              </a:rPr>
              <a:t>Safe Ordering (sequence):</a:t>
            </a:r>
            <a:endParaRPr/>
          </a:p>
          <a:p>
            <a:pPr indent="-177800" lvl="0" marL="171450" marR="0" rtl="0" algn="just">
              <a:lnSpc>
                <a:spcPct val="90000"/>
              </a:lnSpc>
              <a:spcBef>
                <a:spcPts val="70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Any ordering of processes, that can guarantee the completion of all the process is called safe sequence. </a:t>
            </a:r>
            <a:endParaRPr/>
          </a:p>
        </p:txBody>
      </p:sp>
      <p:sp>
        <p:nvSpPr>
          <p:cNvPr id="97" name="Google Shape;97;p2"/>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900"/>
              <a:buFont typeface="Calibri"/>
              <a:buNone/>
            </a:pPr>
            <a:fld id="{00000000-1234-1234-1234-123412341234}" type="slidenum">
              <a:rPr b="0" i="0" lang="en-US" sz="9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0"/>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Hierarchical Approach Cont…</a:t>
            </a:r>
            <a:endParaRPr/>
          </a:p>
        </p:txBody>
      </p:sp>
      <p:sp>
        <p:nvSpPr>
          <p:cNvPr id="212" name="Google Shape;212;p20"/>
          <p:cNvSpPr txBox="1"/>
          <p:nvPr>
            <p:ph idx="1" type="body"/>
          </p:nvPr>
        </p:nvSpPr>
        <p:spPr>
          <a:xfrm>
            <a:off x="198437" y="1516062"/>
            <a:ext cx="7886700" cy="4351337"/>
          </a:xfrm>
          <a:prstGeom prst="rect">
            <a:avLst/>
          </a:prstGeom>
          <a:noFill/>
          <a:ln>
            <a:noFill/>
          </a:ln>
        </p:spPr>
        <p:txBody>
          <a:bodyPr anchorCtr="0" anchor="t" bIns="45700" lIns="91425" spcFirstLastPara="1" rIns="91425" wrap="square" tIns="45700">
            <a:normAutofit/>
          </a:bodyPr>
          <a:lstStyle/>
          <a:p>
            <a:pPr indent="-171450" lvl="0" marL="171450" marR="0" rtl="0" algn="just">
              <a:lnSpc>
                <a:spcPct val="70000"/>
              </a:lnSpc>
              <a:spcBef>
                <a:spcPts val="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Uses logical hierarchy(tree) of deadlock detectors.</a:t>
            </a:r>
            <a:endParaRPr/>
          </a:p>
          <a:p>
            <a:pPr indent="-171450" lvl="0" marL="171450" marR="0" rtl="0" algn="just">
              <a:lnSpc>
                <a:spcPct val="70000"/>
              </a:lnSpc>
              <a:spcBef>
                <a:spcPts val="70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Deadlock detectors are called controllers.</a:t>
            </a:r>
            <a:endParaRPr/>
          </a:p>
          <a:p>
            <a:pPr indent="-171450" lvl="0" marL="171450" marR="0" rtl="0" algn="just">
              <a:lnSpc>
                <a:spcPct val="70000"/>
              </a:lnSpc>
              <a:spcBef>
                <a:spcPts val="70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Each controller is responsible for deadlocks that involves sites falling within its range.</a:t>
            </a:r>
            <a:endParaRPr/>
          </a:p>
          <a:p>
            <a:pPr indent="-171450" lvl="0" marL="171450" marR="0" rtl="0" algn="just">
              <a:lnSpc>
                <a:spcPct val="70000"/>
              </a:lnSpc>
              <a:spcBef>
                <a:spcPts val="70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Unlike centralized approach instead of maintaining  WFG at a single site, it is distributed over no. of controllers.</a:t>
            </a:r>
            <a:endParaRPr/>
          </a:p>
          <a:p>
            <a:pPr indent="-171450" lvl="0" marL="171450" marR="0" rtl="0" algn="just">
              <a:lnSpc>
                <a:spcPct val="70000"/>
              </a:lnSpc>
              <a:spcBef>
                <a:spcPts val="70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a:t>
            </a:r>
            <a:endParaRPr/>
          </a:p>
          <a:p>
            <a:pPr indent="-171450" lvl="0" marL="171450" marR="0" rtl="0" algn="just">
              <a:lnSpc>
                <a:spcPct val="70000"/>
              </a:lnSpc>
              <a:spcBef>
                <a:spcPts val="70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WFG is maintained on following rules.</a:t>
            </a:r>
            <a:endParaRPr/>
          </a:p>
          <a:p>
            <a:pPr indent="-31750" lvl="0" marL="171450" marR="0" rtl="0" algn="just">
              <a:lnSpc>
                <a:spcPct val="70000"/>
              </a:lnSpc>
              <a:spcBef>
                <a:spcPts val="70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171450" lvl="0" marL="171450" marR="0" rtl="0" algn="just">
              <a:lnSpc>
                <a:spcPct val="70000"/>
              </a:lnSpc>
              <a:spcBef>
                <a:spcPts val="70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Each controller that forms a tree of hierarchy tree maintains local WFG of single site.</a:t>
            </a:r>
            <a:endParaRPr/>
          </a:p>
          <a:p>
            <a:pPr indent="-171450" lvl="0" marL="171450" marR="0" rtl="0" algn="just">
              <a:lnSpc>
                <a:spcPct val="70000"/>
              </a:lnSpc>
              <a:spcBef>
                <a:spcPts val="70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Each non-leaf controller maintains WFG that is union of WFGs of its immediate children in hierarchy tree.</a:t>
            </a:r>
            <a:endParaRPr/>
          </a:p>
          <a:p>
            <a:pPr indent="-31750" lvl="0" marL="171450" marR="0" rtl="0" algn="l">
              <a:lnSpc>
                <a:spcPct val="90000"/>
              </a:lnSpc>
              <a:spcBef>
                <a:spcPts val="75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Fully Distributed Approaches for deadlock detection</a:t>
            </a:r>
            <a:endParaRPr/>
          </a:p>
        </p:txBody>
      </p:sp>
      <p:sp>
        <p:nvSpPr>
          <p:cNvPr id="218" name="Google Shape;218;p21"/>
          <p:cNvSpPr txBox="1"/>
          <p:nvPr>
            <p:ph idx="1" type="body"/>
          </p:nvPr>
        </p:nvSpPr>
        <p:spPr>
          <a:xfrm>
            <a:off x="371475" y="1825625"/>
            <a:ext cx="8143875" cy="4351337"/>
          </a:xfrm>
          <a:prstGeom prst="rect">
            <a:avLst/>
          </a:prstGeom>
          <a:noFill/>
          <a:ln>
            <a:noFill/>
          </a:ln>
        </p:spPr>
        <p:txBody>
          <a:bodyPr anchorCtr="0" anchor="t" bIns="45700" lIns="91425" spcFirstLastPara="1" rIns="91425" wrap="square" tIns="45700">
            <a:noAutofit/>
          </a:bodyPr>
          <a:lstStyle/>
          <a:p>
            <a:pPr indent="-177800" lvl="0" marL="171450" marR="0" rtl="0" algn="just">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Each site of system shares equal responsibility for deadlock detection.</a:t>
            </a:r>
            <a:endParaRPr/>
          </a:p>
          <a:p>
            <a:pPr indent="-171450" lvl="0" marL="171450" marR="0" rtl="0" algn="just">
              <a:lnSpc>
                <a:spcPct val="90000"/>
              </a:lnSpc>
              <a:spcBef>
                <a:spcPts val="70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Types:</a:t>
            </a:r>
            <a:endParaRPr/>
          </a:p>
          <a:p>
            <a:pPr indent="-177800" lvl="0" marL="171450" marR="0" rtl="0" algn="just">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WFG based Distributed algorithm for deadlock detection.</a:t>
            </a:r>
            <a:endParaRPr/>
          </a:p>
          <a:p>
            <a:pPr indent="-177800" lvl="0" marL="171450" marR="0" rtl="0" algn="just">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Probe based Distributed algorithm for deadlock detection.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Calibri"/>
              <a:buNone/>
            </a:pPr>
            <a:r>
              <a:rPr b="0" i="0" lang="en-US" sz="3000" u="none">
                <a:solidFill>
                  <a:schemeClr val="dk1"/>
                </a:solidFill>
                <a:latin typeface="Calibri"/>
                <a:ea typeface="Calibri"/>
                <a:cs typeface="Calibri"/>
                <a:sym typeface="Calibri"/>
              </a:rPr>
              <a:t>WFG based Distributed algorithm for deadlock detection.</a:t>
            </a:r>
            <a:br>
              <a:rPr b="0" i="0" lang="en-US" sz="3000" u="none">
                <a:solidFill>
                  <a:schemeClr val="dk1"/>
                </a:solidFill>
                <a:latin typeface="Calibri"/>
                <a:ea typeface="Calibri"/>
                <a:cs typeface="Calibri"/>
                <a:sym typeface="Calibri"/>
              </a:rPr>
            </a:br>
            <a:endParaRPr/>
          </a:p>
        </p:txBody>
      </p:sp>
      <p:sp>
        <p:nvSpPr>
          <p:cNvPr id="224" name="Google Shape;224;p22"/>
          <p:cNvSpPr txBox="1"/>
          <p:nvPr>
            <p:ph idx="1" type="body"/>
          </p:nvPr>
        </p:nvSpPr>
        <p:spPr>
          <a:xfrm>
            <a:off x="241300" y="1452562"/>
            <a:ext cx="8274050" cy="4724400"/>
          </a:xfrm>
          <a:prstGeom prst="rect">
            <a:avLst/>
          </a:prstGeom>
          <a:noFill/>
          <a:ln>
            <a:noFill/>
          </a:ln>
        </p:spPr>
        <p:txBody>
          <a:bodyPr anchorCtr="0" anchor="t" bIns="45700" lIns="91425" spcFirstLastPara="1" rIns="91425" wrap="square" tIns="45700">
            <a:noAutofit/>
          </a:bodyPr>
          <a:lstStyle/>
          <a:p>
            <a:pPr indent="-171450" lvl="0" marL="171450" marR="0" rtl="0" algn="just">
              <a:lnSpc>
                <a:spcPct val="90000"/>
              </a:lnSpc>
              <a:spcBef>
                <a:spcPts val="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177800" lvl="0" marL="171450" marR="0" rtl="0" algn="just">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Each site maintains its own WFG.</a:t>
            </a:r>
            <a:endParaRPr/>
          </a:p>
          <a:p>
            <a:pPr indent="-177800" lvl="0" marL="171450" marR="0" rtl="0" algn="just">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Extra node Pex is added to local WFG of each site, and this node is connected to WFG of corresponding site in following manner.</a:t>
            </a:r>
            <a:endParaRPr/>
          </a:p>
          <a:p>
            <a:pPr indent="-171450" lvl="0" marL="171450" marR="0" rtl="0" algn="just">
              <a:lnSpc>
                <a:spcPct val="90000"/>
              </a:lnSpc>
              <a:spcBef>
                <a:spcPts val="7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1) </a:t>
            </a:r>
            <a:r>
              <a:rPr b="0" i="0" lang="en-US" sz="2800" u="none">
                <a:solidFill>
                  <a:srgbClr val="FF0000"/>
                </a:solidFill>
                <a:latin typeface="Calibri"/>
                <a:ea typeface="Calibri"/>
                <a:cs typeface="Calibri"/>
                <a:sym typeface="Calibri"/>
              </a:rPr>
              <a:t>An edge(Pi, Pex) is added if processes Pi is waiting for resource in another site held by any other process.</a:t>
            </a:r>
            <a:endParaRPr/>
          </a:p>
          <a:p>
            <a:pPr indent="-171450" lvl="0" marL="171450" marR="0" rtl="0" algn="just">
              <a:lnSpc>
                <a:spcPct val="90000"/>
              </a:lnSpc>
              <a:spcBef>
                <a:spcPts val="7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2) </a:t>
            </a:r>
            <a:r>
              <a:rPr b="0" i="0" lang="en-US" sz="2800" u="none">
                <a:solidFill>
                  <a:srgbClr val="FF0000"/>
                </a:solidFill>
                <a:latin typeface="Calibri"/>
                <a:ea typeface="Calibri"/>
                <a:cs typeface="Calibri"/>
                <a:sym typeface="Calibri"/>
              </a:rPr>
              <a:t>An edge(Pex,Pj) is added if Pj is a process of another site that is waiting for a resource currently held by process of this site.</a:t>
            </a:r>
            <a:endParaRPr/>
          </a:p>
          <a:p>
            <a:pPr indent="0" lvl="0" marL="171450" marR="0" rtl="0" algn="just">
              <a:lnSpc>
                <a:spcPct val="90000"/>
              </a:lnSpc>
              <a:spcBef>
                <a:spcPts val="7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0" lvl="0" marL="171450" marR="0" rtl="0" algn="l">
              <a:lnSpc>
                <a:spcPct val="90000"/>
              </a:lnSpc>
              <a:spcBef>
                <a:spcPts val="75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3"/>
          <p:cNvSpPr txBox="1"/>
          <p:nvPr>
            <p:ph type="title"/>
          </p:nvPr>
        </p:nvSpPr>
        <p:spPr>
          <a:xfrm>
            <a:off x="1422400" y="0"/>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WFG based Distributed algorithm for deadlock detection cont...</a:t>
            </a:r>
            <a:endParaRPr/>
          </a:p>
        </p:txBody>
      </p:sp>
      <p:sp>
        <p:nvSpPr>
          <p:cNvPr id="230" name="Google Shape;230;p23"/>
          <p:cNvSpPr txBox="1"/>
          <p:nvPr>
            <p:ph idx="1" type="body"/>
          </p:nvPr>
        </p:nvSpPr>
        <p:spPr>
          <a:xfrm>
            <a:off x="628650" y="1417637"/>
            <a:ext cx="8118475" cy="5208587"/>
          </a:xfrm>
          <a:prstGeom prst="rect">
            <a:avLst/>
          </a:prstGeom>
          <a:noFill/>
          <a:ln>
            <a:noFill/>
          </a:ln>
        </p:spPr>
        <p:txBody>
          <a:bodyPr anchorCtr="0" anchor="t" bIns="45700" lIns="91425" spcFirstLastPara="1" rIns="91425" wrap="square" tIns="45700">
            <a:noAutofit/>
          </a:bodyPr>
          <a:lstStyle/>
          <a:p>
            <a:pPr indent="-171450" lvl="0" marL="171450" marR="0" rtl="0" algn="just">
              <a:lnSpc>
                <a:spcPct val="90000"/>
              </a:lnSpc>
              <a:spcBef>
                <a:spcPts val="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1) in the WFG of site S1, edge (P1,Pex) is added because process P1 is waiting for a resource in site S2, that is held by process P3, and edge(Pex,P3) IS ADDED BECAUSE process P3 is process of site S2, that is waiting to acquire a resource currently held by process P2 of site S1.</a:t>
            </a:r>
            <a:endParaRPr/>
          </a:p>
          <a:p>
            <a:pPr indent="-171450" lvl="0" marL="171450" marR="0" rtl="0" algn="just">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2) in the WFG of site S2, edge (P3,Pex) is added because process P3 is waiting for a resource in site S1, that is held by process P2, and edge(Pex,P1) IS Added Because process P3 is process of site S2, that is waiting to acquire a resource currently held by process P2 of site S1.</a:t>
            </a:r>
            <a:endParaRPr/>
          </a:p>
          <a:p>
            <a:pPr indent="-171450" lvl="0" marL="171450" marR="0" rtl="0" algn="l">
              <a:lnSpc>
                <a:spcPct val="90000"/>
              </a:lnSpc>
              <a:spcBef>
                <a:spcPts val="700"/>
              </a:spcBef>
              <a:spcAft>
                <a:spcPts val="0"/>
              </a:spcAft>
              <a:buClr>
                <a:schemeClr val="dk1"/>
              </a:buClr>
              <a:buSzPts val="2100"/>
              <a:buFont typeface="Arial"/>
              <a:buNone/>
            </a:pPr>
            <a:r>
              <a:rPr b="1" i="0" lang="en-US" sz="2100" u="none">
                <a:solidFill>
                  <a:schemeClr val="dk1"/>
                </a:solidFill>
                <a:latin typeface="Calibri"/>
                <a:ea typeface="Calibri"/>
                <a:cs typeface="Calibri"/>
                <a:sym typeface="Calibri"/>
              </a:rPr>
              <a:t>Deadlock Handling:</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If local WFG contains a cycle that does not involve node Pex, a deadlock that involves only local process of that site has occurred. Such deadlocks are handled locally.</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If local WFG contains a cycle that involves node Pex, there is possibility of distributed deadlock that involves process of multiple sites. For confirmation deadlock distribution algorithm is invoked by site whose WFG contains a cycle involving node Pex.</a:t>
            </a:r>
            <a:endParaRPr/>
          </a:p>
          <a:p>
            <a:pPr indent="-38100" lvl="0" marL="17145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descr="IMG_20220317_160736.jpg" id="235" name="Google Shape;235;p24"/>
          <p:cNvPicPr preferRelativeResize="0"/>
          <p:nvPr>
            <p:ph idx="1" type="body"/>
          </p:nvPr>
        </p:nvPicPr>
        <p:blipFill rotWithShape="1">
          <a:blip r:embed="rId3">
            <a:alphaModFix/>
          </a:blip>
          <a:srcRect b="0" l="0" r="0" t="0"/>
          <a:stretch/>
        </p:blipFill>
        <p:spPr>
          <a:xfrm>
            <a:off x="1862137" y="277812"/>
            <a:ext cx="4640400" cy="6186600"/>
          </a:xfrm>
          <a:prstGeom prst="rect">
            <a:avLst/>
          </a:prstGeom>
          <a:noFill/>
          <a:ln>
            <a:noFill/>
          </a:ln>
        </p:spPr>
      </p:pic>
      <p:sp>
        <p:nvSpPr>
          <p:cNvPr id="236" name="Google Shape;236;p24"/>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900"/>
              <a:buFont typeface="Calibri"/>
              <a:buNone/>
            </a:pPr>
            <a:fld id="{00000000-1234-1234-1234-123412341234}" type="slidenum">
              <a:rPr b="0" i="0" lang="en-US" sz="9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5"/>
          <p:cNvSpPr txBox="1"/>
          <p:nvPr>
            <p:ph type="title"/>
          </p:nvPr>
        </p:nvSpPr>
        <p:spPr>
          <a:xfrm>
            <a:off x="628650" y="441325"/>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Probe based Distributed algorithm for deadlock detection</a:t>
            </a:r>
            <a:endParaRPr/>
          </a:p>
        </p:txBody>
      </p:sp>
      <p:sp>
        <p:nvSpPr>
          <p:cNvPr id="242" name="Google Shape;242;p25"/>
          <p:cNvSpPr txBox="1"/>
          <p:nvPr>
            <p:ph idx="1" type="body"/>
          </p:nvPr>
        </p:nvSpPr>
        <p:spPr>
          <a:xfrm>
            <a:off x="349250" y="1716087"/>
            <a:ext cx="8553600" cy="4989600"/>
          </a:xfrm>
          <a:prstGeom prst="rect">
            <a:avLst/>
          </a:prstGeom>
          <a:noFill/>
          <a:ln>
            <a:noFill/>
          </a:ln>
        </p:spPr>
        <p:txBody>
          <a:bodyPr anchorCtr="0" anchor="t" bIns="45700" lIns="91425" spcFirstLastPara="1" rIns="91425" wrap="square" tIns="45700">
            <a:noAutofit/>
          </a:bodyPr>
          <a:lstStyle/>
          <a:p>
            <a:pPr indent="-171450" lvl="0" marL="171450" marR="0" rtl="0" algn="just">
              <a:lnSpc>
                <a:spcPct val="9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Best algorithm for detecting global deadlocks in distributed system.</a:t>
            </a:r>
            <a:endParaRPr/>
          </a:p>
          <a:p>
            <a:pPr indent="-171450" lvl="0" marL="171450" marR="0" rtl="0" algn="just">
              <a:lnSpc>
                <a:spcPct val="90000"/>
              </a:lnSpc>
              <a:spcBef>
                <a:spcPts val="7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Algorithm allows a process to request multiple resources at a time.</a:t>
            </a:r>
            <a:endParaRPr/>
          </a:p>
          <a:p>
            <a:pPr indent="-171450" lvl="0" marL="171450" marR="0" rtl="0" algn="just">
              <a:lnSpc>
                <a:spcPct val="90000"/>
              </a:lnSpc>
              <a:spcBef>
                <a:spcPts val="7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When a process requests for a resource or resources fails to get requested  resource and times out, it generates special </a:t>
            </a:r>
            <a:r>
              <a:rPr b="0" i="0" lang="en-US" sz="2400" u="none">
                <a:solidFill>
                  <a:srgbClr val="FF0000"/>
                </a:solidFill>
                <a:latin typeface="Calibri"/>
                <a:ea typeface="Calibri"/>
                <a:cs typeface="Calibri"/>
                <a:sym typeface="Calibri"/>
              </a:rPr>
              <a:t>probe message </a:t>
            </a:r>
            <a:r>
              <a:rPr b="0" i="0" lang="en-US" sz="2400" u="none">
                <a:solidFill>
                  <a:schemeClr val="dk1"/>
                </a:solidFill>
                <a:latin typeface="Calibri"/>
                <a:ea typeface="Calibri"/>
                <a:cs typeface="Calibri"/>
                <a:sym typeface="Calibri"/>
              </a:rPr>
              <a:t>and sends it to process holding the requested resources.</a:t>
            </a:r>
            <a:endParaRPr/>
          </a:p>
          <a:p>
            <a:pPr indent="-171450" lvl="0" marL="171450" marR="0" rtl="0" algn="just">
              <a:lnSpc>
                <a:spcPct val="90000"/>
              </a:lnSpc>
              <a:spcBef>
                <a:spcPts val="70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Probe message contains following fields.</a:t>
            </a:r>
            <a:endParaRPr/>
          </a:p>
          <a:p>
            <a:pPr indent="-171450" lvl="0" marL="171450" marR="0" rtl="0" algn="just">
              <a:lnSpc>
                <a:spcPct val="90000"/>
              </a:lnSpc>
              <a:spcBef>
                <a:spcPts val="7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identifier of process just blocked.</a:t>
            </a:r>
            <a:endParaRPr/>
          </a:p>
          <a:p>
            <a:pPr indent="-171450" lvl="0" marL="171450" marR="0" rtl="0" algn="just">
              <a:lnSpc>
                <a:spcPct val="90000"/>
              </a:lnSpc>
              <a:spcBef>
                <a:spcPts val="7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identifier of process sending message.</a:t>
            </a:r>
            <a:endParaRPr/>
          </a:p>
          <a:p>
            <a:pPr indent="-171450" lvl="0" marL="171450" marR="0" rtl="0" algn="just">
              <a:lnSpc>
                <a:spcPct val="90000"/>
              </a:lnSpc>
              <a:spcBef>
                <a:spcPts val="7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identifier of process to whom the message is being sent.</a:t>
            </a:r>
            <a:endParaRPr/>
          </a:p>
          <a:p>
            <a:pPr indent="-19050" lvl="0" marL="171450" marR="0" rtl="0" algn="l">
              <a:lnSpc>
                <a:spcPct val="90000"/>
              </a:lnSpc>
              <a:spcBef>
                <a:spcPts val="75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6"/>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Probe based Distributed algorithm for deadlock detection cont…</a:t>
            </a:r>
            <a:endParaRPr/>
          </a:p>
        </p:txBody>
      </p:sp>
      <p:sp>
        <p:nvSpPr>
          <p:cNvPr id="248" name="Google Shape;248;p26"/>
          <p:cNvSpPr txBox="1"/>
          <p:nvPr>
            <p:ph idx="1" type="body"/>
          </p:nvPr>
        </p:nvSpPr>
        <p:spPr>
          <a:xfrm>
            <a:off x="331787" y="1444625"/>
            <a:ext cx="8559800" cy="5168900"/>
          </a:xfrm>
          <a:prstGeom prst="rect">
            <a:avLst/>
          </a:prstGeom>
          <a:noFill/>
          <a:ln>
            <a:noFill/>
          </a:ln>
        </p:spPr>
        <p:txBody>
          <a:bodyPr anchorCtr="0" anchor="t" bIns="45700" lIns="91425" spcFirstLastPara="1" rIns="91425" wrap="square" tIns="45700">
            <a:normAutofit/>
          </a:bodyPr>
          <a:lstStyle/>
          <a:p>
            <a:pPr indent="-171450" lvl="0" marL="171450" marR="0" rtl="0" algn="just">
              <a:lnSpc>
                <a:spcPct val="8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On receiving a probe message, receipt checks to see if it itself is waiting for any resource or resources. If not this means that receipt is using  the resource requested by the process that sent probe message to it. Receiver simply ignores probe message..</a:t>
            </a:r>
            <a:endParaRPr/>
          </a:p>
          <a:p>
            <a:pPr indent="-171450" lvl="0" marL="171450" marR="0" rtl="0" algn="just">
              <a:lnSpc>
                <a:spcPct val="8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On the other hand if receipt is waiting for any resource it passes the probe message to the process or processes holding the resource for which it is waiting . However probe message is forwarded.</a:t>
            </a:r>
            <a:endParaRPr/>
          </a:p>
          <a:p>
            <a:pPr indent="-171450" lvl="0" marL="171450" marR="0" rtl="0" algn="just">
              <a:lnSpc>
                <a:spcPct val="80000"/>
              </a:lnSpc>
              <a:spcBef>
                <a:spcPts val="700"/>
              </a:spcBef>
              <a:spcAft>
                <a:spcPts val="0"/>
              </a:spcAft>
              <a:buClr>
                <a:schemeClr val="dk1"/>
              </a:buClr>
              <a:buSzPts val="2100"/>
              <a:buFont typeface="Arial"/>
              <a:buNone/>
            </a:pPr>
            <a:r>
              <a:rPr b="1" i="0" lang="en-US" sz="2100" u="none">
                <a:solidFill>
                  <a:schemeClr val="dk1"/>
                </a:solidFill>
                <a:latin typeface="Calibri"/>
                <a:ea typeface="Calibri"/>
                <a:cs typeface="Calibri"/>
                <a:sym typeface="Calibri"/>
              </a:rPr>
              <a:t>Receipt modifies its field in following manner.</a:t>
            </a:r>
            <a:endParaRPr/>
          </a:p>
          <a:p>
            <a:pPr indent="-171450" lvl="0" marL="171450" marR="0" rtl="0" algn="just">
              <a:lnSpc>
                <a:spcPct val="8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The first field is left unchanged.</a:t>
            </a:r>
            <a:endParaRPr/>
          </a:p>
          <a:p>
            <a:pPr indent="-171450" lvl="0" marL="171450" marR="0" rtl="0" algn="just">
              <a:lnSpc>
                <a:spcPct val="8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The receipt changes the 2</a:t>
            </a:r>
            <a:r>
              <a:rPr b="0" baseline="30000" i="0" lang="en-US" sz="2100" u="none">
                <a:solidFill>
                  <a:schemeClr val="dk1"/>
                </a:solidFill>
                <a:latin typeface="Calibri"/>
                <a:ea typeface="Calibri"/>
                <a:cs typeface="Calibri"/>
                <a:sym typeface="Calibri"/>
              </a:rPr>
              <a:t>nd</a:t>
            </a:r>
            <a:r>
              <a:rPr b="0" i="0" lang="en-US" sz="2100" u="none">
                <a:solidFill>
                  <a:schemeClr val="dk1"/>
                </a:solidFill>
                <a:latin typeface="Calibri"/>
                <a:ea typeface="Calibri"/>
                <a:cs typeface="Calibri"/>
                <a:sym typeface="Calibri"/>
              </a:rPr>
              <a:t> field to its own process identifier.</a:t>
            </a:r>
            <a:endParaRPr/>
          </a:p>
          <a:p>
            <a:pPr indent="-171450" lvl="0" marL="171450" marR="0" rtl="0" algn="just">
              <a:lnSpc>
                <a:spcPct val="8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3</a:t>
            </a:r>
            <a:r>
              <a:rPr b="0" baseline="30000" i="0" lang="en-US" sz="2100" u="none">
                <a:solidFill>
                  <a:schemeClr val="dk1"/>
                </a:solidFill>
                <a:latin typeface="Calibri"/>
                <a:ea typeface="Calibri"/>
                <a:cs typeface="Calibri"/>
                <a:sym typeface="Calibri"/>
              </a:rPr>
              <a:t>rd</a:t>
            </a:r>
            <a:r>
              <a:rPr b="0" i="0" lang="en-US" sz="2100" u="none">
                <a:solidFill>
                  <a:schemeClr val="dk1"/>
                </a:solidFill>
                <a:latin typeface="Calibri"/>
                <a:ea typeface="Calibri"/>
                <a:cs typeface="Calibri"/>
                <a:sym typeface="Calibri"/>
              </a:rPr>
              <a:t> field is changed to identifier of process that will be new receipt of this message.</a:t>
            </a:r>
            <a:endParaRPr/>
          </a:p>
          <a:p>
            <a:pPr indent="-171450" lvl="0" marL="171450" marR="0" rtl="0" algn="just">
              <a:lnSpc>
                <a:spcPct val="8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171450" lvl="0" marL="171450" marR="0" rtl="0" algn="just">
              <a:lnSpc>
                <a:spcPct val="8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Every new receipt of probe message repeats this procedure. If probe message returns back to its original sender a cycle exists and system is deadlocked.</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7"/>
          <p:cNvSpPr txBox="1"/>
          <p:nvPr>
            <p:ph type="title"/>
          </p:nvPr>
        </p:nvSpPr>
        <p:spPr>
          <a:xfrm>
            <a:off x="628650" y="441325"/>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Probe based Distributed algorithm for deadlock detection cont…</a:t>
            </a:r>
            <a:endParaRPr/>
          </a:p>
        </p:txBody>
      </p:sp>
      <p:sp>
        <p:nvSpPr>
          <p:cNvPr id="254" name="Google Shape;254;p27"/>
          <p:cNvSpPr txBox="1"/>
          <p:nvPr>
            <p:ph idx="1" type="body"/>
          </p:nvPr>
        </p:nvSpPr>
        <p:spPr>
          <a:xfrm>
            <a:off x="628650" y="1901825"/>
            <a:ext cx="7886700" cy="4813200"/>
          </a:xfrm>
          <a:prstGeom prst="rect">
            <a:avLst/>
          </a:prstGeom>
          <a:noFill/>
          <a:ln>
            <a:noFill/>
          </a:ln>
        </p:spPr>
        <p:txBody>
          <a:bodyPr anchorCtr="0" anchor="t" bIns="45700" lIns="91425" spcFirstLastPara="1" rIns="91425" wrap="square" tIns="45700">
            <a:noAutofit/>
          </a:bodyPr>
          <a:lstStyle/>
          <a:p>
            <a:pPr indent="-38100" lvl="0" marL="171450" marR="0" rtl="0" algn="l">
              <a:lnSpc>
                <a:spcPct val="90000"/>
              </a:lnSpc>
              <a:spcBef>
                <a:spcPts val="0"/>
              </a:spcBef>
              <a:spcAft>
                <a:spcPts val="0"/>
              </a:spcAft>
              <a:buClr>
                <a:schemeClr val="dk1"/>
              </a:buClr>
              <a:buSzPts val="2100"/>
              <a:buFont typeface="Arial"/>
              <a:buNone/>
            </a:pPr>
            <a:r>
              <a:t/>
            </a:r>
            <a:endParaRPr b="1" i="0" sz="2100" u="none">
              <a:solidFill>
                <a:schemeClr val="dk1"/>
              </a:solidFill>
              <a:latin typeface="Calibri"/>
              <a:ea typeface="Calibri"/>
              <a:cs typeface="Calibri"/>
              <a:sym typeface="Calibri"/>
            </a:endParaRPr>
          </a:p>
          <a:p>
            <a:pPr indent="-38100" lvl="0" marL="171450" marR="0" rtl="0" algn="l">
              <a:lnSpc>
                <a:spcPct val="90000"/>
              </a:lnSpc>
              <a:spcBef>
                <a:spcPts val="700"/>
              </a:spcBef>
              <a:spcAft>
                <a:spcPts val="0"/>
              </a:spcAft>
              <a:buClr>
                <a:schemeClr val="dk1"/>
              </a:buClr>
              <a:buSzPts val="2100"/>
              <a:buFont typeface="Arial"/>
              <a:buNone/>
            </a:pPr>
            <a:r>
              <a:t/>
            </a:r>
            <a:endParaRPr b="1" i="0" sz="2100" u="none">
              <a:solidFill>
                <a:schemeClr val="dk1"/>
              </a:solidFill>
              <a:latin typeface="Calibri"/>
              <a:ea typeface="Calibri"/>
              <a:cs typeface="Calibri"/>
              <a:sym typeface="Calibri"/>
            </a:endParaRPr>
          </a:p>
          <a:p>
            <a:pPr indent="-38100" lvl="0" marL="171450" marR="0" rtl="0" algn="l">
              <a:lnSpc>
                <a:spcPct val="90000"/>
              </a:lnSpc>
              <a:spcBef>
                <a:spcPts val="700"/>
              </a:spcBef>
              <a:spcAft>
                <a:spcPts val="0"/>
              </a:spcAft>
              <a:buClr>
                <a:schemeClr val="dk1"/>
              </a:buClr>
              <a:buSzPts val="2100"/>
              <a:buFont typeface="Arial"/>
              <a:buNone/>
            </a:pPr>
            <a:r>
              <a:t/>
            </a:r>
            <a:endParaRPr b="1" i="0" sz="2100" u="none">
              <a:solidFill>
                <a:schemeClr val="dk1"/>
              </a:solidFill>
              <a:latin typeface="Calibri"/>
              <a:ea typeface="Calibri"/>
              <a:cs typeface="Calibri"/>
              <a:sym typeface="Calibri"/>
            </a:endParaRPr>
          </a:p>
          <a:p>
            <a:pPr indent="-38100" lvl="0" marL="171450" marR="0" rtl="0" algn="l">
              <a:lnSpc>
                <a:spcPct val="90000"/>
              </a:lnSpc>
              <a:spcBef>
                <a:spcPts val="700"/>
              </a:spcBef>
              <a:spcAft>
                <a:spcPts val="0"/>
              </a:spcAft>
              <a:buClr>
                <a:schemeClr val="dk1"/>
              </a:buClr>
              <a:buSzPts val="2100"/>
              <a:buFont typeface="Arial"/>
              <a:buNone/>
            </a:pPr>
            <a:r>
              <a:t/>
            </a:r>
            <a:endParaRPr b="1" i="0" sz="2100" u="none">
              <a:solidFill>
                <a:schemeClr val="dk1"/>
              </a:solidFill>
              <a:latin typeface="Calibri"/>
              <a:ea typeface="Calibri"/>
              <a:cs typeface="Calibri"/>
              <a:sym typeface="Calibri"/>
            </a:endParaRPr>
          </a:p>
          <a:p>
            <a:pPr indent="-38100" lvl="0" marL="171450" marR="0" rtl="0" algn="l">
              <a:lnSpc>
                <a:spcPct val="90000"/>
              </a:lnSpc>
              <a:spcBef>
                <a:spcPts val="700"/>
              </a:spcBef>
              <a:spcAft>
                <a:spcPts val="0"/>
              </a:spcAft>
              <a:buClr>
                <a:schemeClr val="dk1"/>
              </a:buClr>
              <a:buSzPts val="2100"/>
              <a:buFont typeface="Arial"/>
              <a:buNone/>
            </a:pPr>
            <a:r>
              <a:t/>
            </a:r>
            <a:endParaRPr b="1" i="0" sz="21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Char char="•"/>
            </a:pPr>
            <a:r>
              <a:rPr b="1" i="0" lang="en-US" sz="2100" u="none">
                <a:solidFill>
                  <a:schemeClr val="dk1"/>
                </a:solidFill>
                <a:latin typeface="Calibri"/>
                <a:ea typeface="Calibri"/>
                <a:cs typeface="Calibri"/>
                <a:sym typeface="Calibri"/>
              </a:rPr>
              <a:t>Attractive Features:</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easy to implement, since message is of fix length and requires few steps for computation.</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Low overhead</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No need of graph construction</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False deadlocks are not detected.</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No specific structure required among processes.</a:t>
            </a:r>
            <a:endParaRPr/>
          </a:p>
        </p:txBody>
      </p:sp>
      <p:pic>
        <p:nvPicPr>
          <p:cNvPr descr="probe based approach.JPG" id="255" name="Google Shape;255;p27"/>
          <p:cNvPicPr preferRelativeResize="0"/>
          <p:nvPr/>
        </p:nvPicPr>
        <p:blipFill rotWithShape="1">
          <a:blip r:embed="rId3">
            <a:alphaModFix/>
          </a:blip>
          <a:srcRect b="0" l="0" r="0" t="0"/>
          <a:stretch/>
        </p:blipFill>
        <p:spPr>
          <a:xfrm>
            <a:off x="3149600" y="1785937"/>
            <a:ext cx="4629150" cy="239553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8"/>
          <p:cNvSpPr txBox="1"/>
          <p:nvPr>
            <p:ph type="title"/>
          </p:nvPr>
        </p:nvSpPr>
        <p:spPr>
          <a:xfrm>
            <a:off x="549275" y="0"/>
            <a:ext cx="7886700" cy="98901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Ways for recovery from deadlock</a:t>
            </a:r>
            <a:endParaRPr/>
          </a:p>
        </p:txBody>
      </p:sp>
      <p:sp>
        <p:nvSpPr>
          <p:cNvPr id="261" name="Google Shape;261;p28"/>
          <p:cNvSpPr txBox="1"/>
          <p:nvPr>
            <p:ph idx="1" type="body"/>
          </p:nvPr>
        </p:nvSpPr>
        <p:spPr>
          <a:xfrm>
            <a:off x="217487" y="1100137"/>
            <a:ext cx="8515350" cy="5572125"/>
          </a:xfrm>
          <a:prstGeom prst="rect">
            <a:avLst/>
          </a:prstGeom>
          <a:noFill/>
          <a:ln>
            <a:noFill/>
          </a:ln>
        </p:spPr>
        <p:txBody>
          <a:bodyPr anchorCtr="0" anchor="t" bIns="45700" lIns="91425" spcFirstLastPara="1" rIns="91425" wrap="square" tIns="45700">
            <a:normAutofit/>
          </a:bodyPr>
          <a:lstStyle/>
          <a:p>
            <a:pPr indent="-171450" lvl="0" marL="171450" marR="0" rtl="0" algn="just">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Asking for operator intervention</a:t>
            </a:r>
            <a:endParaRPr/>
          </a:p>
          <a:p>
            <a:pPr indent="-171450" lvl="0" marL="171450" marR="0" rtl="0" algn="just">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Termination of process or processes.</a:t>
            </a:r>
            <a:endParaRPr/>
          </a:p>
          <a:p>
            <a:pPr indent="-171450" lvl="0" marL="171450" marR="0" rtl="0" algn="just">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Rollback of processes.</a:t>
            </a:r>
            <a:endParaRPr/>
          </a:p>
          <a:p>
            <a:pPr indent="-38100" lvl="0" marL="171450" marR="0" rtl="0" algn="just">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171450" lvl="0" marL="171450" marR="0" rtl="0" algn="just">
              <a:lnSpc>
                <a:spcPct val="90000"/>
              </a:lnSpc>
              <a:spcBef>
                <a:spcPts val="700"/>
              </a:spcBef>
              <a:spcAft>
                <a:spcPts val="0"/>
              </a:spcAft>
              <a:buClr>
                <a:schemeClr val="dk1"/>
              </a:buClr>
              <a:buSzPts val="2100"/>
              <a:buFont typeface="Arial"/>
              <a:buAutoNum type="arabicParenR"/>
            </a:pPr>
            <a:r>
              <a:rPr b="1" i="0" lang="en-US" sz="2100" u="none">
                <a:solidFill>
                  <a:schemeClr val="dk1"/>
                </a:solidFill>
                <a:latin typeface="Calibri"/>
                <a:ea typeface="Calibri"/>
                <a:cs typeface="Calibri"/>
                <a:sym typeface="Calibri"/>
              </a:rPr>
              <a:t>Asking for operator intervention: </a:t>
            </a:r>
            <a:r>
              <a:rPr b="0" i="0" lang="en-US" sz="2100" u="none">
                <a:solidFill>
                  <a:schemeClr val="dk1"/>
                </a:solidFill>
                <a:latin typeface="Calibri"/>
                <a:ea typeface="Calibri"/>
                <a:cs typeface="Calibri"/>
                <a:sym typeface="Calibri"/>
              </a:rPr>
              <a:t>system assist the </a:t>
            </a:r>
            <a:r>
              <a:rPr b="0" i="0" lang="en-US" sz="2100" u="none">
                <a:solidFill>
                  <a:srgbClr val="FF0000"/>
                </a:solidFill>
                <a:latin typeface="Calibri"/>
                <a:ea typeface="Calibri"/>
                <a:cs typeface="Calibri"/>
                <a:sym typeface="Calibri"/>
              </a:rPr>
              <a:t>operator</a:t>
            </a:r>
            <a:r>
              <a:rPr b="0" i="0" lang="en-US" sz="2100" u="none">
                <a:solidFill>
                  <a:schemeClr val="dk1"/>
                </a:solidFill>
                <a:latin typeface="Calibri"/>
                <a:ea typeface="Calibri"/>
                <a:cs typeface="Calibri"/>
                <a:sym typeface="Calibri"/>
              </a:rPr>
              <a:t> in decision making for recovery by providing him list of processes involved in deadlock. It is </a:t>
            </a:r>
            <a:r>
              <a:rPr b="0" i="0" lang="en-US" sz="2100" u="none">
                <a:solidFill>
                  <a:srgbClr val="FF0000"/>
                </a:solidFill>
                <a:latin typeface="Calibri"/>
                <a:ea typeface="Calibri"/>
                <a:cs typeface="Calibri"/>
                <a:sym typeface="Calibri"/>
              </a:rPr>
              <a:t>handled manually</a:t>
            </a:r>
            <a:r>
              <a:rPr b="0" i="0" lang="en-US" sz="2100" u="none">
                <a:solidFill>
                  <a:schemeClr val="dk1"/>
                </a:solidFill>
                <a:latin typeface="Calibri"/>
                <a:ea typeface="Calibri"/>
                <a:cs typeface="Calibri"/>
                <a:sym typeface="Calibri"/>
              </a:rPr>
              <a:t>. Console is used to continuously monitor smooth running. Every site has an operator to handle deadlock.</a:t>
            </a:r>
            <a:endParaRPr/>
          </a:p>
          <a:p>
            <a:pPr indent="-171450" lvl="0" marL="171450" marR="0" rtl="0" algn="just">
              <a:lnSpc>
                <a:spcPct val="90000"/>
              </a:lnSpc>
              <a:spcBef>
                <a:spcPts val="700"/>
              </a:spcBef>
              <a:spcAft>
                <a:spcPts val="0"/>
              </a:spcAft>
              <a:buClr>
                <a:schemeClr val="dk1"/>
              </a:buClr>
              <a:buSzPts val="2100"/>
              <a:buFont typeface="Arial"/>
              <a:buNone/>
            </a:pPr>
            <a:r>
              <a:rPr b="1" i="0" lang="en-US" sz="2100" u="none">
                <a:solidFill>
                  <a:schemeClr val="dk1"/>
                </a:solidFill>
                <a:latin typeface="Calibri"/>
                <a:ea typeface="Calibri"/>
                <a:cs typeface="Calibri"/>
                <a:sym typeface="Calibri"/>
              </a:rPr>
              <a:t>       Drawbacks:</a:t>
            </a:r>
            <a:endParaRPr/>
          </a:p>
          <a:p>
            <a:pPr indent="-171450" lvl="0" marL="171450" marR="0" rtl="0" algn="just">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Not used in modern systems.</a:t>
            </a:r>
            <a:endParaRPr/>
          </a:p>
          <a:p>
            <a:pPr indent="-171450" lvl="0" marL="171450" marR="0" rtl="0" algn="just">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Not suitable for distributed environment because each site operator will take some action for recovery.</a:t>
            </a:r>
            <a:endParaRPr/>
          </a:p>
          <a:p>
            <a:pPr indent="-171450" lvl="0" marL="171450" marR="0" rtl="0" algn="just">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If operator of single site is informed. It may favor it’s own processes.</a:t>
            </a:r>
            <a:endParaRPr/>
          </a:p>
          <a:p>
            <a:pPr indent="-171450" lvl="0" marL="171450" marR="0" rtl="0" algn="just">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Operator of one site may not have rite to interfere with other</a:t>
            </a:r>
            <a:endParaRPr/>
          </a:p>
          <a:p>
            <a:pPr indent="-171450" lvl="0" marL="171450" marR="0" rtl="0" algn="just">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9"/>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Ways for recovery from deadlock</a:t>
            </a:r>
            <a:endParaRPr/>
          </a:p>
        </p:txBody>
      </p:sp>
      <p:sp>
        <p:nvSpPr>
          <p:cNvPr id="267" name="Google Shape;267;p29"/>
          <p:cNvSpPr txBox="1"/>
          <p:nvPr>
            <p:ph idx="1" type="body"/>
          </p:nvPr>
        </p:nvSpPr>
        <p:spPr>
          <a:xfrm>
            <a:off x="384175" y="1258887"/>
            <a:ext cx="8455025" cy="5394325"/>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None/>
            </a:pPr>
            <a:r>
              <a:rPr b="1" i="0" lang="en-US" sz="2100" u="none">
                <a:solidFill>
                  <a:schemeClr val="dk1"/>
                </a:solidFill>
                <a:latin typeface="Calibri"/>
                <a:ea typeface="Calibri"/>
                <a:cs typeface="Calibri"/>
                <a:sym typeface="Calibri"/>
              </a:rPr>
              <a:t>2) Termination of process or processes:</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Simplest way to recover deadlock automatically by killing one or   more processes and reclaim the resources held by them</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algorithms of this type analyze resource requirements and interdependencies of processes involved in deadlock cycle and then select a set of processes which if killed can break cycle.</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3) </a:t>
            </a:r>
            <a:r>
              <a:rPr b="1" i="0" lang="en-US" sz="2100" u="none">
                <a:solidFill>
                  <a:schemeClr val="dk1"/>
                </a:solidFill>
                <a:latin typeface="Calibri"/>
                <a:ea typeface="Calibri"/>
                <a:cs typeface="Calibri"/>
                <a:sym typeface="Calibri"/>
              </a:rPr>
              <a:t>Rollback of processes:</a:t>
            </a:r>
            <a:endParaRPr/>
          </a:p>
          <a:p>
            <a:pPr indent="-171450" lvl="0" marL="171450" marR="0" rtl="0" algn="just">
              <a:lnSpc>
                <a:spcPct val="90000"/>
              </a:lnSpc>
              <a:spcBef>
                <a:spcPts val="700"/>
              </a:spcBef>
              <a:spcAft>
                <a:spcPts val="0"/>
              </a:spcAft>
              <a:buClr>
                <a:schemeClr val="dk1"/>
              </a:buClr>
              <a:buSzPts val="2100"/>
              <a:buFont typeface="Arial"/>
              <a:buNone/>
            </a:pPr>
            <a:r>
              <a:rPr b="1" i="0" lang="en-US" sz="2100" u="none">
                <a:solidFill>
                  <a:schemeClr val="dk1"/>
                </a:solidFill>
                <a:latin typeface="Calibri"/>
                <a:ea typeface="Calibri"/>
                <a:cs typeface="Calibri"/>
                <a:sym typeface="Calibri"/>
              </a:rPr>
              <a:t>     </a:t>
            </a:r>
            <a:r>
              <a:rPr b="0" i="0" lang="en-US" sz="2100" u="none">
                <a:solidFill>
                  <a:schemeClr val="dk1"/>
                </a:solidFill>
                <a:latin typeface="Calibri"/>
                <a:ea typeface="Calibri"/>
                <a:cs typeface="Calibri"/>
                <a:sym typeface="Calibri"/>
              </a:rPr>
              <a:t>killing of processes restarting from start is expensive specially when the process has already run for long time.</a:t>
            </a:r>
            <a:endParaRPr/>
          </a:p>
          <a:p>
            <a:pPr indent="-171450" lvl="0" marL="171450" marR="0" rtl="0" algn="just">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To reclaim a resource from process  that were selected for being  killed </a:t>
            </a:r>
            <a:r>
              <a:rPr b="0" i="0" lang="en-US" sz="2100" u="none">
                <a:solidFill>
                  <a:srgbClr val="FF0000"/>
                </a:solidFill>
                <a:latin typeface="Calibri"/>
                <a:ea typeface="Calibri"/>
                <a:cs typeface="Calibri"/>
                <a:sym typeface="Calibri"/>
              </a:rPr>
              <a:t>rollback the process to point where resource was not allocated  to the process.</a:t>
            </a:r>
            <a:endParaRPr/>
          </a:p>
          <a:p>
            <a:pPr indent="-171450" lvl="0" marL="171450" marR="0" rtl="0" algn="just">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Processes are check pointed periodically. Process state memory image and list of resources held by it are written to a file at regular interval. So in case of deadlock process can be restarted from any of check points.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Deadlock Avoidance  cont..</a:t>
            </a:r>
            <a:endParaRPr/>
          </a:p>
        </p:txBody>
      </p:sp>
      <p:sp>
        <p:nvSpPr>
          <p:cNvPr id="103" name="Google Shape;103;p3"/>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In a system there are 8 units of particular resource type. </a:t>
            </a:r>
            <a:endParaRPr/>
          </a:p>
          <a:p>
            <a:pPr indent="-171450" lvl="0" marL="171450" marR="0" rtl="0" algn="l">
              <a:lnSpc>
                <a:spcPct val="90000"/>
              </a:lnSpc>
              <a:spcBef>
                <a:spcPts val="7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Three processes P1,P2 and P3 are competing. </a:t>
            </a:r>
            <a:endParaRPr/>
          </a:p>
          <a:p>
            <a:pPr indent="-171450" lvl="0" marL="171450" marR="0" rtl="0" algn="l">
              <a:lnSpc>
                <a:spcPct val="90000"/>
              </a:lnSpc>
              <a:spcBef>
                <a:spcPts val="7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19050" lvl="0" marL="171450" marR="0" rtl="0" algn="l">
              <a:lnSpc>
                <a:spcPct val="90000"/>
              </a:lnSpc>
              <a:spcBef>
                <a:spcPts val="70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19050" lvl="0" marL="171450" marR="0" rtl="0" algn="l">
              <a:lnSpc>
                <a:spcPct val="90000"/>
              </a:lnSpc>
              <a:spcBef>
                <a:spcPts val="70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Explanation in next diagram. </a:t>
            </a:r>
            <a:endParaRPr/>
          </a:p>
          <a:p>
            <a:pPr indent="-19050" lvl="0" marL="171450" marR="0" rtl="0" algn="l">
              <a:lnSpc>
                <a:spcPct val="90000"/>
              </a:lnSpc>
              <a:spcBef>
                <a:spcPts val="75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
        <p:nvSpPr>
          <p:cNvPr id="104" name="Google Shape;104;p3"/>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900"/>
              <a:buFont typeface="Calibri"/>
              <a:buNone/>
            </a:pPr>
            <a:fld id="{00000000-1234-1234-1234-123412341234}" type="slidenum">
              <a:rPr b="0" i="0" lang="en-US" sz="9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0"/>
          <p:cNvSpPr txBox="1"/>
          <p:nvPr>
            <p:ph type="title"/>
          </p:nvPr>
        </p:nvSpPr>
        <p:spPr>
          <a:xfrm>
            <a:off x="798512" y="0"/>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Issues In Recovery From Deadlock</a:t>
            </a:r>
            <a:endParaRPr/>
          </a:p>
        </p:txBody>
      </p:sp>
      <p:sp>
        <p:nvSpPr>
          <p:cNvPr id="273" name="Google Shape;273;p30"/>
          <p:cNvSpPr txBox="1"/>
          <p:nvPr>
            <p:ph idx="1" type="body"/>
          </p:nvPr>
        </p:nvSpPr>
        <p:spPr>
          <a:xfrm>
            <a:off x="396875" y="1404937"/>
            <a:ext cx="8118475" cy="5273675"/>
          </a:xfrm>
          <a:prstGeom prst="rect">
            <a:avLst/>
          </a:prstGeom>
          <a:noFill/>
          <a:ln>
            <a:noFill/>
          </a:ln>
        </p:spPr>
        <p:txBody>
          <a:bodyPr anchorCtr="0" anchor="t" bIns="45700" lIns="91425" spcFirstLastPara="1" rIns="91425" wrap="square" tIns="45700">
            <a:normAutofit/>
          </a:bodyPr>
          <a:lstStyle/>
          <a:p>
            <a:pPr indent="-171450" lvl="0" marL="171450" marR="0" rtl="0" algn="just">
              <a:lnSpc>
                <a:spcPct val="70000"/>
              </a:lnSpc>
              <a:spcBef>
                <a:spcPts val="0"/>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Selection of victim</a:t>
            </a:r>
            <a:endParaRPr/>
          </a:p>
          <a:p>
            <a:pPr indent="-171450" lvl="1" marL="514350" marR="0" rtl="0" algn="just">
              <a:lnSpc>
                <a:spcPct val="70000"/>
              </a:lnSpc>
              <a:spcBef>
                <a:spcPts val="30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   Minimization of recovery cost</a:t>
            </a:r>
            <a:endParaRPr/>
          </a:p>
          <a:p>
            <a:pPr indent="-171450" lvl="1" marL="514350" marR="0" rtl="0" algn="just">
              <a:lnSpc>
                <a:spcPct val="70000"/>
              </a:lnSpc>
              <a:spcBef>
                <a:spcPts val="300"/>
              </a:spcBef>
              <a:spcAft>
                <a:spcPts val="0"/>
              </a:spcAft>
              <a:buClr>
                <a:schemeClr val="dk1"/>
              </a:buClr>
              <a:buSzPts val="1700"/>
              <a:buFont typeface="Arial"/>
              <a:buChar char="•"/>
            </a:pPr>
            <a:r>
              <a:rPr b="0" i="0" lang="en-US" sz="1700" u="none" cap="none" strike="noStrike">
                <a:solidFill>
                  <a:schemeClr val="dk1"/>
                </a:solidFill>
                <a:latin typeface="Calibri"/>
                <a:ea typeface="Calibri"/>
                <a:cs typeface="Calibri"/>
                <a:sym typeface="Calibri"/>
              </a:rPr>
              <a:t>   Prevention of starvation</a:t>
            </a:r>
            <a:endParaRPr/>
          </a:p>
          <a:p>
            <a:pPr indent="-171450" lvl="0" marL="171450" marR="0" rtl="0" algn="just">
              <a:lnSpc>
                <a:spcPct val="70000"/>
              </a:lnSpc>
              <a:spcBef>
                <a:spcPts val="70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Use of transaction mechanism</a:t>
            </a:r>
            <a:endParaRPr/>
          </a:p>
          <a:p>
            <a:pPr indent="-171450" lvl="0" marL="171450" marR="0" rtl="0" algn="just">
              <a:lnSpc>
                <a:spcPct val="70000"/>
              </a:lnSpc>
              <a:spcBef>
                <a:spcPts val="700"/>
              </a:spcBef>
              <a:spcAft>
                <a:spcPts val="0"/>
              </a:spcAft>
              <a:buClr>
                <a:schemeClr val="dk1"/>
              </a:buClr>
              <a:buSzPts val="1900"/>
              <a:buFont typeface="Arial"/>
              <a:buChar char="•"/>
            </a:pPr>
            <a:r>
              <a:rPr b="1" i="0" lang="en-US" sz="1900" u="none">
                <a:solidFill>
                  <a:schemeClr val="dk1"/>
                </a:solidFill>
                <a:latin typeface="Calibri"/>
                <a:ea typeface="Calibri"/>
                <a:cs typeface="Calibri"/>
                <a:sym typeface="Calibri"/>
              </a:rPr>
              <a:t>Selection of victim: </a:t>
            </a:r>
            <a:r>
              <a:rPr b="0" i="0" lang="en-US" sz="1900" u="none">
                <a:solidFill>
                  <a:schemeClr val="dk1"/>
                </a:solidFill>
                <a:latin typeface="Calibri"/>
                <a:ea typeface="Calibri"/>
                <a:cs typeface="Calibri"/>
                <a:sym typeface="Calibri"/>
              </a:rPr>
              <a:t>Deadlock is broken by killing or rolling back one or more processes. These process are called victims.</a:t>
            </a:r>
            <a:endParaRPr/>
          </a:p>
          <a:p>
            <a:pPr indent="-171450" lvl="0" marL="171450" marR="0" rtl="0" algn="just">
              <a:lnSpc>
                <a:spcPct val="70000"/>
              </a:lnSpc>
              <a:spcBef>
                <a:spcPts val="70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Minimization of recovery cost:</a:t>
            </a:r>
            <a:endParaRPr/>
          </a:p>
          <a:p>
            <a:pPr indent="-171450" lvl="0" marL="171450" marR="0" rtl="0" algn="just">
              <a:lnSpc>
                <a:spcPct val="70000"/>
              </a:lnSpc>
              <a:spcBef>
                <a:spcPts val="70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Processes whose termination/rollback will incur minimum recovery cost must be selected.</a:t>
            </a:r>
            <a:endParaRPr/>
          </a:p>
          <a:p>
            <a:pPr indent="-171450" lvl="0" marL="171450" marR="0" rtl="0" algn="just">
              <a:lnSpc>
                <a:spcPct val="70000"/>
              </a:lnSpc>
              <a:spcBef>
                <a:spcPts val="70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Unfortunately it is not possible to have universal cost function.</a:t>
            </a:r>
            <a:endParaRPr/>
          </a:p>
          <a:p>
            <a:pPr indent="-171450" lvl="0" marL="171450" marR="0" rtl="0" algn="just">
              <a:lnSpc>
                <a:spcPct val="70000"/>
              </a:lnSpc>
              <a:spcBef>
                <a:spcPts val="70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Each system should determine its own cost function to select victim.</a:t>
            </a:r>
            <a:endParaRPr/>
          </a:p>
          <a:p>
            <a:pPr indent="-171450" lvl="0" marL="171450" marR="0" rtl="0" algn="just">
              <a:lnSpc>
                <a:spcPct val="70000"/>
              </a:lnSpc>
              <a:spcBef>
                <a:spcPts val="700"/>
              </a:spcBef>
              <a:spcAft>
                <a:spcPts val="0"/>
              </a:spcAft>
              <a:buClr>
                <a:schemeClr val="dk1"/>
              </a:buClr>
              <a:buSzPts val="1900"/>
              <a:buFont typeface="Arial"/>
              <a:buNone/>
            </a:pPr>
            <a:r>
              <a:rPr b="1" i="0" lang="en-US" sz="1900" u="none">
                <a:solidFill>
                  <a:schemeClr val="dk1"/>
                </a:solidFill>
                <a:latin typeface="Calibri"/>
                <a:ea typeface="Calibri"/>
                <a:cs typeface="Calibri"/>
                <a:sym typeface="Calibri"/>
              </a:rPr>
              <a:t>   Factors:</a:t>
            </a:r>
            <a:endParaRPr/>
          </a:p>
          <a:p>
            <a:pPr indent="-171450" lvl="0" marL="171450" marR="0" rtl="0" algn="just">
              <a:lnSpc>
                <a:spcPct val="70000"/>
              </a:lnSpc>
              <a:spcBef>
                <a:spcPts val="700"/>
              </a:spcBef>
              <a:spcAft>
                <a:spcPts val="0"/>
              </a:spcAft>
              <a:buClr>
                <a:schemeClr val="dk1"/>
              </a:buClr>
              <a:buSzPts val="1900"/>
              <a:buFont typeface="Arial"/>
              <a:buNone/>
            </a:pPr>
            <a:r>
              <a:rPr b="0" i="0" lang="en-US" sz="1900" u="none">
                <a:solidFill>
                  <a:schemeClr val="dk1"/>
                </a:solidFill>
                <a:latin typeface="Calibri"/>
                <a:ea typeface="Calibri"/>
                <a:cs typeface="Calibri"/>
                <a:sym typeface="Calibri"/>
              </a:rPr>
              <a:t>   Priority of processes.</a:t>
            </a:r>
            <a:endParaRPr/>
          </a:p>
          <a:p>
            <a:pPr indent="-171450" lvl="0" marL="171450" marR="0" rtl="0" algn="just">
              <a:lnSpc>
                <a:spcPct val="70000"/>
              </a:lnSpc>
              <a:spcBef>
                <a:spcPts val="700"/>
              </a:spcBef>
              <a:spcAft>
                <a:spcPts val="0"/>
              </a:spcAft>
              <a:buClr>
                <a:schemeClr val="dk1"/>
              </a:buClr>
              <a:buSzPts val="1900"/>
              <a:buFont typeface="Arial"/>
              <a:buNone/>
            </a:pPr>
            <a:r>
              <a:rPr b="0" i="0" lang="en-US" sz="1900" u="none">
                <a:solidFill>
                  <a:schemeClr val="dk1"/>
                </a:solidFill>
                <a:latin typeface="Calibri"/>
                <a:ea typeface="Calibri"/>
                <a:cs typeface="Calibri"/>
                <a:sym typeface="Calibri"/>
              </a:rPr>
              <a:t>   Nature of processes( interactive or batch)</a:t>
            </a:r>
            <a:endParaRPr/>
          </a:p>
          <a:p>
            <a:pPr indent="-171450" lvl="0" marL="171450" marR="0" rtl="0" algn="just">
              <a:lnSpc>
                <a:spcPct val="70000"/>
              </a:lnSpc>
              <a:spcBef>
                <a:spcPts val="700"/>
              </a:spcBef>
              <a:spcAft>
                <a:spcPts val="0"/>
              </a:spcAft>
              <a:buClr>
                <a:schemeClr val="dk1"/>
              </a:buClr>
              <a:buSzPts val="1900"/>
              <a:buFont typeface="Arial"/>
              <a:buNone/>
            </a:pPr>
            <a:r>
              <a:rPr b="0" i="0" lang="en-US" sz="1900" u="none">
                <a:solidFill>
                  <a:schemeClr val="dk1"/>
                </a:solidFill>
                <a:latin typeface="Calibri"/>
                <a:ea typeface="Calibri"/>
                <a:cs typeface="Calibri"/>
                <a:sym typeface="Calibri"/>
              </a:rPr>
              <a:t>   No and types of resources held by processes</a:t>
            </a:r>
            <a:endParaRPr/>
          </a:p>
          <a:p>
            <a:pPr indent="-171450" lvl="0" marL="171450" marR="0" rtl="0" algn="just">
              <a:lnSpc>
                <a:spcPct val="70000"/>
              </a:lnSpc>
              <a:spcBef>
                <a:spcPts val="700"/>
              </a:spcBef>
              <a:spcAft>
                <a:spcPts val="0"/>
              </a:spcAft>
              <a:buClr>
                <a:schemeClr val="dk1"/>
              </a:buClr>
              <a:buSzPts val="1900"/>
              <a:buFont typeface="Arial"/>
              <a:buNone/>
            </a:pPr>
            <a:r>
              <a:rPr b="0" i="0" lang="en-US" sz="1900" u="none">
                <a:solidFill>
                  <a:schemeClr val="dk1"/>
                </a:solidFill>
                <a:latin typeface="Calibri"/>
                <a:ea typeface="Calibri"/>
                <a:cs typeface="Calibri"/>
                <a:sym typeface="Calibri"/>
              </a:rPr>
              <a:t>   Length of service already received  and expected length of service further needed by processes.</a:t>
            </a:r>
            <a:endParaRPr/>
          </a:p>
          <a:p>
            <a:pPr indent="-171450" lvl="0" marL="171450" marR="0" rtl="0" algn="just">
              <a:lnSpc>
                <a:spcPct val="70000"/>
              </a:lnSpc>
              <a:spcBef>
                <a:spcPts val="700"/>
              </a:spcBef>
              <a:spcAft>
                <a:spcPts val="0"/>
              </a:spcAft>
              <a:buClr>
                <a:schemeClr val="dk1"/>
              </a:buClr>
              <a:buSzPts val="1900"/>
              <a:buFont typeface="Arial"/>
              <a:buNone/>
            </a:pPr>
            <a:r>
              <a:rPr b="0" i="0" lang="en-US" sz="1900" u="none">
                <a:solidFill>
                  <a:schemeClr val="dk1"/>
                </a:solidFill>
                <a:latin typeface="Calibri"/>
                <a:ea typeface="Calibri"/>
                <a:cs typeface="Calibri"/>
                <a:sym typeface="Calibri"/>
              </a:rPr>
              <a:t>   Total no of processes that will be affected.</a:t>
            </a:r>
            <a:endParaRPr/>
          </a:p>
          <a:p>
            <a:pPr indent="-50800" lvl="0" marL="171450" marR="0" rtl="0" algn="l">
              <a:lnSpc>
                <a:spcPct val="90000"/>
              </a:lnSpc>
              <a:spcBef>
                <a:spcPts val="750"/>
              </a:spcBef>
              <a:spcAft>
                <a:spcPts val="0"/>
              </a:spcAft>
              <a:buClr>
                <a:schemeClr val="dk1"/>
              </a:buClr>
              <a:buSzPts val="1900"/>
              <a:buFont typeface="Arial"/>
              <a:buNone/>
            </a:pPr>
            <a:r>
              <a:t/>
            </a:r>
            <a:endParaRPr b="0" i="0" sz="1900" u="non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Issues In Recovery From Deadlock cont…</a:t>
            </a:r>
            <a:endParaRPr/>
          </a:p>
        </p:txBody>
      </p:sp>
      <p:sp>
        <p:nvSpPr>
          <p:cNvPr id="279" name="Google Shape;279;p31"/>
          <p:cNvSpPr txBox="1"/>
          <p:nvPr>
            <p:ph idx="1" type="body"/>
          </p:nvPr>
        </p:nvSpPr>
        <p:spPr>
          <a:xfrm>
            <a:off x="277812" y="1825625"/>
            <a:ext cx="8521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None/>
            </a:pPr>
            <a:r>
              <a:rPr b="1" i="0" lang="en-US" sz="2100" u="none">
                <a:solidFill>
                  <a:schemeClr val="dk1"/>
                </a:solidFill>
                <a:latin typeface="Calibri"/>
                <a:ea typeface="Calibri"/>
                <a:cs typeface="Calibri"/>
                <a:sym typeface="Calibri"/>
              </a:rPr>
              <a:t>Prevention of starvation:</a:t>
            </a:r>
            <a:endParaRPr/>
          </a:p>
          <a:p>
            <a:pPr indent="-171450" lvl="0" marL="171450" marR="0" rtl="0" algn="just">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Same processes may be </a:t>
            </a:r>
            <a:r>
              <a:rPr b="0" i="0" lang="en-US" sz="2100" u="none">
                <a:solidFill>
                  <a:srgbClr val="FF0000"/>
                </a:solidFill>
                <a:latin typeface="Calibri"/>
                <a:ea typeface="Calibri"/>
                <a:cs typeface="Calibri"/>
                <a:sym typeface="Calibri"/>
              </a:rPr>
              <a:t>repeatedly selected as victim </a:t>
            </a:r>
            <a:r>
              <a:rPr b="0" i="0" lang="en-US" sz="2100" u="none">
                <a:solidFill>
                  <a:schemeClr val="dk1"/>
                </a:solidFill>
                <a:latin typeface="Calibri"/>
                <a:ea typeface="Calibri"/>
                <a:cs typeface="Calibri"/>
                <a:sym typeface="Calibri"/>
              </a:rPr>
              <a:t>on the basis minimization of recovery cost and may never complete called starvation.</a:t>
            </a:r>
            <a:endParaRPr/>
          </a:p>
          <a:p>
            <a:pPr indent="-171450" lvl="0" marL="171450" marR="0" rtl="0" algn="just">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Raise the priority of processes every time it is victimized.</a:t>
            </a:r>
            <a:endParaRPr/>
          </a:p>
          <a:p>
            <a:pPr indent="-171450" lvl="0" marL="171450" marR="0" rtl="0" algn="just">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Include no of times a process is victimized as parameter to cost function.</a:t>
            </a:r>
            <a:endParaRPr/>
          </a:p>
          <a:p>
            <a:pPr indent="-171450" lvl="0" marL="171450" marR="0" rtl="0" algn="just">
              <a:lnSpc>
                <a:spcPct val="90000"/>
              </a:lnSpc>
              <a:spcBef>
                <a:spcPts val="700"/>
              </a:spcBef>
              <a:spcAft>
                <a:spcPts val="0"/>
              </a:spcAft>
              <a:buClr>
                <a:schemeClr val="dk1"/>
              </a:buClr>
              <a:buSzPts val="2100"/>
              <a:buFont typeface="Arial"/>
              <a:buNone/>
            </a:pPr>
            <a:r>
              <a:rPr b="1" i="0" lang="en-US" sz="2100" u="none">
                <a:solidFill>
                  <a:schemeClr val="dk1"/>
                </a:solidFill>
                <a:latin typeface="Calibri"/>
                <a:ea typeface="Calibri"/>
                <a:cs typeface="Calibri"/>
                <a:sym typeface="Calibri"/>
              </a:rPr>
              <a:t>Use of Transaction mechanism:</a:t>
            </a:r>
            <a:endParaRPr/>
          </a:p>
          <a:p>
            <a:pPr indent="-171450" lvl="0" marL="171450" marR="0" rtl="0" algn="just">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Rerunning a process from rollback state may not always be safe.</a:t>
            </a:r>
            <a:endParaRPr/>
          </a:p>
          <a:p>
            <a:pPr indent="-171450" lvl="0" marL="171450" marR="0" rtl="0" algn="just">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Operations performed by that process may be non idempotent.</a:t>
            </a:r>
            <a:endParaRPr/>
          </a:p>
          <a:p>
            <a:pPr indent="-171450" lvl="0" marL="171450" marR="0" rtl="0" algn="just">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It must be used with only those processes which will not cause ill effects.</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Election Algorithms</a:t>
            </a:r>
            <a:endParaRPr/>
          </a:p>
        </p:txBody>
      </p:sp>
      <p:sp>
        <p:nvSpPr>
          <p:cNvPr id="285" name="Google Shape;285;p32"/>
          <p:cNvSpPr txBox="1"/>
          <p:nvPr>
            <p:ph idx="1" type="body"/>
          </p:nvPr>
        </p:nvSpPr>
        <p:spPr>
          <a:xfrm>
            <a:off x="174625" y="1546225"/>
            <a:ext cx="8340725" cy="4630737"/>
          </a:xfrm>
          <a:prstGeom prst="rect">
            <a:avLst/>
          </a:prstGeom>
          <a:noFill/>
          <a:ln>
            <a:noFill/>
          </a:ln>
        </p:spPr>
        <p:txBody>
          <a:bodyPr anchorCtr="0" anchor="t" bIns="45700" lIns="91425" spcFirstLastPara="1" rIns="91425" wrap="square" tIns="45700">
            <a:noAutofit/>
          </a:bodyPr>
          <a:lstStyle/>
          <a:p>
            <a:pPr indent="-171450" lvl="0" marL="171450" marR="0" rtl="0" algn="just">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Election algorithms are meant for electing a coordinator process from among the currently running processes in such a manner that at any instant of time there is a single coordinator for all processes in the system.</a:t>
            </a:r>
            <a:endParaRPr/>
          </a:p>
          <a:p>
            <a:pPr indent="-171450" lvl="0" marL="171450" marR="0" rtl="0" algn="just">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Election algorithms are based on following assumptions</a:t>
            </a:r>
            <a:endParaRPr/>
          </a:p>
          <a:p>
            <a:pPr indent="-171450" lvl="0" marL="171450" marR="0" rtl="0" algn="just">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Each process in system has unique priority no.</a:t>
            </a:r>
            <a:endParaRPr/>
          </a:p>
          <a:p>
            <a:pPr indent="-171450" lvl="0" marL="171450" marR="0" rtl="0" algn="just">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Whenever an election is held, process having highest priority no among the currently running processes is elected as coordinator.</a:t>
            </a:r>
            <a:endParaRPr/>
          </a:p>
          <a:p>
            <a:pPr indent="-171450" lvl="0" marL="171450" marR="0" rtl="0" algn="just">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On recovery, a failed process can take appropriate actions to rejoin the set of active process.</a:t>
            </a:r>
            <a:endParaRPr/>
          </a:p>
          <a:p>
            <a:pPr indent="-171450" lvl="0" marL="171450" marR="0" rtl="0" algn="just">
              <a:lnSpc>
                <a:spcPct val="90000"/>
              </a:lnSpc>
              <a:spcBef>
                <a:spcPts val="700"/>
              </a:spcBef>
              <a:spcAft>
                <a:spcPts val="0"/>
              </a:spcAft>
              <a:buClr>
                <a:schemeClr val="dk1"/>
              </a:buClr>
              <a:buSzPts val="2100"/>
              <a:buFont typeface="Arial"/>
              <a:buNone/>
            </a:pPr>
            <a:r>
              <a:rPr b="1" i="0" lang="en-US" sz="2100" u="none">
                <a:solidFill>
                  <a:schemeClr val="dk1"/>
                </a:solidFill>
                <a:latin typeface="Calibri"/>
                <a:ea typeface="Calibri"/>
                <a:cs typeface="Calibri"/>
                <a:sym typeface="Calibri"/>
              </a:rPr>
              <a:t>Types:</a:t>
            </a:r>
            <a:endParaRPr/>
          </a:p>
          <a:p>
            <a:pPr indent="-171450" lvl="0" marL="171450" marR="0" rtl="0" algn="just">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Bully Algorithm</a:t>
            </a:r>
            <a:endParaRPr/>
          </a:p>
          <a:p>
            <a:pPr indent="-171450" lvl="0" marL="171450" marR="0" rtl="0" algn="just">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Ring Algorithm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Bully Algorithm</a:t>
            </a:r>
            <a:endParaRPr/>
          </a:p>
        </p:txBody>
      </p:sp>
      <p:sp>
        <p:nvSpPr>
          <p:cNvPr id="291" name="Google Shape;291;p33"/>
          <p:cNvSpPr txBox="1"/>
          <p:nvPr>
            <p:ph idx="1" type="body"/>
          </p:nvPr>
        </p:nvSpPr>
        <p:spPr>
          <a:xfrm>
            <a:off x="396875" y="1325562"/>
            <a:ext cx="8588375" cy="5260975"/>
          </a:xfrm>
          <a:prstGeom prst="rect">
            <a:avLst/>
          </a:prstGeom>
          <a:noFill/>
          <a:ln>
            <a:noFill/>
          </a:ln>
        </p:spPr>
        <p:txBody>
          <a:bodyPr anchorCtr="0" anchor="t" bIns="45700" lIns="91425" spcFirstLastPara="1" rIns="91425" wrap="square" tIns="45700">
            <a:noAutofit/>
          </a:bodyPr>
          <a:lstStyle/>
          <a:p>
            <a:pPr indent="-171450" lvl="0" marL="171450" marR="0" rtl="0" algn="just">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When a process(say Pi) sends a request message to to coordinator and does not receive a reply within a fixed time out period, it assumes that coordinator has failed.</a:t>
            </a:r>
            <a:endParaRPr/>
          </a:p>
          <a:p>
            <a:pPr indent="-171450" lvl="0" marL="171450" marR="0" rtl="0" algn="just">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It initiates election by sending  an election message  to every process  with higher priority no than itself.</a:t>
            </a:r>
            <a:endParaRPr/>
          </a:p>
          <a:p>
            <a:pPr indent="-171450" lvl="0" marL="171450" marR="0" rtl="0" algn="just">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If Pi does not receive response  in time out means it has highest priority.</a:t>
            </a:r>
            <a:endParaRPr/>
          </a:p>
          <a:p>
            <a:pPr indent="-171450" lvl="0" marL="171450" marR="0" rtl="0" algn="just">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It will become coordinator and will inform all processes through message.</a:t>
            </a:r>
            <a:endParaRPr/>
          </a:p>
          <a:p>
            <a:pPr indent="-171450" lvl="0" marL="171450" marR="0" rtl="0" algn="just">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If Pi receives reply means other processes with higher priority are available and does not take any decision and waits for message of coordinator.</a:t>
            </a:r>
            <a:endParaRPr/>
          </a:p>
          <a:p>
            <a:pPr indent="-171450" lvl="0" marL="171450" marR="0" rtl="0" algn="just">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When Process Pj receives an election message. It informs sender that is alive and now Pj will do election and will become coordinator if it has highest priority no.</a:t>
            </a:r>
            <a:endParaRPr/>
          </a:p>
          <a:p>
            <a:pPr indent="-171450" lvl="0" marL="171450" marR="0" rtl="0" algn="just">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Else Pj will initiate message and this will continue.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4"/>
          <p:cNvSpPr txBox="1"/>
          <p:nvPr>
            <p:ph type="title"/>
          </p:nvPr>
        </p:nvSpPr>
        <p:spPr>
          <a:xfrm>
            <a:off x="628650" y="365125"/>
            <a:ext cx="7886700" cy="100012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Ring Algorithm</a:t>
            </a:r>
            <a:endParaRPr/>
          </a:p>
        </p:txBody>
      </p:sp>
      <p:sp>
        <p:nvSpPr>
          <p:cNvPr id="297" name="Google Shape;297;p34"/>
          <p:cNvSpPr txBox="1"/>
          <p:nvPr>
            <p:ph idx="1" type="body"/>
          </p:nvPr>
        </p:nvSpPr>
        <p:spPr>
          <a:xfrm>
            <a:off x="331787" y="1166812"/>
            <a:ext cx="8467725" cy="5511800"/>
          </a:xfrm>
          <a:prstGeom prst="rect">
            <a:avLst/>
          </a:prstGeom>
          <a:noFill/>
          <a:ln>
            <a:noFill/>
          </a:ln>
        </p:spPr>
        <p:txBody>
          <a:bodyPr anchorCtr="0" anchor="t" bIns="45700" lIns="91425" spcFirstLastPara="1" rIns="91425" wrap="square" tIns="45700">
            <a:normAutofit/>
          </a:bodyPr>
          <a:lstStyle/>
          <a:p>
            <a:pPr indent="-171450" lvl="0" marL="171450" marR="0" rtl="0" algn="just">
              <a:lnSpc>
                <a:spcPct val="9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Processes are arranged in logical ring.</a:t>
            </a:r>
            <a:endParaRPr/>
          </a:p>
          <a:p>
            <a:pPr indent="-171450" lvl="0" marL="171450" marR="0" rtl="0" algn="just">
              <a:lnSpc>
                <a:spcPct val="90000"/>
              </a:lnSpc>
              <a:spcBef>
                <a:spcPts val="70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Every process in the system knows structure of ring.</a:t>
            </a:r>
            <a:endParaRPr/>
          </a:p>
          <a:p>
            <a:pPr indent="-171450" lvl="0" marL="171450" marR="0" rtl="0" algn="just">
              <a:lnSpc>
                <a:spcPct val="90000"/>
              </a:lnSpc>
              <a:spcBef>
                <a:spcPts val="70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If successor of sender process is down, it can be skipped until active member is achieved.</a:t>
            </a:r>
            <a:endParaRPr/>
          </a:p>
          <a:p>
            <a:pPr indent="-171450" lvl="0" marL="171450" marR="0" rtl="0" algn="just">
              <a:lnSpc>
                <a:spcPct val="90000"/>
              </a:lnSpc>
              <a:spcBef>
                <a:spcPts val="70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When Pi requests coordinator and it is down it will wait for time out, it initiates election by sending election message to successor.</a:t>
            </a:r>
            <a:endParaRPr/>
          </a:p>
          <a:p>
            <a:pPr indent="-171450" lvl="0" marL="171450" marR="0" rtl="0" algn="just">
              <a:lnSpc>
                <a:spcPct val="90000"/>
              </a:lnSpc>
              <a:spcBef>
                <a:spcPts val="70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Message contains priority no of process Pi.</a:t>
            </a:r>
            <a:endParaRPr/>
          </a:p>
          <a:p>
            <a:pPr indent="-171450" lvl="0" marL="171450" marR="0" rtl="0" algn="just">
              <a:lnSpc>
                <a:spcPct val="90000"/>
              </a:lnSpc>
              <a:spcBef>
                <a:spcPts val="70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Each successor will add its priority no on receipt.</a:t>
            </a:r>
            <a:endParaRPr/>
          </a:p>
          <a:p>
            <a:pPr indent="-171450" lvl="0" marL="171450" marR="0" rtl="0" algn="just">
              <a:lnSpc>
                <a:spcPct val="90000"/>
              </a:lnSpc>
              <a:spcBef>
                <a:spcPts val="70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It will circulate and reaches Pi.</a:t>
            </a:r>
            <a:endParaRPr/>
          </a:p>
          <a:p>
            <a:pPr indent="-171450" lvl="0" marL="171450" marR="0" rtl="0" algn="just">
              <a:lnSpc>
                <a:spcPct val="90000"/>
              </a:lnSpc>
              <a:spcBef>
                <a:spcPts val="70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Pi recognizes its own message due to first priority no.</a:t>
            </a:r>
            <a:endParaRPr/>
          </a:p>
          <a:p>
            <a:pPr indent="-171450" lvl="0" marL="171450" marR="0" rtl="0" algn="just">
              <a:lnSpc>
                <a:spcPct val="90000"/>
              </a:lnSpc>
              <a:spcBef>
                <a:spcPts val="70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It selects the highest priority no processor.</a:t>
            </a:r>
            <a:endParaRPr/>
          </a:p>
          <a:p>
            <a:pPr indent="-171450" lvl="0" marL="171450" marR="0" rtl="0" algn="just">
              <a:lnSpc>
                <a:spcPct val="90000"/>
              </a:lnSpc>
              <a:spcBef>
                <a:spcPts val="70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It then circulates coordinator message to all active processes to tell them.</a:t>
            </a:r>
            <a:endParaRPr/>
          </a:p>
          <a:p>
            <a:pPr indent="-171450" lvl="0" marL="171450" marR="0" rtl="0" algn="just">
              <a:lnSpc>
                <a:spcPct val="90000"/>
              </a:lnSpc>
              <a:spcBef>
                <a:spcPts val="70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It deletes coordinator message after complete round when message comes.</a:t>
            </a:r>
            <a:endParaRPr/>
          </a:p>
          <a:p>
            <a:pPr indent="-171450" lvl="0" marL="171450" marR="0" rtl="0" algn="just">
              <a:lnSpc>
                <a:spcPct val="90000"/>
              </a:lnSpc>
              <a:spcBef>
                <a:spcPts val="70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When pj comes after recovery it tells its neighbour its process identity and message will circulate until it reaches coordinator and will receive reply to let it know the coordinator.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5"/>
          <p:cNvSpPr txBox="1"/>
          <p:nvPr>
            <p:ph type="title"/>
          </p:nvPr>
        </p:nvSpPr>
        <p:spPr>
          <a:xfrm>
            <a:off x="1492250" y="0"/>
            <a:ext cx="6807200" cy="69691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Calibri"/>
              <a:buNone/>
            </a:pPr>
            <a:r>
              <a:rPr b="0" i="0" lang="en-US" sz="3000" u="none">
                <a:solidFill>
                  <a:schemeClr val="dk1"/>
                </a:solidFill>
                <a:latin typeface="Calibri"/>
                <a:ea typeface="Calibri"/>
                <a:cs typeface="Calibri"/>
                <a:sym typeface="Calibri"/>
              </a:rPr>
              <a:t>Discussion of Two Election Algorithms</a:t>
            </a:r>
            <a:endParaRPr/>
          </a:p>
        </p:txBody>
      </p:sp>
      <p:sp>
        <p:nvSpPr>
          <p:cNvPr id="303" name="Google Shape;303;p35"/>
          <p:cNvSpPr txBox="1"/>
          <p:nvPr>
            <p:ph idx="1" type="body"/>
          </p:nvPr>
        </p:nvSpPr>
        <p:spPr>
          <a:xfrm>
            <a:off x="322262" y="658812"/>
            <a:ext cx="8139112" cy="4859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Bully Algorithm:</a:t>
            </a:r>
            <a:endParaRPr/>
          </a:p>
          <a:p>
            <a:pPr indent="-177800" lvl="0" marL="171450" marR="0" rtl="0" algn="just">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When lowest priority number process detects coordinator failure in a system of </a:t>
            </a:r>
            <a:r>
              <a:rPr b="1" i="0" lang="en-US" sz="2800" u="none">
                <a:solidFill>
                  <a:schemeClr val="dk1"/>
                </a:solidFill>
                <a:latin typeface="Calibri"/>
                <a:ea typeface="Calibri"/>
                <a:cs typeface="Calibri"/>
                <a:sym typeface="Calibri"/>
              </a:rPr>
              <a:t>n </a:t>
            </a:r>
            <a:r>
              <a:rPr b="0" i="0" lang="en-US" sz="2800" u="none">
                <a:solidFill>
                  <a:schemeClr val="dk1"/>
                </a:solidFill>
                <a:latin typeface="Calibri"/>
                <a:ea typeface="Calibri"/>
                <a:cs typeface="Calibri"/>
                <a:sym typeface="Calibri"/>
              </a:rPr>
              <a:t>processes </a:t>
            </a:r>
            <a:r>
              <a:rPr b="1" i="0" lang="en-US" sz="2800" u="none">
                <a:solidFill>
                  <a:schemeClr val="dk1"/>
                </a:solidFill>
                <a:latin typeface="Calibri"/>
                <a:ea typeface="Calibri"/>
                <a:cs typeface="Calibri"/>
                <a:sym typeface="Calibri"/>
              </a:rPr>
              <a:t>n-2</a:t>
            </a:r>
            <a:r>
              <a:rPr b="0" i="0" lang="en-US" sz="2800" u="none">
                <a:solidFill>
                  <a:schemeClr val="dk1"/>
                </a:solidFill>
                <a:latin typeface="Calibri"/>
                <a:ea typeface="Calibri"/>
                <a:cs typeface="Calibri"/>
                <a:sym typeface="Calibri"/>
              </a:rPr>
              <a:t> elections are performed, leaving failed coordinator and sender.</a:t>
            </a:r>
            <a:endParaRPr/>
          </a:p>
          <a:p>
            <a:pPr indent="-177800" lvl="0" marL="171450" marR="0" rtl="0" algn="just">
              <a:lnSpc>
                <a:spcPct val="90000"/>
              </a:lnSpc>
              <a:spcBef>
                <a:spcPts val="7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In worst case complexity is O(n^2).</a:t>
            </a:r>
            <a:endParaRPr/>
          </a:p>
          <a:p>
            <a:pPr indent="-177800" lvl="0" marL="171450" marR="0" rtl="0" algn="just">
              <a:lnSpc>
                <a:spcPct val="90000"/>
              </a:lnSpc>
              <a:spcBef>
                <a:spcPts val="7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Best case n-2 messages are required. Complexity O(n)</a:t>
            </a:r>
            <a:endParaRPr/>
          </a:p>
          <a:p>
            <a:pPr indent="-171450" lvl="0" marL="171450" marR="0" rtl="0" algn="just">
              <a:lnSpc>
                <a:spcPct val="90000"/>
              </a:lnSpc>
              <a:spcBef>
                <a:spcPts val="7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r>
              <a:rPr b="1" i="0" lang="en-US" sz="2800" u="none">
                <a:solidFill>
                  <a:schemeClr val="dk1"/>
                </a:solidFill>
                <a:latin typeface="Calibri"/>
                <a:ea typeface="Calibri"/>
                <a:cs typeface="Calibri"/>
                <a:sym typeface="Calibri"/>
              </a:rPr>
              <a:t>Ring Algorithm:</a:t>
            </a:r>
            <a:endParaRPr/>
          </a:p>
          <a:p>
            <a:pPr indent="-177800" lvl="0" marL="171450" marR="0" rtl="0" algn="just">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    </a:t>
            </a:r>
            <a:r>
              <a:rPr b="1" i="0" lang="en-US" sz="2800" u="none">
                <a:solidFill>
                  <a:schemeClr val="dk1"/>
                </a:solidFill>
                <a:latin typeface="Calibri"/>
                <a:ea typeface="Calibri"/>
                <a:cs typeface="Calibri"/>
                <a:sym typeface="Calibri"/>
              </a:rPr>
              <a:t>Election requires 2(n-1) messages</a:t>
            </a:r>
            <a:r>
              <a:rPr b="0" i="0" lang="en-US" sz="2800" u="none">
                <a:solidFill>
                  <a:schemeClr val="dk1"/>
                </a:solidFill>
                <a:latin typeface="Calibri"/>
                <a:ea typeface="Calibri"/>
                <a:cs typeface="Calibri"/>
                <a:sym typeface="Calibri"/>
              </a:rPr>
              <a:t>.</a:t>
            </a:r>
            <a:endParaRPr/>
          </a:p>
          <a:p>
            <a:pPr indent="-177800" lvl="0" marL="171450" marR="0" rtl="0" algn="just">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    n-1 messages for one round rotation of election message.</a:t>
            </a:r>
            <a:endParaRPr/>
          </a:p>
          <a:p>
            <a:pPr indent="-177800" lvl="0" marL="171450" marR="0" rtl="0" algn="just">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    n-1 messages for one round rotation of coordinator.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6"/>
          <p:cNvSpPr txBox="1"/>
          <p:nvPr>
            <p:ph type="title"/>
          </p:nvPr>
        </p:nvSpPr>
        <p:spPr>
          <a:xfrm>
            <a:off x="2214562" y="2571750"/>
            <a:ext cx="4243387"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600"/>
              <a:buFont typeface="Calibri"/>
              <a:buNone/>
            </a:pPr>
            <a:r>
              <a:rPr b="0" i="0" lang="en-US" sz="6600" u="none">
                <a:solidFill>
                  <a:schemeClr val="dk1"/>
                </a:solidFill>
                <a:latin typeface="Calibri"/>
                <a:ea typeface="Calibri"/>
                <a:cs typeface="Calibri"/>
                <a:sym typeface="Calibri"/>
              </a:rPr>
              <a:t>Thank You</a:t>
            </a:r>
            <a:endParaRPr/>
          </a:p>
        </p:txBody>
      </p:sp>
      <p:sp>
        <p:nvSpPr>
          <p:cNvPr id="309" name="Google Shape;309;p36"/>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900"/>
              <a:buFont typeface="Calibri"/>
              <a:buNone/>
            </a:pPr>
            <a:fld id="{00000000-1234-1234-1234-123412341234}" type="slidenum">
              <a:rPr b="0" i="0" lang="en-US" sz="9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Deadlock Avoidance  cont..</a:t>
            </a:r>
            <a:endParaRPr/>
          </a:p>
        </p:txBody>
      </p:sp>
      <p:pic>
        <p:nvPicPr>
          <p:cNvPr id="110" name="Google Shape;110;p4"/>
          <p:cNvPicPr preferRelativeResize="0"/>
          <p:nvPr>
            <p:ph idx="1" type="body"/>
          </p:nvPr>
        </p:nvPicPr>
        <p:blipFill rotWithShape="1">
          <a:blip r:embed="rId3">
            <a:alphaModFix/>
          </a:blip>
          <a:srcRect b="0" l="0" r="0" t="0"/>
          <a:stretch/>
        </p:blipFill>
        <p:spPr>
          <a:xfrm>
            <a:off x="638175" y="1320800"/>
            <a:ext cx="4943475" cy="5468937"/>
          </a:xfrm>
          <a:prstGeom prst="rect">
            <a:avLst/>
          </a:prstGeom>
          <a:noFill/>
          <a:ln>
            <a:noFill/>
          </a:ln>
        </p:spPr>
      </p:pic>
      <p:sp>
        <p:nvSpPr>
          <p:cNvPr id="111" name="Google Shape;111;p4"/>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900"/>
              <a:buFont typeface="Calibri"/>
              <a:buNone/>
            </a:pPr>
            <a:fld id="{00000000-1234-1234-1234-123412341234}" type="slidenum">
              <a:rPr b="0" i="0" lang="en-US" sz="9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Deadlock Avoidance  cont..</a:t>
            </a:r>
            <a:endParaRPr/>
          </a:p>
        </p:txBody>
      </p:sp>
      <p:sp>
        <p:nvSpPr>
          <p:cNvPr id="117" name="Google Shape;117;p5"/>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900"/>
              <a:buFont typeface="Calibri"/>
              <a:buNone/>
            </a:pPr>
            <a:fld id="{00000000-1234-1234-1234-123412341234}" type="slidenum">
              <a:rPr b="0" i="0" lang="en-US" sz="900" u="none" cap="none" strike="noStrike">
                <a:solidFill>
                  <a:srgbClr val="898989"/>
                </a:solidFill>
                <a:latin typeface="Calibri"/>
                <a:ea typeface="Calibri"/>
                <a:cs typeface="Calibri"/>
                <a:sym typeface="Calibri"/>
              </a:rPr>
              <a:t>‹#›</a:t>
            </a:fld>
            <a:endParaRPr/>
          </a:p>
        </p:txBody>
      </p:sp>
      <p:pic>
        <p:nvPicPr>
          <p:cNvPr id="118" name="Google Shape;118;p5"/>
          <p:cNvPicPr preferRelativeResize="0"/>
          <p:nvPr>
            <p:ph idx="1" type="body"/>
          </p:nvPr>
        </p:nvPicPr>
        <p:blipFill rotWithShape="1">
          <a:blip r:embed="rId3">
            <a:alphaModFix/>
          </a:blip>
          <a:srcRect b="0" l="0" r="0" t="0"/>
          <a:stretch/>
        </p:blipFill>
        <p:spPr>
          <a:xfrm>
            <a:off x="628650" y="2341562"/>
            <a:ext cx="3824287" cy="3365500"/>
          </a:xfrm>
          <a:prstGeom prst="rect">
            <a:avLst/>
          </a:prstGeom>
          <a:noFill/>
          <a:ln>
            <a:noFill/>
          </a:ln>
        </p:spPr>
      </p:pic>
      <p:sp>
        <p:nvSpPr>
          <p:cNvPr id="119" name="Google Shape;119;p5"/>
          <p:cNvSpPr txBox="1"/>
          <p:nvPr/>
        </p:nvSpPr>
        <p:spPr>
          <a:xfrm>
            <a:off x="255587" y="1693862"/>
            <a:ext cx="8620125" cy="83185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If resource allocation is not done carefully , the system move from a safe sate to unsafe state.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Deadlock Avoidance  cont..</a:t>
            </a:r>
            <a:endParaRPr/>
          </a:p>
        </p:txBody>
      </p:sp>
      <p:sp>
        <p:nvSpPr>
          <p:cNvPr id="125" name="Google Shape;125;p6"/>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900"/>
              <a:buFont typeface="Calibri"/>
              <a:buNone/>
            </a:pPr>
            <a:fld id="{00000000-1234-1234-1234-123412341234}" type="slidenum">
              <a:rPr b="0" i="0" lang="en-US" sz="900" u="none" cap="none" strike="noStrike">
                <a:solidFill>
                  <a:srgbClr val="898989"/>
                </a:solidFill>
                <a:latin typeface="Calibri"/>
                <a:ea typeface="Calibri"/>
                <a:cs typeface="Calibri"/>
                <a:sym typeface="Calibri"/>
              </a:rPr>
              <a:t>‹#›</a:t>
            </a:fld>
            <a:endParaRPr/>
          </a:p>
        </p:txBody>
      </p:sp>
      <p:sp>
        <p:nvSpPr>
          <p:cNvPr id="126" name="Google Shape;126;p6"/>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None/>
            </a:pPr>
            <a:r>
              <a:rPr b="1" i="0" lang="en-US" sz="2100" u="none">
                <a:solidFill>
                  <a:schemeClr val="dk1"/>
                </a:solidFill>
                <a:latin typeface="Calibri"/>
                <a:ea typeface="Calibri"/>
                <a:cs typeface="Calibri"/>
                <a:sym typeface="Calibri"/>
              </a:rPr>
              <a:t>It is important to note the following remarks about safe and unsafe states:</a:t>
            </a:r>
            <a:endParaRPr/>
          </a:p>
          <a:p>
            <a:pPr indent="-38100" lvl="0" marL="171450" marR="0" rtl="0" algn="just">
              <a:lnSpc>
                <a:spcPct val="90000"/>
              </a:lnSpc>
              <a:spcBef>
                <a:spcPts val="700"/>
              </a:spcBef>
              <a:spcAft>
                <a:spcPts val="0"/>
              </a:spcAft>
              <a:buClr>
                <a:schemeClr val="dk1"/>
              </a:buClr>
              <a:buSzPts val="2100"/>
              <a:buFont typeface="Noto Sans Symbols"/>
              <a:buNone/>
            </a:pPr>
            <a:r>
              <a:t/>
            </a:r>
            <a:endParaRPr b="0" i="0" sz="2100" u="none">
              <a:solidFill>
                <a:schemeClr val="dk1"/>
              </a:solidFill>
              <a:latin typeface="Calibri"/>
              <a:ea typeface="Calibri"/>
              <a:cs typeface="Calibri"/>
              <a:sym typeface="Calibri"/>
            </a:endParaRPr>
          </a:p>
          <a:p>
            <a:pPr indent="-171450" lvl="0" marL="171450" marR="0" rtl="0" algn="just">
              <a:lnSpc>
                <a:spcPct val="90000"/>
              </a:lnSpc>
              <a:spcBef>
                <a:spcPts val="700"/>
              </a:spcBef>
              <a:spcAft>
                <a:spcPts val="0"/>
              </a:spcAft>
              <a:buClr>
                <a:schemeClr val="dk1"/>
              </a:buClr>
              <a:buSzPts val="2100"/>
              <a:buFont typeface="Noto Sans Symbols"/>
              <a:buChar char="▪"/>
            </a:pPr>
            <a:r>
              <a:rPr b="0" i="0" lang="en-US" sz="2100" u="none">
                <a:solidFill>
                  <a:schemeClr val="dk1"/>
                </a:solidFill>
                <a:latin typeface="Calibri"/>
                <a:ea typeface="Calibri"/>
                <a:cs typeface="Calibri"/>
                <a:sym typeface="Calibri"/>
              </a:rPr>
              <a:t>The initial state in which no resources are yet allocated is called safe state.</a:t>
            </a:r>
            <a:endParaRPr/>
          </a:p>
          <a:p>
            <a:pPr indent="-171450" lvl="0" marL="171450" marR="0" rtl="0" algn="just">
              <a:lnSpc>
                <a:spcPct val="90000"/>
              </a:lnSpc>
              <a:spcBef>
                <a:spcPts val="700"/>
              </a:spcBef>
              <a:spcAft>
                <a:spcPts val="0"/>
              </a:spcAft>
              <a:buClr>
                <a:schemeClr val="dk1"/>
              </a:buClr>
              <a:buSzPts val="2100"/>
              <a:buFont typeface="Noto Sans Symbols"/>
              <a:buChar char="▪"/>
            </a:pPr>
            <a:r>
              <a:rPr b="0" i="0" lang="en-US" sz="2100" u="none">
                <a:solidFill>
                  <a:schemeClr val="dk1"/>
                </a:solidFill>
                <a:latin typeface="Calibri"/>
                <a:ea typeface="Calibri"/>
                <a:cs typeface="Calibri"/>
                <a:sym typeface="Calibri"/>
              </a:rPr>
              <a:t>Safe state, the system can guarantee that all processes can be run to completion. </a:t>
            </a:r>
            <a:endParaRPr/>
          </a:p>
          <a:p>
            <a:pPr indent="-171450" lvl="0" marL="171450" marR="0" rtl="0" algn="just">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171450" lvl="0" marL="171450" marR="0" rtl="0" algn="just">
              <a:lnSpc>
                <a:spcPct val="90000"/>
              </a:lnSpc>
              <a:spcBef>
                <a:spcPts val="700"/>
              </a:spcBef>
              <a:spcAft>
                <a:spcPts val="0"/>
              </a:spcAft>
              <a:buClr>
                <a:schemeClr val="dk1"/>
              </a:buClr>
              <a:buSzPts val="2100"/>
              <a:buFont typeface="Noto Sans Symbols"/>
              <a:buChar char="▪"/>
            </a:pPr>
            <a:r>
              <a:rPr b="0" i="0" lang="en-US" sz="2100" u="none">
                <a:solidFill>
                  <a:schemeClr val="dk1"/>
                </a:solidFill>
                <a:latin typeface="Calibri"/>
                <a:ea typeface="Calibri"/>
                <a:cs typeface="Calibri"/>
                <a:sym typeface="Calibri"/>
              </a:rPr>
              <a:t>An unsafe state is not a deadlock state, but it may lead to a deadlock state, the system cannot guarantee that all processes can be run to completion.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Deadlock Avoidance  cont..</a:t>
            </a:r>
            <a:endParaRPr/>
          </a:p>
        </p:txBody>
      </p:sp>
      <p:sp>
        <p:nvSpPr>
          <p:cNvPr id="132" name="Google Shape;132;p7"/>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900"/>
              <a:buFont typeface="Calibri"/>
              <a:buNone/>
            </a:pPr>
            <a:fld id="{00000000-1234-1234-1234-123412341234}" type="slidenum">
              <a:rPr b="0" i="0" lang="en-US" sz="900" u="none" cap="none" strike="noStrike">
                <a:solidFill>
                  <a:srgbClr val="898989"/>
                </a:solidFill>
                <a:latin typeface="Calibri"/>
                <a:ea typeface="Calibri"/>
                <a:cs typeface="Calibri"/>
                <a:sym typeface="Calibri"/>
              </a:rPr>
              <a:t>‹#›</a:t>
            </a:fld>
            <a:endParaRPr/>
          </a:p>
        </p:txBody>
      </p:sp>
      <p:sp>
        <p:nvSpPr>
          <p:cNvPr id="133" name="Google Shape;133;p7"/>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It is important to note the following remarks about safe and unsafe states:</a:t>
            </a:r>
            <a:endParaRPr/>
          </a:p>
          <a:p>
            <a:pPr indent="-38100" lvl="0" marL="171450" marR="0" rtl="0" algn="l">
              <a:lnSpc>
                <a:spcPct val="90000"/>
              </a:lnSpc>
              <a:spcBef>
                <a:spcPts val="700"/>
              </a:spcBef>
              <a:spcAft>
                <a:spcPts val="0"/>
              </a:spcAft>
              <a:buClr>
                <a:schemeClr val="dk1"/>
              </a:buClr>
              <a:buSzPts val="2100"/>
              <a:buFont typeface="Noto Sans Symbols"/>
              <a:buNone/>
            </a:pPr>
            <a:r>
              <a:t/>
            </a:r>
            <a:endParaRPr b="0" i="0" sz="2100" u="none">
              <a:solidFill>
                <a:schemeClr val="dk1"/>
              </a:solidFill>
              <a:latin typeface="Calibri"/>
              <a:ea typeface="Calibri"/>
              <a:cs typeface="Calibri"/>
              <a:sym typeface="Calibri"/>
            </a:endParaRPr>
          </a:p>
          <a:p>
            <a:pPr indent="-171450" lvl="0" marL="171450" marR="0" rtl="0" algn="just">
              <a:lnSpc>
                <a:spcPct val="90000"/>
              </a:lnSpc>
              <a:spcBef>
                <a:spcPts val="700"/>
              </a:spcBef>
              <a:spcAft>
                <a:spcPts val="0"/>
              </a:spcAft>
              <a:buClr>
                <a:schemeClr val="dk1"/>
              </a:buClr>
              <a:buSzPts val="2100"/>
              <a:buFont typeface="Noto Sans Symbols"/>
              <a:buChar char="▪"/>
            </a:pPr>
            <a:r>
              <a:rPr b="0" i="0" lang="en-US" sz="2100" u="none">
                <a:solidFill>
                  <a:schemeClr val="dk1"/>
                </a:solidFill>
                <a:latin typeface="Calibri"/>
                <a:ea typeface="Calibri"/>
                <a:cs typeface="Calibri"/>
                <a:sym typeface="Calibri"/>
              </a:rPr>
              <a:t>The initial state in which no resources are yet allocated is called safe state.</a:t>
            </a:r>
            <a:endParaRPr/>
          </a:p>
          <a:p>
            <a:pPr indent="-171450" lvl="0" marL="171450" marR="0" rtl="0" algn="just">
              <a:lnSpc>
                <a:spcPct val="90000"/>
              </a:lnSpc>
              <a:spcBef>
                <a:spcPts val="700"/>
              </a:spcBef>
              <a:spcAft>
                <a:spcPts val="0"/>
              </a:spcAft>
              <a:buClr>
                <a:schemeClr val="dk1"/>
              </a:buClr>
              <a:buSzPts val="2100"/>
              <a:buFont typeface="Noto Sans Symbols"/>
              <a:buChar char="▪"/>
            </a:pPr>
            <a:r>
              <a:rPr b="0" i="0" lang="en-US" sz="2100" u="none">
                <a:solidFill>
                  <a:schemeClr val="dk1"/>
                </a:solidFill>
                <a:latin typeface="Calibri"/>
                <a:ea typeface="Calibri"/>
                <a:cs typeface="Calibri"/>
                <a:sym typeface="Calibri"/>
              </a:rPr>
              <a:t>Safe state, the system can guarantee that all processes can be run to completion. </a:t>
            </a:r>
            <a:endParaRPr/>
          </a:p>
          <a:p>
            <a:pPr indent="-38100" lvl="0" marL="171450" marR="0" rtl="0" algn="just">
              <a:lnSpc>
                <a:spcPct val="90000"/>
              </a:lnSpc>
              <a:spcBef>
                <a:spcPts val="700"/>
              </a:spcBef>
              <a:spcAft>
                <a:spcPts val="0"/>
              </a:spcAft>
              <a:buClr>
                <a:schemeClr val="dk1"/>
              </a:buClr>
              <a:buSzPts val="2100"/>
              <a:buFont typeface="Noto Sans Symbols"/>
              <a:buNone/>
            </a:pPr>
            <a:r>
              <a:t/>
            </a:r>
            <a:endParaRPr b="0" i="0" sz="2100" u="none">
              <a:solidFill>
                <a:schemeClr val="dk1"/>
              </a:solidFill>
              <a:latin typeface="Calibri"/>
              <a:ea typeface="Calibri"/>
              <a:cs typeface="Calibri"/>
              <a:sym typeface="Calibri"/>
            </a:endParaRPr>
          </a:p>
          <a:p>
            <a:pPr indent="-171450" lvl="0" marL="171450" marR="0" rtl="0" algn="just">
              <a:lnSpc>
                <a:spcPct val="90000"/>
              </a:lnSpc>
              <a:spcBef>
                <a:spcPts val="700"/>
              </a:spcBef>
              <a:spcAft>
                <a:spcPts val="0"/>
              </a:spcAft>
              <a:buClr>
                <a:schemeClr val="dk1"/>
              </a:buClr>
              <a:buSzPts val="2100"/>
              <a:buFont typeface="Noto Sans Symbols"/>
              <a:buChar char="▪"/>
            </a:pPr>
            <a:r>
              <a:rPr b="0" i="0" lang="en-US" sz="2100" u="none">
                <a:solidFill>
                  <a:schemeClr val="dk1"/>
                </a:solidFill>
                <a:latin typeface="Calibri"/>
                <a:ea typeface="Calibri"/>
                <a:cs typeface="Calibri"/>
                <a:sym typeface="Calibri"/>
              </a:rPr>
              <a:t>An unsafe state is not a deadlock state, but it may lead to a deadlock state, the system cannot guarantee that all processes can be run to completion.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Deadlock Avoidance  cont..</a:t>
            </a:r>
            <a:endParaRPr/>
          </a:p>
        </p:txBody>
      </p:sp>
      <p:sp>
        <p:nvSpPr>
          <p:cNvPr id="139" name="Google Shape;139;p8"/>
          <p:cNvSpPr txBox="1"/>
          <p:nvPr>
            <p:ph idx="1" type="body"/>
          </p:nvPr>
        </p:nvSpPr>
        <p:spPr>
          <a:xfrm>
            <a:off x="457200" y="1492250"/>
            <a:ext cx="8391525" cy="4895850"/>
          </a:xfrm>
          <a:prstGeom prst="rect">
            <a:avLst/>
          </a:prstGeom>
          <a:noFill/>
          <a:ln>
            <a:noFill/>
          </a:ln>
        </p:spPr>
        <p:txBody>
          <a:bodyPr anchorCtr="0" anchor="t" bIns="45700" lIns="91425" spcFirstLastPara="1" rIns="91425" wrap="square" tIns="45700">
            <a:normAutofit lnSpcReduction="10000"/>
          </a:bodyPr>
          <a:lstStyle/>
          <a:p>
            <a:pPr indent="-171450" lvl="0" marL="171450" marR="0" rtl="0" algn="l">
              <a:lnSpc>
                <a:spcPct val="7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Due to following reason , avoidance rarely used:</a:t>
            </a:r>
            <a:endParaRPr/>
          </a:p>
          <a:p>
            <a:pPr indent="0" lvl="0" marL="171450" marR="0" rtl="0" algn="l">
              <a:lnSpc>
                <a:spcPct val="70000"/>
              </a:lnSpc>
              <a:spcBef>
                <a:spcPts val="700"/>
              </a:spcBef>
              <a:spcAft>
                <a:spcPts val="0"/>
              </a:spcAft>
              <a:buClr>
                <a:schemeClr val="dk1"/>
              </a:buClr>
              <a:buSzPts val="2800"/>
              <a:buFont typeface="Noto Sans Symbols"/>
              <a:buNone/>
            </a:pPr>
            <a:r>
              <a:t/>
            </a:r>
            <a:endParaRPr b="0" i="0" sz="2800" u="none">
              <a:solidFill>
                <a:schemeClr val="dk1"/>
              </a:solidFill>
              <a:latin typeface="Calibri"/>
              <a:ea typeface="Calibri"/>
              <a:cs typeface="Calibri"/>
              <a:sym typeface="Calibri"/>
            </a:endParaRPr>
          </a:p>
          <a:p>
            <a:pPr indent="-177800" lvl="0" marL="171450" marR="0" rtl="0" algn="just">
              <a:lnSpc>
                <a:spcPct val="70000"/>
              </a:lnSpc>
              <a:spcBef>
                <a:spcPts val="700"/>
              </a:spcBef>
              <a:spcAft>
                <a:spcPts val="0"/>
              </a:spcAft>
              <a:buClr>
                <a:schemeClr val="dk1"/>
              </a:buClr>
              <a:buSzPts val="2800"/>
              <a:buFont typeface="Noto Sans Symbols"/>
              <a:buChar char="▪"/>
            </a:pPr>
            <a:r>
              <a:rPr b="0" i="0" lang="en-US" sz="2800" u="none">
                <a:solidFill>
                  <a:schemeClr val="dk1"/>
                </a:solidFill>
                <a:latin typeface="Calibri"/>
                <a:ea typeface="Calibri"/>
                <a:cs typeface="Calibri"/>
                <a:sym typeface="Calibri"/>
              </a:rPr>
              <a:t>Assumption of advance knowledge is available, however in practice, processes rarely know in advance what their maximum resource needs will be. </a:t>
            </a:r>
            <a:endParaRPr/>
          </a:p>
          <a:p>
            <a:pPr indent="-171450" lvl="0" marL="171450" marR="0" rtl="0" algn="just">
              <a:lnSpc>
                <a:spcPct val="70000"/>
              </a:lnSpc>
              <a:spcBef>
                <a:spcPts val="7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177800" lvl="0" marL="171450" marR="0" rtl="0" algn="just">
              <a:lnSpc>
                <a:spcPct val="70000"/>
              </a:lnSpc>
              <a:spcBef>
                <a:spcPts val="700"/>
              </a:spcBef>
              <a:spcAft>
                <a:spcPts val="0"/>
              </a:spcAft>
              <a:buClr>
                <a:schemeClr val="dk1"/>
              </a:buClr>
              <a:buSzPts val="2800"/>
              <a:buFont typeface="Noto Sans Symbols"/>
              <a:buChar char="▪"/>
            </a:pPr>
            <a:r>
              <a:rPr b="0" i="0" lang="en-US" sz="2800" u="none">
                <a:solidFill>
                  <a:schemeClr val="dk1"/>
                </a:solidFill>
                <a:latin typeface="Calibri"/>
                <a:ea typeface="Calibri"/>
                <a:cs typeface="Calibri"/>
                <a:sym typeface="Calibri"/>
              </a:rPr>
              <a:t>Number of processes not known in advance, because dynamically varies.  ( user login , logout)</a:t>
            </a:r>
            <a:endParaRPr/>
          </a:p>
          <a:p>
            <a:pPr indent="0" lvl="0" marL="171450" marR="0" rtl="0" algn="just">
              <a:lnSpc>
                <a:spcPct val="70000"/>
              </a:lnSpc>
              <a:spcBef>
                <a:spcPts val="700"/>
              </a:spcBef>
              <a:spcAft>
                <a:spcPts val="0"/>
              </a:spcAft>
              <a:buClr>
                <a:schemeClr val="dk1"/>
              </a:buClr>
              <a:buSzPts val="2800"/>
              <a:buFont typeface="Noto Sans Symbols"/>
              <a:buNone/>
            </a:pPr>
            <a:r>
              <a:t/>
            </a:r>
            <a:endParaRPr b="0" i="0" sz="2800" u="none">
              <a:solidFill>
                <a:schemeClr val="dk1"/>
              </a:solidFill>
              <a:latin typeface="Calibri"/>
              <a:ea typeface="Calibri"/>
              <a:cs typeface="Calibri"/>
              <a:sym typeface="Calibri"/>
            </a:endParaRPr>
          </a:p>
          <a:p>
            <a:pPr indent="-177800" lvl="0" marL="171450" marR="0" rtl="0" algn="just">
              <a:lnSpc>
                <a:spcPct val="70000"/>
              </a:lnSpc>
              <a:spcBef>
                <a:spcPts val="700"/>
              </a:spcBef>
              <a:spcAft>
                <a:spcPts val="0"/>
              </a:spcAft>
              <a:buClr>
                <a:schemeClr val="dk1"/>
              </a:buClr>
              <a:buSzPts val="2800"/>
              <a:buFont typeface="Noto Sans Symbols"/>
              <a:buChar char="▪"/>
            </a:pPr>
            <a:r>
              <a:rPr b="0" i="0" lang="en-US" sz="2800" u="none">
                <a:solidFill>
                  <a:schemeClr val="dk1"/>
                </a:solidFill>
                <a:latin typeface="Calibri"/>
                <a:ea typeface="Calibri"/>
                <a:cs typeface="Calibri"/>
                <a:sym typeface="Calibri"/>
              </a:rPr>
              <a:t>Number of units change dynamically (machine crash).</a:t>
            </a:r>
            <a:endParaRPr/>
          </a:p>
          <a:p>
            <a:pPr indent="0" lvl="0" marL="171450" marR="0" rtl="0" algn="just">
              <a:lnSpc>
                <a:spcPct val="70000"/>
              </a:lnSpc>
              <a:spcBef>
                <a:spcPts val="700"/>
              </a:spcBef>
              <a:spcAft>
                <a:spcPts val="0"/>
              </a:spcAft>
              <a:buClr>
                <a:schemeClr val="dk1"/>
              </a:buClr>
              <a:buSzPts val="2800"/>
              <a:buFont typeface="Noto Sans Symbols"/>
              <a:buNone/>
            </a:pPr>
            <a:r>
              <a:t/>
            </a:r>
            <a:endParaRPr b="0" i="0" sz="2800" u="none">
              <a:solidFill>
                <a:schemeClr val="dk1"/>
              </a:solidFill>
              <a:latin typeface="Calibri"/>
              <a:ea typeface="Calibri"/>
              <a:cs typeface="Calibri"/>
              <a:sym typeface="Calibri"/>
            </a:endParaRPr>
          </a:p>
          <a:p>
            <a:pPr indent="-177800" lvl="0" marL="171450" marR="0" rtl="0" algn="just">
              <a:lnSpc>
                <a:spcPct val="70000"/>
              </a:lnSpc>
              <a:spcBef>
                <a:spcPts val="700"/>
              </a:spcBef>
              <a:spcAft>
                <a:spcPts val="0"/>
              </a:spcAft>
              <a:buClr>
                <a:schemeClr val="dk1"/>
              </a:buClr>
              <a:buSzPts val="2800"/>
              <a:buFont typeface="Noto Sans Symbols"/>
              <a:buChar char="▪"/>
            </a:pPr>
            <a:r>
              <a:rPr b="0" i="0" lang="en-US" sz="2800" u="none">
                <a:solidFill>
                  <a:schemeClr val="dk1"/>
                </a:solidFill>
                <a:latin typeface="Calibri"/>
                <a:ea typeface="Calibri"/>
                <a:cs typeface="Calibri"/>
                <a:sym typeface="Calibri"/>
              </a:rPr>
              <a:t>Restriction on resource allocation , degrades the system performance. </a:t>
            </a:r>
            <a:endParaRPr/>
          </a:p>
          <a:p>
            <a:pPr indent="0" lvl="0" marL="171450" marR="0" rtl="0" algn="l">
              <a:lnSpc>
                <a:spcPct val="90000"/>
              </a:lnSpc>
              <a:spcBef>
                <a:spcPts val="75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140" name="Google Shape;140;p8"/>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900"/>
              <a:buFont typeface="Calibri"/>
              <a:buNone/>
            </a:pPr>
            <a:fld id="{00000000-1234-1234-1234-123412341234}" type="slidenum">
              <a:rPr b="0" i="0" lang="en-US" sz="9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695325" y="0"/>
            <a:ext cx="7886700" cy="65881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Deadlock Detection</a:t>
            </a:r>
            <a:endParaRPr/>
          </a:p>
        </p:txBody>
      </p:sp>
      <p:sp>
        <p:nvSpPr>
          <p:cNvPr id="146" name="Google Shape;146;p9"/>
          <p:cNvSpPr txBox="1"/>
          <p:nvPr>
            <p:ph idx="1" type="body"/>
          </p:nvPr>
        </p:nvSpPr>
        <p:spPr>
          <a:xfrm>
            <a:off x="412750" y="884237"/>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just">
              <a:lnSpc>
                <a:spcPct val="9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Uses algorithm that keeps examing state of system to determine </a:t>
            </a:r>
            <a:r>
              <a:rPr lang="en-US" sz="2400"/>
              <a:t>whether</a:t>
            </a:r>
            <a:r>
              <a:rPr b="0" i="0" lang="en-US" sz="2400" u="none">
                <a:solidFill>
                  <a:schemeClr val="dk1"/>
                </a:solidFill>
                <a:latin typeface="Calibri"/>
                <a:ea typeface="Calibri"/>
                <a:cs typeface="Calibri"/>
                <a:sym typeface="Calibri"/>
              </a:rPr>
              <a:t> a deadlock has occurred.</a:t>
            </a:r>
            <a:endParaRPr/>
          </a:p>
          <a:p>
            <a:pPr indent="-171450" lvl="0" marL="171450" marR="0" rtl="0" algn="just">
              <a:lnSpc>
                <a:spcPct val="90000"/>
              </a:lnSpc>
              <a:spcBef>
                <a:spcPts val="7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When deadlock has occurred system takes action to recover.</a:t>
            </a:r>
            <a:endParaRPr/>
          </a:p>
          <a:p>
            <a:pPr indent="-171450" lvl="0" marL="171450" marR="0" rtl="0" algn="just">
              <a:lnSpc>
                <a:spcPct val="90000"/>
              </a:lnSpc>
              <a:spcBef>
                <a:spcPts val="7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Algorithms are same for centralized as well as distributed.</a:t>
            </a:r>
            <a:endParaRPr/>
          </a:p>
          <a:p>
            <a:pPr indent="-171450" lvl="0" marL="171450" marR="0" rtl="0" algn="just">
              <a:lnSpc>
                <a:spcPct val="90000"/>
              </a:lnSpc>
              <a:spcBef>
                <a:spcPts val="7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Uses resource allocation graph and searching for cycle or not depending upon single or multiple units of resources.</a:t>
            </a:r>
            <a:endParaRPr/>
          </a:p>
          <a:p>
            <a:pPr indent="-171450" lvl="0" marL="171450" marR="0" rtl="0" algn="just">
              <a:lnSpc>
                <a:spcPct val="90000"/>
              </a:lnSpc>
              <a:spcBef>
                <a:spcPts val="70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Following steps are needed to construct Weight For Graph(WFG).</a:t>
            </a:r>
            <a:endParaRPr/>
          </a:p>
          <a:p>
            <a:pPr indent="-171450" lvl="0" marL="171450" marR="0" rtl="0" algn="just">
              <a:lnSpc>
                <a:spcPct val="90000"/>
              </a:lnSpc>
              <a:spcBef>
                <a:spcPts val="700"/>
              </a:spcBef>
              <a:spcAft>
                <a:spcPts val="0"/>
              </a:spcAft>
              <a:buClr>
                <a:schemeClr val="dk1"/>
              </a:buClr>
              <a:buSzPts val="2400"/>
              <a:buFont typeface="Arial"/>
              <a:buAutoNum type="arabicParenR"/>
            </a:pPr>
            <a:r>
              <a:rPr b="0" i="0" lang="en-US" sz="2400" u="none">
                <a:solidFill>
                  <a:schemeClr val="dk1"/>
                </a:solidFill>
                <a:latin typeface="Calibri"/>
                <a:ea typeface="Calibri"/>
                <a:cs typeface="Calibri"/>
                <a:sym typeface="Calibri"/>
              </a:rPr>
              <a:t>Construct separate Resource allocation graph for each site. Resource node exists for all local resources and process node exists for all processes that are either holding or waiting for resource.</a:t>
            </a:r>
            <a:endParaRPr/>
          </a:p>
          <a:p>
            <a:pPr indent="-171450" lvl="0" marL="171450" marR="0" rtl="0" algn="just">
              <a:lnSpc>
                <a:spcPct val="90000"/>
              </a:lnSpc>
              <a:spcBef>
                <a:spcPts val="700"/>
              </a:spcBef>
              <a:spcAft>
                <a:spcPts val="0"/>
              </a:spcAft>
              <a:buClr>
                <a:schemeClr val="dk1"/>
              </a:buClr>
              <a:buSzPts val="2400"/>
              <a:buFont typeface="Arial"/>
              <a:buAutoNum type="arabicParenR"/>
            </a:pPr>
            <a:r>
              <a:rPr b="0" i="0" lang="en-US" sz="2400" u="none">
                <a:solidFill>
                  <a:schemeClr val="dk1"/>
                </a:solidFill>
                <a:latin typeface="Calibri"/>
                <a:ea typeface="Calibri"/>
                <a:cs typeface="Calibri"/>
                <a:sym typeface="Calibri"/>
              </a:rPr>
              <a:t>Construct WFG by removing resources and collapsing edges.</a:t>
            </a:r>
            <a:endParaRPr/>
          </a:p>
          <a:p>
            <a:pPr indent="-171450" lvl="0" marL="171450" marR="0" rtl="0" algn="just">
              <a:lnSpc>
                <a:spcPct val="90000"/>
              </a:lnSpc>
              <a:spcBef>
                <a:spcPts val="700"/>
              </a:spcBef>
              <a:spcAft>
                <a:spcPts val="0"/>
              </a:spcAft>
              <a:buClr>
                <a:schemeClr val="dk1"/>
              </a:buClr>
              <a:buSzPts val="2400"/>
              <a:buFont typeface="Arial"/>
              <a:buAutoNum type="arabicParenR"/>
            </a:pPr>
            <a:r>
              <a:rPr b="0" i="0" lang="en-US" sz="2400" u="none">
                <a:solidFill>
                  <a:schemeClr val="dk1"/>
                </a:solidFill>
                <a:latin typeface="Calibri"/>
                <a:ea typeface="Calibri"/>
                <a:cs typeface="Calibri"/>
                <a:sym typeface="Calibri"/>
              </a:rPr>
              <a:t>Take union of all WFG of all sites and construct single global WFG.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2015-11-26T07:01:12Z</dcterms:created>
  <dc:creator>Jawwad Rafiq</dc:creator>
</cp:coreProperties>
</file>