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iWg8iS8xlPBPnR3ISmkihsobcw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1" name="Google Shape;8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p:nvPr>
            <p:ph idx="2" type="pic"/>
          </p:nvPr>
        </p:nvSpPr>
        <p:spPr>
          <a:xfrm>
            <a:off x="1792288" y="612775"/>
            <a:ext cx="5486400" cy="4114800"/>
          </a:xfrm>
          <a:prstGeom prst="rect">
            <a:avLst/>
          </a:prstGeom>
          <a:noFill/>
          <a:ln>
            <a:noFill/>
          </a:ln>
        </p:spPr>
      </p:sp>
      <p:sp>
        <p:nvSpPr>
          <p:cNvPr id="36" name="Google Shape;36;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7" name="Google Shape;3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a:t>
            </a:r>
            <a:endParaRPr/>
          </a:p>
        </p:txBody>
      </p:sp>
      <p:sp>
        <p:nvSpPr>
          <p:cNvPr id="89" name="Google Shape;89;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A set of blocked processes each holding a resource and waiting to acquire a resource held by another process in the set. </a:t>
            </a:r>
            <a:endParaRPr/>
          </a:p>
          <a:p>
            <a:pPr indent="-203200" lvl="0" marL="342900" marR="0" rtl="0" algn="l">
              <a:lnSpc>
                <a:spcPct val="80000"/>
              </a:lnSpc>
              <a:spcBef>
                <a:spcPts val="440"/>
              </a:spcBef>
              <a:spcAft>
                <a:spcPts val="0"/>
              </a:spcAft>
              <a:buClr>
                <a:schemeClr val="dk1"/>
              </a:buClr>
              <a:buSzPts val="2200"/>
              <a:buFont typeface="Noto Sans Symbols"/>
              <a:buNone/>
            </a:pPr>
            <a:r>
              <a:t/>
            </a:r>
            <a:endParaRPr b="0" i="0" sz="2200" u="none" cap="none" strike="noStrik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Example:</a:t>
            </a:r>
            <a:br>
              <a:rPr b="0" i="0" lang="en-US" sz="2200" u="none" cap="none" strike="noStrike">
                <a:solidFill>
                  <a:schemeClr val="dk1"/>
                </a:solidFill>
                <a:latin typeface="Calibri"/>
                <a:ea typeface="Calibri"/>
                <a:cs typeface="Calibri"/>
                <a:sym typeface="Calibri"/>
              </a:rPr>
            </a:b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System has 2 tape drives.</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P1 requests for one tape drive and the system allocates tape drive 1.</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P2 request for one tape drive and the system allocates tape drive 2.</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P1 request for one more tape drive and enter in waiting state. </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P2 request for one more tape drive and it also enter in waiting state. </a:t>
            </a:r>
            <a:endParaRPr/>
          </a:p>
        </p:txBody>
      </p:sp>
      <p:sp>
        <p:nvSpPr>
          <p:cNvPr id="90" name="Google Shape;90;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Necessary and Sufficient Conditions for Deadlock</a:t>
            </a:r>
            <a:endParaRPr/>
          </a:p>
        </p:txBody>
      </p:sp>
      <p:sp>
        <p:nvSpPr>
          <p:cNvPr id="166" name="Google Shape;166;p10"/>
          <p:cNvSpPr txBox="1"/>
          <p:nvPr>
            <p:ph idx="1" type="body"/>
          </p:nvPr>
        </p:nvSpPr>
        <p:spPr>
          <a:xfrm>
            <a:off x="628650" y="1825625"/>
            <a:ext cx="7886700" cy="52228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 cycle is necessary condition for a deadlock.</a:t>
            </a:r>
            <a:endParaRPr/>
          </a:p>
          <a:p>
            <a:pPr indent="-152400" lvl="0" marL="342900" marR="0" rtl="0" algn="l">
              <a:lnSpc>
                <a:spcPct val="9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167" name="Google Shape;167;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168" name="Google Shape;168;p10"/>
          <p:cNvPicPr preferRelativeResize="0"/>
          <p:nvPr/>
        </p:nvPicPr>
        <p:blipFill rotWithShape="1">
          <a:blip r:embed="rId3">
            <a:alphaModFix/>
          </a:blip>
          <a:srcRect b="0" l="0" r="0" t="0"/>
          <a:stretch/>
        </p:blipFill>
        <p:spPr>
          <a:xfrm>
            <a:off x="628650" y="2482850"/>
            <a:ext cx="4803775" cy="40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Necessary and Sufficient Conditions for Deadlock cont..</a:t>
            </a:r>
            <a:endParaRPr/>
          </a:p>
        </p:txBody>
      </p:sp>
      <p:sp>
        <p:nvSpPr>
          <p:cNvPr id="174" name="Google Shape;174;p11"/>
          <p:cNvSpPr txBox="1"/>
          <p:nvPr>
            <p:ph idx="1" type="body"/>
          </p:nvPr>
        </p:nvSpPr>
        <p:spPr>
          <a:xfrm>
            <a:off x="628650" y="1825625"/>
            <a:ext cx="7886700" cy="16684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 cycle is necessary condition for a deadlock.</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presence of cycle is necessary condition for deadlock but not sufficient.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This diagram contains cycle but does not represent a deadlock. </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
        <p:nvSpPr>
          <p:cNvPr id="175" name="Google Shape;175;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176" name="Google Shape;176;p11"/>
          <p:cNvPicPr preferRelativeResize="0"/>
          <p:nvPr/>
        </p:nvPicPr>
        <p:blipFill rotWithShape="1">
          <a:blip r:embed="rId3">
            <a:alphaModFix/>
          </a:blip>
          <a:srcRect b="3462" l="8360" r="7625" t="3166"/>
          <a:stretch/>
        </p:blipFill>
        <p:spPr>
          <a:xfrm>
            <a:off x="4094162" y="3268662"/>
            <a:ext cx="4518025" cy="3494087"/>
          </a:xfrm>
          <a:prstGeom prst="rect">
            <a:avLst/>
          </a:prstGeom>
          <a:noFill/>
          <a:ln>
            <a:noFill/>
          </a:ln>
        </p:spPr>
      </p:pic>
      <p:sp>
        <p:nvSpPr>
          <p:cNvPr id="177" name="Google Shape;177;p11"/>
          <p:cNvSpPr txBox="1"/>
          <p:nvPr/>
        </p:nvSpPr>
        <p:spPr>
          <a:xfrm>
            <a:off x="628650" y="3951287"/>
            <a:ext cx="3275012" cy="23082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When P3 completes its processing. It release R1.</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R1 assigned to P2.</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P2 complete its job and release R2,R1.</a:t>
            </a:r>
            <a:br>
              <a:rPr b="0" i="0" lang="en-US" sz="1800" u="none">
                <a:solidFill>
                  <a:schemeClr val="dk1"/>
                </a:solidFill>
                <a:latin typeface="Calibri"/>
                <a:ea typeface="Calibri"/>
                <a:cs typeface="Calibri"/>
                <a:sym typeface="Calibri"/>
              </a:rPr>
            </a:b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R2 allocated to P1.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Necessary and Sufficient Conditions for Deadlock cont..</a:t>
            </a:r>
            <a:endParaRPr/>
          </a:p>
        </p:txBody>
      </p:sp>
      <p:sp>
        <p:nvSpPr>
          <p:cNvPr id="183" name="Google Shape;183;p12"/>
          <p:cNvSpPr txBox="1"/>
          <p:nvPr>
            <p:ph idx="1" type="body"/>
          </p:nvPr>
        </p:nvSpPr>
        <p:spPr>
          <a:xfrm>
            <a:off x="628650" y="1825625"/>
            <a:ext cx="7886700" cy="224155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If processes forming a cycle , and one or more resources Ri have more than one unit,  and a knot will be there,  deadlock occurs.</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P3 request for R2.  (P3,R2) added to the graph.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This graph has two cycles (P1,R2,P2,R1,P1) and (P3,R2,P2,R1,P3) in knot (P1,R2,P3,R1,P1).</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
        <p:nvSpPr>
          <p:cNvPr id="184" name="Google Shape;184;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185" name="Google Shape;185;p12"/>
          <p:cNvPicPr preferRelativeResize="0"/>
          <p:nvPr/>
        </p:nvPicPr>
        <p:blipFill rotWithShape="1">
          <a:blip r:embed="rId3">
            <a:alphaModFix/>
          </a:blip>
          <a:srcRect b="0" l="0" r="0" t="0"/>
          <a:stretch/>
        </p:blipFill>
        <p:spPr>
          <a:xfrm>
            <a:off x="3248025" y="3429000"/>
            <a:ext cx="4573587" cy="317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Necessary and Sufficient Conditions for Deadlock cont..</a:t>
            </a:r>
            <a:endParaRPr/>
          </a:p>
        </p:txBody>
      </p:sp>
      <p:sp>
        <p:nvSpPr>
          <p:cNvPr id="191" name="Google Shape;191;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Necessary and sufficient condition for deadlock can be summarized as follows:</a:t>
            </a:r>
            <a:br>
              <a:rPr b="0" i="0" lang="en-US" sz="3200" u="none">
                <a:solidFill>
                  <a:schemeClr val="dk1"/>
                </a:solidFill>
                <a:latin typeface="Calibri"/>
                <a:ea typeface="Calibri"/>
                <a:cs typeface="Calibri"/>
                <a:sym typeface="Calibri"/>
              </a:rPr>
            </a:b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cycle is necessary for deadlock.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there is a only single unit in one Resource in cycle.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more than one unit are there in cycle, then a knot is sufficient for a deadlock. </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92" name="Google Shape;192;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Wait-for graph (WFG)</a:t>
            </a:r>
            <a:endParaRPr/>
          </a:p>
        </p:txBody>
      </p:sp>
      <p:sp>
        <p:nvSpPr>
          <p:cNvPr id="198" name="Google Shape;198;p14"/>
          <p:cNvSpPr txBox="1"/>
          <p:nvPr>
            <p:ph idx="1" type="body"/>
          </p:nvPr>
        </p:nvSpPr>
        <p:spPr>
          <a:xfrm>
            <a:off x="628650" y="1511300"/>
            <a:ext cx="8515350" cy="4351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each resource has one unit , simplified form of graph is used.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Conversion from allocation graph to a WFG, removing the resource nodes.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This simplification based on , a resource can always be identified by its current owner ( process holding it ).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99" name="Google Shape;199;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5"/>
          <p:cNvPicPr preferRelativeResize="0"/>
          <p:nvPr/>
        </p:nvPicPr>
        <p:blipFill rotWithShape="1">
          <a:blip r:embed="rId3">
            <a:alphaModFix/>
          </a:blip>
          <a:srcRect b="0" l="0" r="0" t="5169"/>
          <a:stretch/>
        </p:blipFill>
        <p:spPr>
          <a:xfrm>
            <a:off x="838200" y="1066800"/>
            <a:ext cx="7696200" cy="44846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Handling Deadlocks </a:t>
            </a:r>
            <a:endParaRPr/>
          </a:p>
        </p:txBody>
      </p:sp>
      <p:sp>
        <p:nvSpPr>
          <p:cNvPr id="210" name="Google Shape;210;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Prevention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Avoidance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Detection and recovery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11" name="Google Shape;211;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Prevention</a:t>
            </a:r>
            <a:endParaRPr/>
          </a:p>
        </p:txBody>
      </p:sp>
      <p:sp>
        <p:nvSpPr>
          <p:cNvPr id="217" name="Google Shape;217;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700"/>
              <a:buFont typeface="Noto Sans Symbols"/>
              <a:buChar char="▪"/>
            </a:pPr>
            <a:r>
              <a:rPr b="0" i="0" lang="en-US" sz="2700" u="none">
                <a:solidFill>
                  <a:schemeClr val="dk1"/>
                </a:solidFill>
                <a:latin typeface="Calibri"/>
                <a:ea typeface="Calibri"/>
                <a:cs typeface="Calibri"/>
                <a:sym typeface="Calibri"/>
              </a:rPr>
              <a:t>Designing the system in a way that deadlock become impossible.</a:t>
            </a:r>
            <a:endParaRPr/>
          </a:p>
          <a:p>
            <a:pPr indent="-342900" lvl="0" marL="342900" marR="0" rtl="0" algn="l">
              <a:lnSpc>
                <a:spcPct val="80000"/>
              </a:lnSpc>
              <a:spcBef>
                <a:spcPts val="540"/>
              </a:spcBef>
              <a:spcAft>
                <a:spcPts val="0"/>
              </a:spcAft>
              <a:buClr>
                <a:schemeClr val="dk1"/>
              </a:buClr>
              <a:buSzPts val="2700"/>
              <a:buFont typeface="Noto Sans Symbols"/>
              <a:buChar char="▪"/>
            </a:pPr>
            <a:r>
              <a:rPr b="0" i="0" lang="en-US" sz="2700" u="none">
                <a:solidFill>
                  <a:schemeClr val="dk1"/>
                </a:solidFill>
                <a:latin typeface="Calibri"/>
                <a:ea typeface="Calibri"/>
                <a:cs typeface="Calibri"/>
                <a:sym typeface="Calibri"/>
              </a:rPr>
              <a:t>Prevention is different from avoidance because no runtime testing (dynamically) of potential allocations need be performed. </a:t>
            </a:r>
            <a:endParaRPr/>
          </a:p>
          <a:p>
            <a:pPr indent="-171450" lvl="0" marL="342900" marR="0" rtl="0" algn="l">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171450" lvl="0" marL="342900" marR="0" rtl="0" algn="l">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342900" lvl="0" marL="342900" marR="0" rtl="0" algn="l">
              <a:lnSpc>
                <a:spcPct val="80000"/>
              </a:lnSpc>
              <a:spcBef>
                <a:spcPts val="540"/>
              </a:spcBef>
              <a:spcAft>
                <a:spcPts val="0"/>
              </a:spcAft>
              <a:buClr>
                <a:schemeClr val="dk1"/>
              </a:buClr>
              <a:buSzPts val="2700"/>
              <a:buFont typeface="Noto Sans Symbols"/>
              <a:buChar char="▪"/>
            </a:pPr>
            <a:r>
              <a:rPr b="0" i="0" lang="en-US" sz="2700" u="none">
                <a:solidFill>
                  <a:schemeClr val="dk1"/>
                </a:solidFill>
                <a:latin typeface="Calibri"/>
                <a:ea typeface="Calibri"/>
                <a:cs typeface="Calibri"/>
                <a:sym typeface="Calibri"/>
              </a:rPr>
              <a:t>Prevent the one of the four necessary conditions:</a:t>
            </a:r>
            <a:endParaRPr/>
          </a:p>
          <a:p>
            <a:pPr indent="-285750" lvl="1" marL="742950" marR="0" rtl="0" algn="l">
              <a:lnSpc>
                <a:spcPct val="8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Mutual exclusion condition</a:t>
            </a:r>
            <a:endParaRPr/>
          </a:p>
          <a:p>
            <a:pPr indent="-285750" lvl="1" marL="742950" marR="0" rtl="0" algn="l">
              <a:lnSpc>
                <a:spcPct val="8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Hold and wait condition </a:t>
            </a:r>
            <a:endParaRPr/>
          </a:p>
          <a:p>
            <a:pPr indent="-285750" lvl="1" marL="742950" marR="0" rtl="0" algn="l">
              <a:lnSpc>
                <a:spcPct val="8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No-Preemption condition </a:t>
            </a:r>
            <a:endParaRPr/>
          </a:p>
          <a:p>
            <a:pPr indent="-285750" lvl="1" marL="742950" marR="0" rtl="0" algn="l">
              <a:lnSpc>
                <a:spcPct val="8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Circular-wait condition </a:t>
            </a:r>
            <a:endParaRPr/>
          </a:p>
          <a:p>
            <a:pPr indent="-171450" lvl="0" marL="342900" marR="0" rtl="0" algn="l">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171450" lvl="0" marL="342900" marR="0" rtl="0" algn="l">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171450" lvl="0" marL="342900" marR="0" rtl="0" algn="l">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171450" lvl="0" marL="342900" marR="0" rtl="0" algn="l">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
        <p:nvSpPr>
          <p:cNvPr id="218" name="Google Shape;218;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Prevention cont..</a:t>
            </a:r>
            <a:endParaRPr/>
          </a:p>
        </p:txBody>
      </p:sp>
      <p:sp>
        <p:nvSpPr>
          <p:cNvPr id="224" name="Google Shape;224;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Mutual Exclusion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Unfortunately it is not possible to prevent deadlocks by denying mutual-exclusion.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Cannot be prevented for all resources.  Some resources are intrinsically non-sharable for example printer, and some are sharable like CPU.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25" name="Google Shape;225;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Prevention cont..</a:t>
            </a:r>
            <a:endParaRPr/>
          </a:p>
        </p:txBody>
      </p:sp>
      <p:sp>
        <p:nvSpPr>
          <p:cNvPr id="231" name="Google Shape;231;p19"/>
          <p:cNvSpPr txBox="1"/>
          <p:nvPr>
            <p:ph idx="1" type="body"/>
          </p:nvPr>
        </p:nvSpPr>
        <p:spPr>
          <a:xfrm>
            <a:off x="338137" y="1571625"/>
            <a:ext cx="8416925" cy="4351337"/>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700"/>
              <a:buFont typeface="Arial"/>
              <a:buNone/>
            </a:pPr>
            <a:r>
              <a:rPr b="1" i="0" lang="en-US" sz="2700" u="none">
                <a:solidFill>
                  <a:schemeClr val="dk1"/>
                </a:solidFill>
                <a:latin typeface="Calibri"/>
                <a:ea typeface="Calibri"/>
                <a:cs typeface="Calibri"/>
                <a:sym typeface="Calibri"/>
              </a:rPr>
              <a:t>Hold and wait ( Collective Requests )</a:t>
            </a:r>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This method denies the hold-and-wait condition.</a:t>
            </a:r>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We must guarantee that whenever a process requests a resource, it does not hold any other resources. </a:t>
            </a:r>
            <a:endParaRPr/>
          </a:p>
          <a:p>
            <a:pPr indent="-171450" lvl="0" marL="342900" marR="0" rtl="0" algn="just">
              <a:lnSpc>
                <a:spcPct val="8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342900" lvl="0" marL="342900" marR="0" rtl="0" algn="just">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Following policies maybe used to ensure this:</a:t>
            </a:r>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1. A process must request all of its resources before it begins execution. If all the needed resources are available , they are allocated to it. </a:t>
            </a:r>
            <a:br>
              <a:rPr b="0" i="0" lang="en-US" sz="2700" u="none">
                <a:solidFill>
                  <a:schemeClr val="dk1"/>
                </a:solidFill>
                <a:latin typeface="Calibri"/>
                <a:ea typeface="Calibri"/>
                <a:cs typeface="Calibri"/>
                <a:sym typeface="Calibri"/>
              </a:rPr>
            </a:br>
            <a:r>
              <a:rPr b="0" i="0" lang="en-US" sz="2700" u="none">
                <a:solidFill>
                  <a:schemeClr val="dk1"/>
                </a:solidFill>
                <a:latin typeface="Calibri"/>
                <a:ea typeface="Calibri"/>
                <a:cs typeface="Calibri"/>
                <a:sym typeface="Calibri"/>
              </a:rPr>
              <a:t>If one or more resources are not available , none will be allocated and process would just wait. </a:t>
            </a:r>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
        <p:nvSpPr>
          <p:cNvPr id="232" name="Google Shape;232;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example. </a:t>
            </a:r>
            <a:endParaRPr/>
          </a:p>
        </p:txBody>
      </p:sp>
      <p:pic>
        <p:nvPicPr>
          <p:cNvPr id="96" name="Google Shape;96;p2"/>
          <p:cNvPicPr preferRelativeResize="0"/>
          <p:nvPr>
            <p:ph idx="1" type="body"/>
          </p:nvPr>
        </p:nvPicPr>
        <p:blipFill rotWithShape="1">
          <a:blip r:embed="rId3">
            <a:alphaModFix/>
          </a:blip>
          <a:srcRect b="0" l="0" r="0" t="0"/>
          <a:stretch/>
        </p:blipFill>
        <p:spPr>
          <a:xfrm>
            <a:off x="628650" y="2033587"/>
            <a:ext cx="7981950" cy="3740150"/>
          </a:xfrm>
          <a:prstGeom prst="rect">
            <a:avLst/>
          </a:prstGeom>
          <a:noFill/>
          <a:ln>
            <a:noFill/>
          </a:ln>
        </p:spPr>
      </p:pic>
      <p:sp>
        <p:nvSpPr>
          <p:cNvPr id="97" name="Google Shape;97;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Prevention cont..</a:t>
            </a:r>
            <a:endParaRPr/>
          </a:p>
        </p:txBody>
      </p:sp>
      <p:sp>
        <p:nvSpPr>
          <p:cNvPr id="238" name="Google Shape;238;p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Problems in Hold and wait ( Collective Requests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Low resource utilization because a process may hold many resources but all of them not used.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may cause starvation because whenever a process made a request , resources are not available. </a:t>
            </a:r>
            <a:endParaRPr/>
          </a:p>
        </p:txBody>
      </p:sp>
      <p:sp>
        <p:nvSpPr>
          <p:cNvPr id="239" name="Google Shape;239;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457200" y="0"/>
            <a:ext cx="8229600" cy="4873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Deadlock Prevention cont..</a:t>
            </a:r>
            <a:endParaRPr/>
          </a:p>
        </p:txBody>
      </p:sp>
      <p:sp>
        <p:nvSpPr>
          <p:cNvPr id="245" name="Google Shape;245;p21"/>
          <p:cNvSpPr txBox="1"/>
          <p:nvPr>
            <p:ph idx="1" type="body"/>
          </p:nvPr>
        </p:nvSpPr>
        <p:spPr>
          <a:xfrm>
            <a:off x="457200" y="609600"/>
            <a:ext cx="82296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1800"/>
              <a:buFont typeface="Noto Sans Symbols"/>
              <a:buChar char="▪"/>
            </a:pPr>
            <a:r>
              <a:rPr b="1" i="0" lang="en-US" sz="1800" u="none">
                <a:solidFill>
                  <a:schemeClr val="dk1"/>
                </a:solidFill>
                <a:latin typeface="Calibri"/>
                <a:ea typeface="Calibri"/>
                <a:cs typeface="Calibri"/>
                <a:sym typeface="Calibri"/>
              </a:rPr>
              <a:t>No-Preemption condition ( resources will be preempted)</a:t>
            </a:r>
            <a:endParaRPr/>
          </a:p>
          <a:p>
            <a:pPr indent="-342900" lvl="0" marL="342900" marR="0" rtl="0" algn="l">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A preemptable resource is one whose state can be easily saved and restored later. </a:t>
            </a:r>
            <a:endParaRPr/>
          </a:p>
          <a:p>
            <a:pPr indent="-342900" lvl="0" marL="342900" marR="0" rtl="0" algn="l">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A resource temporarily taken away from the process without harm to the computation performed by this process.</a:t>
            </a:r>
            <a:endParaRPr/>
          </a:p>
          <a:p>
            <a:pPr indent="-342900" lvl="0" marL="342900" marR="0" rtl="0" algn="l">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CPU, Main Memory are preemptable resources. </a:t>
            </a:r>
            <a:endParaRPr/>
          </a:p>
          <a:p>
            <a:pPr indent="-342900" lvl="0" marL="342900" marR="0" rtl="0" algn="l">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If the resources are preemptable, deadlocks can be prevented. </a:t>
            </a:r>
            <a:endParaRPr/>
          </a:p>
          <a:p>
            <a:pPr indent="-342900" lvl="0" marL="342900" marR="0" rtl="0" algn="l">
              <a:lnSpc>
                <a:spcPct val="170000"/>
              </a:lnSpc>
              <a:spcBef>
                <a:spcPts val="48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Two policies:</a:t>
            </a:r>
            <a:endParaRPr/>
          </a:p>
          <a:p>
            <a:pPr indent="-342900" lvl="0" marL="342900" marR="0" rtl="0" algn="l">
              <a:lnSpc>
                <a:spcPct val="17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1. when a process requests for a resource, and resource is not available. Its already held resources taken away from it. And the process is blocked. The process is unblocked when the resources (requested by it, and preempted from it) available and allocated to it. </a:t>
            </a:r>
            <a:endParaRPr/>
          </a:p>
          <a:p>
            <a:pPr indent="-342900" lvl="0" marL="342900" marR="0" rtl="0" algn="l">
              <a:lnSpc>
                <a:spcPct val="17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70000"/>
              </a:lnSpc>
              <a:spcBef>
                <a:spcPts val="360"/>
              </a:spcBef>
              <a:spcAft>
                <a:spcPts val="0"/>
              </a:spcAft>
              <a:buClr>
                <a:schemeClr val="dk1"/>
              </a:buClr>
              <a:buSzPts val="1800"/>
              <a:buFont typeface="Noto Sans Symbols"/>
              <a:buNone/>
            </a:pPr>
            <a:r>
              <a:t/>
            </a:r>
            <a:endParaRPr b="0" i="0" sz="1800" u="none">
              <a:solidFill>
                <a:schemeClr val="dk1"/>
              </a:solidFill>
              <a:latin typeface="Calibri"/>
              <a:ea typeface="Calibri"/>
              <a:cs typeface="Calibri"/>
              <a:sym typeface="Calibri"/>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46" name="Google Shape;246;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Prevention cont..</a:t>
            </a:r>
            <a:endParaRPr/>
          </a:p>
        </p:txBody>
      </p:sp>
      <p:sp>
        <p:nvSpPr>
          <p:cNvPr id="252" name="Google Shape;252;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000"/>
              <a:buFont typeface="Noto Sans Symbols"/>
              <a:buChar char="▪"/>
            </a:pPr>
            <a:r>
              <a:rPr b="1" i="0" lang="en-US" sz="3000" u="none">
                <a:solidFill>
                  <a:schemeClr val="dk1"/>
                </a:solidFill>
                <a:latin typeface="Calibri"/>
                <a:ea typeface="Calibri"/>
                <a:cs typeface="Calibri"/>
                <a:sym typeface="Calibri"/>
              </a:rPr>
              <a:t>No-Preemption condition ( resources will be preempted)</a:t>
            </a:r>
            <a:endParaRPr/>
          </a:p>
          <a:p>
            <a:pPr indent="-342900" lvl="0" marL="342900" marR="0" rtl="0" algn="l">
              <a:lnSpc>
                <a:spcPct val="9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2.When a process requests a resource that is not currently available, the system checks, if the requested resource is currently held by another process that is already blocked and waiting for other resources.  If so , the requested resource is taken away from the waiting process and give to the requesting process, otherwise condition-1 applied. </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253" name="Google Shape;253;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Deadlock Prevention cont..</a:t>
            </a:r>
            <a:endParaRPr/>
          </a:p>
        </p:txBody>
      </p:sp>
      <p:sp>
        <p:nvSpPr>
          <p:cNvPr id="260" name="Google Shape;260;p23"/>
          <p:cNvSpPr txBox="1"/>
          <p:nvPr>
            <p:ph idx="1" type="body"/>
          </p:nvPr>
        </p:nvSpPr>
        <p:spPr>
          <a:xfrm>
            <a:off x="381000" y="990600"/>
            <a:ext cx="8534400" cy="5486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None/>
            </a:pPr>
            <a:r>
              <a:rPr b="1" i="0" lang="en-US" sz="2200" u="none">
                <a:solidFill>
                  <a:schemeClr val="dk1"/>
                </a:solidFill>
                <a:latin typeface="Calibri"/>
                <a:ea typeface="Calibri"/>
                <a:cs typeface="Calibri"/>
                <a:sym typeface="Calibri"/>
              </a:rPr>
              <a:t>Circular wait condition (ordered requests)</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Each resource (type) is assigned a global number to impose total ordering. </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Impose a total ordering of all resource types , and require that each process can only requests resources in an increasing order of enumeration. </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Process should not request a resource with a number lower than is already held resource. </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If process request = j and process already held resource = I=i </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then, j &gt; I</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Single request will be enough for the same resource type. </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It has proven that with this ,graph can never have circular-wait.</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If tape drive =1 , disk drive = 5, printer = 12, </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after getting tape drive process can request for the disk drive, after disk drive process can request for the printer. </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But it a process have the number =5, it cannot request for the number=1 for tape drive. </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
        <p:nvSpPr>
          <p:cNvPr id="261" name="Google Shape;261;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cont..</a:t>
            </a:r>
            <a:endParaRPr/>
          </a:p>
        </p:txBody>
      </p:sp>
      <p:sp>
        <p:nvSpPr>
          <p:cNvPr id="103" name="Google Shape;10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Process use a resources in following sequence of events. </a:t>
            </a:r>
            <a:endParaRPr/>
          </a:p>
          <a:p>
            <a:pPr indent="-203200" lvl="0" marL="342900" marR="0" rtl="0" algn="just">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Request: Process first makes a request for resources. If not available must wait.  When available , request satisfied. But number of requests may not exceeded the total number of available units of resources. </a:t>
            </a:r>
            <a:endParaRPr/>
          </a:p>
          <a:p>
            <a:pPr indent="-203200" lvl="0" marL="342900" marR="0" rtl="0" algn="just">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Allocate: System allocate the resources . It maintain a table. Where records of resources , and which resource is allocated to which process.  Also having queue for waiting process. </a:t>
            </a:r>
            <a:endParaRPr/>
          </a:p>
          <a:p>
            <a:pPr indent="-203200" lvl="0" marL="342900" marR="0" rtl="0" algn="just">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Release: After the process finished using the allocated resource , it release the resource to the system. System update the allocation. </a:t>
            </a:r>
            <a:endParaRPr/>
          </a:p>
          <a:p>
            <a:pPr indent="-203200" lvl="0" marL="342900" marR="0" rtl="0" algn="just">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just">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03200" lvl="0" marL="342900" marR="0" rtl="0" algn="just">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03200" lvl="0" marL="342900" marR="0" rtl="0" algn="just">
              <a:lnSpc>
                <a:spcPct val="80000"/>
              </a:lnSpc>
              <a:spcBef>
                <a:spcPts val="44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
        <p:nvSpPr>
          <p:cNvPr id="104" name="Google Shape;104;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cont..</a:t>
            </a:r>
            <a:endParaRPr/>
          </a:p>
        </p:txBody>
      </p:sp>
      <p:sp>
        <p:nvSpPr>
          <p:cNvPr id="110" name="Google Shape;110;p4"/>
          <p:cNvSpPr txBox="1"/>
          <p:nvPr>
            <p:ph idx="1" type="body"/>
          </p:nvPr>
        </p:nvSpPr>
        <p:spPr>
          <a:xfrm>
            <a:off x="476250" y="1401762"/>
            <a:ext cx="7886700" cy="468471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If some of the processes entered in the waiting state, will never change state. Because requested resources are held by other waiting processes . This situation is called deadlock. </a:t>
            </a:r>
            <a:endParaRPr/>
          </a:p>
          <a:p>
            <a:pPr indent="-342900" lvl="0" marL="342900" marR="0" rtl="0" algn="just">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Resource can be ,  physical objects ( Disk drive , tape, CPU, RAM)  and logical objects ( files, tables, database ) . </a:t>
            </a:r>
            <a:endParaRPr/>
          </a:p>
          <a:p>
            <a:pPr indent="-184150" lvl="0" marL="342900" marR="0" rtl="0" algn="just">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2900" lvl="0" marL="342900" marR="0" rtl="0" algn="just">
              <a:lnSpc>
                <a:spcPct val="80000"/>
              </a:lnSpc>
              <a:spcBef>
                <a:spcPts val="500"/>
              </a:spcBef>
              <a:spcAft>
                <a:spcPts val="0"/>
              </a:spcAft>
              <a:buClr>
                <a:schemeClr val="dk1"/>
              </a:buClr>
              <a:buSzPts val="2500"/>
              <a:buFont typeface="Arial"/>
              <a:buChar char="•"/>
            </a:pPr>
            <a:r>
              <a:rPr b="1" i="0" lang="en-US" sz="2500" u="none">
                <a:solidFill>
                  <a:schemeClr val="dk1"/>
                </a:solidFill>
                <a:latin typeface="Calibri"/>
                <a:ea typeface="Calibri"/>
                <a:cs typeface="Calibri"/>
                <a:sym typeface="Calibri"/>
              </a:rPr>
              <a:t>Preemptable</a:t>
            </a:r>
            <a:r>
              <a:rPr b="0" i="0" lang="en-US" sz="2500" u="none">
                <a:solidFill>
                  <a:schemeClr val="dk1"/>
                </a:solidFill>
                <a:latin typeface="Calibri"/>
                <a:ea typeface="Calibri"/>
                <a:cs typeface="Calibri"/>
                <a:sym typeface="Calibri"/>
              </a:rPr>
              <a:t>, meaning that the </a:t>
            </a:r>
            <a:r>
              <a:rPr b="1" i="0" lang="en-US" sz="2500" u="none">
                <a:solidFill>
                  <a:schemeClr val="dk1"/>
                </a:solidFill>
                <a:latin typeface="Calibri"/>
                <a:ea typeface="Calibri"/>
                <a:cs typeface="Calibri"/>
                <a:sym typeface="Calibri"/>
              </a:rPr>
              <a:t>resource</a:t>
            </a:r>
            <a:r>
              <a:rPr b="0" i="0" lang="en-US" sz="2500" u="none">
                <a:solidFill>
                  <a:schemeClr val="dk1"/>
                </a:solidFill>
                <a:latin typeface="Calibri"/>
                <a:ea typeface="Calibri"/>
                <a:cs typeface="Calibri"/>
                <a:sym typeface="Calibri"/>
              </a:rPr>
              <a:t> can be taken away from its current owner (and given back later). An example is memory. </a:t>
            </a:r>
            <a:endParaRPr/>
          </a:p>
          <a:p>
            <a:pPr indent="-342900" lvl="0" marL="342900" marR="0" rtl="0" algn="just">
              <a:lnSpc>
                <a:spcPct val="80000"/>
              </a:lnSpc>
              <a:spcBef>
                <a:spcPts val="500"/>
              </a:spcBef>
              <a:spcAft>
                <a:spcPts val="0"/>
              </a:spcAft>
              <a:buClr>
                <a:schemeClr val="dk1"/>
              </a:buClr>
              <a:buSzPts val="2500"/>
              <a:buFont typeface="Arial"/>
              <a:buChar char="•"/>
            </a:pPr>
            <a:r>
              <a:rPr b="1" i="0" lang="en-US" sz="2500" u="none">
                <a:solidFill>
                  <a:schemeClr val="dk1"/>
                </a:solidFill>
                <a:latin typeface="Calibri"/>
                <a:ea typeface="Calibri"/>
                <a:cs typeface="Calibri"/>
                <a:sym typeface="Calibri"/>
              </a:rPr>
              <a:t>Non-preemptable</a:t>
            </a:r>
            <a:r>
              <a:rPr b="0" i="0" lang="en-US" sz="2500" u="none">
                <a:solidFill>
                  <a:schemeClr val="dk1"/>
                </a:solidFill>
                <a:latin typeface="Calibri"/>
                <a:ea typeface="Calibri"/>
                <a:cs typeface="Calibri"/>
                <a:sym typeface="Calibri"/>
              </a:rPr>
              <a:t>, meaning that the </a:t>
            </a:r>
            <a:r>
              <a:rPr b="1" i="0" lang="en-US" sz="2500" u="none">
                <a:solidFill>
                  <a:schemeClr val="dk1"/>
                </a:solidFill>
                <a:latin typeface="Calibri"/>
                <a:ea typeface="Calibri"/>
                <a:cs typeface="Calibri"/>
                <a:sym typeface="Calibri"/>
              </a:rPr>
              <a:t>resource</a:t>
            </a:r>
            <a:r>
              <a:rPr b="0" i="0" lang="en-US" sz="2500" u="none">
                <a:solidFill>
                  <a:schemeClr val="dk1"/>
                </a:solidFill>
                <a:latin typeface="Calibri"/>
                <a:ea typeface="Calibri"/>
                <a:cs typeface="Calibri"/>
                <a:sym typeface="Calibri"/>
              </a:rPr>
              <a:t> cannot be taken away. An example is a printer.</a:t>
            </a:r>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
        <p:nvSpPr>
          <p:cNvPr id="111" name="Google Shape;111;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Necessary Conditions for Deadlock</a:t>
            </a:r>
            <a:endParaRPr/>
          </a:p>
        </p:txBody>
      </p:sp>
      <p:sp>
        <p:nvSpPr>
          <p:cNvPr id="117" name="Google Shape;117;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Deadlock occurs if the following conditions hold simultaneously:</a:t>
            </a:r>
            <a:endParaRPr/>
          </a:p>
          <a:p>
            <a:pPr indent="-139700" lvl="0" marL="342900" marR="0" rtl="0" algn="l">
              <a:lnSpc>
                <a:spcPct val="100000"/>
              </a:lnSpc>
              <a:spcBef>
                <a:spcPts val="640"/>
              </a:spcBef>
              <a:spcAft>
                <a:spcPts val="0"/>
              </a:spcAft>
              <a:buClr>
                <a:schemeClr val="dk1"/>
              </a:buClr>
              <a:buSzPts val="3200"/>
              <a:buFont typeface="Noto Sans Symbols"/>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Mutual exclusion condition</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Hold and wait condition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No-Preemption condition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Circular-wait condition </a:t>
            </a:r>
            <a:endParaRPr/>
          </a:p>
          <a:p>
            <a:pPr indent="-139700" lvl="0" marL="342900" marR="0" rtl="0" algn="l">
              <a:lnSpc>
                <a:spcPct val="100000"/>
              </a:lnSpc>
              <a:spcBef>
                <a:spcPts val="640"/>
              </a:spcBef>
              <a:spcAft>
                <a:spcPts val="0"/>
              </a:spcAft>
              <a:buClr>
                <a:schemeClr val="dk1"/>
              </a:buClr>
              <a:buSzPts val="3200"/>
              <a:buFont typeface="Noto Sans Symbols"/>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18" name="Google Shape;118;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Necessary Conditions for Deadlock cont…</a:t>
            </a:r>
            <a:endParaRPr/>
          </a:p>
        </p:txBody>
      </p:sp>
      <p:sp>
        <p:nvSpPr>
          <p:cNvPr id="124" name="Google Shape;124;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700"/>
              <a:buFont typeface="Noto Sans Symbols"/>
              <a:buChar char="▪"/>
            </a:pPr>
            <a:r>
              <a:rPr b="0" i="0" lang="en-US" sz="2700" u="none">
                <a:solidFill>
                  <a:schemeClr val="dk1"/>
                </a:solidFill>
                <a:latin typeface="Calibri"/>
                <a:ea typeface="Calibri"/>
                <a:cs typeface="Calibri"/>
                <a:sym typeface="Calibri"/>
              </a:rPr>
              <a:t>Deadlock occurs if the following conditions hold simultaneously:</a:t>
            </a:r>
            <a:endParaRPr/>
          </a:p>
          <a:p>
            <a:pPr indent="-342900" lvl="0" marL="342900" marR="0" rtl="0" algn="just">
              <a:lnSpc>
                <a:spcPct val="8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342900" lvl="0" marL="342900" marR="0" rtl="0" algn="just">
              <a:lnSpc>
                <a:spcPct val="80000"/>
              </a:lnSpc>
              <a:spcBef>
                <a:spcPts val="540"/>
              </a:spcBef>
              <a:spcAft>
                <a:spcPts val="0"/>
              </a:spcAft>
              <a:buClr>
                <a:schemeClr val="dk1"/>
              </a:buClr>
              <a:buSzPts val="2700"/>
              <a:buFont typeface="Noto Sans Symbols"/>
              <a:buChar char="▪"/>
            </a:pPr>
            <a:r>
              <a:rPr b="1" i="0" lang="en-US" sz="2700" u="none">
                <a:solidFill>
                  <a:schemeClr val="dk1"/>
                </a:solidFill>
                <a:latin typeface="Calibri"/>
                <a:ea typeface="Calibri"/>
                <a:cs typeface="Calibri"/>
                <a:sym typeface="Calibri"/>
              </a:rPr>
              <a:t>Mutual exclusion: </a:t>
            </a:r>
            <a:r>
              <a:rPr b="0" i="0" lang="en-US" sz="2700" u="none">
                <a:solidFill>
                  <a:schemeClr val="dk1"/>
                </a:solidFill>
                <a:latin typeface="Calibri"/>
                <a:ea typeface="Calibri"/>
                <a:cs typeface="Calibri"/>
                <a:sym typeface="Calibri"/>
              </a:rPr>
              <a:t>only one process can use a resource at a time. </a:t>
            </a:r>
            <a:endParaRPr/>
          </a:p>
          <a:p>
            <a:pPr indent="-342900" lvl="0" marL="342900" marR="0" rtl="0" algn="just">
              <a:lnSpc>
                <a:spcPct val="80000"/>
              </a:lnSpc>
              <a:spcBef>
                <a:spcPts val="540"/>
              </a:spcBef>
              <a:spcAft>
                <a:spcPts val="0"/>
              </a:spcAft>
              <a:buClr>
                <a:schemeClr val="dk1"/>
              </a:buClr>
              <a:buSzPts val="2700"/>
              <a:buFont typeface="Noto Sans Symbols"/>
              <a:buChar char="▪"/>
            </a:pPr>
            <a:r>
              <a:rPr b="1" i="0" lang="en-US" sz="2700" u="none">
                <a:solidFill>
                  <a:schemeClr val="dk1"/>
                </a:solidFill>
                <a:latin typeface="Calibri"/>
                <a:ea typeface="Calibri"/>
                <a:cs typeface="Calibri"/>
                <a:sym typeface="Calibri"/>
              </a:rPr>
              <a:t>Hold and wait: </a:t>
            </a:r>
            <a:r>
              <a:rPr b="0" i="0" lang="en-US" sz="2700" u="none">
                <a:solidFill>
                  <a:schemeClr val="dk1"/>
                </a:solidFill>
                <a:latin typeface="Calibri"/>
                <a:ea typeface="Calibri"/>
                <a:cs typeface="Calibri"/>
                <a:sym typeface="Calibri"/>
              </a:rPr>
              <a:t>Processes are allowed to request for new resources without releasing the resources that they are currently holding. </a:t>
            </a:r>
            <a:endParaRPr/>
          </a:p>
          <a:p>
            <a:pPr indent="-342900" lvl="0" marL="342900" marR="0" rtl="0" algn="just">
              <a:lnSpc>
                <a:spcPct val="80000"/>
              </a:lnSpc>
              <a:spcBef>
                <a:spcPts val="540"/>
              </a:spcBef>
              <a:spcAft>
                <a:spcPts val="0"/>
              </a:spcAft>
              <a:buClr>
                <a:schemeClr val="dk1"/>
              </a:buClr>
              <a:buSzPts val="2700"/>
              <a:buFont typeface="Noto Sans Symbols"/>
              <a:buChar char="▪"/>
            </a:pPr>
            <a:r>
              <a:rPr b="1" i="0" lang="en-US" sz="2700" u="none">
                <a:solidFill>
                  <a:schemeClr val="dk1"/>
                </a:solidFill>
                <a:latin typeface="Calibri"/>
                <a:ea typeface="Calibri"/>
                <a:cs typeface="Calibri"/>
                <a:sym typeface="Calibri"/>
              </a:rPr>
              <a:t>No-preemption: </a:t>
            </a:r>
            <a:r>
              <a:rPr b="0" i="0" lang="en-US" sz="2700" u="none">
                <a:solidFill>
                  <a:schemeClr val="dk1"/>
                </a:solidFill>
                <a:latin typeface="Calibri"/>
                <a:ea typeface="Calibri"/>
                <a:cs typeface="Calibri"/>
                <a:sym typeface="Calibri"/>
              </a:rPr>
              <a:t>If a process has a resource , cannot be preempted. </a:t>
            </a:r>
            <a:endParaRPr/>
          </a:p>
          <a:p>
            <a:pPr indent="-342900" lvl="0" marL="342900" marR="0" rtl="0" algn="just">
              <a:lnSpc>
                <a:spcPct val="80000"/>
              </a:lnSpc>
              <a:spcBef>
                <a:spcPts val="540"/>
              </a:spcBef>
              <a:spcAft>
                <a:spcPts val="0"/>
              </a:spcAft>
              <a:buClr>
                <a:schemeClr val="dk1"/>
              </a:buClr>
              <a:buSzPts val="2700"/>
              <a:buFont typeface="Noto Sans Symbols"/>
              <a:buChar char="▪"/>
            </a:pPr>
            <a:r>
              <a:rPr b="1" i="0" lang="en-US" sz="2700" u="none">
                <a:solidFill>
                  <a:schemeClr val="dk1"/>
                </a:solidFill>
                <a:latin typeface="Calibri"/>
                <a:ea typeface="Calibri"/>
                <a:cs typeface="Calibri"/>
                <a:sym typeface="Calibri"/>
              </a:rPr>
              <a:t>Circular-wait: </a:t>
            </a:r>
            <a:r>
              <a:rPr b="0" i="0" lang="en-US" sz="2700" u="none">
                <a:solidFill>
                  <a:schemeClr val="dk1"/>
                </a:solidFill>
                <a:latin typeface="Calibri"/>
                <a:ea typeface="Calibri"/>
                <a:cs typeface="Calibri"/>
                <a:sym typeface="Calibri"/>
              </a:rPr>
              <a:t>Two or more processes form a circular chain. </a:t>
            </a:r>
            <a:endParaRPr/>
          </a:p>
          <a:p>
            <a:pPr indent="-171450" lvl="0" marL="342900" marR="0" rtl="0" algn="just">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171450" lvl="0" marL="342900" marR="0" rtl="0" algn="just">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171450" lvl="0" marL="342900" marR="0" rtl="0" algn="just">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171450" lvl="0" marL="342900" marR="0" rtl="0" algn="just">
              <a:lnSpc>
                <a:spcPct val="80000"/>
              </a:lnSpc>
              <a:spcBef>
                <a:spcPts val="540"/>
              </a:spcBef>
              <a:spcAft>
                <a:spcPts val="0"/>
              </a:spcAft>
              <a:buClr>
                <a:schemeClr val="dk1"/>
              </a:buClr>
              <a:buSzPts val="2700"/>
              <a:buFont typeface="Noto Sans Symbols"/>
              <a:buNone/>
            </a:pPr>
            <a:r>
              <a:t/>
            </a:r>
            <a:endParaRPr b="0" i="0" sz="2700" u="none">
              <a:solidFill>
                <a:schemeClr val="dk1"/>
              </a:solidFill>
              <a:latin typeface="Calibri"/>
              <a:ea typeface="Calibri"/>
              <a:cs typeface="Calibri"/>
              <a:sym typeface="Calibri"/>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
        <p:nvSpPr>
          <p:cNvPr id="125" name="Google Shape;125;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Circular wait </a:t>
            </a:r>
            <a:endParaRPr/>
          </a:p>
        </p:txBody>
      </p:sp>
      <p:pic>
        <p:nvPicPr>
          <p:cNvPr id="131" name="Google Shape;131;p7"/>
          <p:cNvPicPr preferRelativeResize="0"/>
          <p:nvPr>
            <p:ph idx="1" type="body"/>
          </p:nvPr>
        </p:nvPicPr>
        <p:blipFill rotWithShape="1">
          <a:blip r:embed="rId3">
            <a:alphaModFix/>
          </a:blip>
          <a:srcRect b="0" l="0" r="0" t="0"/>
          <a:stretch/>
        </p:blipFill>
        <p:spPr>
          <a:xfrm>
            <a:off x="628650" y="1690687"/>
            <a:ext cx="4219575" cy="4219575"/>
          </a:xfrm>
          <a:prstGeom prst="rect">
            <a:avLst/>
          </a:prstGeom>
          <a:noFill/>
          <a:ln>
            <a:noFill/>
          </a:ln>
        </p:spPr>
      </p:pic>
      <p:sp>
        <p:nvSpPr>
          <p:cNvPr id="132" name="Google Shape;132;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1050925" y="0"/>
            <a:ext cx="7886700" cy="1325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Modeling</a:t>
            </a:r>
            <a:endParaRPr/>
          </a:p>
        </p:txBody>
      </p:sp>
      <p:sp>
        <p:nvSpPr>
          <p:cNvPr id="138" name="Google Shape;138;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39" name="Google Shape;139;p8"/>
          <p:cNvSpPr/>
          <p:nvPr/>
        </p:nvSpPr>
        <p:spPr>
          <a:xfrm>
            <a:off x="6373812" y="1760537"/>
            <a:ext cx="539750" cy="539750"/>
          </a:xfrm>
          <a:prstGeom prst="ellipse">
            <a:avLst/>
          </a:prstGeom>
          <a:solidFill>
            <a:schemeClr val="lt1"/>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b</a:t>
            </a:r>
            <a:endParaRPr/>
          </a:p>
        </p:txBody>
      </p:sp>
      <p:sp>
        <p:nvSpPr>
          <p:cNvPr id="140" name="Google Shape;140;p8"/>
          <p:cNvSpPr/>
          <p:nvPr/>
        </p:nvSpPr>
        <p:spPr>
          <a:xfrm>
            <a:off x="4695825" y="2859087"/>
            <a:ext cx="541337" cy="539750"/>
          </a:xfrm>
          <a:prstGeom prst="ellipse">
            <a:avLst/>
          </a:prstGeom>
          <a:solidFill>
            <a:schemeClr val="lt1"/>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a:t>
            </a:r>
            <a:endParaRPr/>
          </a:p>
        </p:txBody>
      </p:sp>
      <p:sp>
        <p:nvSpPr>
          <p:cNvPr id="141" name="Google Shape;141;p8"/>
          <p:cNvSpPr/>
          <p:nvPr/>
        </p:nvSpPr>
        <p:spPr>
          <a:xfrm>
            <a:off x="8194675" y="2870200"/>
            <a:ext cx="539750" cy="539750"/>
          </a:xfrm>
          <a:prstGeom prst="ellipse">
            <a:avLst/>
          </a:prstGeom>
          <a:solidFill>
            <a:schemeClr val="lt1"/>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c</a:t>
            </a:r>
            <a:endParaRPr/>
          </a:p>
        </p:txBody>
      </p:sp>
      <p:sp>
        <p:nvSpPr>
          <p:cNvPr id="142" name="Google Shape;142;p8"/>
          <p:cNvSpPr/>
          <p:nvPr/>
        </p:nvSpPr>
        <p:spPr>
          <a:xfrm>
            <a:off x="4695825" y="4486275"/>
            <a:ext cx="541337" cy="539750"/>
          </a:xfrm>
          <a:prstGeom prst="ellipse">
            <a:avLst/>
          </a:prstGeom>
          <a:solidFill>
            <a:schemeClr val="lt1"/>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f</a:t>
            </a:r>
            <a:endParaRPr/>
          </a:p>
        </p:txBody>
      </p:sp>
      <p:sp>
        <p:nvSpPr>
          <p:cNvPr id="143" name="Google Shape;143;p8"/>
          <p:cNvSpPr/>
          <p:nvPr/>
        </p:nvSpPr>
        <p:spPr>
          <a:xfrm>
            <a:off x="8194675" y="4514850"/>
            <a:ext cx="539750" cy="539750"/>
          </a:xfrm>
          <a:prstGeom prst="ellipse">
            <a:avLst/>
          </a:prstGeom>
          <a:solidFill>
            <a:schemeClr val="lt1"/>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a:t>
            </a:r>
            <a:endParaRPr/>
          </a:p>
        </p:txBody>
      </p:sp>
      <p:sp>
        <p:nvSpPr>
          <p:cNvPr id="144" name="Google Shape;144;p8"/>
          <p:cNvSpPr/>
          <p:nvPr/>
        </p:nvSpPr>
        <p:spPr>
          <a:xfrm>
            <a:off x="6405562" y="5329237"/>
            <a:ext cx="539750" cy="539750"/>
          </a:xfrm>
          <a:prstGeom prst="ellipse">
            <a:avLst/>
          </a:prstGeom>
          <a:solidFill>
            <a:schemeClr val="lt1"/>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e</a:t>
            </a:r>
            <a:endParaRPr/>
          </a:p>
        </p:txBody>
      </p:sp>
      <p:cxnSp>
        <p:nvCxnSpPr>
          <p:cNvPr id="145" name="Google Shape;145;p8"/>
          <p:cNvCxnSpPr/>
          <p:nvPr/>
        </p:nvCxnSpPr>
        <p:spPr>
          <a:xfrm flipH="1" rot="10800000">
            <a:off x="5157787" y="2155825"/>
            <a:ext cx="1216025" cy="782637"/>
          </a:xfrm>
          <a:prstGeom prst="straightConnector1">
            <a:avLst/>
          </a:prstGeom>
          <a:noFill/>
          <a:ln cap="flat" cmpd="sng" w="9525">
            <a:solidFill>
              <a:srgbClr val="4A7EBB"/>
            </a:solidFill>
            <a:prstDash val="solid"/>
            <a:miter lim="800000"/>
            <a:headEnd len="med" w="med" type="none"/>
            <a:tailEnd len="med" w="med" type="triangle"/>
          </a:ln>
        </p:spPr>
      </p:cxnSp>
      <p:cxnSp>
        <p:nvCxnSpPr>
          <p:cNvPr id="146" name="Google Shape;146;p8"/>
          <p:cNvCxnSpPr/>
          <p:nvPr/>
        </p:nvCxnSpPr>
        <p:spPr>
          <a:xfrm>
            <a:off x="6931025" y="2141537"/>
            <a:ext cx="1343025" cy="808037"/>
          </a:xfrm>
          <a:prstGeom prst="straightConnector1">
            <a:avLst/>
          </a:prstGeom>
          <a:noFill/>
          <a:ln cap="flat" cmpd="sng" w="9525">
            <a:solidFill>
              <a:srgbClr val="4A7EBB"/>
            </a:solidFill>
            <a:prstDash val="solid"/>
            <a:miter lim="800000"/>
            <a:headEnd len="med" w="med" type="none"/>
            <a:tailEnd len="med" w="med" type="triangle"/>
          </a:ln>
        </p:spPr>
      </p:cxnSp>
      <p:cxnSp>
        <p:nvCxnSpPr>
          <p:cNvPr id="147" name="Google Shape;147;p8"/>
          <p:cNvCxnSpPr/>
          <p:nvPr/>
        </p:nvCxnSpPr>
        <p:spPr>
          <a:xfrm rot="10800000">
            <a:off x="6643687" y="2300287"/>
            <a:ext cx="31750" cy="3028950"/>
          </a:xfrm>
          <a:prstGeom prst="straightConnector1">
            <a:avLst/>
          </a:prstGeom>
          <a:noFill/>
          <a:ln cap="flat" cmpd="sng" w="9525">
            <a:solidFill>
              <a:srgbClr val="4A7EBB"/>
            </a:solidFill>
            <a:prstDash val="solid"/>
            <a:miter lim="800000"/>
            <a:headEnd len="med" w="med" type="none"/>
            <a:tailEnd len="med" w="med" type="triangle"/>
          </a:ln>
        </p:spPr>
      </p:cxnSp>
      <p:cxnSp>
        <p:nvCxnSpPr>
          <p:cNvPr id="148" name="Google Shape;148;p8"/>
          <p:cNvCxnSpPr/>
          <p:nvPr/>
        </p:nvCxnSpPr>
        <p:spPr>
          <a:xfrm rot="10800000">
            <a:off x="4967287" y="3398837"/>
            <a:ext cx="0" cy="1087437"/>
          </a:xfrm>
          <a:prstGeom prst="straightConnector1">
            <a:avLst/>
          </a:prstGeom>
          <a:noFill/>
          <a:ln cap="flat" cmpd="sng" w="9525">
            <a:solidFill>
              <a:srgbClr val="4A7EBB"/>
            </a:solidFill>
            <a:prstDash val="solid"/>
            <a:miter lim="800000"/>
            <a:headEnd len="med" w="med" type="none"/>
            <a:tailEnd len="med" w="med" type="triangle"/>
          </a:ln>
        </p:spPr>
      </p:cxnSp>
      <p:cxnSp>
        <p:nvCxnSpPr>
          <p:cNvPr id="149" name="Google Shape;149;p8"/>
          <p:cNvCxnSpPr/>
          <p:nvPr/>
        </p:nvCxnSpPr>
        <p:spPr>
          <a:xfrm rot="10800000">
            <a:off x="5157787" y="4946650"/>
            <a:ext cx="1247775" cy="652462"/>
          </a:xfrm>
          <a:prstGeom prst="straightConnector1">
            <a:avLst/>
          </a:prstGeom>
          <a:noFill/>
          <a:ln cap="flat" cmpd="sng" w="9525">
            <a:solidFill>
              <a:srgbClr val="4A7EBB"/>
            </a:solidFill>
            <a:prstDash val="solid"/>
            <a:miter lim="800000"/>
            <a:headEnd len="med" w="med" type="none"/>
            <a:tailEnd len="med" w="med" type="triangle"/>
          </a:ln>
        </p:spPr>
      </p:cxnSp>
      <p:cxnSp>
        <p:nvCxnSpPr>
          <p:cNvPr id="150" name="Google Shape;150;p8"/>
          <p:cNvCxnSpPr/>
          <p:nvPr/>
        </p:nvCxnSpPr>
        <p:spPr>
          <a:xfrm flipH="1">
            <a:off x="6945312" y="4975225"/>
            <a:ext cx="1328737" cy="623887"/>
          </a:xfrm>
          <a:prstGeom prst="straightConnector1">
            <a:avLst/>
          </a:prstGeom>
          <a:noFill/>
          <a:ln cap="flat" cmpd="sng" w="9525">
            <a:solidFill>
              <a:srgbClr val="4A7EBB"/>
            </a:solidFill>
            <a:prstDash val="solid"/>
            <a:miter lim="800000"/>
            <a:headEnd len="med" w="med" type="none"/>
            <a:tailEnd len="med" w="med" type="triangle"/>
          </a:ln>
        </p:spPr>
      </p:cxnSp>
      <p:sp>
        <p:nvSpPr>
          <p:cNvPr id="151" name="Google Shape;151;p8"/>
          <p:cNvSpPr txBox="1"/>
          <p:nvPr/>
        </p:nvSpPr>
        <p:spPr>
          <a:xfrm>
            <a:off x="304800" y="1436687"/>
            <a:ext cx="5507037" cy="507841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Directed graph (consists of node and edges)</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Path ( a to b )</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Cycle (first and last node same)</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Knot (A knot contain one or more cycles)</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This graphs consist of nodes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(a,b,c,d,e,f)</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Set of edges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{(a,b),(b,c),(c,d),(d,e),(e,f),(f,a),(e,b)}</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Two cycles</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(a,b,c,d,e,f,a) and (b,c,d,e,b)</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One knot</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(a,b,c,d,e,f) that contain two cycle. </a:t>
            </a:r>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52" name="Google Shape;152;p8"/>
          <p:cNvCxnSpPr/>
          <p:nvPr/>
        </p:nvCxnSpPr>
        <p:spPr>
          <a:xfrm rot="5400000">
            <a:off x="7913687" y="3962400"/>
            <a:ext cx="1103312" cy="1587"/>
          </a:xfrm>
          <a:prstGeom prst="straightConnector1">
            <a:avLst/>
          </a:prstGeom>
          <a:noFill/>
          <a:ln cap="flat" cmpd="sng" w="9525">
            <a:solidFill>
              <a:srgbClr val="4A7EBB"/>
            </a:solidFill>
            <a:prstDash val="solid"/>
            <a:miter lim="800000"/>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Deadlock Modeling cont..</a:t>
            </a:r>
            <a:endParaRPr/>
          </a:p>
        </p:txBody>
      </p:sp>
      <p:sp>
        <p:nvSpPr>
          <p:cNvPr id="158" name="Google Shape;158;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159" name="Google Shape;159;p9"/>
          <p:cNvSpPr txBox="1"/>
          <p:nvPr/>
        </p:nvSpPr>
        <p:spPr>
          <a:xfrm>
            <a:off x="301625" y="1512887"/>
            <a:ext cx="3987800" cy="480218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Process nodes (circle)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P1,P2</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Resource nodes (rectangle)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R1,R2</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Units (bullets)</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Resources have more than one units</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Assignment edges</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resource node to process node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(R1,P1), (R1,P3) , (R2,P2)</a:t>
            </a:r>
            <a:br>
              <a:rPr b="0" i="0" lang="en-US" sz="1800" u="none">
                <a:solidFill>
                  <a:schemeClr val="dk1"/>
                </a:solidFill>
                <a:latin typeface="Calibri"/>
                <a:ea typeface="Calibri"/>
                <a:cs typeface="Calibri"/>
                <a:sym typeface="Calibri"/>
              </a:rPr>
            </a:b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Request edges</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Process node to a resource node</a:t>
            </a: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(P1,R2) and (P2,R1)</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60" name="Google Shape;160;p9"/>
          <p:cNvPicPr preferRelativeResize="0"/>
          <p:nvPr>
            <p:ph idx="1" type="body"/>
          </p:nvPr>
        </p:nvPicPr>
        <p:blipFill rotWithShape="1">
          <a:blip r:embed="rId3">
            <a:alphaModFix/>
          </a:blip>
          <a:srcRect b="0" l="0" r="0" t="0"/>
          <a:stretch/>
        </p:blipFill>
        <p:spPr>
          <a:xfrm>
            <a:off x="4289425" y="1214437"/>
            <a:ext cx="4667250" cy="324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2022-03-16T04:41:31Z</dcterms:created>
  <dc:creator>adlene</dc:creator>
</cp:coreProperties>
</file>