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2" roundtripDataSignature="AMtx7mj4YpALlPIFdjxzH94MQ7kIqJpL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 name="Google Shape;14;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3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71" name="Google Shape;71;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4" name="Shape 74"/>
        <p:cNvGrpSpPr/>
        <p:nvPr/>
      </p:nvGrpSpPr>
      <p:grpSpPr>
        <a:xfrm>
          <a:off x="0" y="0"/>
          <a:ext cx="0" cy="0"/>
          <a:chOff x="0" y="0"/>
          <a:chExt cx="0" cy="0"/>
        </a:xfrm>
      </p:grpSpPr>
      <p:sp>
        <p:nvSpPr>
          <p:cNvPr id="75" name="Google Shape;75;p3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77" name="Google Shape;77;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 name="Shape 17"/>
        <p:cNvGrpSpPr/>
        <p:nvPr/>
      </p:nvGrpSpPr>
      <p:grpSpPr>
        <a:xfrm>
          <a:off x="0" y="0"/>
          <a:ext cx="0" cy="0"/>
          <a:chOff x="0" y="0"/>
          <a:chExt cx="0" cy="0"/>
        </a:xfrm>
      </p:grpSpPr>
      <p:sp>
        <p:nvSpPr>
          <p:cNvPr id="18" name="Google Shape;18;p2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3" name="Shape 23"/>
        <p:cNvGrpSpPr/>
        <p:nvPr/>
      </p:nvGrpSpPr>
      <p:grpSpPr>
        <a:xfrm>
          <a:off x="0" y="0"/>
          <a:ext cx="0" cy="0"/>
          <a:chOff x="0" y="0"/>
          <a:chExt cx="0" cy="0"/>
        </a:xfrm>
      </p:grpSpPr>
      <p:sp>
        <p:nvSpPr>
          <p:cNvPr id="24" name="Google Shape;24;p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0"/>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9" name="Shape 29"/>
        <p:cNvGrpSpPr/>
        <p:nvPr/>
      </p:nvGrpSpPr>
      <p:grpSpPr>
        <a:xfrm>
          <a:off x="0" y="0"/>
          <a:ext cx="0" cy="0"/>
          <a:chOff x="0" y="0"/>
          <a:chExt cx="0" cy="0"/>
        </a:xfrm>
      </p:grpSpPr>
      <p:sp>
        <p:nvSpPr>
          <p:cNvPr id="30" name="Google Shape;30;p3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1"/>
          <p:cNvSpPr/>
          <p:nvPr>
            <p:ph idx="2" type="pic"/>
          </p:nvPr>
        </p:nvSpPr>
        <p:spPr>
          <a:xfrm>
            <a:off x="1792288" y="612775"/>
            <a:ext cx="5486400" cy="4114800"/>
          </a:xfrm>
          <a:prstGeom prst="rect">
            <a:avLst/>
          </a:prstGeom>
          <a:noFill/>
          <a:ln>
            <a:noFill/>
          </a:ln>
        </p:spPr>
      </p:sp>
      <p:sp>
        <p:nvSpPr>
          <p:cNvPr id="32" name="Google Shape;32;p3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33" name="Google Shape;33;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6" name="Shape 36"/>
        <p:cNvGrpSpPr/>
        <p:nvPr/>
      </p:nvGrpSpPr>
      <p:grpSpPr>
        <a:xfrm>
          <a:off x="0" y="0"/>
          <a:ext cx="0" cy="0"/>
          <a:chOff x="0" y="0"/>
          <a:chExt cx="0" cy="0"/>
        </a:xfrm>
      </p:grpSpPr>
      <p:sp>
        <p:nvSpPr>
          <p:cNvPr id="37" name="Google Shape;37;p3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39" name="Google Shape;39;p3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0" name="Google Shape;40;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 name="Shape 43"/>
        <p:cNvGrpSpPr/>
        <p:nvPr/>
      </p:nvGrpSpPr>
      <p:grpSpPr>
        <a:xfrm>
          <a:off x="0" y="0"/>
          <a:ext cx="0" cy="0"/>
          <a:chOff x="0" y="0"/>
          <a:chExt cx="0" cy="0"/>
        </a:xfrm>
      </p:grpSpPr>
      <p:sp>
        <p:nvSpPr>
          <p:cNvPr id="44" name="Google Shape;44;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3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3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3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5" name="Google Shape;55;p3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6" name="Google Shape;56;p3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7" name="Google Shape;57;p3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8" name="Google Shape;58;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1" name="Shape 61"/>
        <p:cNvGrpSpPr/>
        <p:nvPr/>
      </p:nvGrpSpPr>
      <p:grpSpPr>
        <a:xfrm>
          <a:off x="0" y="0"/>
          <a:ext cx="0" cy="0"/>
          <a:chOff x="0" y="0"/>
          <a:chExt cx="0" cy="0"/>
        </a:xfrm>
      </p:grpSpPr>
      <p:sp>
        <p:nvSpPr>
          <p:cNvPr id="62" name="Google Shape;62;p3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4" name="Google Shape;64;p3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5" name="Google Shape;65;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Event Ordering </a:t>
            </a:r>
            <a:endParaRPr/>
          </a:p>
        </p:txBody>
      </p:sp>
      <p:sp>
        <p:nvSpPr>
          <p:cNvPr id="85" name="Google Shape;85;p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9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Keeping the clock synchronized within 5,10 millisec is expensive task.</a:t>
            </a:r>
            <a:endParaRPr/>
          </a:p>
          <a:p>
            <a:pPr indent="-342900" lvl="0" marL="342900" marR="0" rtl="0" algn="just">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Lamport observed, Its not necessary to keep the clocks synchronized in distributed system. </a:t>
            </a:r>
            <a:endParaRPr/>
          </a:p>
          <a:p>
            <a:pPr indent="-342900" lvl="0" marL="342900" marR="0" rtl="0" algn="just">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It is sufficient to keep the all event be totally ordered. </a:t>
            </a:r>
            <a:endParaRPr/>
          </a:p>
          <a:p>
            <a:pPr indent="-342900" lvl="0" marL="342900" marR="0" rtl="0" algn="just">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For Partial ordering of the events, Lamport defined a new relation called Happened-Before relation.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Implementation of Logical Clocks by Using Physical Clocks</a:t>
            </a:r>
            <a:endParaRPr/>
          </a:p>
        </p:txBody>
      </p:sp>
      <p:sp>
        <p:nvSpPr>
          <p:cNvPr id="146" name="Google Shape;146;p1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90000"/>
              </a:lnSpc>
              <a:spcBef>
                <a:spcPts val="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Each process has a physical clock associated with it. </a:t>
            </a:r>
            <a:endParaRPr/>
          </a:p>
          <a:p>
            <a:pPr indent="-342900" lvl="0" marL="342900" marR="0" rtl="0" algn="just">
              <a:lnSpc>
                <a:spcPct val="9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Each clock run at a constant rate. </a:t>
            </a:r>
            <a:endParaRPr/>
          </a:p>
          <a:p>
            <a:pPr indent="-342900" lvl="0" marL="342900" marR="0" rtl="0" algn="just">
              <a:lnSpc>
                <a:spcPct val="9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However,  The rates at which different clocks run are different. </a:t>
            </a:r>
            <a:endParaRPr/>
          </a:p>
          <a:p>
            <a:pPr indent="-342900" lvl="0" marL="342900" marR="0" rtl="0" algn="just">
              <a:lnSpc>
                <a:spcPct val="9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When clock of process P1 has ticked 10 times, The clock of process P2 has ticked only 8 times. </a:t>
            </a:r>
            <a:endParaRPr/>
          </a:p>
          <a:p>
            <a:pPr indent="-342900" lvl="0" marL="342900" marR="0" rtl="0" algn="just">
              <a:lnSpc>
                <a:spcPct val="9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 If the incremented counter value of P2 is less than or equal to the timestamp in the received message.</a:t>
            </a:r>
            <a:endParaRPr/>
          </a:p>
          <a:p>
            <a:pPr indent="-342900" lvl="0" marL="342900" marR="0" rtl="0" algn="just">
              <a:lnSpc>
                <a:spcPct val="9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 if C2 &lt;= C1  ,e.g   56&lt;= 60 ,  C2 value will be updated with +1.</a:t>
            </a:r>
            <a:endParaRPr b="0" i="0" sz="2700" u="none">
              <a:solidFill>
                <a:schemeClr val="dk1"/>
              </a:solidFill>
              <a:latin typeface="Calibri"/>
              <a:ea typeface="Calibri"/>
              <a:cs typeface="Calibri"/>
              <a:sym typeface="Calibri"/>
            </a:endParaRPr>
          </a:p>
          <a:p>
            <a:pPr indent="-171450" lvl="0" marL="342900" marR="0" rtl="0" algn="l">
              <a:spcBef>
                <a:spcPts val="540"/>
              </a:spcBef>
              <a:spcAft>
                <a:spcPts val="0"/>
              </a:spcAft>
              <a:buClr>
                <a:schemeClr val="dk1"/>
              </a:buClr>
              <a:buSzPts val="2700"/>
              <a:buFont typeface="Arial"/>
              <a:buNone/>
            </a:pPr>
            <a:r>
              <a:t/>
            </a:r>
            <a:endParaRPr b="0" i="0" sz="2700" u="none">
              <a:solidFill>
                <a:schemeClr val="dk1"/>
              </a:solidFill>
              <a:latin typeface="Calibri"/>
              <a:ea typeface="Calibri"/>
              <a:cs typeface="Calibri"/>
              <a:sym typeface="Calibri"/>
            </a:endParaRPr>
          </a:p>
        </p:txBody>
      </p:sp>
      <p:sp>
        <p:nvSpPr>
          <p:cNvPr id="147" name="Google Shape;147;p1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Implementation of Logical Clocks by Using Physical Clocks cont..</a:t>
            </a:r>
            <a:endParaRPr/>
          </a:p>
        </p:txBody>
      </p:sp>
      <p:pic>
        <p:nvPicPr>
          <p:cNvPr id="153" name="Google Shape;153;p11"/>
          <p:cNvPicPr preferRelativeResize="0"/>
          <p:nvPr>
            <p:ph idx="1" type="body"/>
          </p:nvPr>
        </p:nvPicPr>
        <p:blipFill rotWithShape="1">
          <a:blip r:embed="rId3">
            <a:alphaModFix/>
          </a:blip>
          <a:srcRect b="0" l="0" r="0" t="0"/>
          <a:stretch/>
        </p:blipFill>
        <p:spPr>
          <a:xfrm>
            <a:off x="1600200" y="1444625"/>
            <a:ext cx="5224462" cy="5413375"/>
          </a:xfrm>
          <a:prstGeom prst="rect">
            <a:avLst/>
          </a:prstGeom>
          <a:noFill/>
          <a:ln>
            <a:noFill/>
          </a:ln>
        </p:spPr>
      </p:pic>
      <p:sp>
        <p:nvSpPr>
          <p:cNvPr id="154" name="Google Shape;154;p1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Total Ordering of Events</a:t>
            </a:r>
            <a:endParaRPr/>
          </a:p>
        </p:txBody>
      </p:sp>
      <p:sp>
        <p:nvSpPr>
          <p:cNvPr id="160" name="Google Shape;160;p1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80000"/>
              </a:lnSpc>
              <a:spcBef>
                <a:spcPts val="0"/>
              </a:spcBef>
              <a:spcAft>
                <a:spcPts val="0"/>
              </a:spcAft>
              <a:buClr>
                <a:schemeClr val="dk1"/>
              </a:buClr>
              <a:buSzPts val="2500"/>
              <a:buFont typeface="Arial"/>
              <a:buNone/>
            </a:pPr>
            <a:r>
              <a:rPr b="0" i="0" lang="en-US" sz="2500" u="none">
                <a:solidFill>
                  <a:schemeClr val="dk1"/>
                </a:solidFill>
                <a:latin typeface="Calibri"/>
                <a:ea typeface="Calibri"/>
                <a:cs typeface="Calibri"/>
                <a:sym typeface="Calibri"/>
              </a:rPr>
              <a:t>Happened-before has only partial ordering. </a:t>
            </a:r>
            <a:endParaRPr/>
          </a:p>
          <a:p>
            <a:pPr indent="-342900" lvl="0" marL="342900" marR="0" rtl="0" algn="just">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Two events a or b not related by Happened-before , if same timestamps are associated with them. </a:t>
            </a:r>
            <a:endParaRPr/>
          </a:p>
          <a:p>
            <a:pPr indent="-342900" lvl="0" marL="342900" marR="0" rtl="0" algn="just">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P1 and P2 clocks are same for example 100 . </a:t>
            </a:r>
            <a:endParaRPr/>
          </a:p>
          <a:p>
            <a:pPr indent="-342900" lvl="0" marL="342900" marR="0" rtl="0" algn="just">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Nothing can be said about the order. </a:t>
            </a:r>
            <a:endParaRPr/>
          </a:p>
          <a:p>
            <a:pPr indent="-342900" lvl="0" marL="342900" marR="0" rtl="0" algn="just">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Additional information required.</a:t>
            </a:r>
            <a:endParaRPr/>
          </a:p>
          <a:p>
            <a:pPr indent="-342900" lvl="0" marL="342900" marR="0" rtl="0" algn="just">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Lamport purposed Total ordering of processes. </a:t>
            </a:r>
            <a:endParaRPr/>
          </a:p>
          <a:p>
            <a:pPr indent="-342900" lvl="0" marL="342900" marR="0" rtl="0" algn="just">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He used process identity numbers.</a:t>
            </a:r>
            <a:endParaRPr/>
          </a:p>
          <a:p>
            <a:pPr indent="-342900" lvl="0" marL="342900" marR="0" rtl="0" algn="just">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Timestamp associated with them will be 100.001 and 100.002.</a:t>
            </a:r>
            <a:endParaRPr/>
          </a:p>
          <a:p>
            <a:pPr indent="-342900" lvl="0" marL="342900" marR="0" rtl="0" algn="just">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Here , process identity numbers of processes P1 and P2 are 001 and 002. </a:t>
            </a:r>
            <a:endParaRPr/>
          </a:p>
          <a:p>
            <a:pPr indent="-184150" lvl="0" marL="342900" marR="0" rtl="0" algn="l">
              <a:spcBef>
                <a:spcPts val="500"/>
              </a:spcBef>
              <a:spcAft>
                <a:spcPts val="0"/>
              </a:spcAft>
              <a:buClr>
                <a:schemeClr val="dk1"/>
              </a:buClr>
              <a:buSzPts val="2500"/>
              <a:buFont typeface="Arial"/>
              <a:buNone/>
            </a:pPr>
            <a:r>
              <a:t/>
            </a:r>
            <a:endParaRPr b="0" i="0" sz="2500" u="none">
              <a:solidFill>
                <a:schemeClr val="dk1"/>
              </a:solidFill>
              <a:latin typeface="Calibri"/>
              <a:ea typeface="Calibri"/>
              <a:cs typeface="Calibri"/>
              <a:sym typeface="Calibri"/>
            </a:endParaRPr>
          </a:p>
        </p:txBody>
      </p:sp>
      <p:sp>
        <p:nvSpPr>
          <p:cNvPr id="161" name="Google Shape;161;p1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Mutual Exclusion</a:t>
            </a:r>
            <a:endParaRPr/>
          </a:p>
        </p:txBody>
      </p:sp>
      <p:sp>
        <p:nvSpPr>
          <p:cNvPr id="167" name="Google Shape;167;p1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 file must not be simultaneously updated by multiple processes.</a:t>
            </a:r>
            <a:endParaRPr b="0" i="0" sz="3200" u="none">
              <a:solidFill>
                <a:schemeClr val="dk1"/>
              </a:solidFill>
              <a:latin typeface="Calibri"/>
              <a:ea typeface="Calibri"/>
              <a:cs typeface="Calibri"/>
              <a:sym typeface="Calibri"/>
            </a:endParaRPr>
          </a:p>
          <a:p>
            <a:pPr indent="-342900" lvl="0" marL="342900" marR="0" rtl="0" algn="just">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Such as printer and tape drives must be restricted to a single process at a time. </a:t>
            </a:r>
            <a:endParaRPr/>
          </a:p>
          <a:p>
            <a:pPr indent="-342900" lvl="0" marL="342900" marR="0" rtl="0" algn="just">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Therefore , Exclusive access to such a shared resource by a process must b ensured. </a:t>
            </a:r>
            <a:endParaRPr/>
          </a:p>
          <a:p>
            <a:pPr indent="-342900" lvl="0" marL="342900" marR="0" rtl="0" algn="just">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This exclusiveness of access is called mutual exclusion between processes.</a:t>
            </a:r>
            <a:endParaRPr/>
          </a:p>
          <a:p>
            <a:pPr indent="-139700" lvl="0" marL="342900" marR="0" rtl="0" algn="just">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
        <p:nvSpPr>
          <p:cNvPr id="168" name="Google Shape;168;p1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Critical Section</a:t>
            </a:r>
            <a:endParaRPr/>
          </a:p>
        </p:txBody>
      </p:sp>
      <p:sp>
        <p:nvSpPr>
          <p:cNvPr id="174" name="Google Shape;174;p1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The sections of a program that need exclusive access to shared resources are referred to as critical sections. </a:t>
            </a:r>
            <a:endParaRPr/>
          </a:p>
          <a:p>
            <a:pPr indent="-342900" lvl="0" marL="342900" marR="0" rtl="0" algn="l">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For mutual exclusion , Ways are introduced, to prevent processes from executing concurrently with their associated critical section. </a:t>
            </a:r>
            <a:endParaRPr/>
          </a:p>
          <a:p>
            <a:pPr indent="-184150" lvl="0" marL="342900" marR="0" rtl="0" algn="l">
              <a:lnSpc>
                <a:spcPct val="80000"/>
              </a:lnSpc>
              <a:spcBef>
                <a:spcPts val="500"/>
              </a:spcBef>
              <a:spcAft>
                <a:spcPts val="0"/>
              </a:spcAft>
              <a:buClr>
                <a:schemeClr val="dk1"/>
              </a:buClr>
              <a:buSzPts val="2500"/>
              <a:buFont typeface="Arial"/>
              <a:buNone/>
            </a:pPr>
            <a:r>
              <a:t/>
            </a:r>
            <a:endParaRPr b="0" i="0" sz="2500" u="none">
              <a:solidFill>
                <a:schemeClr val="dk1"/>
              </a:solidFill>
              <a:latin typeface="Calibri"/>
              <a:ea typeface="Calibri"/>
              <a:cs typeface="Calibri"/>
              <a:sym typeface="Calibri"/>
            </a:endParaRPr>
          </a:p>
          <a:p>
            <a:pPr indent="-342900" lvl="0" marL="342900" marR="0" rtl="0" algn="l">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Following requirement must satisfy for mutual exclusion:</a:t>
            </a:r>
            <a:endParaRPr/>
          </a:p>
          <a:p>
            <a:pPr indent="-342900" lvl="0" marL="342900" marR="0" rtl="0" algn="l">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1.  Mutual exclusion: At anytime only one process should access the resource. A process can get another resource first releasing its own. </a:t>
            </a:r>
            <a:endParaRPr/>
          </a:p>
          <a:p>
            <a:pPr indent="-342900" lvl="0" marL="342900" marR="0" rtl="0" algn="l">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2. No starvation: if every process that is granted the resource eventually release it, every request must be eventually granted.</a:t>
            </a:r>
            <a:endParaRPr b="0" i="0" sz="2500" u="none">
              <a:solidFill>
                <a:schemeClr val="dk1"/>
              </a:solidFill>
              <a:latin typeface="Calibri"/>
              <a:ea typeface="Calibri"/>
              <a:cs typeface="Calibri"/>
              <a:sym typeface="Calibri"/>
            </a:endParaRPr>
          </a:p>
          <a:p>
            <a:pPr indent="-184150" lvl="0" marL="342900" marR="0" rtl="0" algn="l">
              <a:spcBef>
                <a:spcPts val="500"/>
              </a:spcBef>
              <a:spcAft>
                <a:spcPts val="0"/>
              </a:spcAft>
              <a:buClr>
                <a:schemeClr val="dk1"/>
              </a:buClr>
              <a:buSzPts val="2500"/>
              <a:buFont typeface="Arial"/>
              <a:buNone/>
            </a:pPr>
            <a:r>
              <a:t/>
            </a:r>
            <a:endParaRPr b="0" i="0" sz="2500" u="none">
              <a:solidFill>
                <a:schemeClr val="dk1"/>
              </a:solidFill>
              <a:latin typeface="Calibri"/>
              <a:ea typeface="Calibri"/>
              <a:cs typeface="Calibri"/>
              <a:sym typeface="Calibri"/>
            </a:endParaRPr>
          </a:p>
        </p:txBody>
      </p:sp>
      <p:sp>
        <p:nvSpPr>
          <p:cNvPr id="175" name="Google Shape;175;p1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Starvation of process</a:t>
            </a:r>
            <a:endParaRPr/>
          </a:p>
        </p:txBody>
      </p:sp>
      <p:sp>
        <p:nvSpPr>
          <p:cNvPr id="181" name="Google Shape;181;p1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Indefinite postponement of a process because it requires some resource. but the resource is never allocated to this process. It is sometimes called livelock. </a:t>
            </a:r>
            <a:endParaRPr/>
          </a:p>
          <a:p>
            <a:pPr indent="-139700" lvl="0" marL="342900" marR="0" rtl="0" algn="just">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0" lvl="1" marL="342900" marR="0" rtl="0" algn="just">
              <a:lnSpc>
                <a:spcPct val="100000"/>
              </a:lnSpc>
              <a:spcBef>
                <a:spcPts val="56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[https://www.cs.auckland.ac.nz/~alan/courses/os/book/6.Mana.13.starvation.pdf]</a:t>
            </a:r>
            <a:endParaRPr/>
          </a:p>
        </p:txBody>
      </p:sp>
      <p:sp>
        <p:nvSpPr>
          <p:cNvPr id="182" name="Google Shape;182;p1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Three approaches to implement mutual exclusion</a:t>
            </a:r>
            <a:endParaRPr/>
          </a:p>
        </p:txBody>
      </p:sp>
      <p:sp>
        <p:nvSpPr>
          <p:cNvPr id="188" name="Google Shape;188;p16"/>
          <p:cNvSpPr txBox="1"/>
          <p:nvPr>
            <p:ph idx="1" type="body"/>
          </p:nvPr>
        </p:nvSpPr>
        <p:spPr>
          <a:xfrm>
            <a:off x="628650" y="1825625"/>
            <a:ext cx="7886700" cy="46974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Centralized Approach</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Distributed Approach</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Token Ring</a:t>
            </a:r>
            <a:endParaRPr/>
          </a:p>
        </p:txBody>
      </p:sp>
      <p:sp>
        <p:nvSpPr>
          <p:cNvPr id="189" name="Google Shape;189;p1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Centralized Approach</a:t>
            </a:r>
            <a:endParaRPr/>
          </a:p>
        </p:txBody>
      </p:sp>
      <p:sp>
        <p:nvSpPr>
          <p:cNvPr id="195" name="Google Shape;195;p17"/>
          <p:cNvSpPr txBox="1"/>
          <p:nvPr>
            <p:ph idx="1" type="body"/>
          </p:nvPr>
        </p:nvSpPr>
        <p:spPr>
          <a:xfrm>
            <a:off x="628650" y="1825625"/>
            <a:ext cx="7886700" cy="469741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One process in the system is selected as coordinator. </a:t>
            </a:r>
            <a:endParaRPr b="0" i="0" sz="2200" u="none">
              <a:solidFill>
                <a:schemeClr val="dk1"/>
              </a:solidFill>
              <a:latin typeface="Calibri"/>
              <a:ea typeface="Calibri"/>
              <a:cs typeface="Calibri"/>
              <a:sym typeface="Calibri"/>
            </a:endParaRPr>
          </a:p>
          <a:p>
            <a:pPr indent="-342900" lvl="0" marL="342900" marR="0" rtl="0" algn="l">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That coordinates the entry to the critical sections. </a:t>
            </a:r>
            <a:endParaRPr/>
          </a:p>
          <a:p>
            <a:pPr indent="-342900" lvl="0" marL="342900" marR="0" rtl="0" algn="l">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Each process that wants to enter a critical section must first seek permission from the coordinator. </a:t>
            </a:r>
            <a:endParaRPr/>
          </a:p>
          <a:p>
            <a:pPr indent="-342900" lvl="0" marL="342900" marR="0" rtl="0" algn="l">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If two processes simultaneously ask for permission to enter the critical section , Coordinator grants permission according with some scheduling algorithms. </a:t>
            </a:r>
            <a:endParaRPr/>
          </a:p>
          <a:p>
            <a:pPr indent="-342900" lvl="0" marL="342900" marR="0" rtl="0" algn="l">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When process exits, it notify the coordinator so that the coordinator can grant permission to another process. </a:t>
            </a:r>
            <a:endParaRPr/>
          </a:p>
          <a:p>
            <a:pPr indent="-342900" lvl="0" marL="342900" marR="0" rtl="0" algn="l">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This algorithm (in centralized) ensures mutual exclusion, because at a time , the coordinator allows only one process to enter in critical section. </a:t>
            </a:r>
            <a:endParaRPr/>
          </a:p>
          <a:p>
            <a:pPr indent="-342900" lvl="0" marL="342900" marR="0" rtl="0" algn="l">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This algorithm (in centralized) ensures no starvation, because use of FCFS ( First come First served ) . </a:t>
            </a:r>
            <a:endParaRPr b="0" i="0" sz="2200" u="none">
              <a:solidFill>
                <a:schemeClr val="dk1"/>
              </a:solidFill>
              <a:latin typeface="Calibri"/>
              <a:ea typeface="Calibri"/>
              <a:cs typeface="Calibri"/>
              <a:sym typeface="Calibri"/>
            </a:endParaRPr>
          </a:p>
          <a:p>
            <a:pPr indent="-203200" lvl="0" marL="342900" marR="0" rtl="0" algn="l">
              <a:lnSpc>
                <a:spcPct val="80000"/>
              </a:lnSpc>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a:p>
            <a:pPr indent="-203200" lvl="0" marL="342900" marR="0" rtl="0" algn="l">
              <a:lnSpc>
                <a:spcPct val="80000"/>
              </a:lnSpc>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a:p>
            <a:pPr indent="-203200" lvl="0" marL="342900" marR="0" rtl="0" algn="l">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p:txBody>
      </p:sp>
      <p:sp>
        <p:nvSpPr>
          <p:cNvPr id="196" name="Google Shape;196;p1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Centralized Approach cont..</a:t>
            </a:r>
            <a:endParaRPr/>
          </a:p>
        </p:txBody>
      </p:sp>
      <p:pic>
        <p:nvPicPr>
          <p:cNvPr id="202" name="Google Shape;202;p18"/>
          <p:cNvPicPr preferRelativeResize="0"/>
          <p:nvPr>
            <p:ph idx="1" type="body"/>
          </p:nvPr>
        </p:nvPicPr>
        <p:blipFill rotWithShape="1">
          <a:blip r:embed="rId3">
            <a:alphaModFix/>
          </a:blip>
          <a:srcRect b="0" l="0" r="0" t="0"/>
          <a:stretch/>
        </p:blipFill>
        <p:spPr>
          <a:xfrm>
            <a:off x="2516990" y="1417625"/>
            <a:ext cx="4110000" cy="5027700"/>
          </a:xfrm>
          <a:prstGeom prst="rect">
            <a:avLst/>
          </a:prstGeom>
          <a:noFill/>
          <a:ln>
            <a:noFill/>
          </a:ln>
        </p:spPr>
      </p:pic>
      <p:sp>
        <p:nvSpPr>
          <p:cNvPr id="203" name="Google Shape;203;p1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Centralized Approach cont..</a:t>
            </a:r>
            <a:endParaRPr/>
          </a:p>
        </p:txBody>
      </p:sp>
      <p:sp>
        <p:nvSpPr>
          <p:cNvPr id="209" name="Google Shape;209;p19"/>
          <p:cNvSpPr txBox="1"/>
          <p:nvPr>
            <p:ph idx="1" type="body"/>
          </p:nvPr>
        </p:nvSpPr>
        <p:spPr>
          <a:xfrm>
            <a:off x="628650" y="1825625"/>
            <a:ext cx="7886700" cy="46974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Noto Sans Symbols"/>
              <a:buChar char="▪"/>
            </a:pPr>
            <a:r>
              <a:rPr b="0" i="0" lang="en-US" sz="3200" u="none">
                <a:solidFill>
                  <a:schemeClr val="dk1"/>
                </a:solidFill>
                <a:latin typeface="Calibri"/>
                <a:ea typeface="Calibri"/>
                <a:cs typeface="Calibri"/>
                <a:sym typeface="Calibri"/>
              </a:rPr>
              <a:t>Benefits: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easy to implement</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Requires only three messages per critical section (request, reply, release ).</a:t>
            </a:r>
            <a:endParaRPr/>
          </a:p>
          <a:p>
            <a:pPr indent="-342900" lvl="0" marL="342900" marR="0" rtl="0" algn="l">
              <a:lnSpc>
                <a:spcPct val="100000"/>
              </a:lnSpc>
              <a:spcBef>
                <a:spcPts val="640"/>
              </a:spcBef>
              <a:spcAft>
                <a:spcPts val="0"/>
              </a:spcAft>
              <a:buClr>
                <a:schemeClr val="dk1"/>
              </a:buClr>
              <a:buSzPts val="3200"/>
              <a:buFont typeface="Noto Sans Symbols"/>
              <a:buChar char="▪"/>
            </a:pPr>
            <a:r>
              <a:rPr b="0" i="0" lang="en-US" sz="3200" u="none">
                <a:solidFill>
                  <a:schemeClr val="dk1"/>
                </a:solidFill>
                <a:latin typeface="Calibri"/>
                <a:ea typeface="Calibri"/>
                <a:cs typeface="Calibri"/>
                <a:sym typeface="Calibri"/>
              </a:rPr>
              <a:t>Drawbacks: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Single coordinator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Single point of failure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Performance down due to bottleneck in large systems.</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210" name="Google Shape;210;p1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Happened Before Relation</a:t>
            </a:r>
            <a:endParaRPr/>
          </a:p>
        </p:txBody>
      </p:sp>
      <p:sp>
        <p:nvSpPr>
          <p:cNvPr id="91" name="Google Shape;91;p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80000"/>
              </a:lnSpc>
              <a:spcBef>
                <a:spcPts val="0"/>
              </a:spcBef>
              <a:spcAft>
                <a:spcPts val="0"/>
              </a:spcAft>
              <a:buClr>
                <a:schemeClr val="dk1"/>
              </a:buClr>
              <a:buSzPts val="2500"/>
              <a:buFont typeface="Arial"/>
              <a:buNone/>
            </a:pPr>
            <a:r>
              <a:rPr b="0" i="0" lang="en-US" sz="2500" u="none" cap="none" strike="noStrike">
                <a:solidFill>
                  <a:schemeClr val="dk1"/>
                </a:solidFill>
                <a:latin typeface="Calibri"/>
                <a:ea typeface="Calibri"/>
                <a:cs typeface="Calibri"/>
                <a:sym typeface="Calibri"/>
              </a:rPr>
              <a:t>Happened Before Relation(Denoted by  →) on a set of events Satisfies Following Conditions.</a:t>
            </a:r>
            <a:endParaRPr/>
          </a:p>
          <a:p>
            <a:pPr indent="-342900" lvl="0" marL="342900" marR="0" rtl="0" algn="just">
              <a:lnSpc>
                <a:spcPct val="80000"/>
              </a:lnSpc>
              <a:spcBef>
                <a:spcPts val="500"/>
              </a:spcBef>
              <a:spcAft>
                <a:spcPts val="0"/>
              </a:spcAft>
              <a:buClr>
                <a:schemeClr val="dk1"/>
              </a:buClr>
              <a:buSzPts val="2500"/>
              <a:buFont typeface="Arial"/>
              <a:buChar char="•"/>
            </a:pPr>
            <a:r>
              <a:rPr b="0" i="0" lang="en-US" sz="2500" u="none" cap="none" strike="noStrike">
                <a:solidFill>
                  <a:schemeClr val="dk1"/>
                </a:solidFill>
                <a:latin typeface="Calibri"/>
                <a:ea typeface="Calibri"/>
                <a:cs typeface="Calibri"/>
                <a:sym typeface="Calibri"/>
              </a:rPr>
              <a:t>If a and b are two events in the </a:t>
            </a:r>
            <a:r>
              <a:rPr b="0" i="0" lang="en-US" sz="2500" u="none" cap="none" strike="noStrike">
                <a:solidFill>
                  <a:srgbClr val="FF0000"/>
                </a:solidFill>
                <a:latin typeface="Calibri"/>
                <a:ea typeface="Calibri"/>
                <a:cs typeface="Calibri"/>
                <a:sym typeface="Calibri"/>
              </a:rPr>
              <a:t>same process </a:t>
            </a:r>
            <a:r>
              <a:rPr b="0" i="0" lang="en-US" sz="2500" u="none" cap="none" strike="noStrike">
                <a:solidFill>
                  <a:schemeClr val="dk1"/>
                </a:solidFill>
                <a:latin typeface="Calibri"/>
                <a:ea typeface="Calibri"/>
                <a:cs typeface="Calibri"/>
                <a:sym typeface="Calibri"/>
              </a:rPr>
              <a:t>and a occurs before b, then a→b.</a:t>
            </a:r>
            <a:endParaRPr/>
          </a:p>
          <a:p>
            <a:pPr indent="-342900" lvl="0" marL="342900" marR="0" rtl="0" algn="just">
              <a:lnSpc>
                <a:spcPct val="80000"/>
              </a:lnSpc>
              <a:spcBef>
                <a:spcPts val="500"/>
              </a:spcBef>
              <a:spcAft>
                <a:spcPts val="0"/>
              </a:spcAft>
              <a:buClr>
                <a:schemeClr val="dk1"/>
              </a:buClr>
              <a:buSzPts val="2500"/>
              <a:buFont typeface="Arial"/>
              <a:buChar char="•"/>
            </a:pPr>
            <a:r>
              <a:rPr b="0" i="0" lang="en-US" sz="2500" u="none" cap="none" strike="noStrike">
                <a:solidFill>
                  <a:schemeClr val="dk1"/>
                </a:solidFill>
                <a:latin typeface="Calibri"/>
                <a:ea typeface="Calibri"/>
                <a:cs typeface="Calibri"/>
                <a:sym typeface="Calibri"/>
              </a:rPr>
              <a:t>If a is event of sending a message by one process and b is event of receipt of same message by another process, then a→b. it follows law of causality because receiver can not receive message until sender sends it and propagation time from sender to receiver is always positive.</a:t>
            </a:r>
            <a:endParaRPr/>
          </a:p>
          <a:p>
            <a:pPr indent="-342900" lvl="0" marL="342900" marR="0" rtl="0" algn="just">
              <a:lnSpc>
                <a:spcPct val="80000"/>
              </a:lnSpc>
              <a:spcBef>
                <a:spcPts val="500"/>
              </a:spcBef>
              <a:spcAft>
                <a:spcPts val="0"/>
              </a:spcAft>
              <a:buClr>
                <a:schemeClr val="dk1"/>
              </a:buClr>
              <a:buSzPts val="2500"/>
              <a:buFont typeface="Arial"/>
              <a:buChar char="•"/>
            </a:pPr>
            <a:r>
              <a:rPr b="0" i="0" lang="en-US" sz="2500" u="none" cap="none" strike="noStrike">
                <a:solidFill>
                  <a:schemeClr val="dk1"/>
                </a:solidFill>
                <a:latin typeface="Calibri"/>
                <a:ea typeface="Calibri"/>
                <a:cs typeface="Calibri"/>
                <a:sym typeface="Calibri"/>
              </a:rPr>
              <a:t>If a→b and b→c, then a→c. happened before relation follows transitive relation</a:t>
            </a:r>
            <a:endParaRPr/>
          </a:p>
          <a:p>
            <a:pPr indent="-342900" lvl="0" marL="342900" marR="0" rtl="0" algn="just">
              <a:lnSpc>
                <a:spcPct val="80000"/>
              </a:lnSpc>
              <a:spcBef>
                <a:spcPts val="500"/>
              </a:spcBef>
              <a:spcAft>
                <a:spcPts val="0"/>
              </a:spcAft>
              <a:buClr>
                <a:schemeClr val="dk1"/>
              </a:buClr>
              <a:buSzPts val="2500"/>
              <a:buFont typeface="Arial"/>
              <a:buChar char="•"/>
            </a:pPr>
            <a:r>
              <a:rPr b="0" i="0" lang="en-US" sz="2500" u="none" cap="none" strike="noStrike">
                <a:solidFill>
                  <a:schemeClr val="dk1"/>
                </a:solidFill>
                <a:latin typeface="Calibri"/>
                <a:ea typeface="Calibri"/>
                <a:cs typeface="Calibri"/>
                <a:sym typeface="Calibri"/>
              </a:rPr>
              <a:t>a→a is not possible. Happened before relation is irreflexive partial ordering.</a:t>
            </a:r>
            <a:endParaRPr/>
          </a:p>
          <a:p>
            <a:pPr indent="-184150" lvl="0" marL="342900" marR="0" rtl="0" algn="l">
              <a:spcBef>
                <a:spcPts val="500"/>
              </a:spcBef>
              <a:spcAft>
                <a:spcPts val="0"/>
              </a:spcAft>
              <a:buClr>
                <a:schemeClr val="dk1"/>
              </a:buClr>
              <a:buSzPts val="2500"/>
              <a:buFont typeface="Arial"/>
              <a:buNone/>
            </a:pPr>
            <a:r>
              <a:t/>
            </a:r>
            <a:endParaRPr b="0" i="0" sz="2500" u="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Distributed Approach</a:t>
            </a:r>
            <a:endParaRPr/>
          </a:p>
        </p:txBody>
      </p:sp>
      <p:sp>
        <p:nvSpPr>
          <p:cNvPr id="216" name="Google Shape;216;p20"/>
          <p:cNvSpPr txBox="1"/>
          <p:nvPr>
            <p:ph idx="1" type="body"/>
          </p:nvPr>
        </p:nvSpPr>
        <p:spPr>
          <a:xfrm>
            <a:off x="304800" y="1825625"/>
            <a:ext cx="8505825" cy="4351337"/>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2200"/>
              <a:buFont typeface="Noto Sans Symbols"/>
              <a:buChar char="▪"/>
            </a:pPr>
            <a:r>
              <a:rPr b="0" i="0" lang="en-US" sz="2200" u="none">
                <a:solidFill>
                  <a:schemeClr val="dk1"/>
                </a:solidFill>
                <a:latin typeface="Calibri"/>
                <a:ea typeface="Calibri"/>
                <a:cs typeface="Calibri"/>
                <a:sym typeface="Calibri"/>
              </a:rPr>
              <a:t>Decision making for mutual exclusion is distributed across entire system.</a:t>
            </a:r>
            <a:endParaRPr/>
          </a:p>
          <a:p>
            <a:pPr indent="-342900" lvl="0" marL="342900" marR="0" rtl="0" algn="l">
              <a:lnSpc>
                <a:spcPct val="80000"/>
              </a:lnSpc>
              <a:spcBef>
                <a:spcPts val="440"/>
              </a:spcBef>
              <a:spcAft>
                <a:spcPts val="0"/>
              </a:spcAft>
              <a:buClr>
                <a:schemeClr val="dk1"/>
              </a:buClr>
              <a:buSzPts val="2200"/>
              <a:buFont typeface="Noto Sans Symbols"/>
              <a:buChar char="▪"/>
            </a:pPr>
            <a:r>
              <a:rPr b="0" i="0" lang="en-US" sz="2200" u="none">
                <a:solidFill>
                  <a:schemeClr val="dk1"/>
                </a:solidFill>
                <a:latin typeface="Calibri"/>
                <a:ea typeface="Calibri"/>
                <a:cs typeface="Calibri"/>
                <a:sym typeface="Calibri"/>
              </a:rPr>
              <a:t>All process that want to enter critical section co-operate with each other before taking decision.</a:t>
            </a:r>
            <a:endParaRPr/>
          </a:p>
          <a:p>
            <a:pPr indent="-342900" lvl="0" marL="342900" marR="0" rtl="0" algn="l">
              <a:lnSpc>
                <a:spcPct val="80000"/>
              </a:lnSpc>
              <a:spcBef>
                <a:spcPts val="440"/>
              </a:spcBef>
              <a:spcAft>
                <a:spcPts val="0"/>
              </a:spcAft>
              <a:buClr>
                <a:schemeClr val="dk1"/>
              </a:buClr>
              <a:buSzPts val="2200"/>
              <a:buFont typeface="Noto Sans Symbols"/>
              <a:buChar char="▪"/>
            </a:pPr>
            <a:r>
              <a:rPr b="0" i="0" lang="en-US" sz="2200" u="none">
                <a:solidFill>
                  <a:schemeClr val="dk1"/>
                </a:solidFill>
                <a:latin typeface="Calibri"/>
                <a:ea typeface="Calibri"/>
                <a:cs typeface="Calibri"/>
                <a:sym typeface="Calibri"/>
              </a:rPr>
              <a:t>Ricart and Agarwala’s algorithm is used, based upon Lamport’s event ordering scheme to assign unique time stamp to each event.</a:t>
            </a:r>
            <a:endParaRPr/>
          </a:p>
          <a:p>
            <a:pPr indent="-342900" lvl="0" marL="342900" marR="0" rtl="0" algn="l">
              <a:lnSpc>
                <a:spcPct val="80000"/>
              </a:lnSpc>
              <a:spcBef>
                <a:spcPts val="440"/>
              </a:spcBef>
              <a:spcAft>
                <a:spcPts val="0"/>
              </a:spcAft>
              <a:buClr>
                <a:schemeClr val="dk1"/>
              </a:buClr>
              <a:buSzPts val="2200"/>
              <a:buFont typeface="Noto Sans Symbols"/>
              <a:buChar char="▪"/>
            </a:pPr>
            <a:r>
              <a:rPr b="0" i="0" lang="en-US" sz="2200" u="none">
                <a:solidFill>
                  <a:schemeClr val="dk1"/>
                </a:solidFill>
                <a:latin typeface="Calibri"/>
                <a:ea typeface="Calibri"/>
                <a:cs typeface="Calibri"/>
                <a:sym typeface="Calibri"/>
              </a:rPr>
              <a:t>When a process wants to enter critical section it sends request message to all process. Message contains</a:t>
            </a:r>
            <a:endParaRPr/>
          </a:p>
          <a:p>
            <a:pPr indent="-342900" lvl="0" marL="342900" marR="0" rtl="0" algn="l">
              <a:lnSpc>
                <a:spcPct val="80000"/>
              </a:lnSpc>
              <a:spcBef>
                <a:spcPts val="440"/>
              </a:spcBef>
              <a:spcAft>
                <a:spcPts val="0"/>
              </a:spcAft>
              <a:buClr>
                <a:schemeClr val="dk1"/>
              </a:buClr>
              <a:buSzPts val="2200"/>
              <a:buFont typeface="Noto Sans Symbols"/>
              <a:buChar char="▪"/>
            </a:pPr>
            <a:r>
              <a:rPr b="0" i="0" lang="en-US" sz="2200" u="none">
                <a:solidFill>
                  <a:schemeClr val="dk1"/>
                </a:solidFill>
                <a:latin typeface="Calibri"/>
                <a:ea typeface="Calibri"/>
                <a:cs typeface="Calibri"/>
                <a:sym typeface="Calibri"/>
              </a:rPr>
              <a:t>Process identifier of process</a:t>
            </a:r>
            <a:endParaRPr/>
          </a:p>
          <a:p>
            <a:pPr indent="-342900" lvl="0" marL="342900" marR="0" rtl="0" algn="l">
              <a:lnSpc>
                <a:spcPct val="80000"/>
              </a:lnSpc>
              <a:spcBef>
                <a:spcPts val="440"/>
              </a:spcBef>
              <a:spcAft>
                <a:spcPts val="0"/>
              </a:spcAft>
              <a:buClr>
                <a:schemeClr val="dk1"/>
              </a:buClr>
              <a:buSzPts val="2200"/>
              <a:buFont typeface="Noto Sans Symbols"/>
              <a:buChar char="▪"/>
            </a:pPr>
            <a:r>
              <a:rPr b="0" i="0" lang="en-US" sz="2200" u="none">
                <a:solidFill>
                  <a:schemeClr val="dk1"/>
                </a:solidFill>
                <a:latin typeface="Calibri"/>
                <a:ea typeface="Calibri"/>
                <a:cs typeface="Calibri"/>
                <a:sym typeface="Calibri"/>
              </a:rPr>
              <a:t>Name of critical section that process wants to enter.</a:t>
            </a:r>
            <a:endParaRPr/>
          </a:p>
          <a:p>
            <a:pPr indent="-342900" lvl="0" marL="342900" marR="0" rtl="0" algn="l">
              <a:lnSpc>
                <a:spcPct val="80000"/>
              </a:lnSpc>
              <a:spcBef>
                <a:spcPts val="440"/>
              </a:spcBef>
              <a:spcAft>
                <a:spcPts val="0"/>
              </a:spcAft>
              <a:buClr>
                <a:schemeClr val="dk1"/>
              </a:buClr>
              <a:buSzPts val="2200"/>
              <a:buFont typeface="Noto Sans Symbols"/>
              <a:buChar char="▪"/>
            </a:pPr>
            <a:r>
              <a:rPr b="0" i="0" lang="en-US" sz="2200" u="none">
                <a:solidFill>
                  <a:schemeClr val="dk1"/>
                </a:solidFill>
                <a:latin typeface="Calibri"/>
                <a:ea typeface="Calibri"/>
                <a:cs typeface="Calibri"/>
                <a:sym typeface="Calibri"/>
              </a:rPr>
              <a:t>Unique time stamp generated by process for request message.</a:t>
            </a:r>
            <a:endParaRPr/>
          </a:p>
          <a:p>
            <a:pPr indent="-342900" lvl="0" marL="342900" marR="0" rtl="0" algn="l">
              <a:lnSpc>
                <a:spcPct val="80000"/>
              </a:lnSpc>
              <a:spcBef>
                <a:spcPts val="440"/>
              </a:spcBef>
              <a:spcAft>
                <a:spcPts val="0"/>
              </a:spcAft>
              <a:buClr>
                <a:schemeClr val="dk1"/>
              </a:buClr>
              <a:buSzPts val="2200"/>
              <a:buFont typeface="Noto Sans Symbols"/>
              <a:buChar char="▪"/>
            </a:pPr>
            <a:r>
              <a:rPr b="0" i="0" lang="en-US" sz="2200" u="none">
                <a:solidFill>
                  <a:schemeClr val="dk1"/>
                </a:solidFill>
                <a:latin typeface="Calibri"/>
                <a:ea typeface="Calibri"/>
                <a:cs typeface="Calibri"/>
                <a:sym typeface="Calibri"/>
              </a:rPr>
              <a:t>On receiving request message a process immediately sends reply message or defers reply based upon following rules.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1"/>
          <p:cNvSpPr txBox="1"/>
          <p:nvPr>
            <p:ph type="title"/>
          </p:nvPr>
        </p:nvSpPr>
        <p:spPr>
          <a:xfrm>
            <a:off x="628650" y="365125"/>
            <a:ext cx="7886700" cy="7524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Distributed Approach Cont..</a:t>
            </a:r>
            <a:endParaRPr/>
          </a:p>
        </p:txBody>
      </p:sp>
      <p:sp>
        <p:nvSpPr>
          <p:cNvPr id="222" name="Google Shape;222;p21"/>
          <p:cNvSpPr txBox="1"/>
          <p:nvPr>
            <p:ph idx="1" type="body"/>
          </p:nvPr>
        </p:nvSpPr>
        <p:spPr>
          <a:xfrm>
            <a:off x="628650" y="1292225"/>
            <a:ext cx="7886700" cy="4884737"/>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2500"/>
              <a:buFont typeface="Noto Sans Symbols"/>
              <a:buChar char="▪"/>
            </a:pPr>
            <a:r>
              <a:rPr b="0" i="0" lang="en-US" sz="2500" u="none">
                <a:solidFill>
                  <a:schemeClr val="dk1"/>
                </a:solidFill>
                <a:latin typeface="Calibri"/>
                <a:ea typeface="Calibri"/>
                <a:cs typeface="Calibri"/>
                <a:sym typeface="Calibri"/>
              </a:rPr>
              <a:t>If receiver process is in critical section, it places request message in queue and defers sending a reply.</a:t>
            </a:r>
            <a:endParaRPr/>
          </a:p>
          <a:p>
            <a:pPr indent="-342900" lvl="0" marL="342900" marR="0" rtl="0" algn="l">
              <a:lnSpc>
                <a:spcPct val="80000"/>
              </a:lnSpc>
              <a:spcBef>
                <a:spcPts val="500"/>
              </a:spcBef>
              <a:spcAft>
                <a:spcPts val="0"/>
              </a:spcAft>
              <a:buClr>
                <a:schemeClr val="dk1"/>
              </a:buClr>
              <a:buSzPts val="2500"/>
              <a:buFont typeface="Noto Sans Symbols"/>
              <a:buChar char="▪"/>
            </a:pPr>
            <a:r>
              <a:rPr b="0" i="0" lang="en-US" sz="2500" u="none">
                <a:solidFill>
                  <a:schemeClr val="dk1"/>
                </a:solidFill>
                <a:latin typeface="Calibri"/>
                <a:ea typeface="Calibri"/>
                <a:cs typeface="Calibri"/>
                <a:sym typeface="Calibri"/>
              </a:rPr>
              <a:t>If receiver process is not in critical section and waiting to enter, it compares it’s own time stamp with received time stamp. If received time stamp is lower than it’ own, it means that process made request earlier, than it sends reply to that process otherwise places it in queue and defers sending reply.</a:t>
            </a:r>
            <a:endParaRPr/>
          </a:p>
          <a:p>
            <a:pPr indent="-342900" lvl="0" marL="342900" marR="0" rtl="0" algn="l">
              <a:lnSpc>
                <a:spcPct val="80000"/>
              </a:lnSpc>
              <a:spcBef>
                <a:spcPts val="500"/>
              </a:spcBef>
              <a:spcAft>
                <a:spcPts val="0"/>
              </a:spcAft>
              <a:buClr>
                <a:schemeClr val="dk1"/>
              </a:buClr>
              <a:buSzPts val="2500"/>
              <a:buFont typeface="Noto Sans Symbols"/>
              <a:buChar char="▪"/>
            </a:pPr>
            <a:r>
              <a:rPr b="0" i="0" lang="en-US" sz="2500" u="none">
                <a:solidFill>
                  <a:schemeClr val="dk1"/>
                </a:solidFill>
                <a:latin typeface="Calibri"/>
                <a:ea typeface="Calibri"/>
                <a:cs typeface="Calibri"/>
                <a:sym typeface="Calibri"/>
              </a:rPr>
              <a:t>If receiver process is neither in critical section nor waiting, it simply sends reply message.</a:t>
            </a:r>
            <a:endParaRPr/>
          </a:p>
          <a:p>
            <a:pPr indent="-342900" lvl="0" marL="342900" marR="0" rtl="0" algn="just">
              <a:lnSpc>
                <a:spcPct val="80000"/>
              </a:lnSpc>
              <a:spcBef>
                <a:spcPts val="500"/>
              </a:spcBef>
              <a:spcAft>
                <a:spcPts val="0"/>
              </a:spcAft>
              <a:buClr>
                <a:schemeClr val="dk1"/>
              </a:buClr>
              <a:buSzPts val="2500"/>
              <a:buFont typeface="Noto Sans Symbols"/>
              <a:buChar char="▪"/>
            </a:pPr>
            <a:r>
              <a:rPr b="0" i="0" lang="en-US" sz="2500" u="none">
                <a:solidFill>
                  <a:schemeClr val="dk1"/>
                </a:solidFill>
                <a:latin typeface="Calibri"/>
                <a:ea typeface="Calibri"/>
                <a:cs typeface="Calibri"/>
                <a:sym typeface="Calibri"/>
              </a:rPr>
              <a:t>   A process enters critical section if it receives message from all process, executes in critical section and than sends reply message to all processes in queue.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2"/>
          <p:cNvSpPr txBox="1"/>
          <p:nvPr>
            <p:ph type="title"/>
          </p:nvPr>
        </p:nvSpPr>
        <p:spPr>
          <a:xfrm>
            <a:off x="628650" y="365125"/>
            <a:ext cx="7886700" cy="75247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Distributed Approach Cont..</a:t>
            </a:r>
            <a:endParaRPr/>
          </a:p>
        </p:txBody>
      </p:sp>
      <p:pic>
        <p:nvPicPr>
          <p:cNvPr id="228" name="Google Shape;228;p22"/>
          <p:cNvPicPr preferRelativeResize="0"/>
          <p:nvPr>
            <p:ph idx="1" type="body"/>
          </p:nvPr>
        </p:nvPicPr>
        <p:blipFill rotWithShape="1">
          <a:blip r:embed="rId3">
            <a:alphaModFix/>
          </a:blip>
          <a:srcRect b="0" l="0" r="0" t="0"/>
          <a:stretch/>
        </p:blipFill>
        <p:spPr>
          <a:xfrm>
            <a:off x="755985" y="1117600"/>
            <a:ext cx="4448100" cy="5670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Drawbacks and solutions</a:t>
            </a:r>
            <a:endParaRPr/>
          </a:p>
        </p:txBody>
      </p:sp>
      <p:sp>
        <p:nvSpPr>
          <p:cNvPr id="234" name="Google Shape;234;p23"/>
          <p:cNvSpPr txBox="1"/>
          <p:nvPr>
            <p:ph idx="1" type="body"/>
          </p:nvPr>
        </p:nvSpPr>
        <p:spPr>
          <a:xfrm>
            <a:off x="628650" y="1436687"/>
            <a:ext cx="7886700" cy="4740275"/>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1)System having n processes is liable to n points of failure and blocks in case of single process failure.</a:t>
            </a:r>
            <a:endParaRPr/>
          </a:p>
          <a:p>
            <a:pPr indent="-342900" lvl="0" marL="342900" marR="0" rtl="0" algn="l">
              <a:lnSpc>
                <a:spcPct val="80000"/>
              </a:lnSpc>
              <a:spcBef>
                <a:spcPts val="40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Solution: receiver sends permission denied message when it is in critical section, else it sends OK. if receiver did not receive reply it keeps on trying after time out,until it gets reply, else it considers that process has crashed.</a:t>
            </a:r>
            <a:endParaRPr/>
          </a:p>
          <a:p>
            <a:pPr indent="-342900" lvl="0" marL="342900" marR="0" rtl="0" algn="l">
              <a:lnSpc>
                <a:spcPct val="80000"/>
              </a:lnSpc>
              <a:spcBef>
                <a:spcPts val="40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2) Each process must know identity of process participating in group.</a:t>
            </a:r>
            <a:endParaRPr/>
          </a:p>
          <a:p>
            <a:pPr indent="-342900" lvl="0" marL="342900" marR="0" rtl="0" algn="l">
              <a:lnSpc>
                <a:spcPct val="80000"/>
              </a:lnSpc>
              <a:spcBef>
                <a:spcPts val="40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When a process joins it must receive names of all other processes and name of new process must be distributes to all members of group.</a:t>
            </a:r>
            <a:endParaRPr/>
          </a:p>
          <a:p>
            <a:pPr indent="-342900" lvl="0" marL="342900" marR="0" rtl="0" algn="l">
              <a:lnSpc>
                <a:spcPct val="80000"/>
              </a:lnSpc>
              <a:spcBef>
                <a:spcPts val="40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 suitable only for small group due to large no of updates of creation and deletion.</a:t>
            </a:r>
            <a:endParaRPr/>
          </a:p>
          <a:p>
            <a:pPr indent="-342900" lvl="0" marL="342900" marR="0" rtl="0" algn="l">
              <a:lnSpc>
                <a:spcPct val="80000"/>
              </a:lnSpc>
              <a:spcBef>
                <a:spcPts val="40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3) To much wait if there are large no of nodes. If there are n nodes and single message travels through network then each process will wait for 2(n-1) messages. Suitable for small group.</a:t>
            </a:r>
            <a:endParaRPr/>
          </a:p>
          <a:p>
            <a:pPr indent="-342900" lvl="0" marL="342900" marR="0" rtl="0" algn="l">
              <a:lnSpc>
                <a:spcPct val="80000"/>
              </a:lnSpc>
              <a:spcBef>
                <a:spcPts val="400"/>
              </a:spcBef>
              <a:spcAft>
                <a:spcPts val="0"/>
              </a:spcAft>
              <a:buClr>
                <a:schemeClr val="dk1"/>
              </a:buClr>
              <a:buSzPts val="2000"/>
              <a:buFont typeface="Noto Sans Symbols"/>
              <a:buChar char="▪"/>
            </a:pPr>
            <a:r>
              <a:rPr b="1" i="0" lang="en-US" sz="2000" u="none">
                <a:solidFill>
                  <a:schemeClr val="dk1"/>
                </a:solidFill>
                <a:latin typeface="Calibri"/>
                <a:ea typeface="Calibri"/>
                <a:cs typeface="Calibri"/>
                <a:sym typeface="Calibri"/>
              </a:rPr>
              <a:t>Best solution: Majority</a:t>
            </a:r>
            <a:r>
              <a:rPr b="0" i="0" lang="en-US" sz="2000" u="none">
                <a:solidFill>
                  <a:schemeClr val="dk1"/>
                </a:solidFill>
                <a:latin typeface="Calibri"/>
                <a:ea typeface="Calibri"/>
                <a:cs typeface="Calibri"/>
                <a:sym typeface="Calibri"/>
              </a:rPr>
              <a:t> consensus rather than consensus of all processes is proposed in literature.</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Token passing Approach</a:t>
            </a:r>
            <a:endParaRPr/>
          </a:p>
        </p:txBody>
      </p:sp>
      <p:sp>
        <p:nvSpPr>
          <p:cNvPr id="240" name="Google Shape;240;p24"/>
          <p:cNvSpPr txBox="1"/>
          <p:nvPr>
            <p:ph idx="1" type="body"/>
          </p:nvPr>
        </p:nvSpPr>
        <p:spPr>
          <a:xfrm>
            <a:off x="252412" y="1825625"/>
            <a:ext cx="8586787" cy="4351337"/>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80000"/>
              </a:lnSpc>
              <a:spcBef>
                <a:spcPts val="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Mutual Exclusion is achieved by circulating single token among processes.</a:t>
            </a:r>
            <a:endParaRPr/>
          </a:p>
          <a:p>
            <a:pPr indent="-342900" lvl="0" marL="342900" marR="0" rtl="0" algn="just">
              <a:lnSpc>
                <a:spcPct val="80000"/>
              </a:lnSpc>
              <a:spcBef>
                <a:spcPts val="40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Token is special type of message that entitles its holder to enter critical section. Process are arranged in logical ring structure.</a:t>
            </a:r>
            <a:endParaRPr/>
          </a:p>
          <a:p>
            <a:pPr indent="-342900" lvl="0" marL="342900" marR="0" rtl="0" algn="just">
              <a:lnSpc>
                <a:spcPct val="80000"/>
              </a:lnSpc>
              <a:spcBef>
                <a:spcPts val="40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Token can be moved clockwise or anti-clockwise.</a:t>
            </a:r>
            <a:endParaRPr/>
          </a:p>
          <a:p>
            <a:pPr indent="-342900" lvl="0" marL="342900" marR="0" rtl="0" algn="just">
              <a:lnSpc>
                <a:spcPct val="80000"/>
              </a:lnSpc>
              <a:spcBef>
                <a:spcPts val="40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When a process gets token it can enters critical section and after finishing work, exits from critical section and passes token to neighbor process.</a:t>
            </a:r>
            <a:endParaRPr/>
          </a:p>
          <a:p>
            <a:pPr indent="-342900" lvl="0" marL="342900" marR="0" rtl="0" algn="just">
              <a:lnSpc>
                <a:spcPct val="80000"/>
              </a:lnSpc>
              <a:spcBef>
                <a:spcPts val="40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Process can enter critical section one time in each turn with token.</a:t>
            </a:r>
            <a:endParaRPr/>
          </a:p>
          <a:p>
            <a:pPr indent="-342900" lvl="0" marL="342900" marR="0" rtl="0" algn="just">
              <a:lnSpc>
                <a:spcPct val="80000"/>
              </a:lnSpc>
              <a:spcBef>
                <a:spcPts val="40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If process is not interested to enter in critical section, it simply passes token to neighbor, if no one is interested token keeps on circulating in ring.</a:t>
            </a:r>
            <a:endParaRPr/>
          </a:p>
          <a:p>
            <a:pPr indent="-342900" lvl="0" marL="342900" marR="0" rtl="0" algn="just">
              <a:lnSpc>
                <a:spcPct val="80000"/>
              </a:lnSpc>
              <a:spcBef>
                <a:spcPts val="40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Waiting time varies from 0 to n-1 messages depending upon receipt of token and interested to enter in critical section or interested just after the token passed to neighbor.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5"/>
          <p:cNvSpPr txBox="1"/>
          <p:nvPr>
            <p:ph type="title"/>
          </p:nvPr>
        </p:nvSpPr>
        <p:spPr>
          <a:xfrm>
            <a:off x="628650" y="365125"/>
            <a:ext cx="7886700" cy="893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Drawbacks and Solutions:</a:t>
            </a:r>
            <a:endParaRPr/>
          </a:p>
        </p:txBody>
      </p:sp>
      <p:sp>
        <p:nvSpPr>
          <p:cNvPr id="246" name="Google Shape;246;p25"/>
          <p:cNvSpPr txBox="1"/>
          <p:nvPr>
            <p:ph idx="1" type="body"/>
          </p:nvPr>
        </p:nvSpPr>
        <p:spPr>
          <a:xfrm>
            <a:off x="628650" y="1206500"/>
            <a:ext cx="7886700" cy="5432425"/>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80000"/>
              </a:lnSpc>
              <a:spcBef>
                <a:spcPts val="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1)</a:t>
            </a:r>
            <a:r>
              <a:rPr b="1" i="0" lang="en-US" sz="2000" u="none">
                <a:solidFill>
                  <a:schemeClr val="dk1"/>
                </a:solidFill>
                <a:latin typeface="Calibri"/>
                <a:ea typeface="Calibri"/>
                <a:cs typeface="Calibri"/>
                <a:sym typeface="Calibri"/>
              </a:rPr>
              <a:t> Process failure</a:t>
            </a:r>
            <a:r>
              <a:rPr b="0" i="0" lang="en-US" sz="2000" u="none">
                <a:solidFill>
                  <a:schemeClr val="dk1"/>
                </a:solidFill>
                <a:latin typeface="Calibri"/>
                <a:ea typeface="Calibri"/>
                <a:cs typeface="Calibri"/>
                <a:sym typeface="Calibri"/>
              </a:rPr>
              <a:t>: Single process failure causes logical ring to break.</a:t>
            </a:r>
            <a:endParaRPr/>
          </a:p>
          <a:p>
            <a:pPr indent="-342900" lvl="0" marL="342900" marR="0" rtl="0" algn="just">
              <a:lnSpc>
                <a:spcPct val="80000"/>
              </a:lnSpc>
              <a:spcBef>
                <a:spcPts val="40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Solution: exchange of Ack(acknowledgement) after message Receipt with neighbor. If no Ack comes, means problem with process.</a:t>
            </a:r>
            <a:endParaRPr/>
          </a:p>
          <a:p>
            <a:pPr indent="-342900" lvl="0" marL="342900" marR="0" rtl="0" algn="just">
              <a:lnSpc>
                <a:spcPct val="80000"/>
              </a:lnSpc>
              <a:spcBef>
                <a:spcPts val="40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Current ring information with each process, using this each process skips its faulty neighbor process and when that process recovers, it informs it’s previous neighbor or process.</a:t>
            </a:r>
            <a:endParaRPr/>
          </a:p>
          <a:p>
            <a:pPr indent="-342900" lvl="0" marL="342900" marR="0" rtl="0" algn="just">
              <a:lnSpc>
                <a:spcPct val="80000"/>
              </a:lnSpc>
              <a:spcBef>
                <a:spcPts val="40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2</a:t>
            </a:r>
            <a:r>
              <a:rPr b="1" i="0" lang="en-US" sz="2000" u="none">
                <a:solidFill>
                  <a:schemeClr val="dk1"/>
                </a:solidFill>
                <a:latin typeface="Calibri"/>
                <a:ea typeface="Calibri"/>
                <a:cs typeface="Calibri"/>
                <a:sym typeface="Calibri"/>
              </a:rPr>
              <a:t>) Lost Token</a:t>
            </a:r>
            <a:r>
              <a:rPr b="0" i="0" lang="en-US" sz="2000" u="none">
                <a:solidFill>
                  <a:schemeClr val="dk1"/>
                </a:solidFill>
                <a:latin typeface="Calibri"/>
                <a:ea typeface="Calibri"/>
                <a:cs typeface="Calibri"/>
                <a:sym typeface="Calibri"/>
              </a:rPr>
              <a:t>: Token is lost, new token message must be generated.</a:t>
            </a:r>
            <a:endParaRPr/>
          </a:p>
          <a:p>
            <a:pPr indent="-342900" lvl="0" marL="342900" marR="0" rtl="0" algn="just">
              <a:lnSpc>
                <a:spcPct val="80000"/>
              </a:lnSpc>
              <a:spcBef>
                <a:spcPts val="40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Solution: Designate one process as monitor process.</a:t>
            </a:r>
            <a:endParaRPr/>
          </a:p>
          <a:p>
            <a:pPr indent="-342900" lvl="0" marL="342900" marR="0" rtl="0" algn="just">
              <a:lnSpc>
                <a:spcPct val="80000"/>
              </a:lnSpc>
              <a:spcBef>
                <a:spcPts val="40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 Monitor periodically circulates "who has token” message. All the process passes message to neighbor, except the process which has token. It send its process identifier in special field with token to neighbor.</a:t>
            </a:r>
            <a:endParaRPr/>
          </a:p>
          <a:p>
            <a:pPr indent="-342900" lvl="0" marL="342900" marR="0" rtl="0" algn="just">
              <a:lnSpc>
                <a:spcPct val="80000"/>
              </a:lnSpc>
              <a:spcBef>
                <a:spcPts val="40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When message returns to monitor after one circulation, if there is no entry in that field means token has been lost, generates new token and circulates in ring</a:t>
            </a:r>
            <a:endParaRPr/>
          </a:p>
          <a:p>
            <a:pPr indent="-342900" lvl="0" marL="342900" marR="0" rtl="0" algn="just">
              <a:lnSpc>
                <a:spcPct val="80000"/>
              </a:lnSpc>
              <a:spcBef>
                <a:spcPts val="40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3) </a:t>
            </a:r>
            <a:r>
              <a:rPr b="1" i="0" lang="en-US" sz="2000" u="none">
                <a:solidFill>
                  <a:schemeClr val="dk1"/>
                </a:solidFill>
                <a:latin typeface="Calibri"/>
                <a:ea typeface="Calibri"/>
                <a:cs typeface="Calibri"/>
                <a:sym typeface="Calibri"/>
              </a:rPr>
              <a:t>Monitor process and “who has token” message is lost.</a:t>
            </a:r>
            <a:endParaRPr/>
          </a:p>
          <a:p>
            <a:pPr indent="-342900" lvl="0" marL="342900" marR="0" rtl="0" algn="just">
              <a:lnSpc>
                <a:spcPct val="80000"/>
              </a:lnSpc>
              <a:spcBef>
                <a:spcPts val="40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Solution: more than one monitor process. And if one fails election has to be done for selection of next monitor who will generate token.</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6"/>
          <p:cNvSpPr txBox="1"/>
          <p:nvPr>
            <p:ph type="title"/>
          </p:nvPr>
        </p:nvSpPr>
        <p:spPr>
          <a:xfrm>
            <a:off x="628650" y="365125"/>
            <a:ext cx="7886700" cy="893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Diagram</a:t>
            </a:r>
            <a:endParaRPr/>
          </a:p>
        </p:txBody>
      </p:sp>
      <p:pic>
        <p:nvPicPr>
          <p:cNvPr descr="ring topology.gif" id="252" name="Google Shape;252;p26"/>
          <p:cNvPicPr preferRelativeResize="0"/>
          <p:nvPr>
            <p:ph idx="1" type="body"/>
          </p:nvPr>
        </p:nvPicPr>
        <p:blipFill rotWithShape="1">
          <a:blip r:embed="rId3">
            <a:alphaModFix/>
          </a:blip>
          <a:srcRect b="0" l="0" r="0" t="0"/>
          <a:stretch/>
        </p:blipFill>
        <p:spPr>
          <a:xfrm>
            <a:off x="4098925" y="1138237"/>
            <a:ext cx="3878262" cy="2943225"/>
          </a:xfrm>
          <a:prstGeom prst="rect">
            <a:avLst/>
          </a:prstGeom>
          <a:noFill/>
          <a:ln>
            <a:noFill/>
          </a:ln>
        </p:spPr>
      </p:pic>
      <p:pic>
        <p:nvPicPr>
          <p:cNvPr descr="Token-Ring-Diagram-3.gif" id="253" name="Google Shape;253;p26"/>
          <p:cNvPicPr preferRelativeResize="0"/>
          <p:nvPr/>
        </p:nvPicPr>
        <p:blipFill rotWithShape="1">
          <a:blip r:embed="rId4">
            <a:alphaModFix/>
          </a:blip>
          <a:srcRect b="0" l="0" r="0" t="0"/>
          <a:stretch/>
        </p:blipFill>
        <p:spPr>
          <a:xfrm>
            <a:off x="660400" y="1539875"/>
            <a:ext cx="3105150" cy="2266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628650" y="185737"/>
            <a:ext cx="7886700" cy="12985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Happened Before relation cont..</a:t>
            </a:r>
            <a:endParaRPr/>
          </a:p>
        </p:txBody>
      </p:sp>
      <p:sp>
        <p:nvSpPr>
          <p:cNvPr id="97" name="Google Shape;97;p3"/>
          <p:cNvSpPr txBox="1"/>
          <p:nvPr>
            <p:ph idx="1" type="body"/>
          </p:nvPr>
        </p:nvSpPr>
        <p:spPr>
          <a:xfrm>
            <a:off x="628650" y="1350962"/>
            <a:ext cx="7886700" cy="4757737"/>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80000"/>
              </a:lnSpc>
              <a:spcBef>
                <a:spcPts val="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Event types</a:t>
            </a:r>
            <a:endParaRPr/>
          </a:p>
          <a:p>
            <a:pPr indent="-342900" lvl="0" marL="342900" marR="0" rtl="0" algn="just">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Causal events</a:t>
            </a:r>
            <a:endParaRPr/>
          </a:p>
          <a:p>
            <a:pPr indent="-342900" lvl="0" marL="342900" marR="0" rtl="0" algn="just">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Concurrent Events:</a:t>
            </a:r>
            <a:endParaRPr/>
          </a:p>
          <a:p>
            <a:pPr indent="-203200" lvl="0" marL="342900" marR="0" rtl="0" algn="just">
              <a:lnSpc>
                <a:spcPct val="80000"/>
              </a:lnSpc>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a:p>
            <a:pPr indent="-203200" lvl="0" marL="342900" marR="0" rtl="0" algn="just">
              <a:lnSpc>
                <a:spcPct val="80000"/>
              </a:lnSpc>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a:p>
            <a:pPr indent="-342900" lvl="0" marL="342900" marR="0" rtl="0" algn="just">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Causal Events:</a:t>
            </a:r>
            <a:endParaRPr/>
          </a:p>
          <a:p>
            <a:pPr indent="-342900" lvl="0" marL="342900" marR="0" rtl="0" algn="just">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Two events a →b is true if path exists between a and b by moving forward in time along process and message lines in the direction of arrows. These events are related by happened before relation.</a:t>
            </a:r>
            <a:endParaRPr/>
          </a:p>
          <a:p>
            <a:pPr indent="-203200" lvl="0" marL="342900" marR="0" rtl="0" algn="just">
              <a:lnSpc>
                <a:spcPct val="80000"/>
              </a:lnSpc>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a:p>
            <a:pPr indent="-342900" lvl="0" marL="342900" marR="0" rtl="0" algn="just">
              <a:lnSpc>
                <a:spcPct val="80000"/>
              </a:lnSpc>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a:p>
            <a:pPr indent="-342900" lvl="0" marL="342900" marR="0" rtl="0" algn="just">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Concurrent events: </a:t>
            </a:r>
            <a:endParaRPr/>
          </a:p>
          <a:p>
            <a:pPr indent="-342900" lvl="0" marL="342900" marR="0" rtl="0" algn="just">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Two events are concurrent if no path exists between them and are not related by happened before relation.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457200" y="12"/>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Diagram</a:t>
            </a:r>
            <a:endParaRPr/>
          </a:p>
        </p:txBody>
      </p:sp>
      <p:sp>
        <p:nvSpPr>
          <p:cNvPr id="103" name="Google Shape;103;p4"/>
          <p:cNvSpPr txBox="1"/>
          <p:nvPr>
            <p:ph idx="1" type="body"/>
          </p:nvPr>
        </p:nvSpPr>
        <p:spPr>
          <a:xfrm>
            <a:off x="628650" y="1576387"/>
            <a:ext cx="7886700" cy="5281612"/>
          </a:xfrm>
          <a:prstGeom prst="rect">
            <a:avLst/>
          </a:prstGeom>
          <a:noFill/>
          <a:ln>
            <a:noFill/>
          </a:ln>
        </p:spPr>
        <p:txBody>
          <a:bodyPr anchorCtr="0" anchor="t" bIns="45700" lIns="91425" spcFirstLastPara="1" rIns="91425" wrap="square" tIns="45700">
            <a:noAutofit/>
          </a:bodyPr>
          <a:lstStyle/>
          <a:p>
            <a:pPr indent="-228600" lvl="0" marL="34290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Causal Events:</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e1o → e11  e20 →e24  e11 → e23  e21 →e13</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e30 → e24</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e11 → e32 </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Concurrent Events:</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 e12 and e20 e21 and e30 e10 and e30 e11 and e31 e12 and e32 e13 and e22</a:t>
            </a:r>
            <a:endParaRPr/>
          </a:p>
        </p:txBody>
      </p:sp>
      <p:pic>
        <p:nvPicPr>
          <p:cNvPr id="104" name="Google Shape;104;p4"/>
          <p:cNvPicPr preferRelativeResize="0"/>
          <p:nvPr/>
        </p:nvPicPr>
        <p:blipFill rotWithShape="1">
          <a:blip r:embed="rId3">
            <a:alphaModFix/>
          </a:blip>
          <a:srcRect b="11833" l="3402" r="12470" t="1765"/>
          <a:stretch/>
        </p:blipFill>
        <p:spPr>
          <a:xfrm>
            <a:off x="3452812" y="913862"/>
            <a:ext cx="5062537" cy="3794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Logical Clocks Concept</a:t>
            </a:r>
            <a:endParaRPr/>
          </a:p>
        </p:txBody>
      </p:sp>
      <p:sp>
        <p:nvSpPr>
          <p:cNvPr id="110" name="Google Shape;110;p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80000"/>
              </a:lnSpc>
              <a:spcBef>
                <a:spcPts val="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For determining the event a occurs before b, need common clock, or set of perfectly synchronized clocks. </a:t>
            </a:r>
            <a:endParaRPr/>
          </a:p>
          <a:p>
            <a:pPr indent="-342900" lvl="0" marL="342900" marR="0" rtl="0" algn="just">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Neither of these available, Lamport provided a solution of this problem.  </a:t>
            </a:r>
            <a:r>
              <a:rPr b="0" i="0" lang="en-US" sz="2200" u="none">
                <a:solidFill>
                  <a:srgbClr val="FF0000"/>
                </a:solidFill>
                <a:latin typeface="Calibri"/>
                <a:ea typeface="Calibri"/>
                <a:cs typeface="Calibri"/>
                <a:sym typeface="Calibri"/>
              </a:rPr>
              <a:t> </a:t>
            </a:r>
            <a:r>
              <a:rPr b="0" i="0" lang="en-US" sz="2200" u="none">
                <a:solidFill>
                  <a:schemeClr val="dk1"/>
                </a:solidFill>
                <a:latin typeface="Calibri"/>
                <a:ea typeface="Calibri"/>
                <a:cs typeface="Calibri"/>
                <a:sym typeface="Calibri"/>
              </a:rPr>
              <a:t> </a:t>
            </a:r>
            <a:endParaRPr/>
          </a:p>
          <a:p>
            <a:pPr indent="-342900" lvl="0" marL="342900" marR="0" rtl="0" algn="just">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The logical clock concept is to associate a timestamp with each system event. </a:t>
            </a:r>
            <a:endParaRPr/>
          </a:p>
          <a:p>
            <a:pPr indent="-342900" lvl="0" marL="342900" marR="0" rtl="0" algn="just">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Each process Pi, has a clock Ci.</a:t>
            </a:r>
            <a:endParaRPr/>
          </a:p>
          <a:p>
            <a:pPr indent="-342900" lvl="0" marL="342900" marR="0" rtl="0" algn="just">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And assigned a number Ci(a) to any event in that process. </a:t>
            </a:r>
            <a:endParaRPr/>
          </a:p>
          <a:p>
            <a:pPr indent="-342900" lvl="0" marL="342900" marR="0" rtl="0" algn="just">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In fact, Logical clocks implemented by counters with no actual timing mechanism. </a:t>
            </a:r>
            <a:endParaRPr/>
          </a:p>
          <a:p>
            <a:pPr indent="-342900" lvl="0" marL="342900" marR="0" rtl="0" algn="just">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Happened-before relation should be ordered, using these clocks. </a:t>
            </a:r>
            <a:endParaRPr b="0" i="0" sz="2200" u="none">
              <a:solidFill>
                <a:schemeClr val="dk1"/>
              </a:solidFill>
              <a:latin typeface="Calibri"/>
              <a:ea typeface="Calibri"/>
              <a:cs typeface="Calibri"/>
              <a:sym typeface="Calibri"/>
            </a:endParaRPr>
          </a:p>
          <a:p>
            <a:pPr indent="-342900" lvl="0" marL="342900" marR="0" rtl="0" algn="just">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So that Logical clocks must satisfy the following condition:</a:t>
            </a:r>
            <a:endParaRPr/>
          </a:p>
          <a:p>
            <a:pPr indent="-342900" lvl="0" marL="342900" marR="0" rtl="0" algn="just">
              <a:lnSpc>
                <a:spcPct val="80000"/>
              </a:lnSpc>
              <a:spcBef>
                <a:spcPts val="440"/>
              </a:spcBef>
              <a:spcAft>
                <a:spcPts val="0"/>
              </a:spcAft>
              <a:buClr>
                <a:schemeClr val="dk1"/>
              </a:buClr>
              <a:buSzPts val="2200"/>
              <a:buFont typeface="Arial"/>
              <a:buChar char="•"/>
            </a:pPr>
            <a:r>
              <a:rPr b="0" i="0" lang="en-US" sz="2200" u="none">
                <a:solidFill>
                  <a:schemeClr val="dk1"/>
                </a:solidFill>
                <a:latin typeface="Calibri"/>
                <a:ea typeface="Calibri"/>
                <a:cs typeface="Calibri"/>
                <a:sym typeface="Calibri"/>
              </a:rPr>
              <a:t>For any two events a and b,  if a      b , then  C(a) &lt; C(b)</a:t>
            </a:r>
            <a:endParaRPr/>
          </a:p>
          <a:p>
            <a:pPr indent="-203200" lvl="0" marL="342900" marR="0" rtl="0" algn="l">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p:txBody>
      </p:sp>
      <p:sp>
        <p:nvSpPr>
          <p:cNvPr id="111" name="Google Shape;111;p5"/>
          <p:cNvSpPr/>
          <p:nvPr/>
        </p:nvSpPr>
        <p:spPr>
          <a:xfrm>
            <a:off x="4572000" y="5486400"/>
            <a:ext cx="287337" cy="136525"/>
          </a:xfrm>
          <a:prstGeom prst="rightArrow">
            <a:avLst>
              <a:gd fmla="val 16457"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12" name="Google Shape;112;p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Implementation of Logical Clocks</a:t>
            </a:r>
            <a:endParaRPr/>
          </a:p>
        </p:txBody>
      </p:sp>
      <p:sp>
        <p:nvSpPr>
          <p:cNvPr id="118" name="Google Shape;118;p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80000"/>
              </a:lnSpc>
              <a:spcBef>
                <a:spcPts val="0"/>
              </a:spcBef>
              <a:spcAft>
                <a:spcPts val="0"/>
              </a:spcAft>
              <a:buClr>
                <a:schemeClr val="dk1"/>
              </a:buClr>
              <a:buSzPts val="2700"/>
              <a:buFont typeface="Arial"/>
              <a:buNone/>
            </a:pPr>
            <a:r>
              <a:rPr b="0" i="0" lang="en-US" sz="2700" u="none">
                <a:solidFill>
                  <a:schemeClr val="dk1"/>
                </a:solidFill>
                <a:latin typeface="Calibri"/>
                <a:ea typeface="Calibri"/>
                <a:cs typeface="Calibri"/>
                <a:sym typeface="Calibri"/>
              </a:rPr>
              <a:t>Happened Before algorithm with logical clocks must follows the following conditions:</a:t>
            </a:r>
            <a:endParaRPr/>
          </a:p>
          <a:p>
            <a:pPr indent="-342900" lvl="0" marL="342900" marR="0" rtl="0" algn="just">
              <a:lnSpc>
                <a:spcPct val="8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C1:  If a and b are two events within the same process Pi and a occurs before b , then Ci(a) &lt; Cj(b). </a:t>
            </a:r>
            <a:endParaRPr/>
          </a:p>
          <a:p>
            <a:pPr indent="-342900" lvl="0" marL="342900" marR="0" rtl="0" algn="just">
              <a:lnSpc>
                <a:spcPct val="8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C2:  If a is the sending message by process Pi, and b is the receipt of that message by process Pj, then Ci(a) &lt; Cj(b)</a:t>
            </a:r>
            <a:endParaRPr b="0" i="0" sz="2700" u="none">
              <a:solidFill>
                <a:schemeClr val="dk1"/>
              </a:solidFill>
              <a:latin typeface="Calibri"/>
              <a:ea typeface="Calibri"/>
              <a:cs typeface="Calibri"/>
              <a:sym typeface="Calibri"/>
            </a:endParaRPr>
          </a:p>
          <a:p>
            <a:pPr indent="-342900" lvl="0" marL="342900" marR="0" rtl="0" algn="just">
              <a:lnSpc>
                <a:spcPct val="80000"/>
              </a:lnSpc>
              <a:spcBef>
                <a:spcPts val="540"/>
              </a:spcBef>
              <a:spcAft>
                <a:spcPts val="0"/>
              </a:spcAft>
              <a:buClr>
                <a:schemeClr val="dk1"/>
              </a:buClr>
              <a:buSzPts val="2700"/>
              <a:buFont typeface="Arial"/>
              <a:buChar char="•"/>
            </a:pPr>
            <a:r>
              <a:rPr b="0" i="0" lang="en-US" sz="2700" u="none">
                <a:solidFill>
                  <a:schemeClr val="dk1"/>
                </a:solidFill>
                <a:latin typeface="Calibri"/>
                <a:ea typeface="Calibri"/>
                <a:cs typeface="Calibri"/>
                <a:sym typeface="Calibri"/>
              </a:rPr>
              <a:t>C3:  A clock Ci associated with a process Pi, must always go forward , never backward, That is, corrections to time of a logical clock must always be made by adding a positive value to the clock , never by subtracting the value. </a:t>
            </a:r>
            <a:endParaRPr/>
          </a:p>
          <a:p>
            <a:pPr indent="-171450" lvl="0" marL="342900" marR="0" rtl="0" algn="l">
              <a:spcBef>
                <a:spcPts val="540"/>
              </a:spcBef>
              <a:spcAft>
                <a:spcPts val="0"/>
              </a:spcAft>
              <a:buClr>
                <a:schemeClr val="dk1"/>
              </a:buClr>
              <a:buSzPts val="2700"/>
              <a:buFont typeface="Arial"/>
              <a:buNone/>
            </a:pPr>
            <a:r>
              <a:t/>
            </a:r>
            <a:endParaRPr b="0" i="0" sz="2700" u="none">
              <a:solidFill>
                <a:schemeClr val="dk1"/>
              </a:solidFill>
              <a:latin typeface="Calibri"/>
              <a:ea typeface="Calibri"/>
              <a:cs typeface="Calibri"/>
              <a:sym typeface="Calibri"/>
            </a:endParaRPr>
          </a:p>
        </p:txBody>
      </p:sp>
      <p:sp>
        <p:nvSpPr>
          <p:cNvPr id="119" name="Google Shape;119;p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Implementation of Logical Clocks</a:t>
            </a:r>
            <a:endParaRPr/>
          </a:p>
        </p:txBody>
      </p:sp>
      <p:sp>
        <p:nvSpPr>
          <p:cNvPr id="125" name="Google Shape;125;p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dk1"/>
              </a:buClr>
              <a:buSzPts val="2700"/>
              <a:buFont typeface="Arial"/>
              <a:buNone/>
            </a:pPr>
            <a:r>
              <a:rPr b="0" i="0" lang="en-US" sz="2700" u="none">
                <a:solidFill>
                  <a:schemeClr val="dk1"/>
                </a:solidFill>
                <a:latin typeface="Calibri"/>
                <a:ea typeface="Calibri"/>
                <a:cs typeface="Calibri"/>
                <a:sym typeface="Calibri"/>
              </a:rPr>
              <a:t>To meet conditions  C1, C2, and C3 , Lamport used the following implementation rules:</a:t>
            </a:r>
            <a:endParaRPr/>
          </a:p>
          <a:p>
            <a:pPr indent="0" lvl="0" marL="0" marR="0" rtl="0" algn="l">
              <a:lnSpc>
                <a:spcPct val="80000"/>
              </a:lnSpc>
              <a:spcBef>
                <a:spcPts val="540"/>
              </a:spcBef>
              <a:spcAft>
                <a:spcPts val="0"/>
              </a:spcAft>
              <a:buClr>
                <a:schemeClr val="dk1"/>
              </a:buClr>
              <a:buSzPts val="2700"/>
              <a:buFont typeface="Arial"/>
              <a:buNone/>
            </a:pPr>
            <a:r>
              <a:t/>
            </a:r>
            <a:endParaRPr b="0" i="0" sz="2700" u="none">
              <a:solidFill>
                <a:schemeClr val="dk1"/>
              </a:solidFill>
              <a:latin typeface="Calibri"/>
              <a:ea typeface="Calibri"/>
              <a:cs typeface="Calibri"/>
              <a:sym typeface="Calibri"/>
            </a:endParaRPr>
          </a:p>
          <a:p>
            <a:pPr indent="0" lvl="0" marL="0" marR="0" rtl="0" algn="l">
              <a:lnSpc>
                <a:spcPct val="80000"/>
              </a:lnSpc>
              <a:spcBef>
                <a:spcPts val="540"/>
              </a:spcBef>
              <a:spcAft>
                <a:spcPts val="0"/>
              </a:spcAft>
              <a:buClr>
                <a:schemeClr val="dk1"/>
              </a:buClr>
              <a:buSzPts val="2700"/>
              <a:buFont typeface="Arial"/>
              <a:buNone/>
            </a:pPr>
            <a:r>
              <a:rPr b="0" i="0" lang="en-US" sz="2700" u="none">
                <a:solidFill>
                  <a:schemeClr val="dk1"/>
                </a:solidFill>
                <a:latin typeface="Calibri"/>
                <a:ea typeface="Calibri"/>
                <a:cs typeface="Calibri"/>
                <a:sym typeface="Calibri"/>
              </a:rPr>
              <a:t>IR1(implementation Rule):  Each process Pi increments Ci between two successive events. </a:t>
            </a:r>
            <a:br>
              <a:rPr b="0" i="0" lang="en-US" sz="2700" u="none">
                <a:solidFill>
                  <a:schemeClr val="dk1"/>
                </a:solidFill>
                <a:latin typeface="Calibri"/>
                <a:ea typeface="Calibri"/>
                <a:cs typeface="Calibri"/>
                <a:sym typeface="Calibri"/>
              </a:rPr>
            </a:br>
            <a:br>
              <a:rPr b="0" i="0" lang="en-US" sz="2700" u="none">
                <a:solidFill>
                  <a:schemeClr val="dk1"/>
                </a:solidFill>
                <a:latin typeface="Calibri"/>
                <a:ea typeface="Calibri"/>
                <a:cs typeface="Calibri"/>
                <a:sym typeface="Calibri"/>
              </a:rPr>
            </a:br>
            <a:r>
              <a:rPr b="0" i="0" lang="en-US" sz="2700" u="none">
                <a:solidFill>
                  <a:schemeClr val="dk1"/>
                </a:solidFill>
                <a:latin typeface="Calibri"/>
                <a:ea typeface="Calibri"/>
                <a:cs typeface="Calibri"/>
                <a:sym typeface="Calibri"/>
              </a:rPr>
              <a:t>IR2(implementation Rule):  If Pi sending a message m by an event a, and the message m contains a timestamp</a:t>
            </a:r>
            <a:endParaRPr/>
          </a:p>
          <a:p>
            <a:pPr indent="0" lvl="0" marL="0" marR="0" rtl="0" algn="l">
              <a:lnSpc>
                <a:spcPct val="80000"/>
              </a:lnSpc>
              <a:spcBef>
                <a:spcPts val="540"/>
              </a:spcBef>
              <a:spcAft>
                <a:spcPts val="0"/>
              </a:spcAft>
              <a:buClr>
                <a:schemeClr val="dk1"/>
              </a:buClr>
              <a:buSzPts val="2700"/>
              <a:buFont typeface="Arial"/>
              <a:buNone/>
            </a:pPr>
            <a:r>
              <a:rPr b="0" i="0" lang="en-US" sz="2700" u="none">
                <a:solidFill>
                  <a:schemeClr val="dk1"/>
                </a:solidFill>
                <a:latin typeface="Calibri"/>
                <a:ea typeface="Calibri"/>
                <a:cs typeface="Calibri"/>
                <a:sym typeface="Calibri"/>
              </a:rPr>
              <a:t> Tm= Ci(a) ,  and other process Pj receive this message Ci(a) .  And if Ci(a) is greater than and equal to its present value then Ci(a) value updated on it with +1 increment, otherwise Cj present value continue. </a:t>
            </a:r>
            <a:endParaRPr/>
          </a:p>
        </p:txBody>
      </p:sp>
      <p:sp>
        <p:nvSpPr>
          <p:cNvPr id="126" name="Google Shape;126;p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Implementation of Logical Clocks by Using Counters</a:t>
            </a:r>
            <a:endParaRPr/>
          </a:p>
        </p:txBody>
      </p:sp>
      <p:sp>
        <p:nvSpPr>
          <p:cNvPr id="132" name="Google Shape;132;p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Two processes P1 and P2 each have counters C1 and C2. </a:t>
            </a:r>
            <a:endParaRPr/>
          </a:p>
          <a:p>
            <a:pPr indent="-342900" lvl="0" marL="342900" marR="0" rtl="0" algn="l">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C1 values increase C1=0,1,2,3,4,5…</a:t>
            </a:r>
            <a:endParaRPr/>
          </a:p>
          <a:p>
            <a:pPr indent="-342900" lvl="0" marL="342900" marR="0" rtl="0" algn="l">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C2 values increase C2=0,1,2,3,4,5…</a:t>
            </a:r>
            <a:endParaRPr/>
          </a:p>
          <a:p>
            <a:pPr indent="-342900" lvl="0" marL="342900" marR="0" rtl="0" algn="l">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Counters act like logical clocks. </a:t>
            </a:r>
            <a:endParaRPr/>
          </a:p>
          <a:p>
            <a:pPr indent="-342900" lvl="0" marL="342900" marR="0" rtl="0" algn="l">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Message having the incremented value of counter, that is sent by P1.</a:t>
            </a:r>
            <a:endParaRPr/>
          </a:p>
          <a:p>
            <a:pPr indent="-342900" lvl="0" marL="342900" marR="0" rtl="0" algn="l">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On the other side P2 receive this message, and instead of simple increment of its counter, a check is made . </a:t>
            </a:r>
            <a:endParaRPr/>
          </a:p>
          <a:p>
            <a:pPr indent="-342900" lvl="0" marL="342900" marR="0" rtl="0" algn="l">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Check is , If the incremented counter value of P2 is less than or equal to the timestamp in the received message from P1 .</a:t>
            </a:r>
            <a:endParaRPr/>
          </a:p>
          <a:p>
            <a:pPr indent="-342900" lvl="0" marL="342900" marR="0" rtl="0" algn="l">
              <a:lnSpc>
                <a:spcPct val="8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 if C2 &lt;= C1  ,e.g  3 &lt;= 4 ,  C2 value will be updated with +1.</a:t>
            </a:r>
            <a:endParaRPr/>
          </a:p>
          <a:p>
            <a:pPr indent="-184150" lvl="0" marL="342900" marR="0" rtl="0" algn="l">
              <a:spcBef>
                <a:spcPts val="500"/>
              </a:spcBef>
              <a:spcAft>
                <a:spcPts val="0"/>
              </a:spcAft>
              <a:buClr>
                <a:schemeClr val="dk1"/>
              </a:buClr>
              <a:buSzPts val="2500"/>
              <a:buFont typeface="Arial"/>
              <a:buNone/>
            </a:pPr>
            <a:r>
              <a:t/>
            </a:r>
            <a:endParaRPr b="0" i="0" sz="2500" u="none">
              <a:solidFill>
                <a:schemeClr val="dk1"/>
              </a:solidFill>
              <a:latin typeface="Calibri"/>
              <a:ea typeface="Calibri"/>
              <a:cs typeface="Calibri"/>
              <a:sym typeface="Calibri"/>
            </a:endParaRPr>
          </a:p>
        </p:txBody>
      </p:sp>
      <p:sp>
        <p:nvSpPr>
          <p:cNvPr id="133" name="Google Shape;133;p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Implementation of Logical Clocks by Using Counters cont…</a:t>
            </a:r>
            <a:endParaRPr/>
          </a:p>
        </p:txBody>
      </p:sp>
      <p:pic>
        <p:nvPicPr>
          <p:cNvPr id="139" name="Google Shape;139;p9"/>
          <p:cNvPicPr preferRelativeResize="0"/>
          <p:nvPr>
            <p:ph idx="1" type="body"/>
          </p:nvPr>
        </p:nvPicPr>
        <p:blipFill rotWithShape="1">
          <a:blip r:embed="rId3">
            <a:alphaModFix/>
          </a:blip>
          <a:srcRect b="0" l="0" r="0" t="0"/>
          <a:stretch/>
        </p:blipFill>
        <p:spPr>
          <a:xfrm>
            <a:off x="628650" y="1554162"/>
            <a:ext cx="6221412" cy="5213350"/>
          </a:xfrm>
          <a:prstGeom prst="rect">
            <a:avLst/>
          </a:prstGeom>
          <a:noFill/>
          <a:ln>
            <a:noFill/>
          </a:ln>
        </p:spPr>
      </p:pic>
      <p:sp>
        <p:nvSpPr>
          <p:cNvPr id="140" name="Google Shape;140;p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2022-03-15T04:05:33Z</dcterms:created>
  <dc:creator>adlene</dc:creator>
</cp:coreProperties>
</file>