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1" roundtripDataSignature="AMtx7mgtv6fao21WGQS4td1J0WsZFsx1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4" name="Google Shape;74;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75" name="Google Shape;7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81" name="Google Shape;8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6" name="Google Shape;3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9" name="Shape 39"/>
        <p:cNvGrpSpPr/>
        <p:nvPr/>
      </p:nvGrpSpPr>
      <p:grpSpPr>
        <a:xfrm>
          <a:off x="0" y="0"/>
          <a:ext cx="0" cy="0"/>
          <a:chOff x="0" y="0"/>
          <a:chExt cx="0" cy="0"/>
        </a:xfrm>
      </p:grpSpPr>
      <p:sp>
        <p:nvSpPr>
          <p:cNvPr id="40" name="Google Shape;40;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1"/>
          <p:cNvSpPr/>
          <p:nvPr>
            <p:ph idx="2" type="pic"/>
          </p:nvPr>
        </p:nvSpPr>
        <p:spPr>
          <a:xfrm>
            <a:off x="1792288" y="612775"/>
            <a:ext cx="5486400" cy="4114800"/>
          </a:xfrm>
          <a:prstGeom prst="rect">
            <a:avLst/>
          </a:prstGeom>
          <a:noFill/>
          <a:ln>
            <a:noFill/>
          </a:ln>
        </p:spPr>
      </p:sp>
      <p:sp>
        <p:nvSpPr>
          <p:cNvPr id="42" name="Google Shape;42;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3" name="Google Shape;4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6" name="Shape 46"/>
        <p:cNvGrpSpPr/>
        <p:nvPr/>
      </p:nvGrpSpPr>
      <p:grpSpPr>
        <a:xfrm>
          <a:off x="0" y="0"/>
          <a:ext cx="0" cy="0"/>
          <a:chOff x="0" y="0"/>
          <a:chExt cx="0" cy="0"/>
        </a:xfrm>
      </p:grpSpPr>
      <p:sp>
        <p:nvSpPr>
          <p:cNvPr id="47" name="Google Shape;47;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9" name="Google Shape;49;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0" name="Google Shape;50;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7" name="Google Shape;67;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8" name="Google Shape;6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5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5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
          <p:cNvSpPr txBox="1"/>
          <p:nvPr/>
        </p:nvSpPr>
        <p:spPr>
          <a:xfrm>
            <a:off x="1066800" y="2209800"/>
            <a:ext cx="7086600" cy="1858962"/>
          </a:xfrm>
          <a:prstGeom prst="rect">
            <a:avLst/>
          </a:prstGeom>
          <a:noFill/>
          <a:ln>
            <a:noFill/>
          </a:ln>
        </p:spPr>
        <p:txBody>
          <a:bodyPr anchorCtr="0" anchor="t" bIns="0" lIns="0" spcFirstLastPara="1" rIns="0" wrap="square" tIns="12050">
            <a:spAutoFit/>
          </a:bodyPr>
          <a:lstStyle/>
          <a:p>
            <a:pPr indent="0" lvl="0" marL="20637" marR="0" rtl="0" algn="ctr">
              <a:lnSpc>
                <a:spcPct val="100000"/>
              </a:lnSpc>
              <a:spcBef>
                <a:spcPts val="0"/>
              </a:spcBef>
              <a:spcAft>
                <a:spcPts val="0"/>
              </a:spcAft>
              <a:buClr>
                <a:srgbClr val="006FC0"/>
              </a:buClr>
              <a:buSzPts val="4000"/>
              <a:buFont typeface="Calibri"/>
              <a:buNone/>
            </a:pPr>
            <a:r>
              <a:rPr b="1" i="0" lang="en-US" sz="4000" u="none" cap="none" strike="noStrike">
                <a:solidFill>
                  <a:srgbClr val="006FC0"/>
                </a:solidFill>
                <a:latin typeface="Calibri"/>
                <a:ea typeface="Calibri"/>
                <a:cs typeface="Calibri"/>
                <a:sym typeface="Calibri"/>
              </a:rPr>
              <a:t>UNIT 2 </a:t>
            </a:r>
            <a:endParaRPr/>
          </a:p>
          <a:p>
            <a:pPr indent="0" lvl="0" marL="20637" marR="0" rtl="0" algn="ctr">
              <a:lnSpc>
                <a:spcPct val="100000"/>
              </a:lnSpc>
              <a:spcBef>
                <a:spcPts val="100"/>
              </a:spcBef>
              <a:spcAft>
                <a:spcPts val="0"/>
              </a:spcAft>
              <a:buClr>
                <a:srgbClr val="006FC0"/>
              </a:buClr>
              <a:buSzPts val="4000"/>
              <a:buFont typeface="Calibri"/>
              <a:buNone/>
            </a:pPr>
            <a:r>
              <a:rPr b="1" i="0" lang="en-US" sz="4000" u="none" cap="none" strike="noStrike">
                <a:solidFill>
                  <a:srgbClr val="006FC0"/>
                </a:solidFill>
                <a:latin typeface="Calibri"/>
                <a:ea typeface="Calibri"/>
                <a:cs typeface="Calibri"/>
                <a:sym typeface="Calibri"/>
              </a:rPr>
              <a:t> CLOCK  SYNCHRONIZATION</a:t>
            </a:r>
            <a:endParaRPr b="0" i="0" sz="4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4000" u="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2116137" y="92075"/>
            <a:ext cx="4911725" cy="69691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DRIFTING OF CLOCKS</a:t>
            </a:r>
            <a:endParaRPr/>
          </a:p>
        </p:txBody>
      </p:sp>
      <p:sp>
        <p:nvSpPr>
          <p:cNvPr id="144" name="Google Shape;144;p10"/>
          <p:cNvSpPr txBox="1"/>
          <p:nvPr/>
        </p:nvSpPr>
        <p:spPr>
          <a:xfrm>
            <a:off x="536575" y="1096962"/>
            <a:ext cx="8150225" cy="5695950"/>
          </a:xfrm>
          <a:prstGeom prst="rect">
            <a:avLst/>
          </a:prstGeom>
          <a:noFill/>
          <a:ln>
            <a:noFill/>
          </a:ln>
        </p:spPr>
        <p:txBody>
          <a:bodyPr anchorCtr="0" anchor="t" bIns="0" lIns="0" spcFirstLastPara="1" rIns="0" wrap="square" tIns="13325">
            <a:spAutoFit/>
          </a:bodyPr>
          <a:lstStyle/>
          <a:p>
            <a:pPr indent="0" lvl="0" marL="12700" marR="0" rtl="0" algn="just">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Suppose that when the real time is t, the time  value of a clock p is Cp(t).</a:t>
            </a:r>
            <a:endParaRPr/>
          </a:p>
          <a:p>
            <a:pPr indent="0" lvl="0" marL="12700" marR="0" rtl="0" algn="just">
              <a:lnSpc>
                <a:spcPct val="100000"/>
              </a:lnSpc>
              <a:spcBef>
                <a:spcPts val="40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If all clocks in the world were perfectly  synchronized, we would have Cp(t) =t for all p  and all t.</a:t>
            </a:r>
            <a:endParaRPr/>
          </a:p>
          <a:p>
            <a:pPr indent="0" lvl="0" marL="12700" marR="0" rtl="0" algn="just">
              <a:lnSpc>
                <a:spcPct val="100000"/>
              </a:lnSpc>
              <a:spcBef>
                <a:spcPts val="40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That is, if C denotes the time value of a clock, in  the ideal case dc/dt should be 1. </a:t>
            </a:r>
            <a:endParaRPr/>
          </a:p>
          <a:p>
            <a:pPr indent="0" lvl="0" marL="12700" marR="0" rtl="0" algn="just">
              <a:lnSpc>
                <a:spcPct val="100000"/>
              </a:lnSpc>
              <a:spcBef>
                <a:spcPts val="40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  Max Drift  Rate allowable </a:t>
            </a:r>
            <a:r>
              <a:rPr b="0" i="0" lang="en-US" sz="6600" u="none">
                <a:solidFill>
                  <a:schemeClr val="dk1"/>
                </a:solidFill>
                <a:latin typeface="Calibri"/>
                <a:ea typeface="Calibri"/>
                <a:cs typeface="Calibri"/>
                <a:sym typeface="Calibri"/>
              </a:rPr>
              <a:t>ᵨ</a:t>
            </a:r>
            <a:r>
              <a:rPr b="0" i="0" lang="en-US" sz="2800" u="none">
                <a:solidFill>
                  <a:schemeClr val="dk1"/>
                </a:solidFill>
                <a:latin typeface="Calibri"/>
                <a:ea typeface="Calibri"/>
                <a:cs typeface="Calibri"/>
                <a:sym typeface="Calibri"/>
              </a:rPr>
              <a:t> </a:t>
            </a:r>
            <a:endParaRPr/>
          </a:p>
          <a:p>
            <a:pPr indent="0" lvl="0" marL="12700" marR="0" rtl="0" algn="ctr">
              <a:lnSpc>
                <a:spcPct val="100000"/>
              </a:lnSpc>
              <a:spcBef>
                <a:spcPts val="40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1- </a:t>
            </a:r>
            <a:r>
              <a:rPr b="0" i="0" lang="en-US" sz="6600" u="none">
                <a:solidFill>
                  <a:schemeClr val="dk1"/>
                </a:solidFill>
                <a:latin typeface="Calibri"/>
                <a:ea typeface="Calibri"/>
                <a:cs typeface="Calibri"/>
                <a:sym typeface="Calibri"/>
              </a:rPr>
              <a:t>ᵨ</a:t>
            </a:r>
            <a:r>
              <a:rPr b="0" i="0" lang="en-US" sz="1100" u="none">
                <a:solidFill>
                  <a:schemeClr val="dk1"/>
                </a:solidFill>
                <a:latin typeface="Calibri"/>
                <a:ea typeface="Calibri"/>
                <a:cs typeface="Calibri"/>
                <a:sym typeface="Calibri"/>
              </a:rPr>
              <a:t> </a:t>
            </a:r>
            <a:r>
              <a:rPr b="0" i="0" lang="en-US" sz="3200" u="none">
                <a:solidFill>
                  <a:schemeClr val="dk1"/>
                </a:solidFill>
                <a:latin typeface="Calibri"/>
                <a:ea typeface="Calibri"/>
                <a:cs typeface="Calibri"/>
                <a:sym typeface="Calibri"/>
              </a:rPr>
              <a:t>&lt;=dc/dt&lt;=1+ </a:t>
            </a:r>
            <a:r>
              <a:rPr b="0" i="0" lang="en-US" sz="6600" u="none">
                <a:solidFill>
                  <a:schemeClr val="dk1"/>
                </a:solidFill>
                <a:latin typeface="Calibri"/>
                <a:ea typeface="Calibri"/>
                <a:cs typeface="Calibri"/>
                <a:sym typeface="Calibri"/>
              </a:rPr>
              <a:t>ᵨ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Drifting of Clocks cont..</a:t>
            </a:r>
            <a:endParaRPr/>
          </a:p>
        </p:txBody>
      </p:sp>
      <p:pic>
        <p:nvPicPr>
          <p:cNvPr id="150" name="Google Shape;150;p11"/>
          <p:cNvPicPr preferRelativeResize="0"/>
          <p:nvPr>
            <p:ph idx="1" type="body"/>
          </p:nvPr>
        </p:nvPicPr>
        <p:blipFill rotWithShape="1">
          <a:blip r:embed="rId3">
            <a:alphaModFix/>
          </a:blip>
          <a:srcRect b="0" l="0" r="0" t="0"/>
          <a:stretch/>
        </p:blipFill>
        <p:spPr>
          <a:xfrm>
            <a:off x="628650" y="1528762"/>
            <a:ext cx="4975225" cy="4313237"/>
          </a:xfrm>
          <a:prstGeom prst="rect">
            <a:avLst/>
          </a:prstGeom>
          <a:noFill/>
          <a:ln>
            <a:noFill/>
          </a:ln>
        </p:spPr>
      </p:pic>
      <p:sp>
        <p:nvSpPr>
          <p:cNvPr id="151" name="Google Shape;151;p11"/>
          <p:cNvSpPr txBox="1"/>
          <p:nvPr/>
        </p:nvSpPr>
        <p:spPr>
          <a:xfrm>
            <a:off x="804862" y="6210300"/>
            <a:ext cx="4149725" cy="36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Slow, perfect and fast clocks</a:t>
            </a:r>
            <a:endParaRPr/>
          </a:p>
        </p:txBody>
      </p:sp>
      <p:sp>
        <p:nvSpPr>
          <p:cNvPr id="152" name="Google Shape;152;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6" name="Shape 156"/>
        <p:cNvGrpSpPr/>
        <p:nvPr/>
      </p:nvGrpSpPr>
      <p:grpSpPr>
        <a:xfrm>
          <a:off x="0" y="0"/>
          <a:ext cx="0" cy="0"/>
          <a:chOff x="0" y="0"/>
          <a:chExt cx="0" cy="0"/>
        </a:xfrm>
      </p:grpSpPr>
      <p:sp>
        <p:nvSpPr>
          <p:cNvPr id="157" name="Google Shape;157;p12"/>
          <p:cNvSpPr txBox="1"/>
          <p:nvPr>
            <p:ph type="title"/>
          </p:nvPr>
        </p:nvSpPr>
        <p:spPr>
          <a:xfrm>
            <a:off x="2116137" y="127000"/>
            <a:ext cx="4911725" cy="695325"/>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DRIFTING OF CLOCKS</a:t>
            </a:r>
            <a:endParaRPr/>
          </a:p>
        </p:txBody>
      </p:sp>
      <p:sp>
        <p:nvSpPr>
          <p:cNvPr id="158" name="Google Shape;158;p12"/>
          <p:cNvSpPr txBox="1"/>
          <p:nvPr>
            <p:ph idx="1" type="body"/>
          </p:nvPr>
        </p:nvSpPr>
        <p:spPr>
          <a:xfrm>
            <a:off x="533400" y="1143000"/>
            <a:ext cx="8229600" cy="2084387"/>
          </a:xfrm>
          <a:prstGeom prst="rect">
            <a:avLst/>
          </a:prstGeom>
          <a:noFill/>
          <a:ln>
            <a:noFill/>
          </a:ln>
        </p:spPr>
        <p:txBody>
          <a:bodyPr anchorCtr="0" anchor="t" bIns="0" lIns="0" spcFirstLastPara="1" rIns="0" wrap="square" tIns="63050">
            <a:spAutoFit/>
          </a:bodyPr>
          <a:lstStyle/>
          <a:p>
            <a:pPr indent="-12700" lvl="0" marL="12700" marR="0" rtl="0" algn="just">
              <a:lnSpc>
                <a:spcPct val="100000"/>
              </a:lnSpc>
              <a:spcBef>
                <a:spcPts val="0"/>
              </a:spcBef>
              <a:spcAft>
                <a:spcPts val="0"/>
              </a:spcAft>
              <a:buClr>
                <a:srgbClr val="000000"/>
              </a:buClr>
              <a:buSzPts val="3200"/>
              <a:buFont typeface="Arial"/>
              <a:buChar char="•"/>
            </a:pPr>
            <a:r>
              <a:rPr b="0" i="0" lang="en-US" sz="3200" u="none">
                <a:solidFill>
                  <a:srgbClr val="000000"/>
                </a:solidFill>
                <a:latin typeface="Calibri"/>
                <a:ea typeface="Calibri"/>
                <a:cs typeface="Calibri"/>
                <a:sym typeface="Calibri"/>
              </a:rPr>
              <a:t>The nodes of a distributed system must  periodically resynchronize</a:t>
            </a:r>
            <a:endParaRPr/>
          </a:p>
          <a:p>
            <a:pPr indent="-12700" lvl="0" marL="12700" marR="0" rtl="0" algn="just">
              <a:lnSpc>
                <a:spcPct val="100000"/>
              </a:lnSpc>
              <a:spcBef>
                <a:spcPts val="400"/>
              </a:spcBef>
              <a:spcAft>
                <a:spcPts val="0"/>
              </a:spcAft>
              <a:buClr>
                <a:srgbClr val="000000"/>
              </a:buClr>
              <a:buSzPts val="3200"/>
              <a:buFont typeface="Arial"/>
              <a:buChar char="•"/>
            </a:pPr>
            <a:r>
              <a:rPr b="0" i="0" lang="en-US" sz="3200" u="none">
                <a:solidFill>
                  <a:srgbClr val="000000"/>
                </a:solidFill>
                <a:latin typeface="Calibri"/>
                <a:ea typeface="Calibri"/>
                <a:cs typeface="Calibri"/>
                <a:sym typeface="Calibri"/>
              </a:rPr>
              <a:t>Their local clocks to maintain a global time base  across the entire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2" name="Shape 162"/>
        <p:cNvGrpSpPr/>
        <p:nvPr/>
      </p:nvGrpSpPr>
      <p:grpSpPr>
        <a:xfrm>
          <a:off x="0" y="0"/>
          <a:ext cx="0" cy="0"/>
          <a:chOff x="0" y="0"/>
          <a:chExt cx="0" cy="0"/>
        </a:xfrm>
      </p:grpSpPr>
      <p:sp>
        <p:nvSpPr>
          <p:cNvPr id="163" name="Google Shape;163;p13"/>
          <p:cNvSpPr txBox="1"/>
          <p:nvPr>
            <p:ph type="title"/>
          </p:nvPr>
        </p:nvSpPr>
        <p:spPr>
          <a:xfrm>
            <a:off x="838200" y="0"/>
            <a:ext cx="8001000" cy="4445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6AA84F"/>
              </a:buClr>
              <a:buSzPts val="2800"/>
              <a:buFont typeface="Calibri"/>
              <a:buNone/>
            </a:pPr>
            <a:r>
              <a:rPr b="0" i="0" lang="en-US" sz="2800" u="none">
                <a:solidFill>
                  <a:srgbClr val="6AA84F"/>
                </a:solidFill>
                <a:latin typeface="Calibri"/>
                <a:ea typeface="Calibri"/>
                <a:cs typeface="Calibri"/>
                <a:sym typeface="Calibri"/>
              </a:rPr>
              <a:t>Types of Clock Synchronization</a:t>
            </a:r>
            <a:endParaRPr/>
          </a:p>
        </p:txBody>
      </p:sp>
      <p:sp>
        <p:nvSpPr>
          <p:cNvPr id="164" name="Google Shape;164;p13"/>
          <p:cNvSpPr txBox="1"/>
          <p:nvPr/>
        </p:nvSpPr>
        <p:spPr>
          <a:xfrm>
            <a:off x="228600" y="457200"/>
            <a:ext cx="8763000" cy="710250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Distributed system requires the following  types of clock synchronization</a:t>
            </a:r>
            <a:endParaRPr/>
          </a:p>
          <a:p>
            <a:pPr indent="-152400" lvl="0" marL="12700" marR="0" rtl="0" algn="just">
              <a:lnSpc>
                <a:spcPct val="100000"/>
              </a:lnSpc>
              <a:spcBef>
                <a:spcPts val="400"/>
              </a:spcBef>
              <a:spcAft>
                <a:spcPts val="0"/>
              </a:spcAft>
              <a:buClr>
                <a:schemeClr val="dk1"/>
              </a:buClr>
              <a:buSzPts val="2400"/>
              <a:buFont typeface="Calibri"/>
              <a:buAutoNum type="arabicPeriod"/>
            </a:pPr>
            <a:r>
              <a:rPr b="0" i="0" lang="en-US" sz="2400" u="none">
                <a:solidFill>
                  <a:schemeClr val="dk1"/>
                </a:solidFill>
                <a:latin typeface="Calibri"/>
                <a:ea typeface="Calibri"/>
                <a:cs typeface="Calibri"/>
                <a:sym typeface="Calibri"/>
              </a:rPr>
              <a:t>Synchronization of the computer clocks  with real-time (or external) clocks</a:t>
            </a:r>
            <a:endParaRPr/>
          </a:p>
          <a:p>
            <a:pPr indent="-173037" lvl="1" marL="288925"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Required for real time applications </a:t>
            </a:r>
            <a:endParaRPr/>
          </a:p>
          <a:p>
            <a:pPr indent="-173037" lvl="1" marL="288925"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Allows the system to exchange information about the timing with other systems and users. </a:t>
            </a:r>
            <a:endParaRPr/>
          </a:p>
          <a:p>
            <a:pPr indent="-173037" lvl="1" marL="288925"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 external time source used UTC( Coordinated universal time). </a:t>
            </a:r>
            <a:endParaRPr b="0" i="0" sz="2000" u="none" cap="none" strike="noStrike">
              <a:solidFill>
                <a:schemeClr val="dk1"/>
              </a:solidFill>
              <a:latin typeface="Calibri"/>
              <a:ea typeface="Calibri"/>
              <a:cs typeface="Calibri"/>
              <a:sym typeface="Calibri"/>
            </a:endParaRPr>
          </a:p>
          <a:p>
            <a:pPr indent="-173037" lvl="1" marL="288925"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GEOS – Geostationary Operational Environmental Satellites </a:t>
            </a:r>
            <a:endParaRPr/>
          </a:p>
          <a:p>
            <a:pPr indent="-173037" lvl="1" marL="288925"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Commercial devices (Time Providers) available to receive these signals</a:t>
            </a:r>
            <a:endParaRPr/>
          </a:p>
          <a:p>
            <a:pPr indent="0" lvl="0" marL="12700" marR="0" rtl="0" algn="just">
              <a:lnSpc>
                <a:spcPct val="100000"/>
              </a:lnSpc>
              <a:spcBef>
                <a:spcPts val="40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2. Mutual (or internal) synchronization of  the clocks of different nodes of the system:</a:t>
            </a:r>
            <a:endParaRPr/>
          </a:p>
          <a:p>
            <a:pPr indent="-173037" lvl="1" marL="288925" marR="0" rtl="0" algn="just">
              <a:lnSpc>
                <a:spcPct val="100000"/>
              </a:lnSpc>
              <a:spcBef>
                <a:spcPts val="40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-Provide a constant view of time across all the nodes of distributed systems. App that requires Consistent view  of time across all nodes of DS - Process Migration</a:t>
            </a:r>
            <a:endParaRPr/>
          </a:p>
          <a:p>
            <a:pPr indent="0" lvl="0" marL="12700" marR="0" rtl="0" algn="just">
              <a:lnSpc>
                <a:spcPct val="100000"/>
              </a:lnSpc>
              <a:spcBef>
                <a:spcPts val="40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External Synchronized clocks  are also internally synchronized converse is not true-Internally synchronized clock may drift arbitrarily far from external time.</a:t>
            </a:r>
            <a:endParaRPr/>
          </a:p>
          <a:p>
            <a:pPr indent="0" lvl="0" marL="0" marR="0" rtl="0" algn="l">
              <a:lnSpc>
                <a:spcPct val="100000"/>
              </a:lnSpc>
              <a:spcBef>
                <a:spcPts val="0"/>
              </a:spcBef>
              <a:spcAft>
                <a:spcPts val="0"/>
              </a:spcAft>
              <a:buNone/>
            </a:pPr>
            <a:r>
              <a:t/>
            </a:r>
            <a:endParaRPr b="0" i="0" sz="2400" u="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8" name="Shape 168"/>
        <p:cNvGrpSpPr/>
        <p:nvPr/>
      </p:nvGrpSpPr>
      <p:grpSpPr>
        <a:xfrm>
          <a:off x="0" y="0"/>
          <a:ext cx="0" cy="0"/>
          <a:chOff x="0" y="0"/>
          <a:chExt cx="0" cy="0"/>
        </a:xfrm>
      </p:grpSpPr>
      <p:sp>
        <p:nvSpPr>
          <p:cNvPr id="169" name="Google Shape;169;p14"/>
          <p:cNvSpPr txBox="1"/>
          <p:nvPr>
            <p:ph type="title"/>
          </p:nvPr>
        </p:nvSpPr>
        <p:spPr>
          <a:xfrm>
            <a:off x="0" y="0"/>
            <a:ext cx="8763000" cy="69056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CLOCK SYNCHRONIZATION ISSUES</a:t>
            </a:r>
            <a:endParaRPr/>
          </a:p>
        </p:txBody>
      </p:sp>
      <p:sp>
        <p:nvSpPr>
          <p:cNvPr id="170" name="Google Shape;170;p14"/>
          <p:cNvSpPr txBox="1"/>
          <p:nvPr/>
        </p:nvSpPr>
        <p:spPr>
          <a:xfrm>
            <a:off x="304800" y="609600"/>
            <a:ext cx="8686800" cy="6188075"/>
          </a:xfrm>
          <a:prstGeom prst="rect">
            <a:avLst/>
          </a:prstGeom>
          <a:noFill/>
          <a:ln>
            <a:noFill/>
          </a:ln>
        </p:spPr>
        <p:txBody>
          <a:bodyPr anchorCtr="0" anchor="t" bIns="0" lIns="0" spcFirstLastPara="1" rIns="0" wrap="square" tIns="62850">
            <a:spAutoFit/>
          </a:bodyPr>
          <a:lstStyle/>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Two clocks cannot be perfectly synchronized.  </a:t>
            </a:r>
            <a:endParaRPr/>
          </a:p>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In practically for the synchronization,  the difference of time value of two clocks should less than delta.</a:t>
            </a:r>
            <a:endParaRPr/>
          </a:p>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difference in time values of two clocks is  called clock skew.</a:t>
            </a:r>
            <a:endParaRPr/>
          </a:p>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Clock skew of any two clocks is set less than   delta .</a:t>
            </a:r>
            <a:endParaRPr/>
          </a:p>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It is necessary of synchronization that each node should read the clock values of other nodes. The mechanism of reading the clock values of other nodes varies in different algorithms. </a:t>
            </a:r>
            <a:endParaRPr/>
          </a:p>
          <a:p>
            <a:pPr indent="-173037" lvl="0" marL="173037" marR="0" rtl="0" algn="just">
              <a:lnSpc>
                <a:spcPct val="100000"/>
              </a:lnSpc>
              <a:spcBef>
                <a:spcPts val="40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Clock synchronization requires each node to  read the other nodes' clock values. Errors occur mainly because of unpredictable  communication delays</a:t>
            </a:r>
            <a:endParaRPr/>
          </a:p>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Time must never run backward because it causes repetition of certain operations, when fast clock is set to slow down. </a:t>
            </a:r>
            <a:endParaRPr/>
          </a:p>
          <a:p>
            <a:pPr indent="-173037" lvl="0" marL="173037"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Time should not be slowed down or moved backward at once, it should be gradually updated with each interrupt.</a:t>
            </a:r>
            <a:endParaRPr/>
          </a:p>
          <a:p>
            <a:pPr indent="173037" lvl="0" marL="0" marR="0" rtl="0" algn="just">
              <a:lnSpc>
                <a:spcPct val="100000"/>
              </a:lnSpc>
              <a:spcBef>
                <a:spcPts val="400"/>
              </a:spcBef>
              <a:spcAft>
                <a:spcPts val="0"/>
              </a:spcAft>
              <a:buClr>
                <a:schemeClr val="dk1"/>
              </a:buClr>
              <a:buSzPts val="1400"/>
              <a:buFont typeface="Calibri"/>
              <a:buNone/>
            </a:pPr>
            <a:r>
              <a:t/>
            </a:r>
            <a:endParaRPr b="0" i="0" sz="1400" u="none">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Clock Synchronization algorithms</a:t>
            </a:r>
            <a:endParaRPr/>
          </a:p>
        </p:txBody>
      </p:sp>
      <p:sp>
        <p:nvSpPr>
          <p:cNvPr id="176" name="Google Shape;176;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200"/>
              <a:buFont typeface="Noto Sans Symbols"/>
              <a:buChar char="▪"/>
            </a:pPr>
            <a:r>
              <a:rPr b="1" i="0" lang="en-US" sz="3200" u="none">
                <a:solidFill>
                  <a:schemeClr val="dk1"/>
                </a:solidFill>
                <a:latin typeface="Calibri"/>
                <a:ea typeface="Calibri"/>
                <a:cs typeface="Calibri"/>
                <a:sym typeface="Calibri"/>
              </a:rPr>
              <a:t>Centralized Algorithms</a:t>
            </a:r>
            <a:endParaRPr/>
          </a:p>
          <a:p>
            <a:pPr indent="-139700" lvl="0" marL="342900" marR="0" rtl="0" algn="l">
              <a:lnSpc>
                <a:spcPct val="90000"/>
              </a:lnSpc>
              <a:spcBef>
                <a:spcPts val="640"/>
              </a:spcBef>
              <a:spcAft>
                <a:spcPts val="0"/>
              </a:spcAft>
              <a:buClr>
                <a:schemeClr val="dk1"/>
              </a:buClr>
              <a:buSzPts val="3200"/>
              <a:buFont typeface="Noto Sans Symbols"/>
              <a:buNone/>
            </a:pPr>
            <a:r>
              <a:t/>
            </a:r>
            <a:endParaRPr b="0" i="0" sz="3200" u="none">
              <a:solidFill>
                <a:schemeClr val="dk1"/>
              </a:solidFill>
              <a:latin typeface="Calibri"/>
              <a:ea typeface="Calibri"/>
              <a:cs typeface="Calibri"/>
              <a:sym typeface="Calibri"/>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Passive time server</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Active time server</a:t>
            </a:r>
            <a:endParaRPr/>
          </a:p>
          <a:p>
            <a:pPr indent="-139700" lvl="0" marL="342900" marR="0" rtl="0" algn="l">
              <a:lnSpc>
                <a:spcPct val="90000"/>
              </a:lnSpc>
              <a:spcBef>
                <a:spcPts val="640"/>
              </a:spcBef>
              <a:spcAft>
                <a:spcPts val="0"/>
              </a:spcAft>
              <a:buClr>
                <a:schemeClr val="dk1"/>
              </a:buClr>
              <a:buSzPts val="3200"/>
              <a:buFont typeface="Noto Sans Symbols"/>
              <a:buNone/>
            </a:pPr>
            <a:r>
              <a:t/>
            </a:r>
            <a:endParaRPr b="0" i="0" sz="3200" u="none">
              <a:solidFill>
                <a:schemeClr val="dk1"/>
              </a:solidFill>
              <a:latin typeface="Calibri"/>
              <a:ea typeface="Calibri"/>
              <a:cs typeface="Calibri"/>
              <a:sym typeface="Calibri"/>
            </a:endParaRPr>
          </a:p>
          <a:p>
            <a:pPr indent="-342900" lvl="0" marL="342900" marR="0" rtl="0" algn="l">
              <a:lnSpc>
                <a:spcPct val="90000"/>
              </a:lnSpc>
              <a:spcBef>
                <a:spcPts val="640"/>
              </a:spcBef>
              <a:spcAft>
                <a:spcPts val="0"/>
              </a:spcAft>
              <a:buClr>
                <a:schemeClr val="dk1"/>
              </a:buClr>
              <a:buSzPts val="3200"/>
              <a:buFont typeface="Noto Sans Symbols"/>
              <a:buChar char="▪"/>
            </a:pPr>
            <a:r>
              <a:rPr b="1" i="0" lang="en-US" sz="3200" u="none">
                <a:solidFill>
                  <a:schemeClr val="dk1"/>
                </a:solidFill>
                <a:latin typeface="Calibri"/>
                <a:ea typeface="Calibri"/>
                <a:cs typeface="Calibri"/>
                <a:sym typeface="Calibri"/>
              </a:rPr>
              <a:t>Distributed Algorithms</a:t>
            </a:r>
            <a:endParaRPr/>
          </a:p>
          <a:p>
            <a:pPr indent="-107950" lvl="1" marL="742950" marR="0" rtl="0" algn="l">
              <a:lnSpc>
                <a:spcPct val="9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Global Averaging Algorithms</a:t>
            </a:r>
            <a:endParaRPr/>
          </a:p>
          <a:p>
            <a:pPr indent="-285750" lvl="1" marL="742950" marR="0" rtl="0" algn="l">
              <a:lnSpc>
                <a:spcPct val="9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Localized Averaging Algorithms</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77" name="Google Shape;177;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533400" y="0"/>
            <a:ext cx="8229600" cy="6397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Centralized Algorithms</a:t>
            </a:r>
            <a:endParaRPr/>
          </a:p>
        </p:txBody>
      </p:sp>
      <p:sp>
        <p:nvSpPr>
          <p:cNvPr id="183" name="Google Shape;183;p16"/>
          <p:cNvSpPr txBox="1"/>
          <p:nvPr>
            <p:ph idx="1" type="body"/>
          </p:nvPr>
        </p:nvSpPr>
        <p:spPr>
          <a:xfrm>
            <a:off x="304800" y="762000"/>
            <a:ext cx="8305800" cy="48307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One node has a real-time receiver called time server node. </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Clock time of this node is used to correct the time of all other nodes. </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The goal of this algorithm is to keep the clock of all other nodes synchronized with the clock time of the time server node. </a:t>
            </a:r>
            <a:endParaRPr/>
          </a:p>
          <a:p>
            <a:pPr indent="-342900" lvl="0" marL="342900" marR="0" rtl="0" algn="just">
              <a:lnSpc>
                <a:spcPct val="100000"/>
              </a:lnSpc>
              <a:spcBef>
                <a:spcPts val="480"/>
              </a:spcBef>
              <a:spcAft>
                <a:spcPts val="0"/>
              </a:spcAft>
              <a:buClr>
                <a:schemeClr val="dk1"/>
              </a:buClr>
              <a:buSzPts val="2400"/>
              <a:buFont typeface="Noto Sans Symbols"/>
              <a:buChar char="▪"/>
            </a:pPr>
            <a:r>
              <a:rPr b="0" i="0" lang="en-US" sz="2400" u="none">
                <a:solidFill>
                  <a:schemeClr val="dk1"/>
                </a:solidFill>
                <a:latin typeface="Calibri"/>
                <a:ea typeface="Calibri"/>
                <a:cs typeface="Calibri"/>
                <a:sym typeface="Calibri"/>
              </a:rPr>
              <a:t>Depending the role of the server node,  centralized algorithms are again of two types, </a:t>
            </a:r>
            <a:endParaRPr/>
          </a:p>
          <a:p>
            <a:pPr indent="-285750" lvl="1" marL="742950" marR="0" rtl="0" algn="l">
              <a:lnSpc>
                <a:spcPct val="17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Passive time server </a:t>
            </a:r>
            <a:endParaRPr/>
          </a:p>
          <a:p>
            <a:pPr indent="-285750" lvl="1" marL="742950" marR="0" rtl="0" algn="l">
              <a:lnSpc>
                <a:spcPct val="170000"/>
              </a:lnSpc>
              <a:spcBef>
                <a:spcPts val="48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Active time server </a:t>
            </a:r>
            <a:br>
              <a:rPr b="0" i="0" lang="en-US" sz="2400" u="none" cap="none" strike="noStrike">
                <a:solidFill>
                  <a:schemeClr val="dk1"/>
                </a:solidFill>
                <a:latin typeface="Calibri"/>
                <a:ea typeface="Calibri"/>
                <a:cs typeface="Calibri"/>
                <a:sym typeface="Calibri"/>
              </a:rPr>
            </a:br>
            <a:endParaRPr/>
          </a:p>
          <a:p>
            <a:pPr indent="-215900" lvl="0" marL="342900" marR="0" rtl="0" algn="l">
              <a:lnSpc>
                <a:spcPct val="170000"/>
              </a:lnSpc>
              <a:spcBef>
                <a:spcPts val="40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84" name="Google Shape;184;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457200" y="0"/>
            <a:ext cx="8229600" cy="792162"/>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Passive Time server Algorithm</a:t>
            </a:r>
            <a:endParaRPr/>
          </a:p>
        </p:txBody>
      </p:sp>
      <p:sp>
        <p:nvSpPr>
          <p:cNvPr id="190" name="Google Shape;190;p17"/>
          <p:cNvSpPr txBox="1"/>
          <p:nvPr>
            <p:ph idx="1" type="body"/>
          </p:nvPr>
        </p:nvSpPr>
        <p:spPr>
          <a:xfrm>
            <a:off x="533400" y="838200"/>
            <a:ext cx="8077200" cy="52578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Each node periodically sends a message (“ Time = ? “) to the time server.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Server quickly responds with a message (“Time = T”).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 is the current time of the server node.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When client node sends the request of time, its clock time is To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When client node receives the time from server, its clock time is T1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Propagation time of the message from server to client node is estimated to be (T1-To) / 2.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Therefore, Clock of client node is readjusted to T+(T1-To)/2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Due to unpredictable propagation time between two nodes , is not very good estimation. </a:t>
            </a:r>
            <a:endParaRPr/>
          </a:p>
          <a:p>
            <a:pPr indent="-342900" lvl="0" marL="342900" marR="0" rtl="0" algn="just">
              <a:lnSpc>
                <a:spcPct val="15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Two methods are described below to solve this problem.</a:t>
            </a:r>
            <a:endParaRPr/>
          </a:p>
        </p:txBody>
      </p:sp>
      <p:sp>
        <p:nvSpPr>
          <p:cNvPr id="191" name="Google Shape;191;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idx="1" type="body"/>
          </p:nvPr>
        </p:nvSpPr>
        <p:spPr>
          <a:xfrm>
            <a:off x="533400" y="304800"/>
            <a:ext cx="8229600" cy="59436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chemeClr val="dk1"/>
              </a:buClr>
              <a:buSzPts val="1600"/>
              <a:buFont typeface="Arial"/>
              <a:buNone/>
            </a:pPr>
            <a:r>
              <a:rPr b="0" i="0" lang="en-US" sz="1700" u="none">
                <a:solidFill>
                  <a:schemeClr val="dk1"/>
                </a:solidFill>
                <a:latin typeface="Calibri"/>
                <a:ea typeface="Calibri"/>
                <a:cs typeface="Calibri"/>
                <a:sym typeface="Calibri"/>
              </a:rPr>
              <a:t>1.  This method assumes the availability of some additional information. </a:t>
            </a:r>
            <a:endParaRPr sz="3300"/>
          </a:p>
          <a:p>
            <a:pPr indent="-342900" lvl="0" marL="342900" marR="0" rtl="0" algn="just">
              <a:lnSpc>
                <a:spcPct val="170000"/>
              </a:lnSpc>
              <a:spcBef>
                <a:spcPts val="320"/>
              </a:spcBef>
              <a:spcAft>
                <a:spcPts val="0"/>
              </a:spcAft>
              <a:buClr>
                <a:schemeClr val="dk1"/>
              </a:buClr>
              <a:buSzPts val="1600"/>
              <a:buFont typeface="Arial"/>
              <a:buNone/>
            </a:pPr>
            <a:r>
              <a:rPr b="0" i="0" lang="en-US" sz="1700" u="none">
                <a:solidFill>
                  <a:schemeClr val="dk1"/>
                </a:solidFill>
                <a:latin typeface="Calibri"/>
                <a:ea typeface="Calibri"/>
                <a:cs typeface="Calibri"/>
                <a:sym typeface="Calibri"/>
              </a:rPr>
              <a:t>Two things are known:</a:t>
            </a:r>
            <a:endParaRPr sz="3300"/>
          </a:p>
          <a:p>
            <a:pPr indent="-292100" lvl="1" marL="742950" marR="0" rtl="0" algn="just">
              <a:lnSpc>
                <a:spcPct val="170000"/>
              </a:lnSpc>
              <a:spcBef>
                <a:spcPts val="320"/>
              </a:spcBef>
              <a:spcAft>
                <a:spcPts val="0"/>
              </a:spcAft>
              <a:buClr>
                <a:schemeClr val="dk1"/>
              </a:buClr>
              <a:buSzPts val="1700"/>
              <a:buFont typeface="Noto Sans Symbols"/>
              <a:buChar char="▪"/>
            </a:pPr>
            <a:r>
              <a:rPr b="0" i="0" lang="en-US" sz="1700" u="none" cap="none" strike="noStrike">
                <a:solidFill>
                  <a:schemeClr val="dk1"/>
                </a:solidFill>
                <a:latin typeface="Calibri"/>
                <a:ea typeface="Calibri"/>
                <a:cs typeface="Calibri"/>
                <a:sym typeface="Calibri"/>
              </a:rPr>
              <a:t>Approximate time taken by the time server to handle the interrupt .</a:t>
            </a:r>
            <a:endParaRPr sz="2900"/>
          </a:p>
          <a:p>
            <a:pPr indent="-292100" lvl="1" marL="742950" marR="0" rtl="0" algn="just">
              <a:lnSpc>
                <a:spcPct val="170000"/>
              </a:lnSpc>
              <a:spcBef>
                <a:spcPts val="320"/>
              </a:spcBef>
              <a:spcAft>
                <a:spcPts val="0"/>
              </a:spcAft>
              <a:buClr>
                <a:schemeClr val="dk1"/>
              </a:buClr>
              <a:buSzPts val="1700"/>
              <a:buFont typeface="Noto Sans Symbols"/>
              <a:buChar char="▪"/>
            </a:pPr>
            <a:r>
              <a:rPr b="0" i="0" lang="en-US" sz="1700" u="none" cap="none" strike="noStrike">
                <a:solidFill>
                  <a:schemeClr val="dk1"/>
                </a:solidFill>
                <a:latin typeface="Calibri"/>
                <a:ea typeface="Calibri"/>
                <a:cs typeface="Calibri"/>
                <a:sym typeface="Calibri"/>
              </a:rPr>
              <a:t>Process time of request message of client (“ Time = ? “) .</a:t>
            </a:r>
            <a:endParaRPr sz="2900"/>
          </a:p>
          <a:p>
            <a:pPr indent="-349250" lvl="0" marL="342900" marR="0" rtl="0" algn="just">
              <a:lnSpc>
                <a:spcPct val="170000"/>
              </a:lnSpc>
              <a:spcBef>
                <a:spcPts val="320"/>
              </a:spcBef>
              <a:spcAft>
                <a:spcPts val="0"/>
              </a:spcAft>
              <a:buClr>
                <a:schemeClr val="dk1"/>
              </a:buClr>
              <a:buSzPts val="1700"/>
              <a:buFont typeface="Noto Sans Symbols"/>
              <a:buChar char="▪"/>
            </a:pPr>
            <a:r>
              <a:rPr b="0" i="0" lang="en-US" sz="1700" u="none">
                <a:solidFill>
                  <a:schemeClr val="dk1"/>
                </a:solidFill>
                <a:latin typeface="Calibri"/>
                <a:ea typeface="Calibri"/>
                <a:cs typeface="Calibri"/>
                <a:sym typeface="Calibri"/>
              </a:rPr>
              <a:t>Sum up of both times is the I .</a:t>
            </a:r>
            <a:endParaRPr sz="3300"/>
          </a:p>
          <a:p>
            <a:pPr indent="-349250" lvl="0" marL="342900" marR="0" rtl="0" algn="just">
              <a:lnSpc>
                <a:spcPct val="170000"/>
              </a:lnSpc>
              <a:spcBef>
                <a:spcPts val="320"/>
              </a:spcBef>
              <a:spcAft>
                <a:spcPts val="0"/>
              </a:spcAft>
              <a:buClr>
                <a:schemeClr val="dk1"/>
              </a:buClr>
              <a:buSzPts val="1700"/>
              <a:buFont typeface="Noto Sans Symbols"/>
              <a:buChar char="▪"/>
            </a:pPr>
            <a:r>
              <a:rPr b="0" i="0" lang="en-US" sz="1700" u="none">
                <a:solidFill>
                  <a:schemeClr val="dk1"/>
                </a:solidFill>
                <a:latin typeface="Calibri"/>
                <a:ea typeface="Calibri"/>
                <a:cs typeface="Calibri"/>
                <a:sym typeface="Calibri"/>
              </a:rPr>
              <a:t>Best estimate in this case would be (T1-To-I) / 2. </a:t>
            </a:r>
            <a:endParaRPr sz="3300"/>
          </a:p>
          <a:p>
            <a:pPr indent="-349250" lvl="0" marL="342900" marR="0" rtl="0" algn="just">
              <a:lnSpc>
                <a:spcPct val="170000"/>
              </a:lnSpc>
              <a:spcBef>
                <a:spcPts val="320"/>
              </a:spcBef>
              <a:spcAft>
                <a:spcPts val="0"/>
              </a:spcAft>
              <a:buClr>
                <a:schemeClr val="dk1"/>
              </a:buClr>
              <a:buSzPts val="1700"/>
              <a:buFont typeface="Noto Sans Symbols"/>
              <a:buChar char="▪"/>
            </a:pPr>
            <a:r>
              <a:rPr b="0" i="0" lang="en-US" sz="1700" u="none">
                <a:solidFill>
                  <a:schemeClr val="dk1"/>
                </a:solidFill>
                <a:latin typeface="Calibri"/>
                <a:ea typeface="Calibri"/>
                <a:cs typeface="Calibri"/>
                <a:sym typeface="Calibri"/>
              </a:rPr>
              <a:t>So , Total time at the client node is readjusted to T+ (T1-To-I) / 2.</a:t>
            </a:r>
            <a:endParaRPr sz="3300"/>
          </a:p>
          <a:p>
            <a:pPr indent="-342900" lvl="0" marL="342900" marR="0" rtl="0" algn="just">
              <a:lnSpc>
                <a:spcPct val="170000"/>
              </a:lnSpc>
              <a:spcBef>
                <a:spcPts val="320"/>
              </a:spcBef>
              <a:spcAft>
                <a:spcPts val="0"/>
              </a:spcAft>
              <a:buClr>
                <a:schemeClr val="dk1"/>
              </a:buClr>
              <a:buSzPts val="1600"/>
              <a:buFont typeface="Arial"/>
              <a:buNone/>
            </a:pPr>
            <a:r>
              <a:rPr b="0" i="0" lang="en-US" sz="1700" u="none">
                <a:solidFill>
                  <a:schemeClr val="dk1"/>
                </a:solidFill>
                <a:latin typeface="Calibri"/>
                <a:ea typeface="Calibri"/>
                <a:cs typeface="Calibri"/>
                <a:sym typeface="Calibri"/>
              </a:rPr>
              <a:t>2.  This methods assumes the no additional information, several measurements of T1-To are made, and threshold is set. </a:t>
            </a:r>
            <a:endParaRPr sz="3300"/>
          </a:p>
          <a:p>
            <a:pPr indent="-349250" lvl="0" marL="342900" marR="0" rtl="0" algn="just">
              <a:lnSpc>
                <a:spcPct val="170000"/>
              </a:lnSpc>
              <a:spcBef>
                <a:spcPts val="320"/>
              </a:spcBef>
              <a:spcAft>
                <a:spcPts val="0"/>
              </a:spcAft>
              <a:buClr>
                <a:schemeClr val="dk1"/>
              </a:buClr>
              <a:buSzPts val="1700"/>
              <a:buFont typeface="Noto Sans Symbols"/>
              <a:buChar char="▪"/>
            </a:pPr>
            <a:r>
              <a:rPr b="0" i="0" lang="en-US" sz="1700" u="none">
                <a:solidFill>
                  <a:schemeClr val="dk1"/>
                </a:solidFill>
                <a:latin typeface="Calibri"/>
                <a:ea typeface="Calibri"/>
                <a:cs typeface="Calibri"/>
                <a:sym typeface="Calibri"/>
              </a:rPr>
              <a:t>If the (T1-To) exceeds threshold then values are discarded. </a:t>
            </a:r>
            <a:endParaRPr sz="3300"/>
          </a:p>
          <a:p>
            <a:pPr indent="-349250" lvl="0" marL="342900" marR="0" rtl="0" algn="just">
              <a:lnSpc>
                <a:spcPct val="170000"/>
              </a:lnSpc>
              <a:spcBef>
                <a:spcPts val="320"/>
              </a:spcBef>
              <a:spcAft>
                <a:spcPts val="0"/>
              </a:spcAft>
              <a:buClr>
                <a:schemeClr val="dk1"/>
              </a:buClr>
              <a:buSzPts val="1700"/>
              <a:buFont typeface="Noto Sans Symbols"/>
              <a:buChar char="▪"/>
            </a:pPr>
            <a:r>
              <a:rPr b="0" i="0" lang="en-US" sz="1700" u="none">
                <a:solidFill>
                  <a:schemeClr val="dk1"/>
                </a:solidFill>
                <a:latin typeface="Calibri"/>
                <a:ea typeface="Calibri"/>
                <a:cs typeface="Calibri"/>
                <a:sym typeface="Calibri"/>
              </a:rPr>
              <a:t>The average of remaining measurements is calculated and half of this value is added to T. </a:t>
            </a:r>
            <a:endParaRPr sz="3300"/>
          </a:p>
          <a:p>
            <a:pPr indent="-349250" lvl="0" marL="342900" marR="0" rtl="0" algn="just">
              <a:lnSpc>
                <a:spcPct val="170000"/>
              </a:lnSpc>
              <a:spcBef>
                <a:spcPts val="320"/>
              </a:spcBef>
              <a:spcAft>
                <a:spcPts val="0"/>
              </a:spcAft>
              <a:buClr>
                <a:schemeClr val="dk1"/>
              </a:buClr>
              <a:buSzPts val="1700"/>
              <a:buFont typeface="Noto Sans Symbols"/>
              <a:buChar char="▪"/>
            </a:pPr>
            <a:r>
              <a:rPr b="0" i="0" lang="en-US" sz="1700" u="none">
                <a:solidFill>
                  <a:schemeClr val="dk1"/>
                </a:solidFill>
                <a:latin typeface="Calibri"/>
                <a:ea typeface="Calibri"/>
                <a:cs typeface="Calibri"/>
                <a:sym typeface="Calibri"/>
              </a:rPr>
              <a:t>Alternative way is, Measurements for which (T1-To) is minimum is considered to be most accurate one. And half of this added to T. </a:t>
            </a:r>
            <a:endParaRPr sz="3300"/>
          </a:p>
          <a:p>
            <a:pPr indent="-241300" lvl="0" marL="342900" marR="0" rtl="0" algn="l">
              <a:spcBef>
                <a:spcPts val="320"/>
              </a:spcBef>
              <a:spcAft>
                <a:spcPts val="0"/>
              </a:spcAft>
              <a:buClr>
                <a:schemeClr val="dk1"/>
              </a:buClr>
              <a:buSzPts val="1600"/>
              <a:buFont typeface="Arial"/>
              <a:buNone/>
            </a:pPr>
            <a:r>
              <a:t/>
            </a:r>
            <a:endParaRPr b="0" i="0" sz="1700" u="none">
              <a:solidFill>
                <a:schemeClr val="dk1"/>
              </a:solidFill>
              <a:latin typeface="Calibri"/>
              <a:ea typeface="Calibri"/>
              <a:cs typeface="Calibri"/>
              <a:sym typeface="Calibri"/>
            </a:endParaRPr>
          </a:p>
        </p:txBody>
      </p:sp>
      <p:sp>
        <p:nvSpPr>
          <p:cNvPr id="197" name="Google Shape;197;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9"/>
          <p:cNvSpPr txBox="1"/>
          <p:nvPr>
            <p:ph type="title"/>
          </p:nvPr>
        </p:nvSpPr>
        <p:spPr>
          <a:xfrm>
            <a:off x="457200" y="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Active Time Server</a:t>
            </a:r>
            <a:endParaRPr/>
          </a:p>
        </p:txBody>
      </p:sp>
      <p:sp>
        <p:nvSpPr>
          <p:cNvPr id="203" name="Google Shape;203;p19"/>
          <p:cNvSpPr txBox="1"/>
          <p:nvPr>
            <p:ph idx="1" type="body"/>
          </p:nvPr>
        </p:nvSpPr>
        <p:spPr>
          <a:xfrm>
            <a:off x="609600" y="1295400"/>
            <a:ext cx="8269287" cy="47117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In this approach , Time server periodically broadcast its clock time (“ Time = T” ) .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Other nodes receive broadcast message and use the clock time in the message for correcting their own clocks.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Each node has a priori knowledge of the approximate time (Ta) .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Ta is the time from the propagation server to client node.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And Client node is readjusted to T + Ta . </a:t>
            </a:r>
            <a:endParaRPr/>
          </a:p>
          <a:p>
            <a:pPr indent="-342900" lvl="0" marL="342900" marR="0" rtl="0" algn="just">
              <a:lnSpc>
                <a:spcPct val="17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Major Faults:</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Broadcast message reaches too late at the client node due to some communication fault, Clock of this node readjusted to incorrect value.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Broadcast facility should be supported by network. </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04" name="Google Shape;204;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Introduction</a:t>
            </a:r>
            <a:endParaRPr/>
          </a:p>
        </p:txBody>
      </p:sp>
      <p:sp>
        <p:nvSpPr>
          <p:cNvPr id="94" name="Google Shape;94;p2"/>
          <p:cNvSpPr txBox="1"/>
          <p:nvPr>
            <p:ph idx="1" type="body"/>
          </p:nvPr>
        </p:nvSpPr>
        <p:spPr>
          <a:xfrm>
            <a:off x="457200" y="1371600"/>
            <a:ext cx="8458200" cy="52578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 distributed system consist of multiple concurrent processes.</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It is economical to share the system resources among these processes.</a:t>
            </a:r>
            <a:endParaRPr/>
          </a:p>
          <a:p>
            <a:pPr indent="-342900" lvl="0" marL="342900" marR="0" rtl="0" algn="l">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Sharing may be:</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Competitive  </a:t>
            </a:r>
            <a:endParaRPr/>
          </a:p>
          <a:p>
            <a:pPr indent="-285750" lvl="1" marL="742950" marR="0" rtl="0" algn="l">
              <a:lnSpc>
                <a:spcPct val="80000"/>
              </a:lnSpc>
              <a:spcBef>
                <a:spcPts val="4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Co-operative </a:t>
            </a:r>
            <a:br>
              <a:rPr b="0" i="0" lang="en-US" sz="2000" u="none" cap="none" strike="noStrike">
                <a:solidFill>
                  <a:schemeClr val="dk1"/>
                </a:solidFill>
                <a:latin typeface="Calibri"/>
                <a:ea typeface="Calibri"/>
                <a:cs typeface="Calibri"/>
                <a:sym typeface="Calibri"/>
              </a:rPr>
            </a:b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Tape drive cannot be used simultaneously , A process must wait if another process is using it. </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Two process Client-Server relationship, for file access operation they cooperate each other. </a:t>
            </a:r>
            <a:endParaRPr/>
          </a:p>
          <a:p>
            <a:pPr indent="-285750" lvl="1" marL="742950" marR="0" rtl="0" algn="just">
              <a:lnSpc>
                <a:spcPct val="80000"/>
              </a:lnSpc>
              <a:spcBef>
                <a:spcPts val="600"/>
              </a:spcBef>
              <a:spcAft>
                <a:spcPts val="0"/>
              </a:spcAft>
              <a:buClr>
                <a:schemeClr val="dk1"/>
              </a:buClr>
              <a:buSzPts val="2200"/>
              <a:buFont typeface="Arial"/>
              <a:buChar char="•"/>
            </a:pPr>
            <a:r>
              <a:rPr b="0" i="0" lang="en-US" sz="2200" u="none" cap="none" strike="noStrike">
                <a:solidFill>
                  <a:schemeClr val="dk1"/>
                </a:solidFill>
                <a:latin typeface="Calibri"/>
                <a:ea typeface="Calibri"/>
                <a:cs typeface="Calibri"/>
                <a:sym typeface="Calibri"/>
              </a:rPr>
              <a:t>Sharing requires certain rules of behavior that guarantee that correct interaction occurs .The rules for enforcing correct interaction are implemented in the form of synchronization mechanism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Active Time Server (Solutions)</a:t>
            </a:r>
            <a:endParaRPr/>
          </a:p>
        </p:txBody>
      </p:sp>
      <p:sp>
        <p:nvSpPr>
          <p:cNvPr id="210" name="Google Shape;210;p20"/>
          <p:cNvSpPr txBox="1"/>
          <p:nvPr>
            <p:ph idx="1" type="body"/>
          </p:nvPr>
        </p:nvSpPr>
        <p:spPr>
          <a:xfrm>
            <a:off x="304800" y="762000"/>
            <a:ext cx="8610600" cy="48053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Berkeley Algorithm:</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Time server periodically sends a message (Time= “?”) to all nodes in a group.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Each node send its clock value to server node.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Server has prior knowledge of propagation time from client to server node.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Based on prior knowledge it first readjust the clock values of reply messages.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Then takes fault tolerant average.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Time server choses a subset of all clocks values that do not differ from one another by more than specified amount.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And average is taken only for clocks value for subset.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And eliminates reading from the unreliable clocks. </a:t>
            </a:r>
            <a:endParaRPr/>
          </a:p>
          <a:p>
            <a:pPr indent="-342900" lvl="0" marL="342900" marR="0" rtl="0" algn="just">
              <a:lnSpc>
                <a:spcPct val="17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Calculated average is current time which all clocks should be readjusted. </a:t>
            </a:r>
            <a:endParaRPr/>
          </a:p>
        </p:txBody>
      </p:sp>
      <p:sp>
        <p:nvSpPr>
          <p:cNvPr id="211" name="Google Shape;211;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Disadvantages of Centralized Algorithms</a:t>
            </a:r>
            <a:endParaRPr/>
          </a:p>
        </p:txBody>
      </p:sp>
      <p:sp>
        <p:nvSpPr>
          <p:cNvPr id="217" name="Google Shape;217;p2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Single point of failure , if time server node failed , clock synchronization operation cannot be performed. </a:t>
            </a:r>
            <a:endParaRPr/>
          </a:p>
          <a:p>
            <a:pPr indent="-342900" lvl="0" marL="342900" marR="0" rtl="0" algn="just">
              <a:lnSpc>
                <a:spcPct val="17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From scalability point of view , adding more node will put more burden on the single central server. </a:t>
            </a:r>
            <a:endParaRPr/>
          </a:p>
          <a:p>
            <a:pPr indent="-215900" lvl="0" marL="342900" marR="0" rtl="0" algn="just">
              <a:lnSpc>
                <a:spcPct val="170000"/>
              </a:lnSpc>
              <a:spcBef>
                <a:spcPts val="40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215900" lvl="0" marL="342900" marR="0" rtl="0" algn="just">
              <a:lnSpc>
                <a:spcPct val="170000"/>
              </a:lnSpc>
              <a:spcBef>
                <a:spcPts val="400"/>
              </a:spcBef>
              <a:spcAft>
                <a:spcPts val="0"/>
              </a:spcAft>
              <a:buClr>
                <a:schemeClr val="dk1"/>
              </a:buClr>
              <a:buSzPts val="2000"/>
              <a:buFont typeface="Noto Sans Symbols"/>
              <a:buNone/>
            </a:pPr>
            <a:r>
              <a:t/>
            </a:r>
            <a:endParaRPr b="0" i="0" sz="2000" u="none">
              <a:solidFill>
                <a:schemeClr val="dk1"/>
              </a:solidFill>
              <a:latin typeface="Calibri"/>
              <a:ea typeface="Calibri"/>
              <a:cs typeface="Calibri"/>
              <a:sym typeface="Calibri"/>
            </a:endParaRPr>
          </a:p>
          <a:p>
            <a:pPr indent="-342900" lvl="0" marL="342900" marR="0" rtl="0" algn="just">
              <a:lnSpc>
                <a:spcPct val="170000"/>
              </a:lnSpc>
              <a:spcBef>
                <a:spcPts val="400"/>
              </a:spcBef>
              <a:spcAft>
                <a:spcPts val="0"/>
              </a:spcAft>
              <a:buClr>
                <a:schemeClr val="dk1"/>
              </a:buClr>
              <a:buSzPts val="2000"/>
              <a:buFont typeface="Noto Sans Symbols"/>
              <a:buChar char="▪"/>
            </a:pPr>
            <a:r>
              <a:rPr b="0" i="0" lang="en-US" sz="2000" u="none">
                <a:solidFill>
                  <a:schemeClr val="dk1"/>
                </a:solidFill>
                <a:latin typeface="Calibri"/>
                <a:ea typeface="Calibri"/>
                <a:cs typeface="Calibri"/>
                <a:sym typeface="Calibri"/>
              </a:rPr>
              <a:t>Solutions, of these problem are coming next…</a:t>
            </a:r>
            <a:endParaRPr/>
          </a:p>
        </p:txBody>
      </p:sp>
      <p:sp>
        <p:nvSpPr>
          <p:cNvPr id="218" name="Google Shape;218;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Distributed Algorithms</a:t>
            </a:r>
            <a:endParaRPr/>
          </a:p>
        </p:txBody>
      </p:sp>
      <p:sp>
        <p:nvSpPr>
          <p:cNvPr id="224" name="Google Shape;224;p22"/>
          <p:cNvSpPr txBox="1"/>
          <p:nvPr>
            <p:ph idx="1" type="body"/>
          </p:nvPr>
        </p:nvSpPr>
        <p:spPr>
          <a:xfrm>
            <a:off x="457200" y="11430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50000"/>
              </a:lnSpc>
              <a:spcBef>
                <a:spcPts val="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Externally synchronized clocks are also internally synchronized</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Each node’s clock is independently synchronized with real time.</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All clocks of system remain mutually synchronized.</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Each node is equipped with real time receiver so that each node can be independently synchronized.</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Theoretically internal synchronization of clock is not required.</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In practice, due to inherent inaccuracy of real time clocks, different real time clocks produce different time.</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Internal synchronization is performed for better accuracy.</a:t>
            </a:r>
            <a:endParaRPr/>
          </a:p>
          <a:p>
            <a:pPr indent="-342900" lvl="0" marL="342900" marR="0" rtl="0" algn="just">
              <a:lnSpc>
                <a:spcPct val="150000"/>
              </a:lnSpc>
              <a:spcBef>
                <a:spcPts val="360"/>
              </a:spcBef>
              <a:spcAft>
                <a:spcPts val="0"/>
              </a:spcAft>
              <a:buClr>
                <a:schemeClr val="dk1"/>
              </a:buClr>
              <a:buSzPts val="1800"/>
              <a:buFont typeface="Noto Sans Symbols"/>
              <a:buChar char="▪"/>
            </a:pPr>
            <a:r>
              <a:rPr b="0" i="0" lang="en-US" sz="1800" u="none">
                <a:solidFill>
                  <a:schemeClr val="dk1"/>
                </a:solidFill>
                <a:latin typeface="Calibri"/>
                <a:ea typeface="Calibri"/>
                <a:cs typeface="Calibri"/>
                <a:sym typeface="Calibri"/>
              </a:rPr>
              <a:t>Types of internal Synchronization:</a:t>
            </a:r>
            <a:endParaRPr/>
          </a:p>
          <a:p>
            <a:pPr indent="-285750" lvl="1" marL="742950" marR="0" rtl="0" algn="just">
              <a:lnSpc>
                <a:spcPct val="15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Global averaging </a:t>
            </a:r>
            <a:endParaRPr/>
          </a:p>
          <a:p>
            <a:pPr indent="-285750" lvl="1" marL="742950" marR="0" rtl="0" algn="just">
              <a:lnSpc>
                <a:spcPct val="15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Localized Averaging</a:t>
            </a:r>
            <a:endParaRPr/>
          </a:p>
        </p:txBody>
      </p:sp>
      <p:sp>
        <p:nvSpPr>
          <p:cNvPr id="225" name="Google Shape;225;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457200" y="0"/>
            <a:ext cx="8229600" cy="762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Global Averaging</a:t>
            </a:r>
            <a:endParaRPr/>
          </a:p>
        </p:txBody>
      </p:sp>
      <p:sp>
        <p:nvSpPr>
          <p:cNvPr id="231" name="Google Shape;231;p23"/>
          <p:cNvSpPr txBox="1"/>
          <p:nvPr>
            <p:ph idx="1" type="body"/>
          </p:nvPr>
        </p:nvSpPr>
        <p:spPr>
          <a:xfrm>
            <a:off x="685800" y="685800"/>
            <a:ext cx="8229600"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Each node broadcasts its local clock time in the form of a special “resync” message.</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After broadcasting the clock value , the clock process of a node waits for time T ( T is calculated by algorithm).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During this period, clock process collects the resync messages broadcast by other nodes.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Clock process estimates the skew of its clock with respect to other nodes (when message received)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It then computes a fault-tolerant average of the estimated skews and use it to correct the local clock.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Two commonly algorithms use to calculate the fault-tolerant average.</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232" name="Google Shape;232;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type="title"/>
          </p:nvPr>
        </p:nvSpPr>
        <p:spPr>
          <a:xfrm>
            <a:off x="457200" y="0"/>
            <a:ext cx="8229600" cy="8382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Global Averaging cont..</a:t>
            </a:r>
            <a:endParaRPr/>
          </a:p>
        </p:txBody>
      </p:sp>
      <p:sp>
        <p:nvSpPr>
          <p:cNvPr id="238" name="Google Shape;238;p24"/>
          <p:cNvSpPr txBox="1"/>
          <p:nvPr>
            <p:ph idx="1" type="body"/>
          </p:nvPr>
        </p:nvSpPr>
        <p:spPr>
          <a:xfrm>
            <a:off x="685800" y="1066800"/>
            <a:ext cx="8153400" cy="51816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40000"/>
              </a:lnSpc>
              <a:spcBef>
                <a:spcPts val="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1</a:t>
            </a:r>
            <a:r>
              <a:rPr b="0" baseline="30000" i="0" lang="en-US" sz="2500" u="none">
                <a:solidFill>
                  <a:schemeClr val="dk1"/>
                </a:solidFill>
                <a:latin typeface="Calibri"/>
                <a:ea typeface="Calibri"/>
                <a:cs typeface="Calibri"/>
                <a:sym typeface="Calibri"/>
              </a:rPr>
              <a:t>st</a:t>
            </a:r>
            <a:r>
              <a:rPr b="0" i="0" lang="en-US" sz="2500" u="none">
                <a:solidFill>
                  <a:schemeClr val="dk1"/>
                </a:solidFill>
                <a:latin typeface="Calibri"/>
                <a:ea typeface="Calibri"/>
                <a:cs typeface="Calibri"/>
                <a:sym typeface="Calibri"/>
              </a:rPr>
              <a:t>  simplest algorithm is to take the average of estimated skews and use it as the correction for the local clock. And only below a threshold are taken into account, and other are set to zero before computing the average. </a:t>
            </a:r>
            <a:endParaRPr/>
          </a:p>
          <a:p>
            <a:pPr indent="-184150" lvl="0" marL="342900" marR="0" rtl="0" algn="just">
              <a:lnSpc>
                <a:spcPct val="140000"/>
              </a:lnSpc>
              <a:spcBef>
                <a:spcPts val="500"/>
              </a:spcBef>
              <a:spcAft>
                <a:spcPts val="0"/>
              </a:spcAft>
              <a:buClr>
                <a:schemeClr val="dk1"/>
              </a:buClr>
              <a:buSzPts val="2500"/>
              <a:buFont typeface="Arial"/>
              <a:buNone/>
            </a:pPr>
            <a:r>
              <a:t/>
            </a:r>
            <a:endParaRPr b="0" i="0" sz="2500" u="none">
              <a:solidFill>
                <a:schemeClr val="dk1"/>
              </a:solidFill>
              <a:latin typeface="Calibri"/>
              <a:ea typeface="Calibri"/>
              <a:cs typeface="Calibri"/>
              <a:sym typeface="Calibri"/>
            </a:endParaRPr>
          </a:p>
          <a:p>
            <a:pPr indent="-342900" lvl="0" marL="342900" marR="0" rtl="0" algn="just">
              <a:lnSpc>
                <a:spcPct val="140000"/>
              </a:lnSpc>
              <a:spcBef>
                <a:spcPts val="500"/>
              </a:spcBef>
              <a:spcAft>
                <a:spcPts val="0"/>
              </a:spcAft>
              <a:buClr>
                <a:schemeClr val="dk1"/>
              </a:buClr>
              <a:buSzPts val="2500"/>
              <a:buFont typeface="Arial"/>
              <a:buChar char="•"/>
            </a:pPr>
            <a:r>
              <a:rPr b="0" i="0" lang="en-US" sz="2500" u="none">
                <a:solidFill>
                  <a:schemeClr val="dk1"/>
                </a:solidFill>
                <a:latin typeface="Calibri"/>
                <a:ea typeface="Calibri"/>
                <a:cs typeface="Calibri"/>
                <a:sym typeface="Calibri"/>
              </a:rPr>
              <a:t>2</a:t>
            </a:r>
            <a:r>
              <a:rPr b="0" baseline="30000" i="0" lang="en-US" sz="2500" u="none">
                <a:solidFill>
                  <a:schemeClr val="dk1"/>
                </a:solidFill>
                <a:latin typeface="Calibri"/>
                <a:ea typeface="Calibri"/>
                <a:cs typeface="Calibri"/>
                <a:sym typeface="Calibri"/>
              </a:rPr>
              <a:t>nd</a:t>
            </a:r>
            <a:r>
              <a:rPr b="0" i="0" lang="en-US" sz="2500" u="none">
                <a:solidFill>
                  <a:schemeClr val="dk1"/>
                </a:solidFill>
                <a:latin typeface="Calibri"/>
                <a:ea typeface="Calibri"/>
                <a:cs typeface="Calibri"/>
                <a:sym typeface="Calibri"/>
              </a:rPr>
              <a:t> Algorithm, each node limits the impact of faulty clocks by discarding the highest and lowest skews. And then calculating the average of the remaining skews. And use it to the correction for the local clock. </a:t>
            </a:r>
            <a:endParaRPr/>
          </a:p>
        </p:txBody>
      </p:sp>
      <p:sp>
        <p:nvSpPr>
          <p:cNvPr id="239" name="Google Shape;239;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5"/>
          <p:cNvSpPr txBox="1"/>
          <p:nvPr>
            <p:ph type="title"/>
          </p:nvPr>
        </p:nvSpPr>
        <p:spPr>
          <a:xfrm>
            <a:off x="457200" y="274637"/>
            <a:ext cx="8229600" cy="56356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Localized Averaging Algorithm</a:t>
            </a:r>
            <a:endParaRPr/>
          </a:p>
        </p:txBody>
      </p:sp>
      <p:sp>
        <p:nvSpPr>
          <p:cNvPr id="245" name="Google Shape;245;p25"/>
          <p:cNvSpPr txBox="1"/>
          <p:nvPr>
            <p:ph idx="1" type="body"/>
          </p:nvPr>
        </p:nvSpPr>
        <p:spPr>
          <a:xfrm>
            <a:off x="533400" y="1066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7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Global algorithm was only Suitable for small networks due to broadcast facility.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Where node has direct communication to every other node (fully connected topology)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This algorithm attempt to overcome the drawbacks of the global averaging algorithm.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Nodes of a distributed system are logically arranged in some kind of pattern such as Ring.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Periodically each node exchange its clock time with is neighbors in the ring. </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And then sets its clock time by taking Average.</a:t>
            </a:r>
            <a:endParaRPr/>
          </a:p>
          <a:p>
            <a:pPr indent="-342900" lvl="0" marL="342900" marR="0" rtl="0" algn="just">
              <a:lnSpc>
                <a:spcPct val="17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Average is calculated by , its own clock time and clock times of its neighbors. </a:t>
            </a:r>
            <a:endParaRPr/>
          </a:p>
        </p:txBody>
      </p:sp>
      <p:sp>
        <p:nvSpPr>
          <p:cNvPr id="246" name="Google Shape;246;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3"/>
          <p:cNvSpPr txBox="1"/>
          <p:nvPr>
            <p:ph type="title"/>
          </p:nvPr>
        </p:nvSpPr>
        <p:spPr>
          <a:xfrm>
            <a:off x="2278062" y="461962"/>
            <a:ext cx="5875337" cy="644525"/>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SYNCHRONIZATION</a:t>
            </a:r>
            <a:endParaRPr/>
          </a:p>
        </p:txBody>
      </p:sp>
      <p:sp>
        <p:nvSpPr>
          <p:cNvPr id="100" name="Google Shape;100;p3"/>
          <p:cNvSpPr txBox="1"/>
          <p:nvPr/>
        </p:nvSpPr>
        <p:spPr>
          <a:xfrm>
            <a:off x="536575" y="1517650"/>
            <a:ext cx="5403850" cy="3121025"/>
          </a:xfrm>
          <a:prstGeom prst="rect">
            <a:avLst/>
          </a:prstGeom>
          <a:noFill/>
          <a:ln>
            <a:noFill/>
          </a:ln>
        </p:spPr>
        <p:txBody>
          <a:bodyPr anchorCtr="0" anchor="t" bIns="0" lIns="0" spcFirstLastPara="1" rIns="0" wrap="square" tIns="102850">
            <a:spAutoFit/>
          </a:bodyPr>
          <a:lstStyle/>
          <a:p>
            <a:pPr indent="-342900" lvl="0" marL="355600" marR="0" rtl="0" algn="l">
              <a:lnSpc>
                <a:spcPct val="100000"/>
              </a:lnSpc>
              <a:spcBef>
                <a:spcPts val="0"/>
              </a:spcBef>
              <a:spcAft>
                <a:spcPts val="0"/>
              </a:spcAft>
              <a:buClr>
                <a:schemeClr val="dk1"/>
              </a:buClr>
              <a:buSzPts val="3200"/>
              <a:buFont typeface="Helvetica Neue"/>
              <a:buChar char="•"/>
            </a:pPr>
            <a:r>
              <a:rPr b="0" i="0" lang="en-US" sz="3200" u="none">
                <a:solidFill>
                  <a:schemeClr val="dk1"/>
                </a:solidFill>
                <a:latin typeface="Calibri"/>
                <a:ea typeface="Calibri"/>
                <a:cs typeface="Calibri"/>
                <a:sym typeface="Calibri"/>
              </a:rPr>
              <a:t>Synchronization-related issues</a:t>
            </a:r>
            <a:endParaRPr/>
          </a:p>
          <a:p>
            <a:pPr indent="-366712" lvl="1" marL="836612" marR="0" rtl="0" algn="l">
              <a:lnSpc>
                <a:spcPct val="100000"/>
              </a:lnSpc>
              <a:spcBef>
                <a:spcPts val="600"/>
              </a:spcBef>
              <a:spcAft>
                <a:spcPts val="0"/>
              </a:spcAft>
              <a:buClr>
                <a:schemeClr val="dk1"/>
              </a:buClr>
              <a:buSzPts val="2800"/>
              <a:buFont typeface="Helvetica Neue"/>
              <a:buChar char="–"/>
            </a:pPr>
            <a:r>
              <a:rPr b="0" i="0" lang="en-US" sz="2800" u="none" cap="none" strike="noStrike">
                <a:solidFill>
                  <a:schemeClr val="dk1"/>
                </a:solidFill>
                <a:latin typeface="Calibri"/>
                <a:ea typeface="Calibri"/>
                <a:cs typeface="Calibri"/>
                <a:sym typeface="Calibri"/>
              </a:rPr>
              <a:t>Clock synchronization</a:t>
            </a:r>
            <a:endParaRPr/>
          </a:p>
          <a:p>
            <a:pPr indent="-366712" lvl="1" marL="836612" marR="0" rtl="0" algn="l">
              <a:lnSpc>
                <a:spcPct val="100000"/>
              </a:lnSpc>
              <a:spcBef>
                <a:spcPts val="600"/>
              </a:spcBef>
              <a:spcAft>
                <a:spcPts val="0"/>
              </a:spcAft>
              <a:buClr>
                <a:schemeClr val="dk1"/>
              </a:buClr>
              <a:buSzPts val="2800"/>
              <a:buFont typeface="Helvetica Neue"/>
              <a:buChar char="–"/>
            </a:pPr>
            <a:r>
              <a:rPr b="0" i="0" lang="en-US" sz="2800" u="none" cap="none" strike="noStrike">
                <a:solidFill>
                  <a:schemeClr val="dk1"/>
                </a:solidFill>
                <a:latin typeface="Calibri"/>
                <a:ea typeface="Calibri"/>
                <a:cs typeface="Calibri"/>
                <a:sym typeface="Calibri"/>
              </a:rPr>
              <a:t>Event ordering</a:t>
            </a:r>
            <a:endParaRPr/>
          </a:p>
          <a:p>
            <a:pPr indent="-366712" lvl="1" marL="836612" marR="0" rtl="0" algn="l">
              <a:lnSpc>
                <a:spcPct val="100000"/>
              </a:lnSpc>
              <a:spcBef>
                <a:spcPts val="600"/>
              </a:spcBef>
              <a:spcAft>
                <a:spcPts val="0"/>
              </a:spcAft>
              <a:buClr>
                <a:schemeClr val="dk1"/>
              </a:buClr>
              <a:buSzPts val="2800"/>
              <a:buFont typeface="Helvetica Neue"/>
              <a:buChar char="–"/>
            </a:pPr>
            <a:r>
              <a:rPr b="0" i="0" lang="en-US" sz="2800" u="none" cap="none" strike="noStrike">
                <a:solidFill>
                  <a:schemeClr val="dk1"/>
                </a:solidFill>
                <a:latin typeface="Calibri"/>
                <a:ea typeface="Calibri"/>
                <a:cs typeface="Calibri"/>
                <a:sym typeface="Calibri"/>
              </a:rPr>
              <a:t>Mutual exclusion</a:t>
            </a:r>
            <a:endParaRPr/>
          </a:p>
          <a:p>
            <a:pPr indent="-366712" lvl="1" marL="836612" marR="0" rtl="0" algn="l">
              <a:lnSpc>
                <a:spcPct val="100000"/>
              </a:lnSpc>
              <a:spcBef>
                <a:spcPts val="600"/>
              </a:spcBef>
              <a:spcAft>
                <a:spcPts val="0"/>
              </a:spcAft>
              <a:buClr>
                <a:schemeClr val="dk1"/>
              </a:buClr>
              <a:buSzPts val="2800"/>
              <a:buFont typeface="Helvetica Neue"/>
              <a:buChar char="–"/>
            </a:pPr>
            <a:r>
              <a:rPr b="0" i="0" lang="en-US" sz="2800" u="none" cap="none" strike="noStrike">
                <a:solidFill>
                  <a:schemeClr val="dk1"/>
                </a:solidFill>
                <a:latin typeface="Calibri"/>
                <a:ea typeface="Calibri"/>
                <a:cs typeface="Calibri"/>
                <a:sym typeface="Calibri"/>
              </a:rPr>
              <a:t>Deadlock</a:t>
            </a:r>
            <a:endParaRPr/>
          </a:p>
          <a:p>
            <a:pPr indent="-366712" lvl="1" marL="836612" marR="0" rtl="0" algn="l">
              <a:lnSpc>
                <a:spcPct val="100000"/>
              </a:lnSpc>
              <a:spcBef>
                <a:spcPts val="600"/>
              </a:spcBef>
              <a:spcAft>
                <a:spcPts val="0"/>
              </a:spcAft>
              <a:buClr>
                <a:schemeClr val="dk1"/>
              </a:buClr>
              <a:buSzPts val="2800"/>
              <a:buFont typeface="Helvetica Neue"/>
              <a:buChar char="–"/>
            </a:pPr>
            <a:r>
              <a:rPr b="0" i="0" lang="en-US" sz="2800" u="none" cap="none" strike="noStrike">
                <a:solidFill>
                  <a:schemeClr val="dk1"/>
                </a:solidFill>
                <a:latin typeface="Calibri"/>
                <a:ea typeface="Calibri"/>
                <a:cs typeface="Calibri"/>
                <a:sym typeface="Calibri"/>
              </a:rPr>
              <a:t>Election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ClOCK SYNCHRONIZATION</a:t>
            </a:r>
            <a:endParaRPr/>
          </a:p>
        </p:txBody>
      </p:sp>
      <p:sp>
        <p:nvSpPr>
          <p:cNvPr id="106" name="Google Shape;106;p4"/>
          <p:cNvSpPr txBox="1"/>
          <p:nvPr>
            <p:ph idx="1" type="body"/>
          </p:nvPr>
        </p:nvSpPr>
        <p:spPr>
          <a:xfrm>
            <a:off x="628650" y="1825625"/>
            <a:ext cx="7886700" cy="474821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Every computer needs a computer clock to keep track of computer time and calculating the time spent by a process in execution on processor. </a:t>
            </a:r>
            <a:endParaRPr/>
          </a:p>
          <a:p>
            <a:pPr indent="-342900" lvl="0" marL="342900" marR="0" rtl="0" algn="just">
              <a:lnSpc>
                <a:spcPct val="80000"/>
              </a:lnSpc>
              <a:spcBef>
                <a:spcPts val="50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An application may have many processes that concurrently running on different nodes of the system. </a:t>
            </a:r>
            <a:endParaRPr/>
          </a:p>
          <a:p>
            <a:pPr indent="-342900" lvl="0" marL="342900" marR="0" rtl="0" algn="just">
              <a:lnSpc>
                <a:spcPct val="80000"/>
              </a:lnSpc>
              <a:spcBef>
                <a:spcPts val="50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Every node need clock that should be synchronized. </a:t>
            </a:r>
            <a:endParaRPr/>
          </a:p>
          <a:p>
            <a:pPr indent="-342900" lvl="0" marL="342900" marR="0" rtl="0" algn="just">
              <a:lnSpc>
                <a:spcPct val="80000"/>
              </a:lnSpc>
              <a:spcBef>
                <a:spcPts val="50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Example, Air-line Reservation System </a:t>
            </a:r>
            <a:endParaRPr/>
          </a:p>
          <a:p>
            <a:pPr indent="-342900" lvl="0" marL="342900" marR="0" rtl="0" algn="just">
              <a:lnSpc>
                <a:spcPct val="80000"/>
              </a:lnSpc>
              <a:spcBef>
                <a:spcPts val="50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If the clock of these nodes are not synchronized ,it is difficult to achieve the correct result. That problem is called the clock synchronization problem. </a:t>
            </a:r>
            <a:endParaRPr/>
          </a:p>
          <a:p>
            <a:pPr indent="-342900" lvl="0" marL="342900" marR="0" rtl="0" algn="just">
              <a:lnSpc>
                <a:spcPct val="80000"/>
              </a:lnSpc>
              <a:spcBef>
                <a:spcPts val="500"/>
              </a:spcBef>
              <a:spcAft>
                <a:spcPts val="0"/>
              </a:spcAft>
              <a:buClr>
                <a:schemeClr val="dk1"/>
              </a:buClr>
              <a:buSzPts val="2500"/>
              <a:buFont typeface="Noto Sans Symbols"/>
              <a:buChar char="▪"/>
            </a:pPr>
            <a:r>
              <a:rPr b="0" i="0" lang="en-US" sz="2500" u="none" cap="none" strike="noStrike">
                <a:solidFill>
                  <a:schemeClr val="dk1"/>
                </a:solidFill>
                <a:latin typeface="Calibri"/>
                <a:ea typeface="Calibri"/>
                <a:cs typeface="Calibri"/>
                <a:sym typeface="Calibri"/>
              </a:rPr>
              <a:t>Need some suitable ways to properly synchronizing the clocks. </a:t>
            </a:r>
            <a:endParaRPr/>
          </a:p>
        </p:txBody>
      </p:sp>
      <p:sp>
        <p:nvSpPr>
          <p:cNvPr id="107" name="Google Shape;107;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How Computer Clocks are Implemented?</a:t>
            </a:r>
            <a:endParaRPr/>
          </a:p>
          <a:p>
            <a:pPr indent="-342900" lvl="0" marL="342900" marR="0" rtl="0" algn="just">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Three components are</a:t>
            </a:r>
            <a:endParaRPr/>
          </a:p>
          <a:p>
            <a:pPr indent="-342900" lvl="0" marL="342900" marR="0" rtl="0" algn="just">
              <a:lnSpc>
                <a:spcPct val="90000"/>
              </a:lnSpc>
              <a:spcBef>
                <a:spcPts val="640"/>
              </a:spcBef>
              <a:spcAft>
                <a:spcPts val="0"/>
              </a:spcAft>
              <a:buClr>
                <a:schemeClr val="dk1"/>
              </a:buClr>
              <a:buSzPts val="3200"/>
              <a:buFont typeface="Arial"/>
              <a:buAutoNum type="romanLcPeriod"/>
            </a:pPr>
            <a:r>
              <a:rPr b="0" i="0" lang="en-US" sz="3200" u="none" cap="none" strike="noStrike">
                <a:solidFill>
                  <a:schemeClr val="dk1"/>
                </a:solidFill>
                <a:latin typeface="Calibri"/>
                <a:ea typeface="Calibri"/>
                <a:cs typeface="Calibri"/>
                <a:sym typeface="Calibri"/>
              </a:rPr>
              <a:t>Quartz Crystal- Oscillates at well defined frequency </a:t>
            </a:r>
            <a:endParaRPr/>
          </a:p>
          <a:p>
            <a:pPr indent="-342900" lvl="0" marL="342900" marR="0" rtl="0" algn="just">
              <a:lnSpc>
                <a:spcPct val="90000"/>
              </a:lnSpc>
              <a:spcBef>
                <a:spcPts val="640"/>
              </a:spcBef>
              <a:spcAft>
                <a:spcPts val="0"/>
              </a:spcAft>
              <a:buClr>
                <a:schemeClr val="dk1"/>
              </a:buClr>
              <a:buSzPts val="3200"/>
              <a:buFont typeface="Arial"/>
              <a:buAutoNum type="romanLcPeriod"/>
            </a:pPr>
            <a:r>
              <a:rPr b="0" i="0" lang="en-US" sz="3200" u="none" cap="none" strike="noStrike">
                <a:solidFill>
                  <a:schemeClr val="dk1"/>
                </a:solidFill>
                <a:latin typeface="Calibri"/>
                <a:ea typeface="Calibri"/>
                <a:cs typeface="Calibri"/>
                <a:sym typeface="Calibri"/>
              </a:rPr>
              <a:t>Constant Register- To store the constant value that is decided based on the frequency of oscillation of Quartz crystal</a:t>
            </a:r>
            <a:endParaRPr/>
          </a:p>
          <a:p>
            <a:pPr indent="-342900" lvl="0" marL="342900" marR="0" rtl="0" algn="just">
              <a:lnSpc>
                <a:spcPct val="90000"/>
              </a:lnSpc>
              <a:spcBef>
                <a:spcPts val="640"/>
              </a:spcBef>
              <a:spcAft>
                <a:spcPts val="0"/>
              </a:spcAft>
              <a:buClr>
                <a:schemeClr val="dk1"/>
              </a:buClr>
              <a:buSzPts val="3200"/>
              <a:buFont typeface="Arial"/>
              <a:buAutoNum type="romanLcPeriod"/>
            </a:pPr>
            <a:r>
              <a:rPr b="0" i="0" lang="en-US" sz="3200" u="none" cap="none" strike="noStrike">
                <a:solidFill>
                  <a:schemeClr val="dk1"/>
                </a:solidFill>
                <a:latin typeface="Calibri"/>
                <a:ea typeface="Calibri"/>
                <a:cs typeface="Calibri"/>
                <a:sym typeface="Calibri"/>
              </a:rPr>
              <a:t>Counter Register-To keep track of oscillation of Quartz crystal</a:t>
            </a:r>
            <a:endParaRPr/>
          </a:p>
        </p:txBody>
      </p:sp>
      <p:sp>
        <p:nvSpPr>
          <p:cNvPr id="113" name="Google Shape;113;p5"/>
          <p:cNvSpPr txBox="1"/>
          <p:nvPr>
            <p:ph type="title"/>
          </p:nvPr>
        </p:nvSpPr>
        <p:spPr>
          <a:xfrm>
            <a:off x="457200" y="274637"/>
            <a:ext cx="8229600" cy="1143000"/>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6AA84F"/>
              </a:buClr>
              <a:buSzPts val="4400"/>
              <a:buFont typeface="Calibri"/>
              <a:buNone/>
            </a:pPr>
            <a:r>
              <a:rPr b="0" i="0" lang="en-US" sz="4400" u="none">
                <a:solidFill>
                  <a:srgbClr val="6AA84F"/>
                </a:solidFill>
                <a:latin typeface="Calibri"/>
                <a:ea typeface="Calibri"/>
                <a:cs typeface="Calibri"/>
                <a:sym typeface="Calibri"/>
              </a:rPr>
              <a:t>ClOCK SYNCHRONIZATION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812800" y="439737"/>
            <a:ext cx="7200900" cy="801687"/>
          </a:xfrm>
          <a:prstGeom prst="rect">
            <a:avLst/>
          </a:prstGeom>
          <a:noFill/>
          <a:ln>
            <a:noFill/>
          </a:ln>
        </p:spPr>
        <p:txBody>
          <a:bodyPr anchorCtr="0" anchor="t" bIns="45700" lIns="91425" spcFirstLastPara="1" rIns="91425" wrap="square" tIns="45700">
            <a:normAutofit/>
          </a:bodyPr>
          <a:lstStyle/>
          <a:p>
            <a:pPr indent="0" lvl="0" marL="0" marR="0" rtl="0" algn="l">
              <a:lnSpc>
                <a:spcPct val="80000"/>
              </a:lnSpc>
              <a:spcBef>
                <a:spcPts val="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Quarts crystal (vibrating crystal create an electrical signal with a precise frequency)</a:t>
            </a:r>
            <a:br>
              <a:rPr b="0" i="0" lang="en-US" sz="2200" u="none" cap="none" strike="noStrike">
                <a:solidFill>
                  <a:schemeClr val="dk1"/>
                </a:solidFill>
                <a:latin typeface="Calibri"/>
                <a:ea typeface="Calibri"/>
                <a:cs typeface="Calibri"/>
                <a:sym typeface="Calibri"/>
              </a:rPr>
            </a:br>
            <a:endParaRPr/>
          </a:p>
        </p:txBody>
      </p:sp>
      <p:pic>
        <p:nvPicPr>
          <p:cNvPr id="119" name="Google Shape;119;p6"/>
          <p:cNvPicPr preferRelativeResize="0"/>
          <p:nvPr/>
        </p:nvPicPr>
        <p:blipFill rotWithShape="1">
          <a:blip r:embed="rId3">
            <a:alphaModFix/>
          </a:blip>
          <a:srcRect b="6267" l="15173" r="22438" t="18705"/>
          <a:stretch/>
        </p:blipFill>
        <p:spPr>
          <a:xfrm>
            <a:off x="812800" y="1241425"/>
            <a:ext cx="5703887" cy="5145087"/>
          </a:xfrm>
          <a:prstGeom prst="rect">
            <a:avLst/>
          </a:prstGeom>
          <a:noFill/>
          <a:ln>
            <a:noFill/>
          </a:ln>
        </p:spPr>
      </p:pic>
      <p:sp>
        <p:nvSpPr>
          <p:cNvPr id="120" name="Google Shape;120;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7"/>
          <p:cNvPicPr preferRelativeResize="0"/>
          <p:nvPr/>
        </p:nvPicPr>
        <p:blipFill rotWithShape="1">
          <a:blip r:embed="rId3">
            <a:alphaModFix/>
          </a:blip>
          <a:srcRect b="0" l="0" r="0" t="0"/>
          <a:stretch/>
        </p:blipFill>
        <p:spPr>
          <a:xfrm>
            <a:off x="152400" y="152400"/>
            <a:ext cx="8008937" cy="501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9" name="Shape 129"/>
        <p:cNvGrpSpPr/>
        <p:nvPr/>
      </p:nvGrpSpPr>
      <p:grpSpPr>
        <a:xfrm>
          <a:off x="0" y="0"/>
          <a:ext cx="0" cy="0"/>
          <a:chOff x="0" y="0"/>
          <a:chExt cx="0" cy="0"/>
        </a:xfrm>
      </p:grpSpPr>
      <p:sp>
        <p:nvSpPr>
          <p:cNvPr id="130" name="Google Shape;130;p8"/>
          <p:cNvSpPr txBox="1"/>
          <p:nvPr>
            <p:ph type="title"/>
          </p:nvPr>
        </p:nvSpPr>
        <p:spPr>
          <a:xfrm>
            <a:off x="2019300" y="0"/>
            <a:ext cx="5561012" cy="6350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38761D"/>
              </a:buClr>
              <a:buSzPts val="4000"/>
              <a:buFont typeface="Calibri"/>
              <a:buNone/>
            </a:pPr>
            <a:r>
              <a:rPr b="0" i="0" lang="en-US" sz="4000" u="none">
                <a:solidFill>
                  <a:srgbClr val="38761D"/>
                </a:solidFill>
                <a:latin typeface="Calibri"/>
                <a:ea typeface="Calibri"/>
                <a:cs typeface="Calibri"/>
                <a:sym typeface="Calibri"/>
              </a:rPr>
              <a:t>ClOCK SYNCHRONIZATION</a:t>
            </a:r>
            <a:endParaRPr/>
          </a:p>
        </p:txBody>
      </p:sp>
      <p:sp>
        <p:nvSpPr>
          <p:cNvPr id="131" name="Google Shape;131;p8"/>
          <p:cNvSpPr txBox="1"/>
          <p:nvPr/>
        </p:nvSpPr>
        <p:spPr>
          <a:xfrm>
            <a:off x="547687" y="774700"/>
            <a:ext cx="8139112" cy="4349750"/>
          </a:xfrm>
          <a:prstGeom prst="rect">
            <a:avLst/>
          </a:prstGeom>
          <a:noFill/>
          <a:ln>
            <a:noFill/>
          </a:ln>
        </p:spPr>
        <p:txBody>
          <a:bodyPr anchorCtr="0" anchor="t" bIns="0" lIns="0" spcFirstLastPara="1" rIns="0" wrap="square" tIns="13325">
            <a:spAutoFit/>
          </a:bodyPr>
          <a:lstStyle/>
          <a:p>
            <a:pPr indent="-342898" lvl="0" marL="354012" marR="0" rtl="0" algn="just">
              <a:lnSpc>
                <a:spcPct val="100000"/>
              </a:lnSpc>
              <a:spcBef>
                <a:spcPts val="0"/>
              </a:spcBef>
              <a:spcAft>
                <a:spcPts val="0"/>
              </a:spcAft>
              <a:buClr>
                <a:schemeClr val="dk1"/>
              </a:buClr>
              <a:buSzPts val="1800"/>
              <a:buFont typeface="Helvetica Neue"/>
              <a:buChar char="•"/>
            </a:pPr>
            <a:r>
              <a:rPr b="0" i="0" lang="en-US" sz="1800" u="none">
                <a:solidFill>
                  <a:schemeClr val="dk1"/>
                </a:solidFill>
                <a:latin typeface="Calibri"/>
                <a:ea typeface="Calibri"/>
                <a:cs typeface="Calibri"/>
                <a:sym typeface="Calibri"/>
              </a:rPr>
              <a:t>	</a:t>
            </a:r>
            <a:r>
              <a:rPr b="0" i="0" lang="en-US" sz="2900" u="none">
                <a:solidFill>
                  <a:schemeClr val="dk1"/>
                </a:solidFill>
                <a:latin typeface="Calibri"/>
                <a:ea typeface="Calibri"/>
                <a:cs typeface="Calibri"/>
                <a:sym typeface="Calibri"/>
              </a:rPr>
              <a:t>To make the computer clock function as an  ordinary clock life, the following things are done:</a:t>
            </a:r>
            <a:endParaRPr/>
          </a:p>
          <a:p>
            <a:pPr indent="-342898" lvl="0" marL="354012" marR="0" rtl="0" algn="just">
              <a:lnSpc>
                <a:spcPct val="100000"/>
              </a:lnSpc>
              <a:spcBef>
                <a:spcPts val="500"/>
              </a:spcBef>
              <a:spcAft>
                <a:spcPts val="0"/>
              </a:spcAft>
              <a:buClr>
                <a:schemeClr val="dk1"/>
              </a:buClr>
              <a:buSzPts val="2900"/>
              <a:buFont typeface="Calibri"/>
              <a:buNone/>
            </a:pPr>
            <a:r>
              <a:rPr b="0" i="0" lang="en-US" sz="2900" u="none">
                <a:solidFill>
                  <a:schemeClr val="dk1"/>
                </a:solidFill>
                <a:latin typeface="Calibri"/>
                <a:ea typeface="Calibri"/>
                <a:cs typeface="Calibri"/>
                <a:sym typeface="Calibri"/>
              </a:rPr>
              <a:t>1 . The value in the constant register is chosen  so that 60 clock ticks occur in a second.</a:t>
            </a:r>
            <a:endParaRPr/>
          </a:p>
          <a:p>
            <a:pPr indent="-342898" lvl="0" marL="354012" marR="0" rtl="0" algn="just">
              <a:lnSpc>
                <a:spcPct val="100000"/>
              </a:lnSpc>
              <a:spcBef>
                <a:spcPts val="500"/>
              </a:spcBef>
              <a:spcAft>
                <a:spcPts val="0"/>
              </a:spcAft>
              <a:buClr>
                <a:schemeClr val="dk1"/>
              </a:buClr>
              <a:buSzPts val="2900"/>
              <a:buFont typeface="Calibri"/>
              <a:buNone/>
            </a:pPr>
            <a:r>
              <a:rPr b="0" i="0" lang="en-US" sz="2900" u="none">
                <a:solidFill>
                  <a:schemeClr val="dk1"/>
                </a:solidFill>
                <a:latin typeface="Calibri"/>
                <a:ea typeface="Calibri"/>
                <a:cs typeface="Calibri"/>
                <a:sym typeface="Calibri"/>
              </a:rPr>
              <a:t>2. The computer clock is synchronized  with real time (external clock).</a:t>
            </a:r>
            <a:endParaRPr/>
          </a:p>
          <a:p>
            <a:pPr indent="-342898" lvl="0" marL="354012" marR="0" rtl="0" algn="just">
              <a:lnSpc>
                <a:spcPct val="100000"/>
              </a:lnSpc>
              <a:spcBef>
                <a:spcPts val="400"/>
              </a:spcBef>
              <a:spcAft>
                <a:spcPts val="0"/>
              </a:spcAft>
              <a:buClr>
                <a:schemeClr val="dk1"/>
              </a:buClr>
              <a:buSzPts val="2900"/>
              <a:buFont typeface="Calibri"/>
              <a:buNone/>
            </a:pPr>
            <a:r>
              <a:rPr b="0" i="0" lang="en-US" sz="2900" u="none">
                <a:solidFill>
                  <a:schemeClr val="dk1"/>
                </a:solidFill>
                <a:latin typeface="Calibri"/>
                <a:ea typeface="Calibri"/>
                <a:cs typeface="Calibri"/>
                <a:sym typeface="Calibri"/>
              </a:rPr>
              <a:t>For this, two more values are stored in the system</a:t>
            </a:r>
            <a:endParaRPr/>
          </a:p>
          <a:p>
            <a:pPr indent="-342898" lvl="0" marL="354012" marR="0" rtl="0" algn="just">
              <a:lnSpc>
                <a:spcPct val="100000"/>
              </a:lnSpc>
              <a:spcBef>
                <a:spcPts val="500"/>
              </a:spcBef>
              <a:spcAft>
                <a:spcPts val="0"/>
              </a:spcAft>
              <a:buClr>
                <a:schemeClr val="dk1"/>
              </a:buClr>
              <a:buSzPts val="2900"/>
              <a:buFont typeface="Calibri"/>
              <a:buNone/>
            </a:pPr>
            <a:r>
              <a:rPr b="0" i="0" lang="en-US" sz="2900" u="none">
                <a:solidFill>
                  <a:schemeClr val="dk1"/>
                </a:solidFill>
                <a:latin typeface="Calibri"/>
                <a:ea typeface="Calibri"/>
                <a:cs typeface="Calibri"/>
                <a:sym typeface="Calibri"/>
              </a:rPr>
              <a:t>- a fixed starting date and time </a:t>
            </a:r>
            <a:endParaRPr/>
          </a:p>
          <a:p>
            <a:pPr indent="-342898" lvl="0" marL="354012" marR="0" rtl="0" algn="just">
              <a:lnSpc>
                <a:spcPct val="100000"/>
              </a:lnSpc>
              <a:spcBef>
                <a:spcPts val="500"/>
              </a:spcBef>
              <a:spcAft>
                <a:spcPts val="0"/>
              </a:spcAft>
              <a:buClr>
                <a:schemeClr val="dk1"/>
              </a:buClr>
              <a:buSzPts val="2900"/>
              <a:buFont typeface="Calibri"/>
              <a:buNone/>
            </a:pPr>
            <a:r>
              <a:rPr b="0" i="0" lang="en-US" sz="2900" u="none">
                <a:solidFill>
                  <a:schemeClr val="dk1"/>
                </a:solidFill>
                <a:latin typeface="Calibri"/>
                <a:ea typeface="Calibri"/>
                <a:cs typeface="Calibri"/>
                <a:sym typeface="Calibri"/>
              </a:rPr>
              <a:t>- the  number of ticks.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Drifting of Clocks</a:t>
            </a:r>
            <a:endParaRPr/>
          </a:p>
        </p:txBody>
      </p:sp>
      <p:sp>
        <p:nvSpPr>
          <p:cNvPr id="137" name="Google Shape;137;p9"/>
          <p:cNvSpPr txBox="1"/>
          <p:nvPr>
            <p:ph idx="1" type="body"/>
          </p:nvPr>
        </p:nvSpPr>
        <p:spPr>
          <a:xfrm>
            <a:off x="0" y="1219200"/>
            <a:ext cx="9048750" cy="4957762"/>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80000"/>
              </a:lnSpc>
              <a:spcBef>
                <a:spcPts val="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 clock always runs at a constant rate  because its quartz crystal oscillates at a well-  defined frequency</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Due to differences in crystals ,two clock rates different from each other.</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Difference is small but observable , no matter how accurately initialized.</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The difference accumulated over many  oscillations leads to an observable difference in  the times of the two clocks</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For every 1,000,000 second there may be drift of 1 sec.(After 11.6 days of 1 second)</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Therefore, Passage of time, a computer clock drifts from the real-time clock.</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Hence, Computer clock must be periodically synchronized with the real-time clock called non-faulty.</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Even non-faulty clocks do not always maintain perfect time. </a:t>
            </a:r>
            <a:endParaRPr/>
          </a:p>
          <a:p>
            <a:pPr indent="-342900" lvl="0" marL="342900" marR="0" rtl="0" algn="just">
              <a:lnSpc>
                <a:spcPct val="80000"/>
              </a:lnSpc>
              <a:spcBef>
                <a:spcPts val="440"/>
              </a:spcBef>
              <a:spcAft>
                <a:spcPts val="0"/>
              </a:spcAft>
              <a:buClr>
                <a:schemeClr val="dk1"/>
              </a:buClr>
              <a:buSzPts val="2200"/>
              <a:buFont typeface="Noto Sans Symbols"/>
              <a:buChar char="▪"/>
            </a:pPr>
            <a:r>
              <a:rPr b="0" i="0" lang="en-US" sz="2200" u="none" cap="none" strike="noStrike">
                <a:solidFill>
                  <a:schemeClr val="dk1"/>
                </a:solidFill>
                <a:latin typeface="Calibri"/>
                <a:ea typeface="Calibri"/>
                <a:cs typeface="Calibri"/>
                <a:sym typeface="Calibri"/>
              </a:rPr>
              <a:t>A clock is called non-faulty if there is bound on the amount of drift. </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138" name="Google Shape;138;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2022-03-08T10:23:22Z</dcterms:created>
  <dc:creator>home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2020-11-23T00:00:00Z</vt:filetime>
  </property>
  <property fmtid="{D5CDD505-2E9C-101B-9397-08002B2CF9AE}" pid="3" name="Creator">
    <vt:lpstr>Microsoft® PowerPoint® 2010</vt:lpstr>
  </property>
  <property fmtid="{D5CDD505-2E9C-101B-9397-08002B2CF9AE}" pid="4" name="LastSaved">
    <vt:filetime>2022-03-08T00:00:00Z</vt:filetime>
  </property>
</Properties>
</file>