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9144000"/>
  <p:notesSz cx="9144000" cy="6858000"/>
  <p:embeddedFontLst>
    <p:embeddedFont>
      <p:font typeface="Carlit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63" roundtripDataSignature="AMtx7mjcqLc9qfTYvSGPrZgCDMUpGqMG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783E85-16EA-425D-9895-A987645630A0}">
  <a:tblStyle styleId="{FF783E85-16EA-425D-9895-A987645630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arlito-boldItalic.fntdata"/><Relationship Id="rId61" Type="http://schemas.openxmlformats.org/officeDocument/2006/relationships/font" Target="fonts/Carlito-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Carlito-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Carlito-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f462d6081_10_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2f462d6081_10_0: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f462d6081_10_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2f462d6081_10_15:notes"/>
          <p:cNvSpPr/>
          <p:nvPr>
            <p:ph idx="2" type="sldImg"/>
          </p:nvPr>
        </p:nvSpPr>
        <p:spPr>
          <a:xfrm>
            <a:off x="2857500" y="514350"/>
            <a:ext cx="34290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 name="Google Shape;58;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5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4"/>
          <p:cNvSpPr txBox="1"/>
          <p:nvPr>
            <p:ph type="title"/>
          </p:nvPr>
        </p:nvSpPr>
        <p:spPr>
          <a:xfrm>
            <a:off x="236537" y="-153987"/>
            <a:ext cx="8670925" cy="676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4"/>
          <p:cNvSpPr txBox="1"/>
          <p:nvPr>
            <p:ph idx="1" type="body"/>
          </p:nvPr>
        </p:nvSpPr>
        <p:spPr>
          <a:xfrm>
            <a:off x="384175" y="2587625"/>
            <a:ext cx="6691312" cy="431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54"/>
          <p:cNvSpPr txBox="1"/>
          <p:nvPr>
            <p:ph idx="11" type="ftr"/>
          </p:nvPr>
        </p:nvSpPr>
        <p:spPr>
          <a:xfrm>
            <a:off x="3108325" y="6378575"/>
            <a:ext cx="2927350"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4"/>
          <p:cNvSpPr txBox="1"/>
          <p:nvPr>
            <p:ph idx="10" type="dt"/>
          </p:nvPr>
        </p:nvSpPr>
        <p:spPr>
          <a:xfrm>
            <a:off x="457200" y="6378575"/>
            <a:ext cx="210343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4"/>
          <p:cNvSpPr txBox="1"/>
          <p:nvPr>
            <p:ph idx="12" type="sldNum"/>
          </p:nvPr>
        </p:nvSpPr>
        <p:spPr>
          <a:xfrm>
            <a:off x="8353425" y="6421437"/>
            <a:ext cx="279400" cy="461962"/>
          </a:xfrm>
          <a:prstGeom prst="rect">
            <a:avLst/>
          </a:prstGeom>
          <a:noFill/>
          <a:ln>
            <a:noFill/>
          </a:ln>
        </p:spPr>
        <p:txBody>
          <a:bodyPr anchorCtr="0" anchor="t" bIns="0" lIns="0" spcFirstLastPara="1" rIns="0" wrap="square" tIns="0">
            <a:spAutoFit/>
          </a:bodyPr>
          <a:lstStyle>
            <a:lvl1pPr indent="0" lvl="0"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1pPr>
            <a:lvl2pPr indent="0" lvl="1"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2pPr>
            <a:lvl3pPr indent="0" lvl="2"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3pPr>
            <a:lvl4pPr indent="0" lvl="3"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4pPr>
            <a:lvl5pPr indent="0" lvl="4"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5pPr>
            <a:lvl6pPr indent="0" lvl="5"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6pPr>
            <a:lvl7pPr indent="0" lvl="6"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7pPr>
            <a:lvl8pPr indent="0" lvl="7"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8pPr>
            <a:lvl9pPr indent="0" lvl="8" marL="0" marR="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55"/>
          <p:cNvSpPr txBox="1"/>
          <p:nvPr>
            <p:ph type="title"/>
          </p:nvPr>
        </p:nvSpPr>
        <p:spPr>
          <a:xfrm>
            <a:off x="236537" y="-153987"/>
            <a:ext cx="8670925" cy="676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5"/>
          <p:cNvSpPr txBox="1"/>
          <p:nvPr>
            <p:ph idx="11" type="ftr"/>
          </p:nvPr>
        </p:nvSpPr>
        <p:spPr>
          <a:xfrm>
            <a:off x="3108325" y="6378575"/>
            <a:ext cx="2927350"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5"/>
          <p:cNvSpPr txBox="1"/>
          <p:nvPr>
            <p:ph idx="10" type="dt"/>
          </p:nvPr>
        </p:nvSpPr>
        <p:spPr>
          <a:xfrm>
            <a:off x="457200" y="6378575"/>
            <a:ext cx="210343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5"/>
          <p:cNvSpPr txBox="1"/>
          <p:nvPr>
            <p:ph idx="12" type="sldNum"/>
          </p:nvPr>
        </p:nvSpPr>
        <p:spPr>
          <a:xfrm>
            <a:off x="8353425" y="6421437"/>
            <a:ext cx="279400" cy="461962"/>
          </a:xfrm>
          <a:prstGeom prst="rect">
            <a:avLst/>
          </a:prstGeom>
          <a:noFill/>
          <a:ln>
            <a:noFill/>
          </a:ln>
        </p:spPr>
        <p:txBody>
          <a:bodyPr anchorCtr="0" anchor="t" bIns="0" lIns="0" spcFirstLastPara="1" rIns="0" wrap="square" tIns="0">
            <a:spAutoFit/>
          </a:bodyPr>
          <a:lstStyle>
            <a:lvl1pPr indent="0" lvl="0"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1pPr>
            <a:lvl2pPr indent="0" lvl="1"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2pPr>
            <a:lvl3pPr indent="0" lvl="2"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3pPr>
            <a:lvl4pPr indent="0" lvl="3"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4pPr>
            <a:lvl5pPr indent="0" lvl="4"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5pPr>
            <a:lvl6pPr indent="0" lvl="5"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6pPr>
            <a:lvl7pPr indent="0" lvl="6"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7pPr>
            <a:lvl8pPr indent="0" lvl="7"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8pPr>
            <a:lvl9pPr indent="0" lvl="8"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6" name="Shape 26"/>
        <p:cNvGrpSpPr/>
        <p:nvPr/>
      </p:nvGrpSpPr>
      <p:grpSpPr>
        <a:xfrm>
          <a:off x="0" y="0"/>
          <a:ext cx="0" cy="0"/>
          <a:chOff x="0" y="0"/>
          <a:chExt cx="0" cy="0"/>
        </a:xfrm>
      </p:grpSpPr>
      <p:sp>
        <p:nvSpPr>
          <p:cNvPr id="27" name="Google Shape;27;p56"/>
          <p:cNvSpPr txBox="1"/>
          <p:nvPr>
            <p:ph idx="11" type="ftr"/>
          </p:nvPr>
        </p:nvSpPr>
        <p:spPr>
          <a:xfrm>
            <a:off x="3108325" y="6378575"/>
            <a:ext cx="2927350"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6"/>
          <p:cNvSpPr txBox="1"/>
          <p:nvPr>
            <p:ph idx="10" type="dt"/>
          </p:nvPr>
        </p:nvSpPr>
        <p:spPr>
          <a:xfrm>
            <a:off x="457200" y="6378575"/>
            <a:ext cx="210343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6"/>
          <p:cNvSpPr txBox="1"/>
          <p:nvPr>
            <p:ph idx="12" type="sldNum"/>
          </p:nvPr>
        </p:nvSpPr>
        <p:spPr>
          <a:xfrm>
            <a:off x="8353425" y="6421437"/>
            <a:ext cx="279400" cy="461962"/>
          </a:xfrm>
          <a:prstGeom prst="rect">
            <a:avLst/>
          </a:prstGeom>
          <a:noFill/>
          <a:ln>
            <a:noFill/>
          </a:ln>
        </p:spPr>
        <p:txBody>
          <a:bodyPr anchorCtr="0" anchor="t" bIns="0" lIns="0" spcFirstLastPara="1" rIns="0" wrap="square" tIns="0">
            <a:spAutoFit/>
          </a:bodyPr>
          <a:lstStyle>
            <a:lvl1pPr indent="0" lvl="0"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1pPr>
            <a:lvl2pPr indent="0" lvl="1"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2pPr>
            <a:lvl3pPr indent="0" lvl="2"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3pPr>
            <a:lvl4pPr indent="0" lvl="3"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4pPr>
            <a:lvl5pPr indent="0" lvl="4"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5pPr>
            <a:lvl6pPr indent="0" lvl="5"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6pPr>
            <a:lvl7pPr indent="0" lvl="6"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7pPr>
            <a:lvl8pPr indent="0" lvl="7"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8pPr>
            <a:lvl9pPr indent="0" lvl="8"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0" name="Shape 30"/>
        <p:cNvGrpSpPr/>
        <p:nvPr/>
      </p:nvGrpSpPr>
      <p:grpSpPr>
        <a:xfrm>
          <a:off x="0" y="0"/>
          <a:ext cx="0" cy="0"/>
          <a:chOff x="0" y="0"/>
          <a:chExt cx="0" cy="0"/>
        </a:xfrm>
      </p:grpSpPr>
      <p:sp>
        <p:nvSpPr>
          <p:cNvPr id="31" name="Google Shape;31;p57"/>
          <p:cNvSpPr txBox="1"/>
          <p:nvPr>
            <p:ph type="title"/>
          </p:nvPr>
        </p:nvSpPr>
        <p:spPr>
          <a:xfrm>
            <a:off x="236537" y="-153987"/>
            <a:ext cx="8670925" cy="676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4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7"/>
          <p:cNvSpPr txBox="1"/>
          <p:nvPr>
            <p:ph idx="1" type="body"/>
          </p:nvPr>
        </p:nvSpPr>
        <p:spPr>
          <a:xfrm>
            <a:off x="457200" y="1577340"/>
            <a:ext cx="3977640" cy="43088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7"/>
          <p:cNvSpPr txBox="1"/>
          <p:nvPr>
            <p:ph idx="2" type="body"/>
          </p:nvPr>
        </p:nvSpPr>
        <p:spPr>
          <a:xfrm>
            <a:off x="4709160" y="1577340"/>
            <a:ext cx="3977640" cy="43088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57"/>
          <p:cNvSpPr txBox="1"/>
          <p:nvPr>
            <p:ph idx="11" type="ftr"/>
          </p:nvPr>
        </p:nvSpPr>
        <p:spPr>
          <a:xfrm>
            <a:off x="3108325" y="6378575"/>
            <a:ext cx="2927350"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7"/>
          <p:cNvSpPr txBox="1"/>
          <p:nvPr>
            <p:ph idx="10" type="dt"/>
          </p:nvPr>
        </p:nvSpPr>
        <p:spPr>
          <a:xfrm>
            <a:off x="457200" y="6378575"/>
            <a:ext cx="210343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7"/>
          <p:cNvSpPr txBox="1"/>
          <p:nvPr>
            <p:ph idx="12" type="sldNum"/>
          </p:nvPr>
        </p:nvSpPr>
        <p:spPr>
          <a:xfrm>
            <a:off x="8353425" y="6421437"/>
            <a:ext cx="279400" cy="461962"/>
          </a:xfrm>
          <a:prstGeom prst="rect">
            <a:avLst/>
          </a:prstGeom>
          <a:noFill/>
          <a:ln>
            <a:noFill/>
          </a:ln>
        </p:spPr>
        <p:txBody>
          <a:bodyPr anchorCtr="0" anchor="t" bIns="0" lIns="0" spcFirstLastPara="1" rIns="0" wrap="square" tIns="0">
            <a:spAutoFit/>
          </a:bodyPr>
          <a:lstStyle>
            <a:lvl1pPr indent="0" lvl="0"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1pPr>
            <a:lvl2pPr indent="0" lvl="1"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2pPr>
            <a:lvl3pPr indent="0" lvl="2"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3pPr>
            <a:lvl4pPr indent="0" lvl="3"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4pPr>
            <a:lvl5pPr indent="0" lvl="4"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5pPr>
            <a:lvl6pPr indent="0" lvl="5"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6pPr>
            <a:lvl7pPr indent="0" lvl="6"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7pPr>
            <a:lvl8pPr indent="0" lvl="7"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8pPr>
            <a:lvl9pPr indent="0" lvl="8"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p58"/>
          <p:cNvSpPr txBox="1"/>
          <p:nvPr>
            <p:ph type="ctrTitle"/>
          </p:nvPr>
        </p:nvSpPr>
        <p:spPr>
          <a:xfrm>
            <a:off x="685800" y="2125980"/>
            <a:ext cx="7772400" cy="67710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8"/>
          <p:cNvSpPr txBox="1"/>
          <p:nvPr>
            <p:ph idx="1" type="subTitle"/>
          </p:nvPr>
        </p:nvSpPr>
        <p:spPr>
          <a:xfrm>
            <a:off x="1371600" y="3840481"/>
            <a:ext cx="6400800" cy="43088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8"/>
          <p:cNvSpPr txBox="1"/>
          <p:nvPr>
            <p:ph idx="11" type="ftr"/>
          </p:nvPr>
        </p:nvSpPr>
        <p:spPr>
          <a:xfrm>
            <a:off x="3108325" y="6378575"/>
            <a:ext cx="2927350"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8"/>
          <p:cNvSpPr txBox="1"/>
          <p:nvPr>
            <p:ph idx="10" type="dt"/>
          </p:nvPr>
        </p:nvSpPr>
        <p:spPr>
          <a:xfrm>
            <a:off x="457200" y="6378575"/>
            <a:ext cx="2103437" cy="2762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8"/>
          <p:cNvSpPr txBox="1"/>
          <p:nvPr>
            <p:ph idx="12" type="sldNum"/>
          </p:nvPr>
        </p:nvSpPr>
        <p:spPr>
          <a:xfrm>
            <a:off x="8353425" y="6421437"/>
            <a:ext cx="279400" cy="461962"/>
          </a:xfrm>
          <a:prstGeom prst="rect">
            <a:avLst/>
          </a:prstGeom>
          <a:noFill/>
          <a:ln>
            <a:noFill/>
          </a:ln>
        </p:spPr>
        <p:txBody>
          <a:bodyPr anchorCtr="0" anchor="t" bIns="0" lIns="0" spcFirstLastPara="1" rIns="0" wrap="square" tIns="0">
            <a:spAutoFit/>
          </a:bodyPr>
          <a:lstStyle>
            <a:lvl1pPr indent="0" lvl="0"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1pPr>
            <a:lvl2pPr indent="0" lvl="1"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2pPr>
            <a:lvl3pPr indent="0" lvl="2"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3pPr>
            <a:lvl4pPr indent="0" lvl="3"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4pPr>
            <a:lvl5pPr indent="0" lvl="4"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5pPr>
            <a:lvl6pPr indent="0" lvl="5"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6pPr>
            <a:lvl7pPr indent="0" lvl="6"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7pPr>
            <a:lvl8pPr indent="0" lvl="7"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8pPr>
            <a:lvl9pPr indent="0" lvl="8" marL="0" marR="0" algn="l">
              <a:lnSpc>
                <a:spcPct val="112500"/>
              </a:lnSpc>
              <a:spcBef>
                <a:spcPts val="0"/>
              </a:spcBef>
              <a:spcAft>
                <a:spcPts val="0"/>
              </a:spcAft>
              <a:buClr>
                <a:schemeClr val="dk1"/>
              </a:buClr>
              <a:buSzPts val="1600"/>
              <a:buFont typeface="Carlito"/>
              <a:buNone/>
              <a:defRPr b="0" i="0" sz="1600" u="none">
                <a:solidFill>
                  <a:schemeClr val="dk1"/>
                </a:solidFill>
                <a:latin typeface="Carlito"/>
                <a:ea typeface="Carlito"/>
                <a:cs typeface="Carlito"/>
                <a:sym typeface="Carlit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txBox="1"/>
          <p:nvPr>
            <p:ph type="title"/>
          </p:nvPr>
        </p:nvSpPr>
        <p:spPr>
          <a:xfrm>
            <a:off x="236537" y="-153987"/>
            <a:ext cx="8670925" cy="6762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3"/>
          <p:cNvSpPr txBox="1"/>
          <p:nvPr>
            <p:ph idx="1" type="body"/>
          </p:nvPr>
        </p:nvSpPr>
        <p:spPr>
          <a:xfrm>
            <a:off x="384175" y="2587625"/>
            <a:ext cx="6691312" cy="431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53"/>
          <p:cNvSpPr txBox="1"/>
          <p:nvPr>
            <p:ph idx="11" type="ftr"/>
          </p:nvPr>
        </p:nvSpPr>
        <p:spPr>
          <a:xfrm>
            <a:off x="3108325" y="6378575"/>
            <a:ext cx="2927350" cy="2762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3"/>
          <p:cNvSpPr txBox="1"/>
          <p:nvPr>
            <p:ph idx="10" type="dt"/>
          </p:nvPr>
        </p:nvSpPr>
        <p:spPr>
          <a:xfrm>
            <a:off x="457200" y="6378575"/>
            <a:ext cx="2103437" cy="2762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3"/>
          <p:cNvSpPr txBox="1"/>
          <p:nvPr>
            <p:ph idx="12" type="sldNum"/>
          </p:nvPr>
        </p:nvSpPr>
        <p:spPr>
          <a:xfrm>
            <a:off x="8353425" y="6421437"/>
            <a:ext cx="279400" cy="461962"/>
          </a:xfrm>
          <a:prstGeom prst="rect">
            <a:avLst/>
          </a:prstGeom>
          <a:noFill/>
          <a:ln>
            <a:noFill/>
          </a:ln>
        </p:spPr>
        <p:txBody>
          <a:bodyPr anchorCtr="0" anchor="t" bIns="0" lIns="0" spcFirstLastPara="1" rIns="0" wrap="square" tIns="0">
            <a:spAutoFit/>
          </a:bodyPr>
          <a:lstStyle>
            <a:lvl1pPr indent="0" lvl="0"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1pPr>
            <a:lvl2pPr indent="0" lvl="1"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2pPr>
            <a:lvl3pPr indent="0" lvl="2"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3pPr>
            <a:lvl4pPr indent="0" lvl="3"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4pPr>
            <a:lvl5pPr indent="0" lvl="4"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5pPr>
            <a:lvl6pPr indent="0" lvl="5"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6pPr>
            <a:lvl7pPr indent="0" lvl="6"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7pPr>
            <a:lvl8pPr indent="0" lvl="7"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8pPr>
            <a:lvl9pPr indent="0" lvl="8" marL="0" marR="0" rtl="0" algn="l">
              <a:lnSpc>
                <a:spcPct val="112500"/>
              </a:lnSpc>
              <a:spcBef>
                <a:spcPts val="0"/>
              </a:spcBef>
              <a:spcAft>
                <a:spcPts val="0"/>
              </a:spcAft>
              <a:buClr>
                <a:schemeClr val="dk1"/>
              </a:buClr>
              <a:buSzPts val="1600"/>
              <a:buFont typeface="Carlito"/>
              <a:buNone/>
              <a:defRPr b="0" i="0" sz="1600" u="none" cap="none" strike="noStrike">
                <a:solidFill>
                  <a:schemeClr val="dk1"/>
                </a:solidFill>
                <a:latin typeface="Carlito"/>
                <a:ea typeface="Carlito"/>
                <a:cs typeface="Carlito"/>
                <a:sym typeface="Carlito"/>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txBox="1"/>
          <p:nvPr/>
        </p:nvSpPr>
        <p:spPr>
          <a:xfrm>
            <a:off x="3276600" y="609600"/>
            <a:ext cx="3124200" cy="627062"/>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4000"/>
              <a:buFont typeface="Times New Roman"/>
              <a:buNone/>
            </a:pPr>
            <a:r>
              <a:rPr b="1" i="0" lang="en-US" sz="4000" u="none" cap="none" strike="noStrike">
                <a:solidFill>
                  <a:schemeClr val="dk1"/>
                </a:solidFill>
                <a:latin typeface="Times New Roman"/>
                <a:ea typeface="Times New Roman"/>
                <a:cs typeface="Times New Roman"/>
                <a:sym typeface="Times New Roman"/>
              </a:rPr>
              <a:t>UNIT – III</a:t>
            </a:r>
            <a:endParaRPr/>
          </a:p>
        </p:txBody>
      </p:sp>
      <p:sp>
        <p:nvSpPr>
          <p:cNvPr id="48" name="Google Shape;48;p1"/>
          <p:cNvSpPr txBox="1"/>
          <p:nvPr/>
        </p:nvSpPr>
        <p:spPr>
          <a:xfrm>
            <a:off x="381000" y="2828925"/>
            <a:ext cx="8458200" cy="17541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PROCESS AND RESOURCE MANAGEMENT</a:t>
            </a:r>
            <a:r>
              <a:rPr b="0" i="0" lang="en-US" sz="2400" u="none" cap="none" strike="noStrike">
                <a:solidFill>
                  <a:schemeClr val="dk1"/>
                </a:solidFill>
                <a:latin typeface="Calibri"/>
                <a:ea typeface="Calibri"/>
                <a:cs typeface="Calibri"/>
                <a:sym typeface="Calibri"/>
              </a:rPr>
              <a:t>:  Process migration: Features - Mechanism. </a:t>
            </a:r>
            <a:r>
              <a:rPr b="1" i="0" lang="en-US" sz="2400" u="none" cap="none" strike="noStrike">
                <a:solidFill>
                  <a:schemeClr val="dk1"/>
                </a:solidFill>
                <a:latin typeface="Calibri"/>
                <a:ea typeface="Calibri"/>
                <a:cs typeface="Calibri"/>
                <a:sym typeface="Calibri"/>
              </a:rPr>
              <a:t>Resource Management</a:t>
            </a:r>
            <a:r>
              <a:rPr b="0" i="0" lang="en-US" sz="2400" u="none" cap="none" strike="noStrike">
                <a:solidFill>
                  <a:schemeClr val="dk1"/>
                </a:solidFill>
                <a:latin typeface="Calibri"/>
                <a:ea typeface="Calibri"/>
                <a:cs typeface="Calibri"/>
                <a:sym typeface="Calibri"/>
              </a:rPr>
              <a:t>: Load balancing approach - Load sharing approach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 name="Shape 116"/>
        <p:cNvGrpSpPr/>
        <p:nvPr/>
      </p:nvGrpSpPr>
      <p:grpSpPr>
        <a:xfrm>
          <a:off x="0" y="0"/>
          <a:ext cx="0" cy="0"/>
          <a:chOff x="0" y="0"/>
          <a:chExt cx="0" cy="0"/>
        </a:xfrm>
      </p:grpSpPr>
      <p:sp>
        <p:nvSpPr>
          <p:cNvPr id="117" name="Google Shape;117;p10"/>
          <p:cNvSpPr txBox="1"/>
          <p:nvPr>
            <p:ph type="title"/>
          </p:nvPr>
        </p:nvSpPr>
        <p:spPr>
          <a:xfrm>
            <a:off x="985837" y="0"/>
            <a:ext cx="7021512" cy="696912"/>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118" name="Google Shape;118;p10"/>
          <p:cNvSpPr txBox="1"/>
          <p:nvPr/>
        </p:nvSpPr>
        <p:spPr>
          <a:xfrm>
            <a:off x="230188" y="1525762"/>
            <a:ext cx="8607300" cy="4488300"/>
          </a:xfrm>
          <a:prstGeom prst="rect">
            <a:avLst/>
          </a:prstGeom>
          <a:noFill/>
          <a:ln>
            <a:noFill/>
          </a:ln>
        </p:spPr>
        <p:txBody>
          <a:bodyPr anchorCtr="0" anchor="t" bIns="0" lIns="0" spcFirstLastPara="1" rIns="0" wrap="square" tIns="135875">
            <a:spAutoFit/>
          </a:bodyPr>
          <a:lstStyle/>
          <a:p>
            <a:pPr indent="-452437" lvl="0" marL="465137" marR="0" rtl="0" algn="l">
              <a:lnSpc>
                <a:spcPct val="100000"/>
              </a:lnSpc>
              <a:spcBef>
                <a:spcPts val="0"/>
              </a:spcBef>
              <a:spcAft>
                <a:spcPts val="0"/>
              </a:spcAft>
              <a:buClr>
                <a:schemeClr val="dk1"/>
              </a:buClr>
              <a:buSzPts val="3920"/>
              <a:buFont typeface="Noto Sans Symbols"/>
              <a:buChar char="❑"/>
            </a:pPr>
            <a:r>
              <a:rPr b="0" i="0" lang="en-US" sz="4000" u="none">
                <a:solidFill>
                  <a:schemeClr val="dk1"/>
                </a:solidFill>
                <a:latin typeface="Times New Roman"/>
                <a:ea typeface="Times New Roman"/>
                <a:cs typeface="Times New Roman"/>
                <a:sym typeface="Times New Roman"/>
              </a:rPr>
              <a:t>Four major sub activities</a:t>
            </a:r>
            <a:endParaRPr/>
          </a:p>
          <a:p>
            <a:pPr indent="-407987" lvl="1" marL="877887" marR="0" rtl="0" algn="l">
              <a:lnSpc>
                <a:spcPct val="100000"/>
              </a:lnSpc>
              <a:spcBef>
                <a:spcPts val="800"/>
              </a:spcBef>
              <a:spcAft>
                <a:spcPts val="0"/>
              </a:spcAft>
              <a:buClr>
                <a:schemeClr val="dk1"/>
              </a:buClr>
              <a:buSzPts val="3492"/>
              <a:buFont typeface="Noto Sans Symbols"/>
              <a:buChar char="❑"/>
            </a:pPr>
            <a:r>
              <a:rPr b="0" i="0" lang="en-US" sz="3600" u="none" cap="none" strike="noStrike">
                <a:solidFill>
                  <a:schemeClr val="dk1"/>
                </a:solidFill>
                <a:latin typeface="Times New Roman"/>
                <a:ea typeface="Times New Roman"/>
                <a:cs typeface="Times New Roman"/>
                <a:sym typeface="Times New Roman"/>
              </a:rPr>
              <a:t>Freezing and restarting the process</a:t>
            </a:r>
            <a:endParaRPr/>
          </a:p>
          <a:p>
            <a:pPr indent="-407987" lvl="1" marL="877887" marR="0" rtl="0" algn="l">
              <a:lnSpc>
                <a:spcPct val="100000"/>
              </a:lnSpc>
              <a:spcBef>
                <a:spcPts val="800"/>
              </a:spcBef>
              <a:spcAft>
                <a:spcPts val="0"/>
              </a:spcAft>
              <a:buClr>
                <a:schemeClr val="dk1"/>
              </a:buClr>
              <a:buSzPts val="3492"/>
              <a:buFont typeface="Noto Sans Symbols"/>
              <a:buChar char="❑"/>
            </a:pPr>
            <a:r>
              <a:rPr b="0" i="0" lang="en-US" sz="3600" u="none" cap="none" strike="noStrike">
                <a:solidFill>
                  <a:schemeClr val="dk1"/>
                </a:solidFill>
                <a:latin typeface="Times New Roman"/>
                <a:ea typeface="Times New Roman"/>
                <a:cs typeface="Times New Roman"/>
                <a:sym typeface="Times New Roman"/>
              </a:rPr>
              <a:t>Transfer of process’s address space</a:t>
            </a:r>
            <a:endParaRPr/>
          </a:p>
          <a:p>
            <a:pPr indent="-407987" lvl="1" marL="877887" marR="0" rtl="0" algn="l">
              <a:lnSpc>
                <a:spcPct val="100000"/>
              </a:lnSpc>
              <a:spcBef>
                <a:spcPts val="800"/>
              </a:spcBef>
              <a:spcAft>
                <a:spcPts val="0"/>
              </a:spcAft>
              <a:buClr>
                <a:schemeClr val="dk1"/>
              </a:buClr>
              <a:buSzPts val="3492"/>
              <a:buFont typeface="Noto Sans Symbols"/>
              <a:buChar char="❑"/>
            </a:pPr>
            <a:r>
              <a:rPr b="0" i="0" lang="en-US" sz="3600" u="none" cap="none" strike="noStrike">
                <a:solidFill>
                  <a:schemeClr val="dk1"/>
                </a:solidFill>
                <a:latin typeface="Times New Roman"/>
                <a:ea typeface="Times New Roman"/>
                <a:cs typeface="Times New Roman"/>
                <a:sym typeface="Times New Roman"/>
              </a:rPr>
              <a:t>Forwarding	messages	meant	for	the  migrant process</a:t>
            </a:r>
            <a:endParaRPr/>
          </a:p>
          <a:p>
            <a:pPr indent="-407987" lvl="1" marL="877887" marR="0" rtl="0" algn="l">
              <a:lnSpc>
                <a:spcPct val="100000"/>
              </a:lnSpc>
              <a:spcBef>
                <a:spcPts val="800"/>
              </a:spcBef>
              <a:spcAft>
                <a:spcPts val="0"/>
              </a:spcAft>
              <a:buClr>
                <a:schemeClr val="dk1"/>
              </a:buClr>
              <a:buSzPts val="3492"/>
              <a:buFont typeface="Noto Sans Symbols"/>
              <a:buChar char="❑"/>
            </a:pPr>
            <a:r>
              <a:rPr b="0" i="0" lang="en-US" sz="3600" u="none" cap="none" strike="noStrike">
                <a:solidFill>
                  <a:schemeClr val="dk1"/>
                </a:solidFill>
                <a:latin typeface="Times New Roman"/>
                <a:ea typeface="Times New Roman"/>
                <a:cs typeface="Times New Roman"/>
                <a:sym typeface="Times New Roman"/>
              </a:rPr>
              <a:t>Handling	communication	between  cooperating processes</a:t>
            </a:r>
            <a:endParaRPr/>
          </a:p>
        </p:txBody>
      </p:sp>
      <p:sp>
        <p:nvSpPr>
          <p:cNvPr id="119" name="Google Shape;119;p10"/>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3" name="Shape 123"/>
        <p:cNvGrpSpPr/>
        <p:nvPr/>
      </p:nvGrpSpPr>
      <p:grpSpPr>
        <a:xfrm>
          <a:off x="0" y="0"/>
          <a:ext cx="0" cy="0"/>
          <a:chOff x="0" y="0"/>
          <a:chExt cx="0" cy="0"/>
        </a:xfrm>
      </p:grpSpPr>
      <p:sp>
        <p:nvSpPr>
          <p:cNvPr id="124" name="Google Shape;124;p11"/>
          <p:cNvSpPr txBox="1"/>
          <p:nvPr>
            <p:ph type="title"/>
          </p:nvPr>
        </p:nvSpPr>
        <p:spPr>
          <a:xfrm>
            <a:off x="1371600" y="0"/>
            <a:ext cx="7467600" cy="4445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Process Migration Mechanisms</a:t>
            </a:r>
            <a:endParaRPr/>
          </a:p>
        </p:txBody>
      </p:sp>
      <p:sp>
        <p:nvSpPr>
          <p:cNvPr id="125" name="Google Shape;125;p11"/>
          <p:cNvSpPr txBox="1"/>
          <p:nvPr/>
        </p:nvSpPr>
        <p:spPr>
          <a:xfrm>
            <a:off x="384175" y="304800"/>
            <a:ext cx="8759825" cy="2922587"/>
          </a:xfrm>
          <a:prstGeom prst="rect">
            <a:avLst/>
          </a:prstGeom>
          <a:noFill/>
          <a:ln>
            <a:noFill/>
          </a:ln>
        </p:spPr>
        <p:txBody>
          <a:bodyPr anchorCtr="0" anchor="t" bIns="0" lIns="0" spcFirstLastPara="1" rIns="0" wrap="square" tIns="97775">
            <a:spAutoFit/>
          </a:bodyPr>
          <a:lstStyle/>
          <a:p>
            <a:pPr indent="-342900" lvl="0" marL="355600" marR="0" rtl="0" algn="l">
              <a:lnSpc>
                <a:spcPct val="100000"/>
              </a:lnSpc>
              <a:spcBef>
                <a:spcPts val="0"/>
              </a:spcBef>
              <a:spcAft>
                <a:spcPts val="0"/>
              </a:spcAft>
              <a:buClr>
                <a:srgbClr val="FF0000"/>
              </a:buClr>
              <a:buSzPts val="2800"/>
              <a:buFont typeface="Noto Sans Symbols"/>
              <a:buChar char="❑"/>
            </a:pPr>
            <a:r>
              <a:rPr b="0" i="0" lang="en-US" sz="2800" u="none">
                <a:solidFill>
                  <a:srgbClr val="FF0000"/>
                </a:solidFill>
                <a:latin typeface="Times New Roman"/>
                <a:ea typeface="Times New Roman"/>
                <a:cs typeface="Times New Roman"/>
                <a:sym typeface="Times New Roman"/>
              </a:rPr>
              <a:t>Mechanisms for freezing and restarting a process</a:t>
            </a:r>
            <a:endParaRPr/>
          </a:p>
          <a:p>
            <a:pPr indent="-342900" lvl="0" marL="355600" marR="0" rtl="0" algn="l">
              <a:lnSpc>
                <a:spcPct val="100000"/>
              </a:lnSpc>
              <a:spcBef>
                <a:spcPts val="70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General issues involved in freezing and restarting</a:t>
            </a:r>
            <a:endParaRPr/>
          </a:p>
          <a:p>
            <a:pPr indent="-342900" lvl="0" marL="355600" marR="0" rtl="0" algn="l">
              <a:lnSpc>
                <a:spcPct val="100000"/>
              </a:lnSpc>
              <a:spcBef>
                <a:spcPts val="600"/>
              </a:spcBef>
              <a:spcAft>
                <a:spcPts val="0"/>
              </a:spcAft>
              <a:buClr>
                <a:schemeClr val="dk1"/>
              </a:buClr>
              <a:buSzPts val="2800"/>
              <a:buFont typeface="Noto Sans Symbols"/>
              <a:buChar char="❑"/>
            </a:pPr>
            <a:r>
              <a:rPr b="1" i="0" lang="en-US" sz="2800" u="none">
                <a:solidFill>
                  <a:schemeClr val="dk1"/>
                </a:solidFill>
                <a:latin typeface="Times New Roman"/>
                <a:ea typeface="Times New Roman"/>
                <a:cs typeface="Times New Roman"/>
                <a:sym typeface="Times New Roman"/>
              </a:rPr>
              <a:t>Immediate and Delayed blocking of the process</a:t>
            </a:r>
            <a:endParaRPr/>
          </a:p>
          <a:p>
            <a:pPr indent="-285750" lvl="1" marL="755650" marR="0" rtl="0" algn="l">
              <a:lnSpc>
                <a:spcPct val="100000"/>
              </a:lnSpc>
              <a:spcBef>
                <a:spcPts val="50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Process may be blocked immediately or delayed</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if the process is not executing a system call blocked immediately </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if the process is executing a system call but is sleeping</a:t>
            </a:r>
            <a:endParaRPr/>
          </a:p>
        </p:txBody>
      </p:sp>
      <p:sp>
        <p:nvSpPr>
          <p:cNvPr id="126" name="Google Shape;126;p11"/>
          <p:cNvSpPr txBox="1"/>
          <p:nvPr/>
        </p:nvSpPr>
        <p:spPr>
          <a:xfrm>
            <a:off x="8194675" y="2827337"/>
            <a:ext cx="644525"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at an</a:t>
            </a:r>
            <a:endParaRPr/>
          </a:p>
        </p:txBody>
      </p:sp>
      <p:sp>
        <p:nvSpPr>
          <p:cNvPr id="127" name="Google Shape;127;p11"/>
          <p:cNvSpPr txBox="1"/>
          <p:nvPr/>
        </p:nvSpPr>
        <p:spPr>
          <a:xfrm>
            <a:off x="974725" y="3192462"/>
            <a:ext cx="7862887" cy="7572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interruptible priority waiting for a kernel  event to	occur, it can  be immediately blocked from further	execution</a:t>
            </a:r>
            <a:endParaRPr/>
          </a:p>
        </p:txBody>
      </p:sp>
      <p:sp>
        <p:nvSpPr>
          <p:cNvPr id="128" name="Google Shape;128;p11"/>
          <p:cNvSpPr txBox="1"/>
          <p:nvPr/>
        </p:nvSpPr>
        <p:spPr>
          <a:xfrm>
            <a:off x="231775" y="3997325"/>
            <a:ext cx="8759700" cy="2508900"/>
          </a:xfrm>
          <a:prstGeom prst="rect">
            <a:avLst/>
          </a:prstGeom>
          <a:noFill/>
          <a:ln>
            <a:noFill/>
          </a:ln>
        </p:spPr>
        <p:txBody>
          <a:bodyPr anchorCtr="0" anchor="t" bIns="0" lIns="0" spcFirstLastPara="1" rIns="0" wrap="square" tIns="12700">
            <a:spAutoFit/>
          </a:bodyPr>
          <a:lstStyle/>
          <a:p>
            <a:pPr indent="-285750" lvl="0" marL="75565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if the process is executing a system call and	sleeping	at	non	interruptible	priority	waiting  for	a kernel event to occur, it can not be blocked immediately</a:t>
            </a:r>
            <a:endParaRPr/>
          </a:p>
          <a:p>
            <a:pPr indent="-285750" lvl="0" marL="755650" marR="0" rtl="0" algn="l">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Fast and Slow I/O operation</a:t>
            </a:r>
            <a:endParaRPr/>
          </a:p>
          <a:p>
            <a:pPr indent="-285750" lvl="1" marL="7556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frozen after the completion of all fast I/O operations</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What about slow I/O operations???</a:t>
            </a:r>
            <a:endParaRPr/>
          </a:p>
        </p:txBody>
      </p:sp>
      <p:sp>
        <p:nvSpPr>
          <p:cNvPr id="129" name="Google Shape;129;p11"/>
          <p:cNvSpPr/>
          <p:nvPr/>
        </p:nvSpPr>
        <p:spPr>
          <a:xfrm>
            <a:off x="381000" y="66294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0" y="0"/>
            <a:ext cx="80073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135" name="Google Shape;135;p12"/>
          <p:cNvSpPr txBox="1"/>
          <p:nvPr/>
        </p:nvSpPr>
        <p:spPr>
          <a:xfrm>
            <a:off x="231775" y="985800"/>
            <a:ext cx="7440600" cy="5263500"/>
          </a:xfrm>
          <a:prstGeom prst="rect">
            <a:avLst/>
          </a:prstGeom>
          <a:noFill/>
          <a:ln>
            <a:noFill/>
          </a:ln>
        </p:spPr>
        <p:txBody>
          <a:bodyPr anchorCtr="0" anchor="t" bIns="0" lIns="0" spcFirstLastPara="1" rIns="0" wrap="square" tIns="85725">
            <a:spAutoFit/>
          </a:bodyPr>
          <a:lstStyle/>
          <a:p>
            <a:pPr indent="-342900" lvl="0" marL="355600" marR="0" rtl="0" algn="l">
              <a:lnSpc>
                <a:spcPct val="100000"/>
              </a:lnSpc>
              <a:spcBef>
                <a:spcPts val="0"/>
              </a:spcBef>
              <a:spcAft>
                <a:spcPts val="0"/>
              </a:spcAft>
              <a:buClr>
                <a:srgbClr val="FF0000"/>
              </a:buClr>
              <a:buSzPts val="2400"/>
              <a:buFont typeface="Noto Sans Symbols"/>
              <a:buChar char="❑"/>
            </a:pPr>
            <a:r>
              <a:rPr b="0" i="0" lang="en-US" sz="2400" u="none">
                <a:solidFill>
                  <a:srgbClr val="FF0000"/>
                </a:solidFill>
                <a:latin typeface="Times New Roman"/>
                <a:ea typeface="Times New Roman"/>
                <a:cs typeface="Times New Roman"/>
                <a:sym typeface="Times New Roman"/>
              </a:rPr>
              <a:t>Mechanisms for freezing and restarting a process</a:t>
            </a:r>
            <a:endParaRPr b="0" i="0" sz="24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Information about the open files</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No problem for network transparent execution environment</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What about UNIX like systems???</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creation of link</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Reconstruction of file’s path when required</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What about frequently used files like commands???</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What about temporary files?</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Reinstating the process on its destination node</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Creation of a new process</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Process identifier</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What about the process which was blocked	while</a:t>
            </a:r>
            <a:endParaRPr/>
          </a:p>
          <a:p>
            <a:pPr indent="-285750" lvl="1" marL="755650" marR="0" rtl="0" algn="l">
              <a:lnSpc>
                <a:spcPct val="100000"/>
              </a:lnSpc>
              <a:spcBef>
                <a:spcPts val="500"/>
              </a:spcBef>
              <a:spcAft>
                <a:spcPts val="0"/>
              </a:spcAft>
              <a:buClr>
                <a:schemeClr val="dk1"/>
              </a:buClr>
              <a:buSzPts val="2200"/>
              <a:buFont typeface="Times New Roman"/>
              <a:buNone/>
            </a:pPr>
            <a:r>
              <a:rPr b="0" i="0" lang="en-US" sz="2200" u="none" cap="none" strike="noStrike">
                <a:solidFill>
                  <a:schemeClr val="dk1"/>
                </a:solidFill>
                <a:latin typeface="Times New Roman"/>
                <a:ea typeface="Times New Roman"/>
                <a:cs typeface="Times New Roman"/>
                <a:sym typeface="Times New Roman"/>
              </a:rPr>
              <a:t>executing a slow system call????</a:t>
            </a:r>
            <a:endParaRPr/>
          </a:p>
        </p:txBody>
      </p:sp>
      <p:sp>
        <p:nvSpPr>
          <p:cNvPr id="136" name="Google Shape;136;p12"/>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37" name="Google Shape;137;p12"/>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985837" y="0"/>
            <a:ext cx="7396162" cy="4445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Process Migration Mechanisms</a:t>
            </a:r>
            <a:endParaRPr/>
          </a:p>
        </p:txBody>
      </p:sp>
      <p:sp>
        <p:nvSpPr>
          <p:cNvPr id="143" name="Google Shape;143;p13"/>
          <p:cNvSpPr txBox="1"/>
          <p:nvPr/>
        </p:nvSpPr>
        <p:spPr>
          <a:xfrm>
            <a:off x="307975" y="544600"/>
            <a:ext cx="8835900" cy="6477000"/>
          </a:xfrm>
          <a:prstGeom prst="rect">
            <a:avLst/>
          </a:prstGeom>
          <a:noFill/>
          <a:ln>
            <a:noFill/>
          </a:ln>
        </p:spPr>
        <p:txBody>
          <a:bodyPr anchorCtr="0" anchor="t" bIns="0" lIns="0" spcFirstLastPara="1" rIns="0" wrap="square" tIns="85725">
            <a:spAutoFit/>
          </a:bodyPr>
          <a:lstStyle/>
          <a:p>
            <a:pPr indent="-342900" lvl="0" marL="355600" marR="0" rtl="0" algn="l">
              <a:lnSpc>
                <a:spcPct val="100000"/>
              </a:lnSpc>
              <a:spcBef>
                <a:spcPts val="0"/>
              </a:spcBef>
              <a:spcAft>
                <a:spcPts val="0"/>
              </a:spcAft>
              <a:buClr>
                <a:srgbClr val="FF0000"/>
              </a:buClr>
              <a:buSzPts val="2400"/>
              <a:buFont typeface="Noto Sans Symbols"/>
              <a:buChar char="❑"/>
            </a:pPr>
            <a:r>
              <a:rPr b="0" i="0" lang="en-US" sz="2400" u="none">
                <a:solidFill>
                  <a:srgbClr val="FF0000"/>
                </a:solidFill>
                <a:latin typeface="Times New Roman"/>
                <a:ea typeface="Times New Roman"/>
                <a:cs typeface="Times New Roman"/>
                <a:sym typeface="Times New Roman"/>
              </a:rPr>
              <a:t>Address Space Transfer Mechanisms</a:t>
            </a:r>
            <a:endParaRPr b="0" i="0" sz="24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Information to be transferred from source node to destination node:</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Process’s state information – Execution status, scheduling info, info about main mem, IO states,list of objects to which process has rights to access, process identifier, processes user and grp identifier, info abt file opened by the process</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Process’s address space – Code ,data and stack of the program</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Difference	between	the	size	of	process’s	state	information(few kilobytes)	and  address space (MB)</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Possible to transfer the address space without stopping its	execution</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Not possible to resume execution until the state information is fully  transferred</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Three methods for address space transfer</a:t>
            </a:r>
            <a:endParaRPr/>
          </a:p>
          <a:p>
            <a:pPr indent="-285750" lvl="1" marL="755650" marR="0" rtl="0" algn="l">
              <a:lnSpc>
                <a:spcPct val="100000"/>
              </a:lnSpc>
              <a:spcBef>
                <a:spcPts val="500"/>
              </a:spcBef>
              <a:spcAft>
                <a:spcPts val="0"/>
              </a:spcAft>
              <a:buClr>
                <a:srgbClr val="4609F0"/>
              </a:buClr>
              <a:buSzPts val="2000"/>
              <a:buFont typeface="Noto Sans Symbols"/>
              <a:buChar char="❑"/>
            </a:pPr>
            <a:r>
              <a:rPr b="0" i="0" lang="en-US" sz="2000" u="none" cap="none" strike="noStrike">
                <a:solidFill>
                  <a:srgbClr val="4609F0"/>
                </a:solidFill>
                <a:latin typeface="Times New Roman"/>
                <a:ea typeface="Times New Roman"/>
                <a:cs typeface="Times New Roman"/>
                <a:sym typeface="Times New Roman"/>
              </a:rPr>
              <a:t>Total Freezing</a:t>
            </a:r>
            <a:endParaRPr b="0" i="0" sz="2000" u="none" cap="none" strike="noStrike">
              <a:solidFill>
                <a:schemeClr val="dk1"/>
              </a:solidFill>
              <a:latin typeface="Times New Roman"/>
              <a:ea typeface="Times New Roman"/>
              <a:cs typeface="Times New Roman"/>
              <a:sym typeface="Times New Roman"/>
            </a:endParaRPr>
          </a:p>
          <a:p>
            <a:pPr indent="-285750" lvl="1" marL="755650" marR="0" rtl="0" algn="l">
              <a:lnSpc>
                <a:spcPct val="100000"/>
              </a:lnSpc>
              <a:spcBef>
                <a:spcPts val="400"/>
              </a:spcBef>
              <a:spcAft>
                <a:spcPts val="0"/>
              </a:spcAft>
              <a:buClr>
                <a:srgbClr val="4609F0"/>
              </a:buClr>
              <a:buSzPts val="2000"/>
              <a:buFont typeface="Noto Sans Symbols"/>
              <a:buChar char="❑"/>
            </a:pPr>
            <a:r>
              <a:rPr b="0" i="0" lang="en-US" sz="2000" u="none" cap="none" strike="noStrike">
                <a:solidFill>
                  <a:srgbClr val="4609F0"/>
                </a:solidFill>
                <a:latin typeface="Times New Roman"/>
                <a:ea typeface="Times New Roman"/>
                <a:cs typeface="Times New Roman"/>
                <a:sym typeface="Times New Roman"/>
              </a:rPr>
              <a:t>Pretransferring</a:t>
            </a:r>
            <a:endParaRPr b="0" i="0" sz="2000" u="none" cap="none" strike="noStrike">
              <a:solidFill>
                <a:schemeClr val="dk1"/>
              </a:solidFill>
              <a:latin typeface="Times New Roman"/>
              <a:ea typeface="Times New Roman"/>
              <a:cs typeface="Times New Roman"/>
              <a:sym typeface="Times New Roman"/>
            </a:endParaRPr>
          </a:p>
          <a:p>
            <a:pPr indent="-285750" lvl="1" marL="755650" marR="0" rtl="0" algn="l">
              <a:lnSpc>
                <a:spcPct val="100000"/>
              </a:lnSpc>
              <a:spcBef>
                <a:spcPts val="400"/>
              </a:spcBef>
              <a:spcAft>
                <a:spcPts val="0"/>
              </a:spcAft>
              <a:buClr>
                <a:srgbClr val="4609F0"/>
              </a:buClr>
              <a:buSzPts val="2000"/>
              <a:buFont typeface="Noto Sans Symbols"/>
              <a:buChar char="❑"/>
            </a:pPr>
            <a:r>
              <a:rPr b="0" i="0" lang="en-US" sz="2000" u="none" cap="none" strike="noStrike">
                <a:solidFill>
                  <a:srgbClr val="4609F0"/>
                </a:solidFill>
                <a:latin typeface="Times New Roman"/>
                <a:ea typeface="Times New Roman"/>
                <a:cs typeface="Times New Roman"/>
                <a:sym typeface="Times New Roman"/>
              </a:rPr>
              <a:t>Transfer on reference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985837" y="0"/>
            <a:ext cx="7021512" cy="696912"/>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149" name="Google Shape;149;p14"/>
          <p:cNvSpPr txBox="1"/>
          <p:nvPr/>
        </p:nvSpPr>
        <p:spPr>
          <a:xfrm>
            <a:off x="79375" y="893762"/>
            <a:ext cx="3348037" cy="981075"/>
          </a:xfrm>
          <a:prstGeom prst="rect">
            <a:avLst/>
          </a:prstGeom>
          <a:noFill/>
          <a:ln>
            <a:noFill/>
          </a:ln>
        </p:spPr>
        <p:txBody>
          <a:bodyPr anchorCtr="0" anchor="t" bIns="0" lIns="0" spcFirstLastPara="1" rIns="0" wrap="square" tIns="99675">
            <a:spAutoFit/>
          </a:bodyPr>
          <a:lstStyle/>
          <a:p>
            <a:pPr indent="-342900" lvl="0" marL="355600" marR="0" rtl="0" algn="l">
              <a:lnSpc>
                <a:spcPct val="100000"/>
              </a:lnSpc>
              <a:spcBef>
                <a:spcPts val="0"/>
              </a:spcBef>
              <a:spcAft>
                <a:spcPts val="0"/>
              </a:spcAft>
              <a:buClr>
                <a:srgbClr val="4609F0"/>
              </a:buClr>
              <a:buSzPts val="2800"/>
              <a:buFont typeface="Noto Sans Symbols"/>
              <a:buChar char="❑"/>
            </a:pPr>
            <a:r>
              <a:rPr b="0" i="0" lang="en-US" sz="2800" u="none">
                <a:solidFill>
                  <a:srgbClr val="4609F0"/>
                </a:solidFill>
                <a:latin typeface="Times New Roman"/>
                <a:ea typeface="Times New Roman"/>
                <a:cs typeface="Times New Roman"/>
                <a:sym typeface="Times New Roman"/>
              </a:rPr>
              <a:t>Total Freezing</a:t>
            </a:r>
            <a:endParaRPr b="0" i="0" sz="2800" u="none">
              <a:solidFill>
                <a:schemeClr val="dk1"/>
              </a:solidFill>
              <a:latin typeface="Times New Roman"/>
              <a:ea typeface="Times New Roman"/>
              <a:cs typeface="Times New Roman"/>
              <a:sym typeface="Times New Roman"/>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Execution is stopped</a:t>
            </a:r>
            <a:endParaRPr/>
          </a:p>
        </p:txBody>
      </p:sp>
      <p:sp>
        <p:nvSpPr>
          <p:cNvPr id="150" name="Google Shape;150;p14"/>
          <p:cNvSpPr txBox="1"/>
          <p:nvPr/>
        </p:nvSpPr>
        <p:spPr>
          <a:xfrm>
            <a:off x="822325" y="1849437"/>
            <a:ext cx="703262" cy="7572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while  space</a:t>
            </a:r>
            <a:endParaRPr/>
          </a:p>
        </p:txBody>
      </p:sp>
      <p:sp>
        <p:nvSpPr>
          <p:cNvPr id="151" name="Google Shape;151;p14"/>
          <p:cNvSpPr txBox="1"/>
          <p:nvPr/>
        </p:nvSpPr>
        <p:spPr>
          <a:xfrm>
            <a:off x="1849437" y="1849437"/>
            <a:ext cx="1576387" cy="7572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its	address</a:t>
            </a:r>
            <a:endParaRPr/>
          </a:p>
          <a:p>
            <a:pPr indent="0" lvl="0" marL="127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is	being</a:t>
            </a:r>
            <a:endParaRPr/>
          </a:p>
        </p:txBody>
      </p:sp>
      <p:sp>
        <p:nvSpPr>
          <p:cNvPr id="152" name="Google Shape;152;p14"/>
          <p:cNvSpPr txBox="1"/>
          <p:nvPr/>
        </p:nvSpPr>
        <p:spPr>
          <a:xfrm>
            <a:off x="536575" y="2506662"/>
            <a:ext cx="2889250" cy="904875"/>
          </a:xfrm>
          <a:prstGeom prst="rect">
            <a:avLst/>
          </a:prstGeom>
          <a:noFill/>
          <a:ln>
            <a:noFill/>
          </a:ln>
        </p:spPr>
        <p:txBody>
          <a:bodyPr anchorCtr="0" anchor="t" bIns="0" lIns="0" spcFirstLastPara="1" rIns="0" wrap="square" tIns="85725">
            <a:spAutoFit/>
          </a:bodyPr>
          <a:lstStyle/>
          <a:p>
            <a:pPr indent="0" lvl="0" marL="29845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transferred</a:t>
            </a:r>
            <a:endParaRPr/>
          </a:p>
          <a:p>
            <a:pPr indent="-152400" lvl="0" marL="29845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Process is suspended</a:t>
            </a:r>
            <a:endParaRPr/>
          </a:p>
        </p:txBody>
      </p:sp>
      <p:sp>
        <p:nvSpPr>
          <p:cNvPr id="153" name="Google Shape;153;p14"/>
          <p:cNvSpPr txBox="1"/>
          <p:nvPr/>
        </p:nvSpPr>
        <p:spPr>
          <a:xfrm>
            <a:off x="535788" y="3411525"/>
            <a:ext cx="2890800" cy="2357700"/>
          </a:xfrm>
          <a:prstGeom prst="rect">
            <a:avLst/>
          </a:prstGeom>
          <a:noFill/>
          <a:ln>
            <a:noFill/>
          </a:ln>
        </p:spPr>
        <p:txBody>
          <a:bodyPr anchorCtr="0" anchor="t" bIns="0" lIns="0" spcFirstLastPara="1" rIns="0" wrap="square" tIns="12700">
            <a:spAutoFit/>
          </a:bodyPr>
          <a:lstStyle/>
          <a:p>
            <a:pPr indent="0" lvl="0" marL="29845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a	long	time  during migration</a:t>
            </a:r>
            <a:endParaRPr/>
          </a:p>
          <a:p>
            <a:pPr indent="-152400" lvl="0" marL="29845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Simple	and	easy	to  implement</a:t>
            </a:r>
            <a:endParaRPr/>
          </a:p>
          <a:p>
            <a:pPr indent="-152400" lvl="0" marL="29845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Not	suitable	for  interactive process</a:t>
            </a:r>
            <a:endParaRPr/>
          </a:p>
        </p:txBody>
      </p:sp>
      <p:sp>
        <p:nvSpPr>
          <p:cNvPr id="154" name="Google Shape;154;p14"/>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5" name="Google Shape;155;p14"/>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56" name="Google Shape;156;p14"/>
          <p:cNvPicPr preferRelativeResize="0"/>
          <p:nvPr/>
        </p:nvPicPr>
        <p:blipFill rotWithShape="1">
          <a:blip r:embed="rId3">
            <a:alphaModFix/>
          </a:blip>
          <a:srcRect b="0" l="0" r="0" t="0"/>
          <a:stretch/>
        </p:blipFill>
        <p:spPr>
          <a:xfrm>
            <a:off x="3749675" y="1815313"/>
            <a:ext cx="5160962" cy="35321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g32f462d6081_10_0"/>
          <p:cNvSpPr txBox="1"/>
          <p:nvPr>
            <p:ph type="title"/>
          </p:nvPr>
        </p:nvSpPr>
        <p:spPr>
          <a:xfrm>
            <a:off x="115821" y="-50550"/>
            <a:ext cx="91440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162" name="Google Shape;162;g32f462d6081_10_0"/>
          <p:cNvSpPr txBox="1"/>
          <p:nvPr/>
        </p:nvSpPr>
        <p:spPr>
          <a:xfrm>
            <a:off x="79375" y="860425"/>
            <a:ext cx="3848100" cy="382200"/>
          </a:xfrm>
          <a:prstGeom prst="rect">
            <a:avLst/>
          </a:prstGeom>
          <a:noFill/>
          <a:ln>
            <a:noFill/>
          </a:ln>
        </p:spPr>
        <p:txBody>
          <a:bodyPr anchorCtr="0" anchor="t" bIns="0" lIns="0" spcFirstLastPara="1" rIns="0" wrap="square" tIns="12700">
            <a:spAutoFit/>
          </a:bodyPr>
          <a:lstStyle/>
          <a:p>
            <a:pPr indent="-342900" lvl="0" marL="355600" marR="0" rtl="0" algn="l">
              <a:lnSpc>
                <a:spcPct val="100000"/>
              </a:lnSpc>
              <a:spcBef>
                <a:spcPts val="0"/>
              </a:spcBef>
              <a:spcAft>
                <a:spcPts val="0"/>
              </a:spcAft>
              <a:buClr>
                <a:srgbClr val="4609F0"/>
              </a:buClr>
              <a:buSzPts val="2400"/>
              <a:buFont typeface="Noto Sans Symbols"/>
              <a:buChar char="❑"/>
            </a:pPr>
            <a:r>
              <a:rPr b="0" i="0" lang="en-US" sz="2400" u="none">
                <a:solidFill>
                  <a:srgbClr val="4609F0"/>
                </a:solidFill>
                <a:latin typeface="Times New Roman"/>
                <a:ea typeface="Times New Roman"/>
                <a:cs typeface="Times New Roman"/>
                <a:sym typeface="Times New Roman"/>
              </a:rPr>
              <a:t>Pretransferring (precopying)</a:t>
            </a:r>
            <a:endParaRPr/>
          </a:p>
        </p:txBody>
      </p:sp>
      <p:sp>
        <p:nvSpPr>
          <p:cNvPr id="163" name="Google Shape;163;g32f462d6081_10_0"/>
          <p:cNvSpPr txBox="1"/>
          <p:nvPr/>
        </p:nvSpPr>
        <p:spPr>
          <a:xfrm>
            <a:off x="536575" y="1289050"/>
            <a:ext cx="3805200" cy="936900"/>
          </a:xfrm>
          <a:prstGeom prst="rect">
            <a:avLst/>
          </a:prstGeom>
          <a:noFill/>
          <a:ln>
            <a:noFill/>
          </a:ln>
        </p:spPr>
        <p:txBody>
          <a:bodyPr anchorCtr="0" anchor="t" bIns="0" lIns="0" spcFirstLastPara="1" rIns="0" wrap="square" tIns="13325">
            <a:spAutoFit/>
          </a:bodyPr>
          <a:lstStyle/>
          <a:p>
            <a:pPr indent="-285750" lvl="0" marL="298450"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Address space is transferred  while the process is still running  on the source node</a:t>
            </a:r>
            <a:endParaRPr/>
          </a:p>
        </p:txBody>
      </p:sp>
      <p:sp>
        <p:nvSpPr>
          <p:cNvPr id="164" name="Google Shape;164;g32f462d6081_10_0"/>
          <p:cNvSpPr txBox="1"/>
          <p:nvPr/>
        </p:nvSpPr>
        <p:spPr>
          <a:xfrm>
            <a:off x="536575" y="2263775"/>
            <a:ext cx="3805200" cy="321300"/>
          </a:xfrm>
          <a:prstGeom prst="rect">
            <a:avLst/>
          </a:prstGeom>
          <a:noFill/>
          <a:ln>
            <a:noFill/>
          </a:ln>
        </p:spPr>
        <p:txBody>
          <a:bodyPr anchorCtr="0" anchor="t" bIns="0" lIns="0" spcFirstLastPara="1" rIns="0" wrap="square" tIns="13325">
            <a:spAutoFit/>
          </a:bodyPr>
          <a:lstStyle/>
          <a:p>
            <a:pPr indent="-285750" lvl="0" marL="2984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Initial	transfer	of	the	complete</a:t>
            </a:r>
            <a:endParaRPr/>
          </a:p>
        </p:txBody>
      </p:sp>
      <p:sp>
        <p:nvSpPr>
          <p:cNvPr id="165" name="Google Shape;165;g32f462d6081_10_0"/>
          <p:cNvSpPr txBox="1"/>
          <p:nvPr/>
        </p:nvSpPr>
        <p:spPr>
          <a:xfrm>
            <a:off x="822325" y="2570162"/>
            <a:ext cx="35211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address	space	followed	by</a:t>
            </a:r>
            <a:endParaRPr/>
          </a:p>
        </p:txBody>
      </p:sp>
      <p:sp>
        <p:nvSpPr>
          <p:cNvPr id="166" name="Google Shape;166;g32f462d6081_10_0"/>
          <p:cNvSpPr txBox="1"/>
          <p:nvPr/>
        </p:nvSpPr>
        <p:spPr>
          <a:xfrm>
            <a:off x="822325" y="2874962"/>
            <a:ext cx="35178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repeated	transfers	of	the	pages</a:t>
            </a:r>
            <a:endParaRPr/>
          </a:p>
        </p:txBody>
      </p:sp>
      <p:sp>
        <p:nvSpPr>
          <p:cNvPr id="167" name="Google Shape;167;g32f462d6081_10_0"/>
          <p:cNvSpPr txBox="1"/>
          <p:nvPr/>
        </p:nvSpPr>
        <p:spPr>
          <a:xfrm>
            <a:off x="822325" y="3179762"/>
            <a:ext cx="35067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modified during previous transfer</a:t>
            </a:r>
            <a:endParaRPr/>
          </a:p>
        </p:txBody>
      </p:sp>
      <p:sp>
        <p:nvSpPr>
          <p:cNvPr id="168" name="Google Shape;168;g32f462d6081_10_0"/>
          <p:cNvSpPr txBox="1"/>
          <p:nvPr/>
        </p:nvSpPr>
        <p:spPr>
          <a:xfrm>
            <a:off x="536575" y="3544875"/>
            <a:ext cx="5921700" cy="1245000"/>
          </a:xfrm>
          <a:prstGeom prst="rect">
            <a:avLst/>
          </a:prstGeom>
          <a:noFill/>
          <a:ln>
            <a:noFill/>
          </a:ln>
        </p:spPr>
        <p:txBody>
          <a:bodyPr anchorCtr="0" anchor="t" bIns="0" lIns="0" spcFirstLastPara="1" rIns="0" wrap="square" tIns="13325">
            <a:spAutoFit/>
          </a:bodyPr>
          <a:lstStyle/>
          <a:p>
            <a:pPr indent="-285750" lvl="0" marL="29845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Remaining	modified	pages	are </a:t>
            </a:r>
            <a:r>
              <a:rPr lang="en-US" sz="2000">
                <a:solidFill>
                  <a:schemeClr val="dk1"/>
                </a:solidFill>
                <a:latin typeface="Times New Roman"/>
                <a:ea typeface="Times New Roman"/>
                <a:cs typeface="Times New Roman"/>
                <a:sym typeface="Times New Roman"/>
              </a:rPr>
              <a:t>retransferred after the process is  frozen for transferring its state  information</a:t>
            </a:r>
            <a:endParaRPr>
              <a:solidFill>
                <a:schemeClr val="dk1"/>
              </a:solidFill>
            </a:endParaRPr>
          </a:p>
          <a:p>
            <a:pPr indent="-285750" lvl="0" marL="298450" marR="0" rtl="0" algn="l">
              <a:lnSpc>
                <a:spcPct val="100000"/>
              </a:lnSpc>
              <a:spcBef>
                <a:spcPts val="0"/>
              </a:spcBef>
              <a:spcAft>
                <a:spcPts val="0"/>
              </a:spcAft>
              <a:buClr>
                <a:schemeClr val="dk1"/>
              </a:buClr>
              <a:buSzPts val="2000"/>
              <a:buFont typeface="Times New Roman"/>
              <a:buChar char="❑"/>
            </a:pPr>
            <a:r>
              <a:t/>
            </a:r>
            <a:endParaRPr sz="2000">
              <a:solidFill>
                <a:schemeClr val="dk1"/>
              </a:solidFill>
              <a:latin typeface="Times New Roman"/>
              <a:ea typeface="Times New Roman"/>
              <a:cs typeface="Times New Roman"/>
              <a:sym typeface="Times New Roman"/>
            </a:endParaRPr>
          </a:p>
        </p:txBody>
      </p:sp>
      <p:sp>
        <p:nvSpPr>
          <p:cNvPr id="169" name="Google Shape;169;g32f462d6081_10_0"/>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0" name="Google Shape;170;g32f462d6081_10_0"/>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1" name="Google Shape;171;g32f462d6081_10_0"/>
          <p:cNvSpPr txBox="1"/>
          <p:nvPr/>
        </p:nvSpPr>
        <p:spPr>
          <a:xfrm>
            <a:off x="536575" y="4464025"/>
            <a:ext cx="8302500" cy="1582800"/>
          </a:xfrm>
          <a:prstGeom prst="rect">
            <a:avLst/>
          </a:prstGeom>
          <a:noFill/>
          <a:ln>
            <a:noFill/>
          </a:ln>
        </p:spPr>
        <p:txBody>
          <a:bodyPr anchorCtr="0" anchor="t" bIns="0" lIns="0" spcFirstLastPara="1" rIns="0" wrap="square" tIns="12700">
            <a:spAutoFit/>
          </a:bodyPr>
          <a:lstStyle/>
          <a:p>
            <a:pPr indent="-120650" lvl="0" marL="222250" marR="0" rtl="0" algn="l">
              <a:lnSpc>
                <a:spcPct val="110000"/>
              </a:lnSpc>
              <a:spcBef>
                <a:spcPts val="0"/>
              </a:spcBef>
              <a:spcAft>
                <a:spcPts val="0"/>
              </a:spcAft>
              <a:buClr>
                <a:schemeClr val="dk1"/>
              </a:buClr>
              <a:buSzPts val="1900"/>
              <a:buFont typeface="Noto Sans Symbols"/>
              <a:buChar char="❑"/>
            </a:pPr>
            <a:r>
              <a:rPr b="0" i="0" lang="en-US" sz="2000" u="none">
                <a:solidFill>
                  <a:schemeClr val="dk1"/>
                </a:solidFill>
                <a:latin typeface="Times New Roman"/>
                <a:ea typeface="Times New Roman"/>
                <a:cs typeface="Times New Roman"/>
                <a:sym typeface="Times New Roman"/>
              </a:rPr>
              <a:t>freezing time is reduced</a:t>
            </a:r>
            <a:endParaRPr/>
          </a:p>
          <a:p>
            <a:pPr indent="-120650" lvl="0" marL="222250" marR="0" rtl="0" algn="l">
              <a:lnSpc>
                <a:spcPct val="100000"/>
              </a:lnSpc>
              <a:spcBef>
                <a:spcPts val="0"/>
              </a:spcBef>
              <a:spcAft>
                <a:spcPts val="0"/>
              </a:spcAft>
              <a:buClr>
                <a:schemeClr val="dk1"/>
              </a:buClr>
              <a:buSzPts val="1900"/>
              <a:buFont typeface="Noto Sans Symbols"/>
              <a:buChar char="❑"/>
            </a:pPr>
            <a:r>
              <a:rPr b="0" i="0" lang="en-US" sz="2000" u="none">
                <a:solidFill>
                  <a:schemeClr val="dk1"/>
                </a:solidFill>
                <a:latin typeface="Times New Roman"/>
                <a:ea typeface="Times New Roman"/>
                <a:cs typeface="Times New Roman"/>
                <a:sym typeface="Times New Roman"/>
              </a:rPr>
              <a:t>Pretransfer operation  is executed  at a higher priority than	all other programs</a:t>
            </a:r>
            <a:endParaRPr/>
          </a:p>
          <a:p>
            <a:pPr indent="0" lvl="0" marL="22225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on the source node</a:t>
            </a:r>
            <a:endParaRPr/>
          </a:p>
          <a:p>
            <a:pPr indent="-120650" lvl="0" marL="222250" marR="0" rtl="0" algn="l">
              <a:lnSpc>
                <a:spcPct val="100000"/>
              </a:lnSpc>
              <a:spcBef>
                <a:spcPts val="0"/>
              </a:spcBef>
              <a:spcAft>
                <a:spcPts val="0"/>
              </a:spcAft>
              <a:buClr>
                <a:schemeClr val="dk1"/>
              </a:buClr>
              <a:buSzPts val="1900"/>
              <a:buFont typeface="Noto Sans Symbols"/>
              <a:buChar char="❑"/>
            </a:pPr>
            <a:r>
              <a:rPr b="0" i="0" lang="en-US" sz="2000" u="none">
                <a:solidFill>
                  <a:schemeClr val="dk1"/>
                </a:solidFill>
                <a:latin typeface="Times New Roman"/>
                <a:ea typeface="Times New Roman"/>
                <a:cs typeface="Times New Roman"/>
                <a:sym typeface="Times New Roman"/>
              </a:rPr>
              <a:t>Total time of migration is increased due to the possibility of redundant page  transfers</a:t>
            </a:r>
            <a:endParaRPr/>
          </a:p>
        </p:txBody>
      </p:sp>
      <p:pic>
        <p:nvPicPr>
          <p:cNvPr id="172" name="Google Shape;172;g32f462d6081_10_0"/>
          <p:cNvPicPr preferRelativeResize="0"/>
          <p:nvPr/>
        </p:nvPicPr>
        <p:blipFill rotWithShape="1">
          <a:blip r:embed="rId3">
            <a:alphaModFix/>
          </a:blip>
          <a:srcRect b="-13442" l="0" r="-13442" t="0"/>
          <a:stretch/>
        </p:blipFill>
        <p:spPr>
          <a:xfrm>
            <a:off x="5758550" y="712775"/>
            <a:ext cx="3581400"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g32f462d6081_10_15"/>
          <p:cNvSpPr txBox="1"/>
          <p:nvPr>
            <p:ph type="title"/>
          </p:nvPr>
        </p:nvSpPr>
        <p:spPr>
          <a:xfrm>
            <a:off x="1162517" y="147600"/>
            <a:ext cx="11968500" cy="690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178" name="Google Shape;178;g32f462d6081_10_15"/>
          <p:cNvSpPr txBox="1"/>
          <p:nvPr/>
        </p:nvSpPr>
        <p:spPr>
          <a:xfrm>
            <a:off x="79375" y="785812"/>
            <a:ext cx="3500400" cy="2112600"/>
          </a:xfrm>
          <a:prstGeom prst="rect">
            <a:avLst/>
          </a:prstGeom>
          <a:noFill/>
          <a:ln>
            <a:noFill/>
          </a:ln>
        </p:spPr>
        <p:txBody>
          <a:bodyPr anchorCtr="0" anchor="t" bIns="0" lIns="0" spcFirstLastPara="1" rIns="0" wrap="square" tIns="87625">
            <a:spAutoFit/>
          </a:bodyPr>
          <a:lstStyle/>
          <a:p>
            <a:pPr indent="-342900" lvl="0" marL="355600" marR="0" rtl="0" algn="just">
              <a:lnSpc>
                <a:spcPct val="100000"/>
              </a:lnSpc>
              <a:spcBef>
                <a:spcPts val="0"/>
              </a:spcBef>
              <a:spcAft>
                <a:spcPts val="0"/>
              </a:spcAft>
              <a:buClr>
                <a:srgbClr val="4609F0"/>
              </a:buClr>
              <a:buSzPts val="2400"/>
              <a:buFont typeface="Noto Sans Symbols"/>
              <a:buChar char="❑"/>
            </a:pPr>
            <a:r>
              <a:rPr b="0" i="0" lang="en-US" sz="2400" u="none">
                <a:solidFill>
                  <a:srgbClr val="4609F0"/>
                </a:solidFill>
                <a:latin typeface="Times New Roman"/>
                <a:ea typeface="Times New Roman"/>
                <a:cs typeface="Times New Roman"/>
                <a:sym typeface="Times New Roman"/>
              </a:rPr>
              <a:t>Transfer on reference</a:t>
            </a:r>
            <a:endParaRPr b="0" i="0" sz="24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5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Based on the assumption that  the process tends to use only a  relatively small part of their  address space while executing.</a:t>
            </a:r>
            <a:endParaRPr/>
          </a:p>
          <a:p>
            <a:pPr indent="-342900" lvl="0" marL="3556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A page of the address space is</a:t>
            </a:r>
            <a:endParaRPr/>
          </a:p>
        </p:txBody>
      </p:sp>
      <p:sp>
        <p:nvSpPr>
          <p:cNvPr id="179" name="Google Shape;179;g32f462d6081_10_15"/>
          <p:cNvSpPr txBox="1"/>
          <p:nvPr/>
        </p:nvSpPr>
        <p:spPr>
          <a:xfrm>
            <a:off x="422275" y="2874962"/>
            <a:ext cx="31560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transferred	</a:t>
            </a:r>
            <a:r>
              <a:rPr lang="en-US" sz="2000">
                <a:solidFill>
                  <a:schemeClr val="dk1"/>
                </a:solidFill>
                <a:latin typeface="Times New Roman"/>
                <a:ea typeface="Times New Roman"/>
                <a:cs typeface="Times New Roman"/>
                <a:sym typeface="Times New Roman"/>
              </a:rPr>
              <a:t>from its</a:t>
            </a:r>
            <a:r>
              <a:rPr b="0" i="0" lang="en-US" sz="2000" u="none">
                <a:solidFill>
                  <a:schemeClr val="dk1"/>
                </a:solidFill>
                <a:latin typeface="Times New Roman"/>
                <a:ea typeface="Times New Roman"/>
                <a:cs typeface="Times New Roman"/>
                <a:sym typeface="Times New Roman"/>
              </a:rPr>
              <a:t>	source</a:t>
            </a:r>
            <a:endParaRPr/>
          </a:p>
        </p:txBody>
      </p:sp>
      <p:sp>
        <p:nvSpPr>
          <p:cNvPr id="180" name="Google Shape;180;g32f462d6081_10_15"/>
          <p:cNvSpPr txBox="1"/>
          <p:nvPr/>
        </p:nvSpPr>
        <p:spPr>
          <a:xfrm>
            <a:off x="422275" y="3205251"/>
            <a:ext cx="31560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node to	destination node only  when referenced</a:t>
            </a:r>
            <a:endParaRPr/>
          </a:p>
        </p:txBody>
      </p:sp>
      <p:sp>
        <p:nvSpPr>
          <p:cNvPr id="181" name="Google Shape;181;g32f462d6081_10_15"/>
          <p:cNvSpPr txBox="1"/>
          <p:nvPr/>
        </p:nvSpPr>
        <p:spPr>
          <a:xfrm>
            <a:off x="79375" y="3849687"/>
            <a:ext cx="8112000" cy="23481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Demand	driven	copy	on</a:t>
            </a:r>
            <a:endParaRPr/>
          </a:p>
          <a:p>
            <a:pPr indent="-342900" lvl="0" marL="3556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reference approach</a:t>
            </a:r>
            <a:endParaRPr/>
          </a:p>
          <a:p>
            <a:pPr indent="-342900" lvl="0" marL="355600" marR="0" rtl="0" algn="l">
              <a:lnSpc>
                <a:spcPct val="100000"/>
              </a:lnSpc>
              <a:spcBef>
                <a:spcPts val="1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Switching time is very short and independent of the size of the address space</a:t>
            </a:r>
            <a:endParaRPr/>
          </a:p>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Not efficient in terms of cost</a:t>
            </a:r>
            <a:endParaRPr/>
          </a:p>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Imposes continued load on process’s source node</a:t>
            </a:r>
            <a:endParaRPr/>
          </a:p>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Results in failure if source node fails or reboots</a:t>
            </a:r>
            <a:endParaRPr/>
          </a:p>
        </p:txBody>
      </p:sp>
      <p:sp>
        <p:nvSpPr>
          <p:cNvPr id="182" name="Google Shape;182;g32f462d6081_10_15"/>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3" name="Google Shape;183;g32f462d6081_10_15"/>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84" name="Google Shape;184;g32f462d6081_10_15"/>
          <p:cNvPicPr preferRelativeResize="0"/>
          <p:nvPr/>
        </p:nvPicPr>
        <p:blipFill rotWithShape="1">
          <a:blip r:embed="rId3">
            <a:alphaModFix/>
          </a:blip>
          <a:srcRect b="0" l="0" r="0" t="0"/>
          <a:stretch/>
        </p:blipFill>
        <p:spPr>
          <a:xfrm>
            <a:off x="4267200" y="1447800"/>
            <a:ext cx="3962400" cy="2971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1164295" y="44400"/>
            <a:ext cx="10091700" cy="690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190" name="Google Shape;190;p17"/>
          <p:cNvSpPr txBox="1"/>
          <p:nvPr/>
        </p:nvSpPr>
        <p:spPr>
          <a:xfrm>
            <a:off x="0" y="785812"/>
            <a:ext cx="9066212" cy="5564187"/>
          </a:xfrm>
          <a:prstGeom prst="rect">
            <a:avLst/>
          </a:prstGeom>
          <a:noFill/>
          <a:ln>
            <a:noFill/>
          </a:ln>
        </p:spPr>
        <p:txBody>
          <a:bodyPr anchorCtr="0" anchor="t" bIns="0" lIns="0" spcFirstLastPara="1" rIns="0" wrap="square" tIns="87625">
            <a:spAutoFit/>
          </a:bodyPr>
          <a:lstStyle/>
          <a:p>
            <a:pPr indent="-342900" lvl="0" marL="355600" marR="0" rtl="0" algn="just">
              <a:lnSpc>
                <a:spcPct val="100000"/>
              </a:lnSpc>
              <a:spcBef>
                <a:spcPts val="0"/>
              </a:spcBef>
              <a:spcAft>
                <a:spcPts val="0"/>
              </a:spcAft>
              <a:buClr>
                <a:srgbClr val="FF0000"/>
              </a:buClr>
              <a:buSzPts val="2400"/>
              <a:buFont typeface="Noto Sans Symbols"/>
              <a:buChar char="❑"/>
            </a:pPr>
            <a:r>
              <a:rPr b="0" i="0" lang="en-US" sz="2400" u="none">
                <a:solidFill>
                  <a:srgbClr val="FF0000"/>
                </a:solidFill>
                <a:latin typeface="Times New Roman"/>
                <a:ea typeface="Times New Roman"/>
                <a:cs typeface="Times New Roman"/>
                <a:sym typeface="Times New Roman"/>
              </a:rPr>
              <a:t>Message forwarding mechanisms</a:t>
            </a:r>
            <a:endParaRPr b="0" i="0" sz="2400" u="none">
              <a:solidFill>
                <a:schemeClr val="dk1"/>
              </a:solidFill>
              <a:latin typeface="Times New Roman"/>
              <a:ea typeface="Times New Roman"/>
              <a:cs typeface="Times New Roman"/>
              <a:sym typeface="Times New Roman"/>
            </a:endParaRPr>
          </a:p>
          <a:p>
            <a:pPr indent="-342900" lvl="0" marL="355600" marR="0" rtl="0" algn="just">
              <a:lnSpc>
                <a:spcPct val="100000"/>
              </a:lnSpc>
              <a:spcBef>
                <a:spcPts val="5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Ensures that all pending, en-route and future messages arrive at the process’s new  location</a:t>
            </a:r>
            <a:endParaRPr/>
          </a:p>
          <a:p>
            <a:pPr indent="-342900" lvl="0" marL="3556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Classification of the messages to be forwarded</a:t>
            </a:r>
            <a:endParaRPr/>
          </a:p>
          <a:p>
            <a:pPr indent="-285750" lvl="1" marL="755650" marR="0" rtl="0" algn="just">
              <a:lnSpc>
                <a:spcPct val="100000"/>
              </a:lnSpc>
              <a:spcBef>
                <a:spcPts val="400"/>
              </a:spcBef>
              <a:spcAft>
                <a:spcPts val="0"/>
              </a:spcAft>
              <a:buClr>
                <a:srgbClr val="4609F0"/>
              </a:buClr>
              <a:buSzPts val="1800"/>
              <a:buFont typeface="Noto Sans Symbols"/>
              <a:buChar char="❑"/>
            </a:pPr>
            <a:r>
              <a:rPr b="0" i="0" lang="en-US" sz="1800" u="none" cap="none" strike="noStrike">
                <a:solidFill>
                  <a:srgbClr val="4609F0"/>
                </a:solidFill>
                <a:latin typeface="Times New Roman"/>
                <a:ea typeface="Times New Roman"/>
                <a:cs typeface="Times New Roman"/>
                <a:sym typeface="Times New Roman"/>
              </a:rPr>
              <a:t>Type 1: </a:t>
            </a:r>
            <a:r>
              <a:rPr b="0" i="0" lang="en-US" sz="1800" u="none" cap="none" strike="noStrike">
                <a:solidFill>
                  <a:schemeClr val="dk1"/>
                </a:solidFill>
                <a:latin typeface="Times New Roman"/>
                <a:ea typeface="Times New Roman"/>
                <a:cs typeface="Times New Roman"/>
                <a:sym typeface="Times New Roman"/>
              </a:rPr>
              <a:t>Messages received at the source node after the process’s execution has been  stopped on its source node and process’s execution has not yet been started on its  destination node</a:t>
            </a:r>
            <a:endParaRPr/>
          </a:p>
          <a:p>
            <a:pPr indent="-285750" lvl="1" marL="755650" marR="0" rtl="0" algn="just">
              <a:lnSpc>
                <a:spcPct val="100000"/>
              </a:lnSpc>
              <a:spcBef>
                <a:spcPts val="400"/>
              </a:spcBef>
              <a:spcAft>
                <a:spcPts val="0"/>
              </a:spcAft>
              <a:buClr>
                <a:srgbClr val="4609F0"/>
              </a:buClr>
              <a:buSzPts val="1800"/>
              <a:buFont typeface="Noto Sans Symbols"/>
              <a:buChar char="❑"/>
            </a:pPr>
            <a:r>
              <a:rPr b="0" i="0" lang="en-US" sz="1800" u="none" cap="none" strike="noStrike">
                <a:solidFill>
                  <a:srgbClr val="4609F0"/>
                </a:solidFill>
                <a:latin typeface="Times New Roman"/>
                <a:ea typeface="Times New Roman"/>
                <a:cs typeface="Times New Roman"/>
                <a:sym typeface="Times New Roman"/>
              </a:rPr>
              <a:t>Type 2: </a:t>
            </a:r>
            <a:r>
              <a:rPr b="0" i="0" lang="en-US" sz="1800" u="none" cap="none" strike="noStrike">
                <a:solidFill>
                  <a:schemeClr val="dk1"/>
                </a:solidFill>
                <a:latin typeface="Times New Roman"/>
                <a:ea typeface="Times New Roman"/>
                <a:cs typeface="Times New Roman"/>
                <a:sym typeface="Times New Roman"/>
              </a:rPr>
              <a:t>Message received at the source node after the process’s execution has started on its destination node</a:t>
            </a:r>
            <a:endParaRPr/>
          </a:p>
          <a:p>
            <a:pPr indent="-285750" lvl="1" marL="755650" marR="0" rtl="0" algn="just">
              <a:lnSpc>
                <a:spcPct val="100000"/>
              </a:lnSpc>
              <a:spcBef>
                <a:spcPts val="400"/>
              </a:spcBef>
              <a:spcAft>
                <a:spcPts val="0"/>
              </a:spcAft>
              <a:buClr>
                <a:srgbClr val="4609F0"/>
              </a:buClr>
              <a:buSzPts val="1800"/>
              <a:buFont typeface="Noto Sans Symbols"/>
              <a:buChar char="❑"/>
            </a:pPr>
            <a:r>
              <a:rPr b="0" i="0" lang="en-US" sz="1800" u="none" cap="none" strike="noStrike">
                <a:solidFill>
                  <a:srgbClr val="4609F0"/>
                </a:solidFill>
                <a:latin typeface="Times New Roman"/>
                <a:ea typeface="Times New Roman"/>
                <a:cs typeface="Times New Roman"/>
                <a:sym typeface="Times New Roman"/>
              </a:rPr>
              <a:t>Type 3: </a:t>
            </a:r>
            <a:r>
              <a:rPr b="0" i="0" lang="en-US" sz="1800" u="none" cap="none" strike="noStrike">
                <a:solidFill>
                  <a:schemeClr val="dk1"/>
                </a:solidFill>
                <a:latin typeface="Times New Roman"/>
                <a:ea typeface="Times New Roman"/>
                <a:cs typeface="Times New Roman"/>
                <a:sym typeface="Times New Roman"/>
              </a:rPr>
              <a:t>Messages that are to be sent to the migrant process from any other node after it</a:t>
            </a:r>
            <a:endParaRPr/>
          </a:p>
          <a:p>
            <a:pPr indent="-342900" lvl="0" marL="35560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has started executing on the destination node</a:t>
            </a:r>
            <a:endParaRPr/>
          </a:p>
          <a:p>
            <a:pPr indent="-342900" lvl="0" marL="3556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Mechanism of Resending the Message</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Messages	of type 1 and 2 are returned to the sender as not deliverable or are simply  dropped</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Locating a process is required upon the receipt of the nonnegative reply (messages of  type 3)</a:t>
            </a:r>
            <a:endParaRPr/>
          </a:p>
          <a:p>
            <a:pPr indent="-285750" lvl="1" marL="755650" marR="0" rtl="0" algn="l">
              <a:lnSpc>
                <a:spcPct val="100000"/>
              </a:lnSpc>
              <a:spcBef>
                <a:spcPts val="400"/>
              </a:spcBef>
              <a:spcAft>
                <a:spcPts val="0"/>
              </a:spcAft>
              <a:buClr>
                <a:srgbClr val="FF0000"/>
              </a:buClr>
              <a:buSzPts val="1800"/>
              <a:buFont typeface="Noto Sans Symbols"/>
              <a:buChar char="❑"/>
            </a:pPr>
            <a:r>
              <a:rPr b="0" i="0" lang="en-US" sz="1800" u="none" cap="none" strike="noStrike">
                <a:solidFill>
                  <a:srgbClr val="FF0000"/>
                </a:solidFill>
                <a:latin typeface="Times New Roman"/>
                <a:ea typeface="Times New Roman"/>
                <a:cs typeface="Times New Roman"/>
                <a:sym typeface="Times New Roman"/>
              </a:rPr>
              <a:t>Drawback: </a:t>
            </a:r>
            <a:r>
              <a:rPr b="0" i="0" lang="en-US" sz="1800" u="none" cap="none" strike="noStrike">
                <a:solidFill>
                  <a:schemeClr val="dk1"/>
                </a:solidFill>
                <a:latin typeface="Times New Roman"/>
                <a:ea typeface="Times New Roman"/>
                <a:cs typeface="Times New Roman"/>
                <a:sym typeface="Times New Roman"/>
              </a:rPr>
              <a:t>nontransparent to the processes interacting with the migrant process</a:t>
            </a:r>
            <a:endParaRPr/>
          </a:p>
        </p:txBody>
      </p:sp>
      <p:sp>
        <p:nvSpPr>
          <p:cNvPr id="191" name="Google Shape;191;p17"/>
          <p:cNvSpPr/>
          <p:nvPr/>
        </p:nvSpPr>
        <p:spPr>
          <a:xfrm>
            <a:off x="2286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2" name="Google Shape;192;p17"/>
          <p:cNvSpPr/>
          <p:nvPr/>
        </p:nvSpPr>
        <p:spPr>
          <a:xfrm>
            <a:off x="152400" y="6400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sp>
        <p:nvSpPr>
          <p:cNvPr id="197" name="Google Shape;197;p18"/>
          <p:cNvSpPr txBox="1"/>
          <p:nvPr>
            <p:ph type="title"/>
          </p:nvPr>
        </p:nvSpPr>
        <p:spPr>
          <a:xfrm>
            <a:off x="985837" y="0"/>
            <a:ext cx="70215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Procss Migration Mechanisms</a:t>
            </a:r>
            <a:endParaRPr/>
          </a:p>
        </p:txBody>
      </p:sp>
      <p:sp>
        <p:nvSpPr>
          <p:cNvPr id="198" name="Google Shape;198;p18"/>
          <p:cNvSpPr txBox="1"/>
          <p:nvPr/>
        </p:nvSpPr>
        <p:spPr>
          <a:xfrm>
            <a:off x="79375" y="708025"/>
            <a:ext cx="8013600" cy="800100"/>
          </a:xfrm>
          <a:prstGeom prst="rect">
            <a:avLst/>
          </a:prstGeom>
          <a:noFill/>
          <a:ln>
            <a:noFill/>
          </a:ln>
        </p:spPr>
        <p:txBody>
          <a:bodyPr anchorCtr="0" anchor="t" bIns="0" lIns="0" spcFirstLastPara="1" rIns="0" wrap="square" tIns="89525">
            <a:spAutoFit/>
          </a:bodyPr>
          <a:lstStyle/>
          <a:p>
            <a:pPr indent="-342900" lvl="0" marL="355600" marR="0" rtl="0" algn="l">
              <a:lnSpc>
                <a:spcPct val="100000"/>
              </a:lnSpc>
              <a:spcBef>
                <a:spcPts val="0"/>
              </a:spcBef>
              <a:spcAft>
                <a:spcPts val="0"/>
              </a:spcAft>
              <a:buClr>
                <a:srgbClr val="FF0000"/>
              </a:buClr>
              <a:buSzPts val="2400"/>
              <a:buFont typeface="Noto Sans Symbols"/>
              <a:buChar char="❑"/>
            </a:pPr>
            <a:r>
              <a:rPr b="0" i="0" lang="en-US" sz="2400" u="none">
                <a:solidFill>
                  <a:srgbClr val="FF0000"/>
                </a:solidFill>
                <a:latin typeface="Times New Roman"/>
                <a:ea typeface="Times New Roman"/>
                <a:cs typeface="Times New Roman"/>
                <a:sym typeface="Times New Roman"/>
              </a:rPr>
              <a:t>Message forwarding mechanisms: </a:t>
            </a:r>
            <a:r>
              <a:rPr b="0" i="0" lang="en-US" sz="2200" u="none">
                <a:solidFill>
                  <a:schemeClr val="dk1"/>
                </a:solidFill>
                <a:latin typeface="Times New Roman"/>
                <a:ea typeface="Times New Roman"/>
                <a:cs typeface="Times New Roman"/>
                <a:sym typeface="Times New Roman"/>
              </a:rPr>
              <a:t>Origin Site Mechanism</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Process identifier has the process’s origin site(orhome node) embedded in it</a:t>
            </a:r>
            <a:endParaRPr/>
          </a:p>
        </p:txBody>
      </p:sp>
      <p:sp>
        <p:nvSpPr>
          <p:cNvPr id="199" name="Google Shape;199;p18"/>
          <p:cNvSpPr txBox="1"/>
          <p:nvPr/>
        </p:nvSpPr>
        <p:spPr>
          <a:xfrm>
            <a:off x="536575" y="1536700"/>
            <a:ext cx="5884862" cy="1223962"/>
          </a:xfrm>
          <a:prstGeom prst="rect">
            <a:avLst/>
          </a:prstGeom>
          <a:noFill/>
          <a:ln>
            <a:noFill/>
          </a:ln>
        </p:spPr>
        <p:txBody>
          <a:bodyPr anchorCtr="0" anchor="t" bIns="0" lIns="0" spcFirstLastPara="1" rIns="0" wrap="square" tIns="12700">
            <a:spAutoFit/>
          </a:bodyPr>
          <a:lstStyle/>
          <a:p>
            <a:pPr indent="-285750" lvl="0" marL="29845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Each site is responsible for keeping information about the  processes created on it</a:t>
            </a:r>
            <a:endParaRPr/>
          </a:p>
          <a:p>
            <a:pPr indent="-285750" lvl="0" marL="298450" marR="0" rtl="0" algn="l">
              <a:lnSpc>
                <a:spcPct val="100000"/>
              </a:lnSpc>
              <a:spcBef>
                <a:spcPts val="40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Messages are sent to the origin site first and from there </a:t>
            </a:r>
            <a:endParaRPr/>
          </a:p>
          <a:p>
            <a:pPr indent="-285750" lvl="0" marL="298450" marR="0" rtl="0" algn="l">
              <a:lnSpc>
                <a:spcPct val="100000"/>
              </a:lnSpc>
              <a:spcBef>
                <a:spcPts val="4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they are forwarded to the current location</a:t>
            </a:r>
            <a:endParaRPr/>
          </a:p>
        </p:txBody>
      </p:sp>
      <p:sp>
        <p:nvSpPr>
          <p:cNvPr id="200" name="Google Shape;200;p18"/>
          <p:cNvSpPr txBox="1"/>
          <p:nvPr/>
        </p:nvSpPr>
        <p:spPr>
          <a:xfrm>
            <a:off x="6172200" y="1524000"/>
            <a:ext cx="2481262"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current location of all the</a:t>
            </a:r>
            <a:endParaRPr/>
          </a:p>
        </p:txBody>
      </p:sp>
      <p:sp>
        <p:nvSpPr>
          <p:cNvPr id="201" name="Google Shape;201;p18"/>
          <p:cNvSpPr txBox="1"/>
          <p:nvPr/>
        </p:nvSpPr>
        <p:spPr>
          <a:xfrm>
            <a:off x="79375" y="2800350"/>
            <a:ext cx="8986837" cy="3683000"/>
          </a:xfrm>
          <a:prstGeom prst="rect">
            <a:avLst/>
          </a:prstGeom>
          <a:noFill/>
          <a:ln>
            <a:noFill/>
          </a:ln>
        </p:spPr>
        <p:txBody>
          <a:bodyPr anchorCtr="0" anchor="t" bIns="0" lIns="0" spcFirstLastPara="1" rIns="0" wrap="square" tIns="12700">
            <a:spAutoFit/>
          </a:bodyPr>
          <a:lstStyle/>
          <a:p>
            <a:pPr indent="-285750" lvl="0" marL="755650" marR="0" rtl="0" algn="l">
              <a:lnSpc>
                <a:spcPct val="100000"/>
              </a:lnSpc>
              <a:spcBef>
                <a:spcPts val="0"/>
              </a:spcBef>
              <a:spcAft>
                <a:spcPts val="0"/>
              </a:spcAft>
              <a:buClr>
                <a:srgbClr val="FF0000"/>
              </a:buClr>
              <a:buSzPts val="1800"/>
              <a:buFont typeface="Noto Sans Symbols"/>
              <a:buChar char="❑"/>
            </a:pPr>
            <a:r>
              <a:rPr b="0" i="0" lang="en-US" sz="1800" u="none">
                <a:solidFill>
                  <a:srgbClr val="FF0000"/>
                </a:solidFill>
                <a:latin typeface="Times New Roman"/>
                <a:ea typeface="Times New Roman"/>
                <a:cs typeface="Times New Roman"/>
                <a:sym typeface="Times New Roman"/>
              </a:rPr>
              <a:t>Drawbacks:</a:t>
            </a:r>
            <a:r>
              <a:rPr b="0" i="0" lang="en-US" sz="1800" u="none">
                <a:solidFill>
                  <a:schemeClr val="dk1"/>
                </a:solidFill>
                <a:latin typeface="Times New Roman"/>
                <a:ea typeface="Times New Roman"/>
                <a:cs typeface="Times New Roman"/>
                <a:sym typeface="Times New Roman"/>
              </a:rPr>
              <a:t>1. not good from reliability point of view</a:t>
            </a:r>
            <a:endParaRPr/>
          </a:p>
          <a:p>
            <a:pPr indent="-285750" lvl="0" marL="755650" marR="0" rtl="0" algn="l">
              <a:lnSpc>
                <a:spcPct val="100000"/>
              </a:lnSpc>
              <a:spcBef>
                <a:spcPts val="10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2. continuous load on migrant  process’s original site</a:t>
            </a:r>
            <a:endParaRPr/>
          </a:p>
          <a:p>
            <a:pPr indent="-285750" lvl="0" marL="755650" marR="0" rtl="0" algn="l">
              <a:lnSpc>
                <a:spcPct val="100000"/>
              </a:lnSpc>
              <a:spcBef>
                <a:spcPts val="500"/>
              </a:spcBef>
              <a:spcAft>
                <a:spcPts val="0"/>
              </a:spcAft>
              <a:buClr>
                <a:schemeClr val="dk1"/>
              </a:buClr>
              <a:buSzPts val="2200"/>
              <a:buFont typeface="Noto Sans Symbols"/>
              <a:buChar char="❑"/>
            </a:pPr>
            <a:r>
              <a:rPr b="0" i="0" lang="en-US" sz="2200" u="none">
                <a:solidFill>
                  <a:schemeClr val="dk1"/>
                </a:solidFill>
                <a:latin typeface="Times New Roman"/>
                <a:ea typeface="Times New Roman"/>
                <a:cs typeface="Times New Roman"/>
                <a:sym typeface="Times New Roman"/>
              </a:rPr>
              <a:t>Link Traversal mechanism</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Uses message queue for storing messages of type 1</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Use of link (a forwarding address) for messages of type 2 and 3</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Link has two components: process identifier and last known location of the process</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Migrated process is located by traversing a series of links</a:t>
            </a:r>
            <a:endParaRPr/>
          </a:p>
          <a:p>
            <a:pPr indent="-285750" lvl="1" marL="755650" marR="0" rtl="0" algn="l">
              <a:lnSpc>
                <a:spcPct val="100000"/>
              </a:lnSpc>
              <a:spcBef>
                <a:spcPts val="400"/>
              </a:spcBef>
              <a:spcAft>
                <a:spcPts val="0"/>
              </a:spcAft>
              <a:buClr>
                <a:srgbClr val="FF0000"/>
              </a:buClr>
              <a:buSzPts val="1800"/>
              <a:buFont typeface="Noto Sans Symbols"/>
              <a:buChar char="❑"/>
            </a:pPr>
            <a:r>
              <a:rPr b="0" i="0" lang="en-US" sz="1800" u="none" cap="none" strike="noStrike">
                <a:solidFill>
                  <a:srgbClr val="FF0000"/>
                </a:solidFill>
                <a:latin typeface="Times New Roman"/>
                <a:ea typeface="Times New Roman"/>
                <a:cs typeface="Times New Roman"/>
                <a:sym typeface="Times New Roman"/>
              </a:rPr>
              <a:t>Drawbacks: </a:t>
            </a:r>
            <a:r>
              <a:rPr b="0" i="0" lang="en-US" sz="1800" u="none" cap="none" strike="noStrike">
                <a:solidFill>
                  <a:schemeClr val="dk1"/>
                </a:solidFill>
                <a:latin typeface="Times New Roman"/>
                <a:ea typeface="Times New Roman"/>
                <a:cs typeface="Times New Roman"/>
                <a:sym typeface="Times New Roman"/>
              </a:rPr>
              <a:t>1. poor efficiency 2. poor reliability</a:t>
            </a:r>
            <a:endParaRPr/>
          </a:p>
          <a:p>
            <a:pPr indent="-285750" lvl="0" marL="755650" marR="0" rtl="0" algn="l">
              <a:lnSpc>
                <a:spcPct val="100000"/>
              </a:lnSpc>
              <a:spcBef>
                <a:spcPts val="500"/>
              </a:spcBef>
              <a:spcAft>
                <a:spcPts val="0"/>
              </a:spcAft>
              <a:buClr>
                <a:schemeClr val="dk1"/>
              </a:buClr>
              <a:buSzPts val="2200"/>
              <a:buFont typeface="Noto Sans Symbols"/>
              <a:buChar char="❑"/>
            </a:pPr>
            <a:r>
              <a:rPr b="0" i="0" lang="en-US" sz="2200" u="none">
                <a:solidFill>
                  <a:schemeClr val="dk1"/>
                </a:solidFill>
                <a:latin typeface="Times New Roman"/>
                <a:ea typeface="Times New Roman"/>
                <a:cs typeface="Times New Roman"/>
                <a:sym typeface="Times New Roman"/>
              </a:rPr>
              <a:t>Link Update mechanism</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Processes	communicate via location independent links</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During the transfer phase, the source node sends link update message to all relevant</a:t>
            </a:r>
            <a:endParaRPr/>
          </a:p>
        </p:txBody>
      </p:sp>
      <p:sp>
        <p:nvSpPr>
          <p:cNvPr id="202" name="Google Shape;202;p18"/>
          <p:cNvSpPr txBox="1"/>
          <p:nvPr/>
        </p:nvSpPr>
        <p:spPr>
          <a:xfrm>
            <a:off x="822325" y="6457950"/>
            <a:ext cx="687387"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kernels</a:t>
            </a:r>
            <a:endParaRPr/>
          </a:p>
        </p:txBody>
      </p:sp>
      <p:sp>
        <p:nvSpPr>
          <p:cNvPr id="203" name="Google Shape;203;p18"/>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04" name="Google Shape;204;p18"/>
          <p:cNvSpPr/>
          <p:nvPr/>
        </p:nvSpPr>
        <p:spPr>
          <a:xfrm>
            <a:off x="152400" y="6781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79375" y="0"/>
            <a:ext cx="87630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Mechanisms</a:t>
            </a:r>
            <a:endParaRPr/>
          </a:p>
        </p:txBody>
      </p:sp>
      <p:sp>
        <p:nvSpPr>
          <p:cNvPr id="210" name="Google Shape;210;p19"/>
          <p:cNvSpPr txBox="1"/>
          <p:nvPr/>
        </p:nvSpPr>
        <p:spPr>
          <a:xfrm>
            <a:off x="79375" y="677862"/>
            <a:ext cx="8988300" cy="6213300"/>
          </a:xfrm>
          <a:prstGeom prst="rect">
            <a:avLst/>
          </a:prstGeom>
          <a:noFill/>
          <a:ln>
            <a:noFill/>
          </a:ln>
        </p:spPr>
        <p:txBody>
          <a:bodyPr anchorCtr="0" anchor="t" bIns="0" lIns="0" spcFirstLastPara="1" rIns="0" wrap="square" tIns="116825">
            <a:spAutoFit/>
          </a:bodyPr>
          <a:lstStyle/>
          <a:p>
            <a:pPr indent="-363537" lvl="0" marL="374650" marR="0" rtl="0" algn="l">
              <a:lnSpc>
                <a:spcPct val="100000"/>
              </a:lnSpc>
              <a:spcBef>
                <a:spcPts val="0"/>
              </a:spcBef>
              <a:spcAft>
                <a:spcPts val="0"/>
              </a:spcAft>
              <a:buClr>
                <a:srgbClr val="FF0000"/>
              </a:buClr>
              <a:buSzPts val="3104"/>
              <a:buFont typeface="Noto Sans Symbols"/>
              <a:buChar char="❑"/>
            </a:pPr>
            <a:r>
              <a:rPr b="0" i="0" lang="en-US" sz="3200" u="none">
                <a:solidFill>
                  <a:srgbClr val="FF0000"/>
                </a:solidFill>
                <a:latin typeface="Times New Roman"/>
                <a:ea typeface="Times New Roman"/>
                <a:cs typeface="Times New Roman"/>
                <a:sym typeface="Times New Roman"/>
              </a:rPr>
              <a:t>Mechanisms for</a:t>
            </a:r>
            <a:endParaRPr b="0" i="0" sz="3200" u="none">
              <a:solidFill>
                <a:srgbClr val="FF0000"/>
              </a:solidFill>
              <a:latin typeface="Times New Roman"/>
              <a:ea typeface="Times New Roman"/>
              <a:cs typeface="Times New Roman"/>
              <a:sym typeface="Times New Roman"/>
            </a:endParaRPr>
          </a:p>
          <a:p>
            <a:pPr indent="-363537" lvl="0" marL="374650" marR="0" rtl="0" algn="l">
              <a:lnSpc>
                <a:spcPct val="100000"/>
              </a:lnSpc>
              <a:spcBef>
                <a:spcPts val="0"/>
              </a:spcBef>
              <a:spcAft>
                <a:spcPts val="0"/>
              </a:spcAft>
              <a:buClr>
                <a:srgbClr val="FF0000"/>
              </a:buClr>
              <a:buSzPts val="3104"/>
              <a:buFont typeface="Noto Sans Symbols"/>
              <a:buChar char="❑"/>
            </a:pPr>
            <a:r>
              <a:rPr b="0" i="0" lang="en-US" sz="3200" u="none">
                <a:solidFill>
                  <a:srgbClr val="FF0000"/>
                </a:solidFill>
                <a:latin typeface="Times New Roman"/>
                <a:ea typeface="Times New Roman"/>
                <a:cs typeface="Times New Roman"/>
                <a:sym typeface="Times New Roman"/>
              </a:rPr>
              <a:t> handling coprocesses</a:t>
            </a:r>
            <a:endParaRPr b="0" i="0" sz="3200" u="none">
              <a:solidFill>
                <a:schemeClr val="dk1"/>
              </a:solidFill>
              <a:latin typeface="Times New Roman"/>
              <a:ea typeface="Times New Roman"/>
              <a:cs typeface="Times New Roman"/>
              <a:sym typeface="Times New Roman"/>
            </a:endParaRPr>
          </a:p>
          <a:p>
            <a:pPr indent="-363537" lvl="0" marL="374650" marR="0" rtl="0" algn="l">
              <a:lnSpc>
                <a:spcPct val="100000"/>
              </a:lnSpc>
              <a:spcBef>
                <a:spcPts val="500"/>
              </a:spcBef>
              <a:spcAft>
                <a:spcPts val="0"/>
              </a:spcAft>
              <a:buClr>
                <a:schemeClr val="dk1"/>
              </a:buClr>
              <a:buSzPts val="2200"/>
              <a:buFont typeface="Noto Sans Symbols"/>
              <a:buChar char="❑"/>
            </a:pPr>
            <a:r>
              <a:rPr b="0" i="0" lang="en-US" sz="2200" u="none">
                <a:solidFill>
                  <a:schemeClr val="dk1"/>
                </a:solidFill>
                <a:latin typeface="Times New Roman"/>
                <a:ea typeface="Times New Roman"/>
                <a:cs typeface="Times New Roman"/>
                <a:sym typeface="Times New Roman"/>
              </a:rPr>
              <a:t>Communication between a process and its subprocesses</a:t>
            </a:r>
            <a:endParaRPr/>
          </a:p>
          <a:p>
            <a:pPr indent="-363537" lvl="0" marL="374650" marR="0" rtl="0" algn="l">
              <a:lnSpc>
                <a:spcPct val="100000"/>
              </a:lnSpc>
              <a:spcBef>
                <a:spcPts val="500"/>
              </a:spcBef>
              <a:spcAft>
                <a:spcPts val="0"/>
              </a:spcAft>
              <a:buClr>
                <a:schemeClr val="dk1"/>
              </a:buClr>
              <a:buSzPts val="2200"/>
              <a:buFont typeface="Noto Sans Symbols"/>
              <a:buChar char="❑"/>
            </a:pPr>
            <a:r>
              <a:rPr b="0" i="0" lang="en-US" sz="2200" u="none">
                <a:solidFill>
                  <a:schemeClr val="dk1"/>
                </a:solidFill>
                <a:latin typeface="Times New Roman"/>
                <a:ea typeface="Times New Roman"/>
                <a:cs typeface="Times New Roman"/>
                <a:sym typeface="Times New Roman"/>
              </a:rPr>
              <a:t>Two different mechanisms</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Disallowing separation of Coprocesses</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By disallowing the migration of processes that wait for one or more of their children to complete.</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By ensuring that when a parent process migrates, its children processes will  be migrated along with it</a:t>
            </a:r>
            <a:endParaRPr/>
          </a:p>
          <a:p>
            <a:pPr indent="-228600" lvl="3" marL="161290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Concept of logical host</a:t>
            </a:r>
            <a:endParaRPr/>
          </a:p>
          <a:p>
            <a:pPr indent="-228600" lvl="3" marL="161290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Process id is structured as {logical host-id, local-index} pair</a:t>
            </a:r>
            <a:endParaRPr/>
          </a:p>
          <a:p>
            <a:pPr indent="-228600" lvl="2" marL="1155700" marR="0" rtl="0" algn="l">
              <a:lnSpc>
                <a:spcPct val="100000"/>
              </a:lnSpc>
              <a:spcBef>
                <a:spcPts val="400"/>
              </a:spcBef>
              <a:spcAft>
                <a:spcPts val="0"/>
              </a:spcAft>
              <a:buClr>
                <a:srgbClr val="FF0000"/>
              </a:buClr>
              <a:buSzPts val="1692"/>
              <a:buFont typeface="Noto Sans Symbols"/>
              <a:buChar char="❑"/>
            </a:pPr>
            <a:r>
              <a:rPr b="0" i="0" lang="en-US" sz="1800" u="none" cap="none" strike="noStrike">
                <a:solidFill>
                  <a:srgbClr val="FF0000"/>
                </a:solidFill>
                <a:latin typeface="Times New Roman"/>
                <a:ea typeface="Times New Roman"/>
                <a:cs typeface="Times New Roman"/>
                <a:sym typeface="Times New Roman"/>
              </a:rPr>
              <a:t>Drawback :</a:t>
            </a:r>
            <a:r>
              <a:rPr b="0" i="0" lang="en-US" sz="1800" u="none" cap="none" strike="noStrike">
                <a:solidFill>
                  <a:schemeClr val="dk1"/>
                </a:solidFill>
                <a:latin typeface="Times New Roman"/>
                <a:ea typeface="Times New Roman"/>
                <a:cs typeface="Times New Roman"/>
                <a:sym typeface="Times New Roman"/>
              </a:rPr>
              <a:t>1. </a:t>
            </a:r>
            <a:r>
              <a:rPr b="0" i="0" lang="en-US" sz="1600" u="none" cap="none" strike="noStrike">
                <a:solidFill>
                  <a:schemeClr val="dk1"/>
                </a:solidFill>
                <a:latin typeface="Times New Roman"/>
                <a:ea typeface="Times New Roman"/>
                <a:cs typeface="Times New Roman"/>
                <a:sym typeface="Times New Roman"/>
              </a:rPr>
              <a:t>Does not allow parallelism within jobs 2. Overhead is large when logical host  contains several processes</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home node or origin site concept</a:t>
            </a:r>
            <a:endParaRPr/>
          </a:p>
          <a:p>
            <a:pPr indent="-228600" lvl="2" marL="115570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Complete freedom of migrating a process or its	subprocesses independently and  executing them on different nodes</a:t>
            </a:r>
            <a:endParaRPr/>
          </a:p>
          <a:p>
            <a:pPr indent="-228600" lvl="2" marL="115570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Drawback:Message traffic and communication cost is significant</a:t>
            </a:r>
            <a:endParaRPr/>
          </a:p>
        </p:txBody>
      </p:sp>
      <p:sp>
        <p:nvSpPr>
          <p:cNvPr id="211" name="Google Shape;211;p19"/>
          <p:cNvSpPr/>
          <p:nvPr/>
        </p:nvSpPr>
        <p:spPr>
          <a:xfrm>
            <a:off x="152400" y="762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2"/>
          <p:cNvSpPr txBox="1"/>
          <p:nvPr>
            <p:ph type="title"/>
          </p:nvPr>
        </p:nvSpPr>
        <p:spPr>
          <a:xfrm>
            <a:off x="609600" y="228600"/>
            <a:ext cx="8534400" cy="1243012"/>
          </a:xfrm>
          <a:prstGeom prst="rect">
            <a:avLst/>
          </a:prstGeom>
          <a:noFill/>
          <a:ln>
            <a:noFill/>
          </a:ln>
        </p:spPr>
        <p:txBody>
          <a:bodyPr anchorCtr="0" anchor="t" bIns="0" lIns="0" spcFirstLastPara="1" rIns="0" wrap="square" tIns="12050">
            <a:spAutoFit/>
          </a:bodyPr>
          <a:lstStyle/>
          <a:p>
            <a:pPr indent="-12700" lvl="0" marL="1270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Process Management in a Distributed  Environment</a:t>
            </a:r>
            <a:endParaRPr/>
          </a:p>
        </p:txBody>
      </p:sp>
      <p:sp>
        <p:nvSpPr>
          <p:cNvPr id="54" name="Google Shape;54;p2"/>
          <p:cNvSpPr txBox="1"/>
          <p:nvPr/>
        </p:nvSpPr>
        <p:spPr>
          <a:xfrm>
            <a:off x="609600" y="2057400"/>
            <a:ext cx="7620000" cy="1982787"/>
          </a:xfrm>
          <a:prstGeom prst="rect">
            <a:avLst/>
          </a:prstGeom>
          <a:noFill/>
          <a:ln>
            <a:noFill/>
          </a:ln>
        </p:spPr>
        <p:txBody>
          <a:bodyPr anchorCtr="0" anchor="t" bIns="0" lIns="0" spcFirstLastPara="1" rIns="0" wrap="square" tIns="12700">
            <a:spAutoFit/>
          </a:bodyPr>
          <a:lstStyle/>
          <a:p>
            <a:pPr indent="-182562" lvl="0" marL="193675" marR="0" rtl="0" algn="just">
              <a:lnSpc>
                <a:spcPct val="100000"/>
              </a:lnSpc>
              <a:spcBef>
                <a:spcPts val="0"/>
              </a:spcBef>
              <a:spcAft>
                <a:spcPts val="0"/>
              </a:spcAft>
              <a:buClr>
                <a:srgbClr val="292934"/>
              </a:buClr>
              <a:buSzPts val="3200"/>
              <a:buFont typeface="Times New Roman"/>
              <a:buNone/>
            </a:pPr>
            <a:r>
              <a:rPr b="0" i="0" lang="en-US" sz="3200" u="none" cap="none" strike="noStrike">
                <a:solidFill>
                  <a:srgbClr val="292934"/>
                </a:solidFill>
                <a:latin typeface="Times New Roman"/>
                <a:ea typeface="Times New Roman"/>
                <a:cs typeface="Times New Roman"/>
                <a:sym typeface="Times New Roman"/>
              </a:rPr>
              <a:t> Main goal of process management in DS is to make best possible use of existing  resources by providing mechanism and </a:t>
            </a:r>
            <a:r>
              <a:rPr b="0" i="0" lang="en-US" sz="3200" u="none" cap="none" strike="noStrike">
                <a:solidFill>
                  <a:schemeClr val="dk1"/>
                </a:solidFill>
                <a:latin typeface="Times New Roman"/>
                <a:ea typeface="Times New Roman"/>
                <a:cs typeface="Times New Roman"/>
                <a:sym typeface="Times New Roman"/>
              </a:rPr>
              <a:t>policies </a:t>
            </a:r>
            <a:r>
              <a:rPr b="0" i="0" lang="en-US" sz="3200" u="none" cap="none" strike="noStrike">
                <a:solidFill>
                  <a:srgbClr val="292934"/>
                </a:solidFill>
                <a:latin typeface="Times New Roman"/>
                <a:ea typeface="Times New Roman"/>
                <a:cs typeface="Times New Roman"/>
                <a:sym typeface="Times New Roman"/>
              </a:rPr>
              <a:t>for sharing them among processors</a:t>
            </a:r>
            <a:endParaRPr/>
          </a:p>
        </p:txBody>
      </p:sp>
      <p:sp>
        <p:nvSpPr>
          <p:cNvPr id="55" name="Google Shape;55;p2"/>
          <p:cNvSpPr txBox="1"/>
          <p:nvPr/>
        </p:nvSpPr>
        <p:spPr>
          <a:xfrm>
            <a:off x="7680325" y="57150"/>
            <a:ext cx="93662" cy="228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0"/>
          <p:cNvSpPr txBox="1"/>
          <p:nvPr>
            <p:ph type="title"/>
          </p:nvPr>
        </p:nvSpPr>
        <p:spPr>
          <a:xfrm>
            <a:off x="904875" y="0"/>
            <a:ext cx="10678800" cy="690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Advantages of process migration</a:t>
            </a:r>
            <a:endParaRPr/>
          </a:p>
        </p:txBody>
      </p:sp>
      <p:sp>
        <p:nvSpPr>
          <p:cNvPr id="217" name="Google Shape;217;p20"/>
          <p:cNvSpPr txBox="1"/>
          <p:nvPr/>
        </p:nvSpPr>
        <p:spPr>
          <a:xfrm>
            <a:off x="384175" y="801687"/>
            <a:ext cx="8529637" cy="5516562"/>
          </a:xfrm>
          <a:prstGeom prst="rect">
            <a:avLst/>
          </a:prstGeom>
          <a:noFill/>
          <a:ln>
            <a:noFill/>
          </a:ln>
        </p:spPr>
        <p:txBody>
          <a:bodyPr anchorCtr="0" anchor="t" bIns="0" lIns="0" spcFirstLastPara="1" rIns="0" wrap="square" tIns="73650">
            <a:spAutoFit/>
          </a:bodyPr>
          <a:lstStyle/>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Reducing average response time of processes</a:t>
            </a:r>
            <a:endParaRPr/>
          </a:p>
          <a:p>
            <a:pPr indent="-342900" lvl="0" marL="3556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Speeding up individual jobs</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Execute tasks of a job concurrently</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To migrate a job to a node having faster CPU</a:t>
            </a:r>
            <a:endParaRPr/>
          </a:p>
          <a:p>
            <a:pPr indent="-342900" lvl="0" marL="3556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Gaining higher throughput</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Using suitable load balancing policy</a:t>
            </a:r>
            <a:endParaRPr/>
          </a:p>
          <a:p>
            <a:pPr indent="-342900" lvl="0" marL="3556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Utilizing resources effectively</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Depending on the nature of the process, it can be migrated to the most suitable node</a:t>
            </a:r>
            <a:endParaRPr/>
          </a:p>
          <a:p>
            <a:pPr indent="-342900" lvl="0" marL="3556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Reducing network traffic</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Migrate the process closer to the resources it is using most heavily</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To  migrate and cluster two or more  processes which	frequently communicate with  each other, on the same node</a:t>
            </a:r>
            <a:endParaRPr/>
          </a:p>
          <a:p>
            <a:pPr indent="-342900" lvl="0" marL="3556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improving system reliability</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Migrating critical process to more reliable node</a:t>
            </a:r>
            <a:endParaRPr/>
          </a:p>
          <a:p>
            <a:pPr indent="-342900" lvl="0" marL="3556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Improving system security</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A sensitive process may be migrated and run on the secure node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781175" y="2524125"/>
            <a:ext cx="5732462" cy="1368425"/>
          </a:xfrm>
          <a:prstGeom prst="rect">
            <a:avLst/>
          </a:prstGeom>
          <a:noFill/>
          <a:ln>
            <a:noFill/>
          </a:ln>
        </p:spPr>
        <p:txBody>
          <a:bodyPr anchorCtr="0" anchor="t" bIns="0" lIns="0" spcFirstLastPara="1" rIns="0" wrap="square" tIns="13325">
            <a:spAutoFit/>
          </a:bodyPr>
          <a:lstStyle/>
          <a:p>
            <a:pPr indent="-593725" lvl="0" marL="606425"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Resource Management in  Distributed Systems</a:t>
            </a:r>
            <a:endParaRPr/>
          </a:p>
        </p:txBody>
      </p:sp>
      <p:sp>
        <p:nvSpPr>
          <p:cNvPr id="223" name="Google Shape;223;p21"/>
          <p:cNvSpPr/>
          <p:nvPr/>
        </p:nvSpPr>
        <p:spPr>
          <a:xfrm>
            <a:off x="152400" y="762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24" name="Google Shape;224;p21"/>
          <p:cNvSpPr/>
          <p:nvPr/>
        </p:nvSpPr>
        <p:spPr>
          <a:xfrm>
            <a:off x="152400" y="6477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3175000" y="104775"/>
            <a:ext cx="279241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Introduction</a:t>
            </a:r>
            <a:endParaRPr/>
          </a:p>
        </p:txBody>
      </p:sp>
      <p:sp>
        <p:nvSpPr>
          <p:cNvPr id="230" name="Google Shape;230;p22"/>
          <p:cNvSpPr txBox="1"/>
          <p:nvPr/>
        </p:nvSpPr>
        <p:spPr>
          <a:xfrm>
            <a:off x="536575" y="1162050"/>
            <a:ext cx="8074025" cy="4856162"/>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Distributed systems contain a set of resources  interconnected by a network</a:t>
            </a:r>
            <a:endParaRPr/>
          </a:p>
          <a:p>
            <a:pPr indent="-342900" lvl="0" marL="35560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Processes are migrated to fulfill their resource  requirements</a:t>
            </a:r>
            <a:endParaRPr/>
          </a:p>
          <a:p>
            <a:pPr indent="-342900" lvl="0" marL="35560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Resource	manager	are	to	control	the  assignment of resources to processes</a:t>
            </a:r>
            <a:endParaRPr/>
          </a:p>
          <a:p>
            <a:pPr indent="-342900" lvl="0" marL="35560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Resources	can	be	logical	(shared	file)	or  physical (CPU)</a:t>
            </a:r>
            <a:endParaRPr/>
          </a:p>
          <a:p>
            <a:pPr indent="-342900" lvl="0" marL="35560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We consider a resource to be a processor</a:t>
            </a:r>
            <a:endParaRPr/>
          </a:p>
        </p:txBody>
      </p:sp>
      <p:sp>
        <p:nvSpPr>
          <p:cNvPr id="231" name="Google Shape;231;p22"/>
          <p:cNvSpPr/>
          <p:nvPr/>
        </p:nvSpPr>
        <p:spPr>
          <a:xfrm>
            <a:off x="152400" y="762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2" name="Google Shape;232;p22"/>
          <p:cNvSpPr/>
          <p:nvPr/>
        </p:nvSpPr>
        <p:spPr>
          <a:xfrm>
            <a:off x="152400" y="6400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138112" y="203200"/>
            <a:ext cx="8864600"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Types of process scheduling techniques</a:t>
            </a:r>
            <a:endParaRPr/>
          </a:p>
        </p:txBody>
      </p:sp>
      <p:sp>
        <p:nvSpPr>
          <p:cNvPr id="238" name="Google Shape;238;p23"/>
          <p:cNvSpPr txBox="1"/>
          <p:nvPr/>
        </p:nvSpPr>
        <p:spPr>
          <a:xfrm>
            <a:off x="460375" y="1139825"/>
            <a:ext cx="7302500" cy="4740275"/>
          </a:xfrm>
          <a:prstGeom prst="rect">
            <a:avLst/>
          </a:prstGeom>
          <a:noFill/>
          <a:ln>
            <a:noFill/>
          </a:ln>
        </p:spPr>
        <p:txBody>
          <a:bodyPr anchorCtr="0" anchor="t" bIns="0" lIns="0" spcFirstLastPara="1" rIns="0" wrap="square" tIns="111750">
            <a:spAutoFit/>
          </a:bodyPr>
          <a:lstStyle/>
          <a:p>
            <a:pPr indent="-363537" lvl="0" marL="374650" marR="0" rtl="0" algn="l">
              <a:lnSpc>
                <a:spcPct val="100000"/>
              </a:lnSpc>
              <a:spcBef>
                <a:spcPts val="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Task assignment approach</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User processes are collections of related tasks</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Tasks are scheduled to improve performance</a:t>
            </a:r>
            <a:endParaRPr/>
          </a:p>
          <a:p>
            <a:pPr indent="-363537" lvl="0" marL="37465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Load-balancing approach</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Tasks are distributed among nodes so as to  equalize the workload of nodes of the system</a:t>
            </a:r>
            <a:endParaRPr/>
          </a:p>
          <a:p>
            <a:pPr indent="-363537" lvl="0" marL="37465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Load-sharing approach</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Simply attempts to avoid </a:t>
            </a:r>
            <a:r>
              <a:rPr b="0" i="0" lang="en-US" sz="2800" u="none" cap="none" strike="noStrike">
                <a:solidFill>
                  <a:srgbClr val="FF0000"/>
                </a:solidFill>
                <a:latin typeface="Times New Roman"/>
                <a:ea typeface="Times New Roman"/>
                <a:cs typeface="Times New Roman"/>
                <a:sym typeface="Times New Roman"/>
              </a:rPr>
              <a:t>idle nodes </a:t>
            </a:r>
            <a:r>
              <a:rPr b="0" i="0" lang="en-US" sz="2800" u="none" cap="none" strike="noStrike">
                <a:solidFill>
                  <a:schemeClr val="dk1"/>
                </a:solidFill>
                <a:latin typeface="Times New Roman"/>
                <a:ea typeface="Times New Roman"/>
                <a:cs typeface="Times New Roman"/>
                <a:sym typeface="Times New Roman"/>
              </a:rPr>
              <a:t>while  processes wait for being processed</a:t>
            </a:r>
            <a:endParaRPr/>
          </a:p>
        </p:txBody>
      </p:sp>
      <p:sp>
        <p:nvSpPr>
          <p:cNvPr id="239" name="Google Shape;239;p23"/>
          <p:cNvSpPr/>
          <p:nvPr/>
        </p:nvSpPr>
        <p:spPr>
          <a:xfrm>
            <a:off x="152400" y="1066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0" name="Google Shape;240;p23"/>
          <p:cNvSpPr/>
          <p:nvPr/>
        </p:nvSpPr>
        <p:spPr>
          <a:xfrm>
            <a:off x="152400" y="6400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26987" y="46037"/>
            <a:ext cx="9042400" cy="6350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Desirable features of a scheduling algorithm</a:t>
            </a:r>
            <a:endParaRPr/>
          </a:p>
        </p:txBody>
      </p:sp>
      <p:sp>
        <p:nvSpPr>
          <p:cNvPr id="246" name="Google Shape;246;p24"/>
          <p:cNvSpPr txBox="1"/>
          <p:nvPr/>
        </p:nvSpPr>
        <p:spPr>
          <a:xfrm>
            <a:off x="79375" y="817562"/>
            <a:ext cx="8986837" cy="5356225"/>
          </a:xfrm>
          <a:prstGeom prst="rect">
            <a:avLst/>
          </a:prstGeom>
          <a:noFill/>
          <a:ln>
            <a:noFill/>
          </a:ln>
        </p:spPr>
        <p:txBody>
          <a:bodyPr anchorCtr="0" anchor="t" bIns="0" lIns="0" spcFirstLastPara="1" rIns="0" wrap="square" tIns="99675">
            <a:spAutoFit/>
          </a:bodyPr>
          <a:lstStyle/>
          <a:p>
            <a:pPr indent="-342900" lvl="0" marL="35560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No A Priori Knowledge about Processes</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User does not want to specify information about characteristic and  requirements</a:t>
            </a:r>
            <a:endParaRPr/>
          </a:p>
          <a:p>
            <a:pPr indent="-342900" lvl="0" marL="355600" marR="0" rtl="0" algn="l">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Dynamic in nature</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Decision should be based on the changing load of nodes and not on  fixed static policy</a:t>
            </a:r>
            <a:endParaRPr/>
          </a:p>
          <a:p>
            <a:pPr indent="-342900" lvl="0" marL="355600" marR="0" rtl="0" algn="l">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Quick decision-making capability</a:t>
            </a:r>
            <a:endParaRPr/>
          </a:p>
          <a:p>
            <a:pPr indent="-285750" lvl="1" marL="7556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Algorithm must make quick decision about the assignment of task  to nodes of system</a:t>
            </a:r>
            <a:endParaRPr/>
          </a:p>
          <a:p>
            <a:pPr indent="-342900" lvl="0" marL="355600" marR="0" rtl="0" algn="l">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Balanced system performance and scheduling overhead</a:t>
            </a:r>
            <a:endParaRPr/>
          </a:p>
          <a:p>
            <a:pPr indent="-285750" lvl="1" marL="7556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Great amount of information gives more intelligent decision, but</a:t>
            </a:r>
            <a:endParaRPr/>
          </a:p>
          <a:p>
            <a:pPr indent="-342900" lvl="0" marL="3556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increases overhead</a:t>
            </a:r>
            <a:endParaRPr/>
          </a:p>
        </p:txBody>
      </p:sp>
      <p:sp>
        <p:nvSpPr>
          <p:cNvPr id="247" name="Google Shape;247;p24"/>
          <p:cNvSpPr/>
          <p:nvPr/>
        </p:nvSpPr>
        <p:spPr>
          <a:xfrm>
            <a:off x="152400" y="9144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8" name="Google Shape;248;p24"/>
          <p:cNvSpPr/>
          <p:nvPr/>
        </p:nvSpPr>
        <p:spPr>
          <a:xfrm>
            <a:off x="152400" y="62484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25"/>
          <p:cNvSpPr txBox="1"/>
          <p:nvPr>
            <p:ph type="title"/>
          </p:nvPr>
        </p:nvSpPr>
        <p:spPr>
          <a:xfrm>
            <a:off x="125412" y="0"/>
            <a:ext cx="9040812" cy="635000"/>
          </a:xfrm>
          <a:prstGeom prst="rect">
            <a:avLst/>
          </a:prstGeom>
          <a:noFill/>
          <a:ln>
            <a:noFill/>
          </a:ln>
        </p:spPr>
        <p:txBody>
          <a:bodyPr anchorCtr="0" anchor="t" bIns="0" lIns="0" spcFirstLastPara="1" rIns="0" wrap="square" tIns="12050">
            <a:spAutoFit/>
          </a:bodyPr>
          <a:lstStyle/>
          <a:p>
            <a:pPr indent="0" lvl="0" marL="12700" rtl="0" algn="ctr">
              <a:lnSpc>
                <a:spcPct val="100000"/>
              </a:lnSpc>
              <a:spcBef>
                <a:spcPts val="0"/>
              </a:spcBef>
              <a:spcAft>
                <a:spcPts val="0"/>
              </a:spcAft>
              <a:buClr>
                <a:schemeClr val="dk1"/>
              </a:buClr>
              <a:buSzPts val="4000"/>
              <a:buFont typeface="Times New Roman"/>
              <a:buNone/>
            </a:pPr>
            <a:r>
              <a:rPr b="0" i="0" lang="en-US" sz="4000" u="none">
                <a:solidFill>
                  <a:schemeClr val="dk1"/>
                </a:solidFill>
                <a:latin typeface="Times New Roman"/>
                <a:ea typeface="Times New Roman"/>
                <a:cs typeface="Times New Roman"/>
                <a:sym typeface="Times New Roman"/>
              </a:rPr>
              <a:t>Desirable features of a scheduling algorithm</a:t>
            </a:r>
            <a:endParaRPr/>
          </a:p>
        </p:txBody>
      </p:sp>
      <p:sp>
        <p:nvSpPr>
          <p:cNvPr id="254" name="Google Shape;254;p25"/>
          <p:cNvSpPr txBox="1"/>
          <p:nvPr/>
        </p:nvSpPr>
        <p:spPr>
          <a:xfrm>
            <a:off x="79375" y="679450"/>
            <a:ext cx="8986837" cy="5502275"/>
          </a:xfrm>
          <a:prstGeom prst="rect">
            <a:avLst/>
          </a:prstGeom>
          <a:noFill/>
          <a:ln>
            <a:noFill/>
          </a:ln>
        </p:spPr>
        <p:txBody>
          <a:bodyPr anchorCtr="0" anchor="t" bIns="0" lIns="0" spcFirstLastPara="1" rIns="0" wrap="square" tIns="87625">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Stability</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Unstable when all processes are migrating without accomplishing any  useful work</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It occurs when the nodes turn from lightly-loaded to heavily-loaded state  and vice versa</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Scalability</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A scheduling algorithm should be capable of handling small as well as  large networks</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Fault tolerance</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Should be capable of working after the crash of one or more nodes of the  system</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Fairness of Service</a:t>
            </a:r>
            <a:endParaRPr/>
          </a:p>
          <a:p>
            <a:pPr indent="-285750" lvl="1" marL="755650" marR="0" rtl="0" algn="l">
              <a:lnSpc>
                <a:spcPct val="100000"/>
              </a:lnSpc>
              <a:spcBef>
                <a:spcPts val="500"/>
              </a:spcBef>
              <a:spcAft>
                <a:spcPts val="0"/>
              </a:spcAft>
              <a:buClr>
                <a:schemeClr val="dk1"/>
              </a:buClr>
              <a:buSzPts val="2200"/>
              <a:buFont typeface="Noto Sans Symbols"/>
              <a:buChar char="❑"/>
            </a:pPr>
            <a:r>
              <a:rPr b="0" i="0" lang="en-US" sz="2200" u="none" cap="none" strike="noStrike">
                <a:solidFill>
                  <a:schemeClr val="dk1"/>
                </a:solidFill>
                <a:latin typeface="Times New Roman"/>
                <a:ea typeface="Times New Roman"/>
                <a:cs typeface="Times New Roman"/>
                <a:sym typeface="Times New Roman"/>
              </a:rPr>
              <a:t>More users initiating	equivalent	processes  expect to receive	the same  quality of service</a:t>
            </a:r>
            <a:endParaRPr/>
          </a:p>
        </p:txBody>
      </p:sp>
      <p:sp>
        <p:nvSpPr>
          <p:cNvPr id="255" name="Google Shape;255;p25"/>
          <p:cNvSpPr/>
          <p:nvPr/>
        </p:nvSpPr>
        <p:spPr>
          <a:xfrm>
            <a:off x="152400" y="762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6" name="Google Shape;256;p25"/>
          <p:cNvSpPr/>
          <p:nvPr/>
        </p:nvSpPr>
        <p:spPr>
          <a:xfrm>
            <a:off x="152400" y="6400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26"/>
          <p:cNvSpPr txBox="1"/>
          <p:nvPr/>
        </p:nvSpPr>
        <p:spPr>
          <a:xfrm>
            <a:off x="536575" y="4933950"/>
            <a:ext cx="8093100" cy="1098600"/>
          </a:xfrm>
          <a:prstGeom prst="rect">
            <a:avLst/>
          </a:prstGeom>
          <a:noFill/>
          <a:ln>
            <a:noFill/>
          </a:ln>
        </p:spPr>
        <p:txBody>
          <a:bodyPr anchorCtr="0" anchor="t" bIns="0" lIns="0" spcFirstLastPara="1" rIns="0" wrap="square" tIns="12700">
            <a:spAutoFit/>
          </a:bodyPr>
          <a:lstStyle/>
          <a:p>
            <a:pPr indent="0" lvl="0" marL="4810125"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Cooperative	Noncooperative</a:t>
            </a:r>
            <a:endParaRPr/>
          </a:p>
          <a:p>
            <a:pPr indent="0" lvl="0" marL="4810125" marR="0" rtl="0" algn="l">
              <a:lnSpc>
                <a:spcPct val="100000"/>
              </a:lnSpc>
              <a:spcBef>
                <a:spcPts val="0"/>
              </a:spcBef>
              <a:spcAft>
                <a:spcPts val="0"/>
              </a:spcAft>
              <a:buClr>
                <a:schemeClr val="dk1"/>
              </a:buClr>
              <a:buSzPts val="2100"/>
              <a:buFont typeface="Calibri"/>
              <a:buNone/>
            </a:pPr>
            <a:r>
              <a:t/>
            </a:r>
            <a:endParaRPr b="0" i="0" sz="2100" u="none">
              <a:solidFill>
                <a:schemeClr val="dk1"/>
              </a:solidFill>
              <a:latin typeface="Times New Roman"/>
              <a:ea typeface="Times New Roman"/>
              <a:cs typeface="Times New Roman"/>
              <a:sym typeface="Times New Roman"/>
            </a:endParaRPr>
          </a:p>
          <a:p>
            <a:pPr indent="0" lvl="0" marL="4810125" marR="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A Taxonomy of Load-Balancing Algorithms</a:t>
            </a:r>
            <a:endParaRPr/>
          </a:p>
        </p:txBody>
      </p:sp>
      <p:sp>
        <p:nvSpPr>
          <p:cNvPr id="262" name="Google Shape;262;p26"/>
          <p:cNvSpPr txBox="1"/>
          <p:nvPr>
            <p:ph type="title"/>
          </p:nvPr>
        </p:nvSpPr>
        <p:spPr>
          <a:xfrm>
            <a:off x="1711325" y="279400"/>
            <a:ext cx="5726112" cy="696912"/>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Load-balancing approach</a:t>
            </a:r>
            <a:endParaRPr/>
          </a:p>
        </p:txBody>
      </p:sp>
      <p:sp>
        <p:nvSpPr>
          <p:cNvPr id="263" name="Google Shape;263;p26"/>
          <p:cNvSpPr txBox="1"/>
          <p:nvPr/>
        </p:nvSpPr>
        <p:spPr>
          <a:xfrm>
            <a:off x="2003425" y="1803400"/>
            <a:ext cx="4141787" cy="4524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Load-balancing algorithms</a:t>
            </a:r>
            <a:endParaRPr/>
          </a:p>
        </p:txBody>
      </p:sp>
      <p:sp>
        <p:nvSpPr>
          <p:cNvPr id="264" name="Google Shape;264;p26"/>
          <p:cNvSpPr txBox="1"/>
          <p:nvPr/>
        </p:nvSpPr>
        <p:spPr>
          <a:xfrm>
            <a:off x="5319712" y="2798762"/>
            <a:ext cx="866775"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Dynamic</a:t>
            </a:r>
            <a:endParaRPr/>
          </a:p>
        </p:txBody>
      </p:sp>
      <p:sp>
        <p:nvSpPr>
          <p:cNvPr id="265" name="Google Shape;265;p26"/>
          <p:cNvSpPr txBox="1"/>
          <p:nvPr/>
        </p:nvSpPr>
        <p:spPr>
          <a:xfrm>
            <a:off x="1973262" y="2798762"/>
            <a:ext cx="547687" cy="3000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p:txBody>
      </p:sp>
      <p:sp>
        <p:nvSpPr>
          <p:cNvPr id="266" name="Google Shape;266;p26"/>
          <p:cNvSpPr txBox="1"/>
          <p:nvPr/>
        </p:nvSpPr>
        <p:spPr>
          <a:xfrm>
            <a:off x="620712" y="3789362"/>
            <a:ext cx="1271587" cy="3016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p:txBody>
      </p:sp>
      <p:sp>
        <p:nvSpPr>
          <p:cNvPr id="267" name="Google Shape;267;p26"/>
          <p:cNvSpPr txBox="1"/>
          <p:nvPr/>
        </p:nvSpPr>
        <p:spPr>
          <a:xfrm>
            <a:off x="2646362" y="3789362"/>
            <a:ext cx="1182687" cy="3016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Probabilistic</a:t>
            </a:r>
            <a:endParaRPr/>
          </a:p>
        </p:txBody>
      </p:sp>
      <p:sp>
        <p:nvSpPr>
          <p:cNvPr id="268" name="Google Shape;268;p26"/>
          <p:cNvSpPr txBox="1"/>
          <p:nvPr/>
        </p:nvSpPr>
        <p:spPr>
          <a:xfrm>
            <a:off x="4449762" y="3789362"/>
            <a:ext cx="1082675" cy="3016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Centralized</a:t>
            </a:r>
            <a:endParaRPr/>
          </a:p>
        </p:txBody>
      </p:sp>
      <p:sp>
        <p:nvSpPr>
          <p:cNvPr id="269" name="Google Shape;269;p26"/>
          <p:cNvSpPr txBox="1"/>
          <p:nvPr/>
        </p:nvSpPr>
        <p:spPr>
          <a:xfrm>
            <a:off x="6292850" y="3789362"/>
            <a:ext cx="1054100" cy="3016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Distributed</a:t>
            </a:r>
            <a:endParaRPr/>
          </a:p>
        </p:txBody>
      </p:sp>
      <p:sp>
        <p:nvSpPr>
          <p:cNvPr id="270" name="Google Shape;270;p26"/>
          <p:cNvSpPr/>
          <p:nvPr/>
        </p:nvSpPr>
        <p:spPr>
          <a:xfrm>
            <a:off x="2286000" y="2239962"/>
            <a:ext cx="1752600" cy="609600"/>
          </a:xfrm>
          <a:custGeom>
            <a:rect b="b" l="l" r="r" t="t"/>
            <a:pathLst>
              <a:path extrusionOk="0" h="609600" w="1752600">
                <a:moveTo>
                  <a:pt x="0" y="609600"/>
                </a:moveTo>
                <a:lnTo>
                  <a:pt x="175260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1" name="Google Shape;271;p26"/>
          <p:cNvSpPr/>
          <p:nvPr/>
        </p:nvSpPr>
        <p:spPr>
          <a:xfrm>
            <a:off x="4114800" y="2239962"/>
            <a:ext cx="1600200" cy="609600"/>
          </a:xfrm>
          <a:custGeom>
            <a:rect b="b" l="l" r="r" t="t"/>
            <a:pathLst>
              <a:path extrusionOk="0" h="609600" w="1600200">
                <a:moveTo>
                  <a:pt x="1600200" y="609600"/>
                </a:moveTo>
                <a:lnTo>
                  <a:pt x="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2" name="Google Shape;272;p26"/>
          <p:cNvSpPr/>
          <p:nvPr/>
        </p:nvSpPr>
        <p:spPr>
          <a:xfrm>
            <a:off x="1219200" y="3154362"/>
            <a:ext cx="990600" cy="685800"/>
          </a:xfrm>
          <a:custGeom>
            <a:rect b="b" l="l" r="r" t="t"/>
            <a:pathLst>
              <a:path extrusionOk="0" h="685800" w="990600">
                <a:moveTo>
                  <a:pt x="0" y="685800"/>
                </a:moveTo>
                <a:lnTo>
                  <a:pt x="99060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3" name="Google Shape;273;p26"/>
          <p:cNvSpPr/>
          <p:nvPr/>
        </p:nvSpPr>
        <p:spPr>
          <a:xfrm>
            <a:off x="2286000" y="3154362"/>
            <a:ext cx="914400" cy="685800"/>
          </a:xfrm>
          <a:custGeom>
            <a:rect b="b" l="l" r="r" t="t"/>
            <a:pathLst>
              <a:path extrusionOk="0" h="685800" w="914400">
                <a:moveTo>
                  <a:pt x="914400" y="685800"/>
                </a:moveTo>
                <a:lnTo>
                  <a:pt x="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4" name="Google Shape;274;p26"/>
          <p:cNvSpPr/>
          <p:nvPr/>
        </p:nvSpPr>
        <p:spPr>
          <a:xfrm>
            <a:off x="4724400" y="3154362"/>
            <a:ext cx="990600" cy="685800"/>
          </a:xfrm>
          <a:custGeom>
            <a:rect b="b" l="l" r="r" t="t"/>
            <a:pathLst>
              <a:path extrusionOk="0" h="685800" w="990600">
                <a:moveTo>
                  <a:pt x="0" y="685800"/>
                </a:moveTo>
                <a:lnTo>
                  <a:pt x="99060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5" name="Google Shape;275;p26"/>
          <p:cNvSpPr/>
          <p:nvPr/>
        </p:nvSpPr>
        <p:spPr>
          <a:xfrm>
            <a:off x="5791200" y="3154362"/>
            <a:ext cx="914400" cy="685800"/>
          </a:xfrm>
          <a:custGeom>
            <a:rect b="b" l="l" r="r" t="t"/>
            <a:pathLst>
              <a:path extrusionOk="0" h="685800" w="914400">
                <a:moveTo>
                  <a:pt x="914400" y="685800"/>
                </a:moveTo>
                <a:lnTo>
                  <a:pt x="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6" name="Google Shape;276;p26"/>
          <p:cNvSpPr/>
          <p:nvPr/>
        </p:nvSpPr>
        <p:spPr>
          <a:xfrm>
            <a:off x="5715000" y="4144962"/>
            <a:ext cx="990600" cy="838200"/>
          </a:xfrm>
          <a:custGeom>
            <a:rect b="b" l="l" r="r" t="t"/>
            <a:pathLst>
              <a:path extrusionOk="0" h="838200" w="990600">
                <a:moveTo>
                  <a:pt x="0" y="838200"/>
                </a:moveTo>
                <a:lnTo>
                  <a:pt x="99060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7" name="Google Shape;277;p26"/>
          <p:cNvSpPr/>
          <p:nvPr/>
        </p:nvSpPr>
        <p:spPr>
          <a:xfrm>
            <a:off x="6781800" y="4144962"/>
            <a:ext cx="914400" cy="838200"/>
          </a:xfrm>
          <a:custGeom>
            <a:rect b="b" l="l" r="r" t="t"/>
            <a:pathLst>
              <a:path extrusionOk="0" h="838200" w="914400">
                <a:moveTo>
                  <a:pt x="914400" y="838200"/>
                </a:moveTo>
                <a:lnTo>
                  <a:pt x="0" y="0"/>
                </a:lnTo>
              </a:path>
            </a:pathLst>
          </a:custGeom>
          <a:noFill/>
          <a:ln cap="flat" cmpd="sng" w="19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8" name="Google Shape;278;p26"/>
          <p:cNvSpPr/>
          <p:nvPr/>
        </p:nvSpPr>
        <p:spPr>
          <a:xfrm>
            <a:off x="152400" y="10668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27"/>
          <p:cNvSpPr txBox="1"/>
          <p:nvPr>
            <p:ph type="title"/>
          </p:nvPr>
        </p:nvSpPr>
        <p:spPr>
          <a:xfrm>
            <a:off x="1711325" y="20637"/>
            <a:ext cx="572611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Load-balancing approach</a:t>
            </a:r>
            <a:endParaRPr/>
          </a:p>
        </p:txBody>
      </p:sp>
      <p:sp>
        <p:nvSpPr>
          <p:cNvPr id="284" name="Google Shape;284;p27"/>
          <p:cNvSpPr txBox="1"/>
          <p:nvPr/>
        </p:nvSpPr>
        <p:spPr>
          <a:xfrm>
            <a:off x="231775" y="571500"/>
            <a:ext cx="8528050" cy="5511800"/>
          </a:xfrm>
          <a:prstGeom prst="rect">
            <a:avLst/>
          </a:prstGeom>
          <a:noFill/>
          <a:ln>
            <a:noFill/>
          </a:ln>
        </p:spPr>
        <p:txBody>
          <a:bodyPr anchorCtr="0" anchor="t" bIns="0" lIns="0" spcFirstLastPara="1" rIns="0" wrap="square" tIns="141600">
            <a:spAutoFit/>
          </a:bodyPr>
          <a:lstStyle/>
          <a:p>
            <a:pPr indent="0" lvl="0" marL="153987"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Type of load-balancing algorithms</a:t>
            </a:r>
            <a:endParaRPr/>
          </a:p>
          <a:p>
            <a:pPr indent="-197104" lvl="0" marL="153987" marR="0" rtl="0" algn="l">
              <a:lnSpc>
                <a:spcPct val="100000"/>
              </a:lnSpc>
              <a:spcBef>
                <a:spcPts val="13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Static versus Dynamic</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Static	algorithms	use	only	information	about	the  average behavior of the system</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Static	algorithms	ignore	the	current	state	or	load	of  the nodes in the system</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Dynamic	algorithms	collect	state	information	and  react to system state if it changed</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Static algorithms are much more simpler</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Dynamic	algorithms	are	able	to	give	significantly  better performance</a:t>
            </a:r>
            <a:endParaRPr/>
          </a:p>
        </p:txBody>
      </p:sp>
      <p:sp>
        <p:nvSpPr>
          <p:cNvPr id="285" name="Google Shape;285;p27"/>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86" name="Google Shape;286;p27"/>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0" name="Shape 290"/>
        <p:cNvGrpSpPr/>
        <p:nvPr/>
      </p:nvGrpSpPr>
      <p:grpSpPr>
        <a:xfrm>
          <a:off x="0" y="0"/>
          <a:ext cx="0" cy="0"/>
          <a:chOff x="0" y="0"/>
          <a:chExt cx="0" cy="0"/>
        </a:xfrm>
      </p:grpSpPr>
      <p:sp>
        <p:nvSpPr>
          <p:cNvPr id="291" name="Google Shape;291;p28"/>
          <p:cNvSpPr txBox="1"/>
          <p:nvPr>
            <p:ph type="title"/>
          </p:nvPr>
        </p:nvSpPr>
        <p:spPr>
          <a:xfrm>
            <a:off x="1711325" y="20637"/>
            <a:ext cx="572611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Load-balancing approach</a:t>
            </a:r>
            <a:endParaRPr/>
          </a:p>
        </p:txBody>
      </p:sp>
      <p:sp>
        <p:nvSpPr>
          <p:cNvPr id="292" name="Google Shape;292;p28"/>
          <p:cNvSpPr txBox="1"/>
          <p:nvPr/>
        </p:nvSpPr>
        <p:spPr>
          <a:xfrm>
            <a:off x="231775" y="514350"/>
            <a:ext cx="8607425" cy="5556250"/>
          </a:xfrm>
          <a:prstGeom prst="rect">
            <a:avLst/>
          </a:prstGeom>
          <a:noFill/>
          <a:ln>
            <a:noFill/>
          </a:ln>
        </p:spPr>
        <p:txBody>
          <a:bodyPr anchorCtr="0" anchor="t" bIns="0" lIns="0" spcFirstLastPara="1" rIns="0" wrap="square" tIns="198750">
            <a:spAutoFit/>
          </a:bodyPr>
          <a:lstStyle/>
          <a:p>
            <a:pPr indent="0" lvl="0" marL="7620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Type of static load-balancing algorithms</a:t>
            </a:r>
            <a:endParaRPr/>
          </a:p>
          <a:p>
            <a:pPr indent="-197104" lvl="0" marL="76200" marR="0" rtl="0" algn="just">
              <a:lnSpc>
                <a:spcPct val="100000"/>
              </a:lnSpc>
              <a:spcBef>
                <a:spcPts val="19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Deterministic versus Probabilistic</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Deterministic algorithms use the information about the  properties of the nodes and the characteristic of  processes to be scheduled</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Probabilistic algorithms use information of static  attributes of the system (e.g. number of nodes,  processing capability, topology) to formulate simple  process placement rules</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Deterministic approach is difficult to optimize</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Probabilistic approach has poor performance</a:t>
            </a:r>
            <a:endParaRPr/>
          </a:p>
        </p:txBody>
      </p:sp>
      <p:sp>
        <p:nvSpPr>
          <p:cNvPr id="293" name="Google Shape;293;p28"/>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4" name="Google Shape;294;p28"/>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p29"/>
          <p:cNvSpPr txBox="1"/>
          <p:nvPr>
            <p:ph type="title"/>
          </p:nvPr>
        </p:nvSpPr>
        <p:spPr>
          <a:xfrm>
            <a:off x="236537" y="-153987"/>
            <a:ext cx="8670925" cy="1187450"/>
          </a:xfrm>
          <a:prstGeom prst="rect">
            <a:avLst/>
          </a:prstGeom>
          <a:noFill/>
          <a:ln>
            <a:noFill/>
          </a:ln>
        </p:spPr>
        <p:txBody>
          <a:bodyPr anchorCtr="0" anchor="t" bIns="0" lIns="0" spcFirstLastPara="1" rIns="0" wrap="square" tIns="127300">
            <a:spAutoFit/>
          </a:bodyPr>
          <a:lstStyle/>
          <a:p>
            <a:pPr indent="0" lvl="0" marL="4762"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Load-balancing approach</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Type of dynamic load-balancing algorithms</a:t>
            </a:r>
            <a:endParaRPr/>
          </a:p>
        </p:txBody>
      </p:sp>
      <p:sp>
        <p:nvSpPr>
          <p:cNvPr id="300" name="Google Shape;300;p29"/>
          <p:cNvSpPr txBox="1"/>
          <p:nvPr/>
        </p:nvSpPr>
        <p:spPr>
          <a:xfrm>
            <a:off x="231775" y="1292225"/>
            <a:ext cx="8528050" cy="4370387"/>
          </a:xfrm>
          <a:prstGeom prst="rect">
            <a:avLst/>
          </a:prstGeom>
          <a:noFill/>
          <a:ln>
            <a:noFill/>
          </a:ln>
        </p:spPr>
        <p:txBody>
          <a:bodyPr anchorCtr="0" anchor="t" bIns="0" lIns="0" spcFirstLastPara="1" rIns="0" wrap="square" tIns="112375">
            <a:spAutoFit/>
          </a:bodyPr>
          <a:lstStyle/>
          <a:p>
            <a:pPr indent="-363537" lvl="0" marL="374650" marR="0" rtl="0" algn="l">
              <a:lnSpc>
                <a:spcPct val="100000"/>
              </a:lnSpc>
              <a:spcBef>
                <a:spcPts val="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Centralized versus Distributed</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Centralized	approach	collects	information	to	server  node and makes assignment decision</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Distributed	approach	contains	entities	to	make  decisions on a predefined set of nodes</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Centralized	algorithms	can	make	efficient	decisions,  have lower fault-tolerance</a:t>
            </a:r>
            <a:endParaRPr/>
          </a:p>
          <a:p>
            <a:pPr indent="-285750" lvl="1" marL="755650"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Distributed	algorithms	avoid	the	bottleneck	of  collecting state information and react faster</a:t>
            </a:r>
            <a:endParaRPr/>
          </a:p>
        </p:txBody>
      </p:sp>
      <p:sp>
        <p:nvSpPr>
          <p:cNvPr id="301" name="Google Shape;301;p29"/>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2" name="Google Shape;302;p29"/>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3"/>
          <p:cNvSpPr txBox="1"/>
          <p:nvPr>
            <p:ph type="title"/>
          </p:nvPr>
        </p:nvSpPr>
        <p:spPr>
          <a:xfrm>
            <a:off x="1862725" y="65975"/>
            <a:ext cx="6197700" cy="690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Concept of</a:t>
            </a:r>
            <a:r>
              <a:rPr lang="en-US"/>
              <a:t> </a:t>
            </a:r>
            <a:r>
              <a:rPr b="0" i="0" lang="en-US" sz="4400" u="none">
                <a:solidFill>
                  <a:schemeClr val="dk1"/>
                </a:solidFill>
                <a:latin typeface="Times New Roman"/>
                <a:ea typeface="Times New Roman"/>
                <a:cs typeface="Times New Roman"/>
                <a:sym typeface="Times New Roman"/>
              </a:rPr>
              <a:t>Process</a:t>
            </a:r>
            <a:endParaRPr/>
          </a:p>
        </p:txBody>
      </p:sp>
      <p:sp>
        <p:nvSpPr>
          <p:cNvPr id="61" name="Google Shape;61;p3"/>
          <p:cNvSpPr txBox="1"/>
          <p:nvPr/>
        </p:nvSpPr>
        <p:spPr>
          <a:xfrm>
            <a:off x="279038" y="1219988"/>
            <a:ext cx="8941500" cy="1491000"/>
          </a:xfrm>
          <a:prstGeom prst="rect">
            <a:avLst/>
          </a:prstGeom>
          <a:noFill/>
          <a:ln>
            <a:noFill/>
          </a:ln>
        </p:spPr>
        <p:txBody>
          <a:bodyPr anchorCtr="0" anchor="t" bIns="0" lIns="0" spcFirstLastPara="1" rIns="0" wrap="square" tIns="13325">
            <a:spAutoFit/>
          </a:bodyPr>
          <a:lstStyle/>
          <a:p>
            <a:pPr indent="-363537" lvl="0" marL="374650" marR="0" rtl="0" algn="l">
              <a:lnSpc>
                <a:spcPct val="100000"/>
              </a:lnSpc>
              <a:spcBef>
                <a:spcPts val="0"/>
              </a:spcBef>
              <a:spcAft>
                <a:spcPts val="0"/>
              </a:spcAft>
              <a:buClr>
                <a:srgbClr val="C00000"/>
              </a:buClr>
              <a:buSzPts val="3104"/>
              <a:buFont typeface="Noto Sans Symbols"/>
              <a:buChar char="❑"/>
            </a:pPr>
            <a:r>
              <a:rPr b="0" i="0" lang="en-US" sz="3200" u="none" cap="none" strike="noStrike">
                <a:solidFill>
                  <a:srgbClr val="C00000"/>
                </a:solidFill>
                <a:latin typeface="Times New Roman"/>
                <a:ea typeface="Times New Roman"/>
                <a:cs typeface="Times New Roman"/>
                <a:sym typeface="Times New Roman"/>
              </a:rPr>
              <a:t>Process: </a:t>
            </a:r>
            <a:r>
              <a:rPr b="0" i="0" lang="en-US" sz="3200" u="none" cap="none" strike="noStrike">
                <a:solidFill>
                  <a:schemeClr val="dk1"/>
                </a:solidFill>
                <a:latin typeface="Times New Roman"/>
                <a:ea typeface="Times New Roman"/>
                <a:cs typeface="Times New Roman"/>
                <a:sym typeface="Times New Roman"/>
              </a:rPr>
              <a:t> An operating system abstraction representing an instance of a running computer program."</a:t>
            </a:r>
            <a:endParaRPr/>
          </a:p>
        </p:txBody>
      </p:sp>
      <p:sp>
        <p:nvSpPr>
          <p:cNvPr id="62" name="Google Shape;62;p3"/>
          <p:cNvSpPr txBox="1"/>
          <p:nvPr/>
        </p:nvSpPr>
        <p:spPr>
          <a:xfrm>
            <a:off x="5405437" y="1619250"/>
            <a:ext cx="3203700" cy="2289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3200"/>
              <a:buFont typeface="Times New Roman"/>
              <a:buNone/>
            </a:pPr>
            <a:r>
              <a:t/>
            </a:r>
            <a:endParaRPr/>
          </a:p>
        </p:txBody>
      </p:sp>
      <p:sp>
        <p:nvSpPr>
          <p:cNvPr id="63" name="Google Shape;63;p3"/>
          <p:cNvSpPr txBox="1"/>
          <p:nvPr/>
        </p:nvSpPr>
        <p:spPr>
          <a:xfrm>
            <a:off x="527888" y="1225225"/>
            <a:ext cx="8443800" cy="2289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3200"/>
              <a:buFont typeface="Times New Roman"/>
              <a:buNone/>
            </a:pPr>
            <a:r>
              <a:t/>
            </a:r>
            <a:endParaRPr/>
          </a:p>
        </p:txBody>
      </p:sp>
      <p:sp>
        <p:nvSpPr>
          <p:cNvPr id="64" name="Google Shape;64;p3"/>
          <p:cNvSpPr txBox="1"/>
          <p:nvPr/>
        </p:nvSpPr>
        <p:spPr>
          <a:xfrm>
            <a:off x="576362" y="2484387"/>
            <a:ext cx="6859500" cy="1500600"/>
          </a:xfrm>
          <a:prstGeom prst="rect">
            <a:avLst/>
          </a:prstGeom>
          <a:noFill/>
          <a:ln>
            <a:noFill/>
          </a:ln>
        </p:spPr>
        <p:txBody>
          <a:bodyPr anchorCtr="0" anchor="t" bIns="0" lIns="0" spcFirstLastPara="1" rIns="0" wrap="square" tIns="116825">
            <a:spAutoFit/>
          </a:bodyPr>
          <a:lstStyle/>
          <a:p>
            <a:pPr indent="-170688" lvl="0" marL="12700" marR="0" rtl="0" algn="l">
              <a:lnSpc>
                <a:spcPct val="100000"/>
              </a:lnSpc>
              <a:spcBef>
                <a:spcPts val="7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Consists of data,	stack, register contents, and  specific to the underlying OS</a:t>
            </a:r>
            <a:endParaRPr/>
          </a:p>
          <a:p>
            <a:pPr indent="-170688" lvl="0" marL="12700" marR="0" rtl="0" algn="l">
              <a:lnSpc>
                <a:spcPct val="100000"/>
              </a:lnSpc>
              <a:spcBef>
                <a:spcPts val="7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Can have one or more threads of control</a:t>
            </a:r>
            <a:endParaRPr/>
          </a:p>
        </p:txBody>
      </p:sp>
      <p:sp>
        <p:nvSpPr>
          <p:cNvPr id="65" name="Google Shape;65;p3"/>
          <p:cNvSpPr txBox="1"/>
          <p:nvPr/>
        </p:nvSpPr>
        <p:spPr>
          <a:xfrm>
            <a:off x="7435850" y="3175000"/>
            <a:ext cx="1177925" cy="4524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the state</a:t>
            </a:r>
            <a:endParaRPr/>
          </a:p>
        </p:txBody>
      </p:sp>
      <p:sp>
        <p:nvSpPr>
          <p:cNvPr id="66" name="Google Shape;66;p3"/>
          <p:cNvSpPr txBox="1"/>
          <p:nvPr/>
        </p:nvSpPr>
        <p:spPr>
          <a:xfrm>
            <a:off x="890587" y="4621212"/>
            <a:ext cx="7718425" cy="757237"/>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304"/>
              <a:buFont typeface="Noto Sans Symbols"/>
              <a:buChar char="❑"/>
            </a:pPr>
            <a:r>
              <a:rPr b="0" i="0" lang="en-US" sz="2400" u="none" cap="none" strike="noStrike">
                <a:solidFill>
                  <a:schemeClr val="dk1"/>
                </a:solidFill>
                <a:latin typeface="Times New Roman"/>
                <a:ea typeface="Times New Roman"/>
                <a:cs typeface="Times New Roman"/>
                <a:sym typeface="Times New Roman"/>
              </a:rPr>
              <a:t>Consists of their own stack and register contents,	but share a  process’s address space and signals.</a:t>
            </a:r>
            <a:endParaRPr/>
          </a:p>
        </p:txBody>
      </p:sp>
      <p:sp>
        <p:nvSpPr>
          <p:cNvPr id="67" name="Google Shape;67;p3"/>
          <p:cNvSpPr/>
          <p:nvPr/>
        </p:nvSpPr>
        <p:spPr>
          <a:xfrm>
            <a:off x="152400" y="990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8" name="Google Shape;68;p3"/>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30"/>
          <p:cNvSpPr txBox="1"/>
          <p:nvPr>
            <p:ph type="title"/>
          </p:nvPr>
        </p:nvSpPr>
        <p:spPr>
          <a:xfrm>
            <a:off x="1711325" y="20637"/>
            <a:ext cx="5726112" cy="107156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Load-balancing approach</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Type of distributed load-balancing algorithms</a:t>
            </a:r>
            <a:endParaRPr/>
          </a:p>
        </p:txBody>
      </p:sp>
      <p:sp>
        <p:nvSpPr>
          <p:cNvPr id="308" name="Google Shape;308;p30"/>
          <p:cNvSpPr txBox="1"/>
          <p:nvPr/>
        </p:nvSpPr>
        <p:spPr>
          <a:xfrm>
            <a:off x="307975" y="1368425"/>
            <a:ext cx="8301037" cy="4411662"/>
          </a:xfrm>
          <a:prstGeom prst="rect">
            <a:avLst/>
          </a:prstGeom>
          <a:noFill/>
          <a:ln>
            <a:noFill/>
          </a:ln>
        </p:spPr>
        <p:txBody>
          <a:bodyPr anchorCtr="0" anchor="t" bIns="0" lIns="0" spcFirstLastPara="1" rIns="0" wrap="square" tIns="112375">
            <a:spAutoFit/>
          </a:bodyPr>
          <a:lstStyle/>
          <a:p>
            <a:pPr indent="-363537" lvl="0" marL="374650" marR="0" rtl="0" algn="just">
              <a:lnSpc>
                <a:spcPct val="100000"/>
              </a:lnSpc>
              <a:spcBef>
                <a:spcPts val="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Cooperative versus Noncooperative</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In Noncooperative algorithms entities act as  autonomous ones and make scheduling decisions  independently from other entities</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In Cooperative algorithms distributed entities  cooperatewith each other</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Cooperative algorithms are more complex and  involve larger overhead</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Stability of Cooperative algorithms are better</a:t>
            </a:r>
            <a:endParaRPr/>
          </a:p>
        </p:txBody>
      </p:sp>
      <p:sp>
        <p:nvSpPr>
          <p:cNvPr id="309" name="Google Shape;309;p30"/>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0" name="Google Shape;310;p30"/>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31"/>
          <p:cNvSpPr txBox="1"/>
          <p:nvPr>
            <p:ph type="title"/>
          </p:nvPr>
        </p:nvSpPr>
        <p:spPr>
          <a:xfrm>
            <a:off x="236537" y="-153987"/>
            <a:ext cx="8670925" cy="1366837"/>
          </a:xfrm>
          <a:prstGeom prst="rect">
            <a:avLst/>
          </a:prstGeom>
          <a:noFill/>
          <a:ln>
            <a:noFill/>
          </a:ln>
        </p:spPr>
        <p:txBody>
          <a:bodyPr anchorCtr="0" anchor="t" bIns="0" lIns="0" spcFirstLastPara="1" rIns="0" wrap="square" tIns="12700">
            <a:spAutoFit/>
          </a:bodyPr>
          <a:lstStyle/>
          <a:p>
            <a:pPr indent="-2754312" lvl="0" marL="31369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Issues in designing Load-balancing  algorithms</a:t>
            </a:r>
            <a:endParaRPr/>
          </a:p>
        </p:txBody>
      </p:sp>
      <p:sp>
        <p:nvSpPr>
          <p:cNvPr id="316" name="Google Shape;316;p31"/>
          <p:cNvSpPr txBox="1"/>
          <p:nvPr/>
        </p:nvSpPr>
        <p:spPr>
          <a:xfrm>
            <a:off x="79375" y="1243012"/>
            <a:ext cx="7466012" cy="4921250"/>
          </a:xfrm>
          <a:prstGeom prst="rect">
            <a:avLst/>
          </a:prstGeom>
          <a:noFill/>
          <a:ln>
            <a:noFill/>
          </a:ln>
        </p:spPr>
        <p:txBody>
          <a:bodyPr anchorCtr="0" anchor="t" bIns="0" lIns="0" spcFirstLastPara="1" rIns="0" wrap="square" tIns="87625">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Load estimation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determines how to estimate the workload of a node</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Process transfer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determines whether to execute a process locally or remote</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State information exchange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determines how to exchange load information among nodes</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Location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determines to which node the transferable process should be sent</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Priority assignment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determines the priority of execution of local and remote processes</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Migration limiting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determines the total number of times a process can migrate</a:t>
            </a:r>
            <a:endParaRPr/>
          </a:p>
        </p:txBody>
      </p:sp>
      <p:sp>
        <p:nvSpPr>
          <p:cNvPr id="317" name="Google Shape;317;p31"/>
          <p:cNvSpPr/>
          <p:nvPr/>
        </p:nvSpPr>
        <p:spPr>
          <a:xfrm>
            <a:off x="152400" y="12954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8" name="Google Shape;318;p31"/>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1749425" y="20637"/>
            <a:ext cx="5648325"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 estimation policy I.</a:t>
            </a:r>
            <a:endParaRPr/>
          </a:p>
        </p:txBody>
      </p:sp>
      <p:sp>
        <p:nvSpPr>
          <p:cNvPr id="324" name="Google Shape;324;p32"/>
          <p:cNvSpPr txBox="1"/>
          <p:nvPr/>
        </p:nvSpPr>
        <p:spPr>
          <a:xfrm>
            <a:off x="384175" y="700087"/>
            <a:ext cx="8375650" cy="1884362"/>
          </a:xfrm>
          <a:prstGeom prst="rect">
            <a:avLst/>
          </a:prstGeom>
          <a:noFill/>
          <a:ln>
            <a:noFill/>
          </a:ln>
        </p:spPr>
        <p:txBody>
          <a:bodyPr anchorCtr="0" anchor="t" bIns="0" lIns="0" spcFirstLastPara="1" rIns="0" wrap="square" tIns="12700">
            <a:spAutoFit/>
          </a:bodyPr>
          <a:lstStyle/>
          <a:p>
            <a:pPr indent="0" lvl="0" marL="3175"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0" lvl="0" marL="3175"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imes New Roman"/>
              <a:ea typeface="Times New Roman"/>
              <a:cs typeface="Times New Roman"/>
              <a:sym typeface="Times New Roman"/>
            </a:endParaRPr>
          </a:p>
          <a:p>
            <a:pPr indent="-177800" lvl="0" marL="3175" marR="0" rtl="0" algn="just">
              <a:lnSpc>
                <a:spcPct val="9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To balance the workload on all the nodes of the system,  it is necessary to decide how to measure the workload  of a particular node</a:t>
            </a:r>
            <a:endParaRPr/>
          </a:p>
        </p:txBody>
      </p:sp>
      <p:sp>
        <p:nvSpPr>
          <p:cNvPr id="325" name="Google Shape;325;p32"/>
          <p:cNvSpPr txBox="1"/>
          <p:nvPr>
            <p:ph idx="1" type="body"/>
          </p:nvPr>
        </p:nvSpPr>
        <p:spPr>
          <a:xfrm>
            <a:off x="384175" y="2587625"/>
            <a:ext cx="6691312" cy="2054225"/>
          </a:xfrm>
          <a:prstGeom prst="rect">
            <a:avLst/>
          </a:prstGeom>
          <a:noFill/>
          <a:ln>
            <a:noFill/>
          </a:ln>
        </p:spPr>
        <p:txBody>
          <a:bodyPr anchorCtr="0" anchor="t" bIns="0" lIns="0" spcFirstLastPara="1" rIns="0" wrap="square" tIns="60950">
            <a:spAutoFit/>
          </a:bodyPr>
          <a:lstStyle/>
          <a:p>
            <a:pPr indent="-342900" lvl="0" marL="355600" rtl="0" algn="l">
              <a:lnSpc>
                <a:spcPct val="107142"/>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Some	measurable	parameters	(with	time  dependent factor) can be the following:</a:t>
            </a:r>
            <a:endParaRPr/>
          </a:p>
          <a:p>
            <a:pPr indent="-285750" lvl="1" marL="755650" rtl="0" algn="l">
              <a:lnSpc>
                <a:spcPct val="100000"/>
              </a:lnSpc>
              <a:spcBef>
                <a:spcPts val="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Total number of processes on the node</a:t>
            </a:r>
            <a:endParaRPr/>
          </a:p>
          <a:p>
            <a:pPr indent="-285750" lvl="1" marL="755650" rtl="0" algn="l">
              <a:lnSpc>
                <a:spcPct val="100000"/>
              </a:lnSpc>
              <a:spcBef>
                <a:spcPts val="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Resource demands of these processes</a:t>
            </a:r>
            <a:endParaRPr/>
          </a:p>
          <a:p>
            <a:pPr indent="-285750" lvl="1" marL="755650" rtl="0" algn="l">
              <a:lnSpc>
                <a:spcPct val="100000"/>
              </a:lnSpc>
              <a:spcBef>
                <a:spcPts val="200"/>
              </a:spcBef>
              <a:spcAft>
                <a:spcPts val="0"/>
              </a:spcAft>
              <a:buClr>
                <a:srgbClr val="000000"/>
              </a:buClr>
              <a:buSzPts val="2400"/>
              <a:buFont typeface="Noto Sans Symbols"/>
              <a:buChar char="❑"/>
            </a:pPr>
            <a:r>
              <a:rPr b="0" i="0" lang="en-US" sz="2400" u="none">
                <a:solidFill>
                  <a:srgbClr val="000000"/>
                </a:solidFill>
                <a:latin typeface="Times New Roman"/>
                <a:ea typeface="Times New Roman"/>
                <a:cs typeface="Times New Roman"/>
                <a:sym typeface="Times New Roman"/>
              </a:rPr>
              <a:t>Instruction mixes of these processes</a:t>
            </a:r>
            <a:endParaRPr/>
          </a:p>
        </p:txBody>
      </p:sp>
      <p:sp>
        <p:nvSpPr>
          <p:cNvPr id="326" name="Google Shape;326;p32"/>
          <p:cNvSpPr txBox="1"/>
          <p:nvPr/>
        </p:nvSpPr>
        <p:spPr>
          <a:xfrm>
            <a:off x="7289800" y="2587625"/>
            <a:ext cx="1473200" cy="4524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and	node</a:t>
            </a:r>
            <a:endParaRPr/>
          </a:p>
        </p:txBody>
      </p:sp>
      <p:sp>
        <p:nvSpPr>
          <p:cNvPr id="327" name="Google Shape;327;p32"/>
          <p:cNvSpPr txBox="1"/>
          <p:nvPr/>
        </p:nvSpPr>
        <p:spPr>
          <a:xfrm>
            <a:off x="384175" y="4608512"/>
            <a:ext cx="8375650" cy="1277937"/>
          </a:xfrm>
          <a:prstGeom prst="rect">
            <a:avLst/>
          </a:prstGeom>
          <a:noFill/>
          <a:ln>
            <a:noFill/>
          </a:ln>
        </p:spPr>
        <p:txBody>
          <a:bodyPr anchorCtr="0" anchor="t" bIns="0" lIns="0" spcFirstLastPara="1" rIns="0" wrap="square" tIns="47625">
            <a:spAutoFit/>
          </a:bodyPr>
          <a:lstStyle/>
          <a:p>
            <a:pPr indent="-285750" lvl="0" marL="75565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Architecture and speed of the node’s processor</a:t>
            </a:r>
            <a:endParaRPr/>
          </a:p>
          <a:p>
            <a:pPr indent="-285750" lvl="0" marL="755650" marR="0" rtl="0" algn="l">
              <a:lnSpc>
                <a:spcPct val="107142"/>
              </a:lnSpc>
              <a:spcBef>
                <a:spcPts val="7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Several load-balancing algorithms use the </a:t>
            </a:r>
            <a:r>
              <a:rPr b="0" i="0" lang="en-US" sz="2800" u="sng">
                <a:solidFill>
                  <a:schemeClr val="dk1"/>
                </a:solidFill>
                <a:latin typeface="Times New Roman"/>
                <a:ea typeface="Times New Roman"/>
                <a:cs typeface="Times New Roman"/>
                <a:sym typeface="Times New Roman"/>
              </a:rPr>
              <a:t>total number  of processes</a:t>
            </a:r>
            <a:r>
              <a:rPr b="0" i="0" lang="en-US" sz="2800" u="none">
                <a:solidFill>
                  <a:schemeClr val="dk1"/>
                </a:solidFill>
                <a:latin typeface="Times New Roman"/>
                <a:ea typeface="Times New Roman"/>
                <a:cs typeface="Times New Roman"/>
                <a:sym typeface="Times New Roman"/>
              </a:rPr>
              <a:t> to achieve big efficiency</a:t>
            </a:r>
            <a:endParaRPr/>
          </a:p>
        </p:txBody>
      </p:sp>
      <p:sp>
        <p:nvSpPr>
          <p:cNvPr id="328" name="Google Shape;328;p32"/>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9" name="Google Shape;329;p32"/>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1657350" y="20637"/>
            <a:ext cx="5830887"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 estimation policy II.</a:t>
            </a:r>
            <a:endParaRPr/>
          </a:p>
        </p:txBody>
      </p:sp>
      <p:sp>
        <p:nvSpPr>
          <p:cNvPr id="335" name="Google Shape;335;p33"/>
          <p:cNvSpPr txBox="1"/>
          <p:nvPr/>
        </p:nvSpPr>
        <p:spPr>
          <a:xfrm>
            <a:off x="536575" y="700087"/>
            <a:ext cx="8073900" cy="5366700"/>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imes New Roman"/>
              <a:ea typeface="Times New Roman"/>
              <a:cs typeface="Times New Roman"/>
              <a:sym typeface="Times New Roman"/>
            </a:endParaRPr>
          </a:p>
          <a:p>
            <a:pPr indent="-177800" lvl="0" marL="0" marR="0" rtl="0" algn="just">
              <a:lnSpc>
                <a:spcPct val="9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In some cases the true load could vary widely  depending on the </a:t>
            </a:r>
            <a:r>
              <a:rPr b="0" i="0" lang="en-US" sz="2800" u="sng">
                <a:solidFill>
                  <a:schemeClr val="dk1"/>
                </a:solidFill>
                <a:latin typeface="Times New Roman"/>
                <a:ea typeface="Times New Roman"/>
                <a:cs typeface="Times New Roman"/>
                <a:sym typeface="Times New Roman"/>
              </a:rPr>
              <a:t>remaining service time,</a:t>
            </a:r>
            <a:r>
              <a:rPr b="0" i="0" lang="en-US" sz="2800" u="none">
                <a:solidFill>
                  <a:schemeClr val="dk1"/>
                </a:solidFill>
                <a:latin typeface="Times New Roman"/>
                <a:ea typeface="Times New Roman"/>
                <a:cs typeface="Times New Roman"/>
                <a:sym typeface="Times New Roman"/>
              </a:rPr>
              <a:t> which can  be measured in several way:</a:t>
            </a:r>
            <a:endParaRPr/>
          </a:p>
          <a:p>
            <a:pPr indent="-285750" lvl="1" marL="755650" marR="0" rtl="0" algn="just">
              <a:lnSpc>
                <a:spcPct val="104166"/>
              </a:lnSpc>
              <a:spcBef>
                <a:spcPts val="600"/>
              </a:spcBef>
              <a:spcAft>
                <a:spcPts val="0"/>
              </a:spcAft>
              <a:buClr>
                <a:schemeClr val="dk1"/>
              </a:buClr>
              <a:buSzPts val="2400"/>
              <a:buFont typeface="Noto Sans Symbols"/>
              <a:buChar char="❑"/>
            </a:pPr>
            <a:r>
              <a:rPr b="0" i="1" lang="en-US" sz="2400" u="none" cap="none" strike="noStrike">
                <a:solidFill>
                  <a:schemeClr val="dk1"/>
                </a:solidFill>
                <a:latin typeface="Times New Roman"/>
                <a:ea typeface="Times New Roman"/>
                <a:cs typeface="Times New Roman"/>
                <a:sym typeface="Times New Roman"/>
              </a:rPr>
              <a:t>Memoryless method </a:t>
            </a:r>
            <a:r>
              <a:rPr b="0" i="0" lang="en-US" sz="2400" u="none" cap="none" strike="noStrike">
                <a:solidFill>
                  <a:schemeClr val="dk1"/>
                </a:solidFill>
                <a:latin typeface="Times New Roman"/>
                <a:ea typeface="Times New Roman"/>
                <a:cs typeface="Times New Roman"/>
                <a:sym typeface="Times New Roman"/>
              </a:rPr>
              <a:t>assumes that all processes have the  same expected remaining service time, independent of the  time used so far</a:t>
            </a:r>
            <a:endParaRPr/>
          </a:p>
          <a:p>
            <a:pPr indent="-285750" lvl="1" marL="755650" marR="0" rtl="0" algn="just">
              <a:lnSpc>
                <a:spcPct val="112500"/>
              </a:lnSpc>
              <a:spcBef>
                <a:spcPts val="200"/>
              </a:spcBef>
              <a:spcAft>
                <a:spcPts val="0"/>
              </a:spcAft>
              <a:buClr>
                <a:schemeClr val="dk1"/>
              </a:buClr>
              <a:buSzPts val="2400"/>
              <a:buFont typeface="Noto Sans Symbols"/>
              <a:buChar char="❑"/>
            </a:pPr>
            <a:r>
              <a:rPr b="0" i="1" lang="en-US" sz="2400" u="none" cap="none" strike="noStrike">
                <a:solidFill>
                  <a:schemeClr val="dk1"/>
                </a:solidFill>
                <a:latin typeface="Times New Roman"/>
                <a:ea typeface="Times New Roman"/>
                <a:cs typeface="Times New Roman"/>
                <a:sym typeface="Times New Roman"/>
              </a:rPr>
              <a:t>Past repeats </a:t>
            </a:r>
            <a:r>
              <a:rPr b="0" i="0" lang="en-US" sz="2400" u="none" cap="none" strike="noStrike">
                <a:solidFill>
                  <a:schemeClr val="dk1"/>
                </a:solidFill>
                <a:latin typeface="Times New Roman"/>
                <a:ea typeface="Times New Roman"/>
                <a:cs typeface="Times New Roman"/>
                <a:sym typeface="Times New Roman"/>
              </a:rPr>
              <a:t>assumes that the remaining service time is</a:t>
            </a:r>
            <a:endParaRPr/>
          </a:p>
          <a:p>
            <a:pPr indent="0" lvl="0" marL="0" marR="0" rtl="0" algn="just">
              <a:lnSpc>
                <a:spcPct val="1125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equal to the time used so far</a:t>
            </a:r>
            <a:endParaRPr/>
          </a:p>
          <a:p>
            <a:pPr indent="-285750" lvl="1" marL="755650" marR="0" rtl="0" algn="just">
              <a:lnSpc>
                <a:spcPct val="90000"/>
              </a:lnSpc>
              <a:spcBef>
                <a:spcPts val="500"/>
              </a:spcBef>
              <a:spcAft>
                <a:spcPts val="0"/>
              </a:spcAft>
              <a:buClr>
                <a:schemeClr val="dk1"/>
              </a:buClr>
              <a:buSzPts val="2400"/>
              <a:buFont typeface="Noto Sans Symbols"/>
              <a:buChar char="❑"/>
            </a:pPr>
            <a:r>
              <a:rPr b="0" i="1" lang="en-US" sz="2400" u="none" cap="none" strike="noStrike">
                <a:solidFill>
                  <a:schemeClr val="dk1"/>
                </a:solidFill>
                <a:latin typeface="Times New Roman"/>
                <a:ea typeface="Times New Roman"/>
                <a:cs typeface="Times New Roman"/>
                <a:sym typeface="Times New Roman"/>
              </a:rPr>
              <a:t>Distribution method </a:t>
            </a:r>
            <a:r>
              <a:rPr b="0" i="0" lang="en-US" sz="2400" u="none" cap="none" strike="noStrike">
                <a:solidFill>
                  <a:schemeClr val="dk1"/>
                </a:solidFill>
                <a:latin typeface="Times New Roman"/>
                <a:ea typeface="Times New Roman"/>
                <a:cs typeface="Times New Roman"/>
                <a:sym typeface="Times New Roman"/>
              </a:rPr>
              <a:t>states that if the distribution service  times is known, the associated process’s remaining service  time is the expected remaining time conditioned by the  time already used</a:t>
            </a:r>
            <a:endParaRPr/>
          </a:p>
        </p:txBody>
      </p:sp>
      <p:sp>
        <p:nvSpPr>
          <p:cNvPr id="336" name="Google Shape;336;p33"/>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37" name="Google Shape;337;p33"/>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236537" y="-153987"/>
            <a:ext cx="8670925" cy="1325562"/>
          </a:xfrm>
          <a:prstGeom prst="rect">
            <a:avLst/>
          </a:prstGeom>
          <a:noFill/>
          <a:ln>
            <a:noFill/>
          </a:ln>
        </p:spPr>
        <p:txBody>
          <a:bodyPr anchorCtr="0" anchor="t" bIns="0" lIns="0" spcFirstLastPara="1" rIns="0" wrap="square" tIns="264450">
            <a:spAutoFit/>
          </a:bodyPr>
          <a:lstStyle/>
          <a:p>
            <a:pPr indent="0" lvl="0" marL="3175"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 estimation policy III.</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Load-balancing algorithms</a:t>
            </a:r>
            <a:endParaRPr/>
          </a:p>
        </p:txBody>
      </p:sp>
      <p:sp>
        <p:nvSpPr>
          <p:cNvPr id="343" name="Google Shape;343;p34"/>
          <p:cNvSpPr txBox="1"/>
          <p:nvPr/>
        </p:nvSpPr>
        <p:spPr>
          <a:xfrm>
            <a:off x="536575" y="1577975"/>
            <a:ext cx="8074025" cy="4575175"/>
          </a:xfrm>
          <a:prstGeom prst="rect">
            <a:avLst/>
          </a:prstGeom>
          <a:noFill/>
          <a:ln>
            <a:noFill/>
          </a:ln>
        </p:spPr>
        <p:txBody>
          <a:bodyPr anchorCtr="0" anchor="t" bIns="0" lIns="0" spcFirstLastPara="1" rIns="0" wrap="square" tIns="54600">
            <a:spAutoFit/>
          </a:bodyPr>
          <a:lstStyle/>
          <a:p>
            <a:pPr indent="-342900" lvl="0" marL="355600" marR="0" rtl="0" algn="just">
              <a:lnSpc>
                <a:spcPct val="9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None of the previous methods can be used in modern  systems because of periodically running processes  and daemons</a:t>
            </a:r>
            <a:endParaRPr/>
          </a:p>
          <a:p>
            <a:pPr indent="-342900" lvl="0" marL="355600" marR="0" rtl="0" algn="just">
              <a:lnSpc>
                <a:spcPct val="9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An acceptable method for use as the load estimation  policy in these systems would be to measure the CPU  utilization of the nodes</a:t>
            </a:r>
            <a:endParaRPr/>
          </a:p>
          <a:p>
            <a:pPr indent="-342900" lvl="0" marL="355600" marR="0" rtl="0" algn="just">
              <a:lnSpc>
                <a:spcPct val="107142"/>
              </a:lnSpc>
              <a:spcBef>
                <a:spcPts val="7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Central Processing Unit utilization is defined as the  number of CPU cycles actually executed per unit of  real time</a:t>
            </a:r>
            <a:endParaRPr/>
          </a:p>
          <a:p>
            <a:pPr indent="-342900" lvl="0" marL="355600" marR="0" rtl="0" algn="just">
              <a:lnSpc>
                <a:spcPct val="107142"/>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It can be measured by setting up a timer to  periodically check the CPU state (idle/busy)</a:t>
            </a:r>
            <a:endParaRPr/>
          </a:p>
        </p:txBody>
      </p:sp>
      <p:sp>
        <p:nvSpPr>
          <p:cNvPr id="344" name="Google Shape;344;p34"/>
          <p:cNvSpPr/>
          <p:nvPr/>
        </p:nvSpPr>
        <p:spPr>
          <a:xfrm>
            <a:off x="152400" y="1219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1782762" y="20637"/>
            <a:ext cx="5578475"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transfer policy I.</a:t>
            </a:r>
            <a:endParaRPr/>
          </a:p>
        </p:txBody>
      </p:sp>
      <p:sp>
        <p:nvSpPr>
          <p:cNvPr id="350" name="Google Shape;350;p35"/>
          <p:cNvSpPr txBox="1"/>
          <p:nvPr/>
        </p:nvSpPr>
        <p:spPr>
          <a:xfrm>
            <a:off x="79375" y="577850"/>
            <a:ext cx="8988300" cy="5301300"/>
          </a:xfrm>
          <a:prstGeom prst="rect">
            <a:avLst/>
          </a:prstGeom>
          <a:noFill/>
          <a:ln>
            <a:noFill/>
          </a:ln>
        </p:spPr>
        <p:txBody>
          <a:bodyPr anchorCtr="0" anchor="t" bIns="0" lIns="0" spcFirstLastPara="1" rIns="0" wrap="square" tIns="135875">
            <a:spAutoFit/>
          </a:bodyPr>
          <a:lstStyle/>
          <a:p>
            <a:pPr indent="0" lvl="0" marL="26320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58750" lvl="0" marL="2632075" marR="0" rtl="0" algn="l">
              <a:lnSpc>
                <a:spcPct val="100000"/>
              </a:lnSpc>
              <a:spcBef>
                <a:spcPts val="1100"/>
              </a:spcBef>
              <a:spcAft>
                <a:spcPts val="0"/>
              </a:spcAft>
              <a:buClr>
                <a:schemeClr val="dk1"/>
              </a:buClr>
              <a:buSzPts val="2500"/>
              <a:buFont typeface="Noto Sans Symbols"/>
              <a:buChar char="❑"/>
            </a:pPr>
            <a:r>
              <a:rPr b="0" i="0" lang="en-US" sz="2500" u="none">
                <a:solidFill>
                  <a:schemeClr val="dk1"/>
                </a:solidFill>
                <a:latin typeface="Times New Roman"/>
                <a:ea typeface="Times New Roman"/>
                <a:cs typeface="Times New Roman"/>
                <a:sym typeface="Times New Roman"/>
              </a:rPr>
              <a:t>Most of the algorithms use the </a:t>
            </a:r>
            <a:r>
              <a:rPr b="0" i="1" lang="en-US" sz="2500" u="none">
                <a:solidFill>
                  <a:schemeClr val="dk1"/>
                </a:solidFill>
                <a:latin typeface="Times New Roman"/>
                <a:ea typeface="Times New Roman"/>
                <a:cs typeface="Times New Roman"/>
                <a:sym typeface="Times New Roman"/>
              </a:rPr>
              <a:t>threshold policy </a:t>
            </a:r>
            <a:r>
              <a:rPr b="0" i="0" lang="en-US" sz="2500" u="none">
                <a:solidFill>
                  <a:schemeClr val="dk1"/>
                </a:solidFill>
                <a:latin typeface="Times New Roman"/>
                <a:ea typeface="Times New Roman"/>
                <a:cs typeface="Times New Roman"/>
                <a:sym typeface="Times New Roman"/>
              </a:rPr>
              <a:t>to decide on  whether the node is lightly-loaded or heavily-loaded</a:t>
            </a:r>
            <a:endParaRPr sz="1100"/>
          </a:p>
          <a:p>
            <a:pPr indent="-158750" lvl="0" marL="2632075" marR="0" rtl="0" algn="l">
              <a:lnSpc>
                <a:spcPct val="100000"/>
              </a:lnSpc>
              <a:spcBef>
                <a:spcPts val="600"/>
              </a:spcBef>
              <a:spcAft>
                <a:spcPts val="0"/>
              </a:spcAft>
              <a:buClr>
                <a:schemeClr val="dk1"/>
              </a:buClr>
              <a:buSzPts val="2500"/>
              <a:buFont typeface="Noto Sans Symbols"/>
              <a:buChar char="❑"/>
            </a:pPr>
            <a:r>
              <a:rPr b="0" i="0" lang="en-US" sz="2500" u="none">
                <a:solidFill>
                  <a:schemeClr val="dk1"/>
                </a:solidFill>
                <a:latin typeface="Times New Roman"/>
                <a:ea typeface="Times New Roman"/>
                <a:cs typeface="Times New Roman"/>
                <a:sym typeface="Times New Roman"/>
              </a:rPr>
              <a:t>Threshold value is a limiting value of the workload of node  which can be determined by</a:t>
            </a:r>
            <a:endParaRPr sz="1100"/>
          </a:p>
          <a:p>
            <a:pPr indent="-266700" lvl="1" marL="755650" marR="0" rtl="0" algn="l">
              <a:lnSpc>
                <a:spcPct val="100000"/>
              </a:lnSpc>
              <a:spcBef>
                <a:spcPts val="500"/>
              </a:spcBef>
              <a:spcAft>
                <a:spcPts val="0"/>
              </a:spcAft>
              <a:buClr>
                <a:schemeClr val="dk1"/>
              </a:buClr>
              <a:buSzPts val="2100"/>
              <a:buFont typeface="Noto Sans Symbols"/>
              <a:buChar char="❑"/>
            </a:pPr>
            <a:r>
              <a:rPr b="0" i="0" lang="en-US" sz="2100" u="none" cap="none" strike="noStrike">
                <a:solidFill>
                  <a:schemeClr val="dk1"/>
                </a:solidFill>
                <a:latin typeface="Times New Roman"/>
                <a:ea typeface="Times New Roman"/>
                <a:cs typeface="Times New Roman"/>
                <a:sym typeface="Times New Roman"/>
              </a:rPr>
              <a:t>Static policy: predefined threshold value for each node depending  on processing capability</a:t>
            </a:r>
            <a:endParaRPr sz="1100"/>
          </a:p>
          <a:p>
            <a:pPr indent="-266700" lvl="1" marL="755650" marR="0" rtl="0" algn="l">
              <a:lnSpc>
                <a:spcPct val="100000"/>
              </a:lnSpc>
              <a:spcBef>
                <a:spcPts val="500"/>
              </a:spcBef>
              <a:spcAft>
                <a:spcPts val="0"/>
              </a:spcAft>
              <a:buClr>
                <a:schemeClr val="dk1"/>
              </a:buClr>
              <a:buSzPts val="2100"/>
              <a:buFont typeface="Noto Sans Symbols"/>
              <a:buChar char="❑"/>
            </a:pPr>
            <a:r>
              <a:rPr b="0" i="0" lang="en-US" sz="2100" u="none" cap="none" strike="noStrike">
                <a:solidFill>
                  <a:schemeClr val="dk1"/>
                </a:solidFill>
                <a:latin typeface="Times New Roman"/>
                <a:ea typeface="Times New Roman"/>
                <a:cs typeface="Times New Roman"/>
                <a:sym typeface="Times New Roman"/>
              </a:rPr>
              <a:t>Dynamic policy: threshold value is calculated from average  workload and a predefined constant</a:t>
            </a:r>
            <a:endParaRPr sz="1100"/>
          </a:p>
          <a:p>
            <a:pPr indent="-158750" lvl="0" marL="2632075" marR="0" rtl="0" algn="l">
              <a:lnSpc>
                <a:spcPct val="100000"/>
              </a:lnSpc>
              <a:spcBef>
                <a:spcPts val="600"/>
              </a:spcBef>
              <a:spcAft>
                <a:spcPts val="0"/>
              </a:spcAft>
              <a:buClr>
                <a:schemeClr val="dk1"/>
              </a:buClr>
              <a:buSzPts val="2500"/>
              <a:buFont typeface="Noto Sans Symbols"/>
              <a:buChar char="❑"/>
            </a:pPr>
            <a:r>
              <a:rPr b="0" i="0" lang="en-US" sz="2500" u="none">
                <a:solidFill>
                  <a:schemeClr val="dk1"/>
                </a:solidFill>
                <a:latin typeface="Times New Roman"/>
                <a:ea typeface="Times New Roman"/>
                <a:cs typeface="Times New Roman"/>
                <a:sym typeface="Times New Roman"/>
              </a:rPr>
              <a:t>Below threshold value node accepts processes to execute,  above threshold value node tries to transfer processes to a  lightly-loaded node</a:t>
            </a:r>
            <a:endParaRPr sz="1100"/>
          </a:p>
        </p:txBody>
      </p:sp>
      <p:sp>
        <p:nvSpPr>
          <p:cNvPr id="351" name="Google Shape;351;p35"/>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2" name="Google Shape;352;p35"/>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6" name="Shape 356"/>
        <p:cNvGrpSpPr/>
        <p:nvPr/>
      </p:nvGrpSpPr>
      <p:grpSpPr>
        <a:xfrm>
          <a:off x="0" y="0"/>
          <a:ext cx="0" cy="0"/>
          <a:chOff x="0" y="0"/>
          <a:chExt cx="0" cy="0"/>
        </a:xfrm>
      </p:grpSpPr>
      <p:sp>
        <p:nvSpPr>
          <p:cNvPr id="357" name="Google Shape;357;p36"/>
          <p:cNvSpPr txBox="1"/>
          <p:nvPr>
            <p:ph type="title"/>
          </p:nvPr>
        </p:nvSpPr>
        <p:spPr>
          <a:xfrm>
            <a:off x="1690687" y="20637"/>
            <a:ext cx="5768975"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transfer policy II.</a:t>
            </a:r>
            <a:endParaRPr/>
          </a:p>
        </p:txBody>
      </p:sp>
      <p:sp>
        <p:nvSpPr>
          <p:cNvPr id="358" name="Google Shape;358;p36"/>
          <p:cNvSpPr txBox="1"/>
          <p:nvPr/>
        </p:nvSpPr>
        <p:spPr>
          <a:xfrm>
            <a:off x="307975" y="700087"/>
            <a:ext cx="8455025" cy="2562225"/>
          </a:xfrm>
          <a:prstGeom prst="rect">
            <a:avLst/>
          </a:prstGeom>
          <a:noFill/>
          <a:ln>
            <a:noFill/>
          </a:ln>
        </p:spPr>
        <p:txBody>
          <a:bodyPr anchorCtr="0" anchor="t" bIns="0" lIns="0" spcFirstLastPara="1" rIns="0" wrap="square" tIns="12700">
            <a:spAutoFit/>
          </a:bodyPr>
          <a:lstStyle/>
          <a:p>
            <a:pPr indent="0" lvl="0" marL="7620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52400" lvl="0" marL="76200" marR="0" rtl="0" algn="just">
              <a:lnSpc>
                <a:spcPct val="100000"/>
              </a:lnSpc>
              <a:spcBef>
                <a:spcPts val="19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Single-threshold policy may lead to unstable algorithm because  underloaded node could turn to be overloaded right after a process  migration</a:t>
            </a:r>
            <a:endParaRPr/>
          </a:p>
          <a:p>
            <a:pPr indent="-152400" lvl="0" marL="76200" marR="0" rtl="0" algn="just">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To reduce instability double-threshold policy has been proposed  which is also known as high-low policy</a:t>
            </a:r>
            <a:endParaRPr/>
          </a:p>
        </p:txBody>
      </p:sp>
      <p:sp>
        <p:nvSpPr>
          <p:cNvPr id="359" name="Google Shape;359;p36"/>
          <p:cNvSpPr txBox="1"/>
          <p:nvPr/>
        </p:nvSpPr>
        <p:spPr>
          <a:xfrm>
            <a:off x="1676400" y="3429000"/>
            <a:ext cx="1600200" cy="609600"/>
          </a:xfrm>
          <a:prstGeom prst="rect">
            <a:avLst/>
          </a:prstGeom>
          <a:noFill/>
          <a:ln cap="flat" cmpd="sng" w="9525">
            <a:solidFill>
              <a:srgbClr val="000000"/>
            </a:solidFill>
            <a:prstDash val="solid"/>
            <a:miter lim="800000"/>
            <a:headEnd len="sm" w="sm" type="none"/>
            <a:tailEnd len="sm" w="sm" type="none"/>
          </a:ln>
        </p:spPr>
        <p:txBody>
          <a:bodyPr anchorCtr="0" anchor="t" bIns="0" lIns="0" spcFirstLastPara="1" rIns="0" wrap="square" tIns="1250">
            <a:spAutoFit/>
          </a:bodyPr>
          <a:lstStyle/>
          <a:p>
            <a:pPr indent="0" lvl="0" marL="0" marR="0" rtl="0" algn="l">
              <a:lnSpc>
                <a:spcPct val="100000"/>
              </a:lnSpc>
              <a:spcBef>
                <a:spcPts val="0"/>
              </a:spcBef>
              <a:spcAft>
                <a:spcPts val="0"/>
              </a:spcAft>
              <a:buClr>
                <a:schemeClr val="dk1"/>
              </a:buClr>
              <a:buSzPts val="2300"/>
              <a:buFont typeface="Calibri"/>
              <a:buNone/>
            </a:pPr>
            <a:r>
              <a:t/>
            </a:r>
            <a:endParaRPr b="0" i="0" sz="23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Overloaded</a:t>
            </a:r>
            <a:endParaRPr/>
          </a:p>
        </p:txBody>
      </p:sp>
      <p:sp>
        <p:nvSpPr>
          <p:cNvPr id="360" name="Google Shape;360;p36"/>
          <p:cNvSpPr txBox="1"/>
          <p:nvPr/>
        </p:nvSpPr>
        <p:spPr>
          <a:xfrm>
            <a:off x="1676400" y="4419600"/>
            <a:ext cx="1600200" cy="609600"/>
          </a:xfrm>
          <a:prstGeom prst="rect">
            <a:avLst/>
          </a:prstGeom>
          <a:noFill/>
          <a:ln cap="flat" cmpd="sng" w="9525">
            <a:solidFill>
              <a:srgbClr val="000000"/>
            </a:solidFill>
            <a:prstDash val="solid"/>
            <a:miter lim="800000"/>
            <a:headEnd len="sm" w="sm" type="none"/>
            <a:tailEnd len="sm" w="sm" type="none"/>
          </a:ln>
        </p:spPr>
        <p:txBody>
          <a:bodyPr anchorCtr="0" anchor="t" bIns="0" lIns="0" spcFirstLastPara="1" rIns="0" wrap="square" tIns="1250">
            <a:spAutoFit/>
          </a:bodyPr>
          <a:lstStyle/>
          <a:p>
            <a:pPr indent="0" lvl="0" marL="0" marR="0" rtl="0" algn="l">
              <a:lnSpc>
                <a:spcPct val="100000"/>
              </a:lnSpc>
              <a:spcBef>
                <a:spcPts val="0"/>
              </a:spcBef>
              <a:spcAft>
                <a:spcPts val="0"/>
              </a:spcAft>
              <a:buClr>
                <a:schemeClr val="dk1"/>
              </a:buClr>
              <a:buSzPts val="2300"/>
              <a:buFont typeface="Calibri"/>
              <a:buNone/>
            </a:pPr>
            <a:r>
              <a:t/>
            </a:r>
            <a:endParaRPr b="0" i="0" sz="23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Underloaded</a:t>
            </a:r>
            <a:endParaRPr/>
          </a:p>
        </p:txBody>
      </p:sp>
      <p:sp>
        <p:nvSpPr>
          <p:cNvPr id="361" name="Google Shape;361;p36"/>
          <p:cNvSpPr txBox="1"/>
          <p:nvPr/>
        </p:nvSpPr>
        <p:spPr>
          <a:xfrm>
            <a:off x="3355975" y="4295775"/>
            <a:ext cx="914400" cy="25717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Threshold</a:t>
            </a:r>
            <a:endParaRPr/>
          </a:p>
        </p:txBody>
      </p:sp>
      <p:sp>
        <p:nvSpPr>
          <p:cNvPr id="362" name="Google Shape;362;p36"/>
          <p:cNvSpPr txBox="1"/>
          <p:nvPr/>
        </p:nvSpPr>
        <p:spPr>
          <a:xfrm>
            <a:off x="1450975" y="5483225"/>
            <a:ext cx="1930400" cy="25717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Single-threshold policy</a:t>
            </a:r>
            <a:endParaRPr/>
          </a:p>
        </p:txBody>
      </p:sp>
      <p:graphicFrame>
        <p:nvGraphicFramePr>
          <p:cNvPr id="363" name="Google Shape;363;p36"/>
          <p:cNvGraphicFramePr/>
          <p:nvPr/>
        </p:nvGraphicFramePr>
        <p:xfrm>
          <a:off x="4567237" y="3424237"/>
          <a:ext cx="3000000" cy="3000000"/>
        </p:xfrm>
        <a:graphic>
          <a:graphicData uri="http://schemas.openxmlformats.org/drawingml/2006/table">
            <a:tbl>
              <a:tblPr>
                <a:noFill/>
                <a:tableStyleId>{FF783E85-16EA-425D-9895-A987645630A0}</a:tableStyleId>
              </a:tblPr>
              <a:tblGrid>
                <a:gridCol w="1600200"/>
              </a:tblGrid>
              <a:tr h="685800">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Overloaded</a:t>
                      </a:r>
                      <a:endParaRPr/>
                    </a:p>
                  </a:txBody>
                  <a:tcPr marT="19177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9600">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Normal</a:t>
                      </a:r>
                      <a:endParaRPr/>
                    </a:p>
                  </a:txBody>
                  <a:tcPr marT="1924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Underloaded</a:t>
                      </a:r>
                      <a:endParaRPr/>
                    </a:p>
                  </a:txBody>
                  <a:tcPr marT="1924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64" name="Google Shape;364;p36"/>
          <p:cNvSpPr txBox="1"/>
          <p:nvPr/>
        </p:nvSpPr>
        <p:spPr>
          <a:xfrm>
            <a:off x="6251575" y="4600575"/>
            <a:ext cx="928687" cy="25717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Low mark</a:t>
            </a:r>
            <a:endParaRPr/>
          </a:p>
        </p:txBody>
      </p:sp>
      <p:sp>
        <p:nvSpPr>
          <p:cNvPr id="365" name="Google Shape;365;p36"/>
          <p:cNvSpPr txBox="1"/>
          <p:nvPr/>
        </p:nvSpPr>
        <p:spPr>
          <a:xfrm>
            <a:off x="6251575" y="3990975"/>
            <a:ext cx="976312" cy="25717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Times New Roman"/>
              <a:buNone/>
            </a:pPr>
            <a:r>
              <a:rPr b="1" i="0" lang="en-US" sz="1600" u="none">
                <a:solidFill>
                  <a:schemeClr val="dk1"/>
                </a:solidFill>
                <a:latin typeface="Times New Roman"/>
                <a:ea typeface="Times New Roman"/>
                <a:cs typeface="Times New Roman"/>
                <a:sym typeface="Times New Roman"/>
              </a:rPr>
              <a:t>High mark</a:t>
            </a:r>
            <a:endParaRPr/>
          </a:p>
        </p:txBody>
      </p:sp>
      <p:sp>
        <p:nvSpPr>
          <p:cNvPr id="366" name="Google Shape;366;p36"/>
          <p:cNvSpPr txBox="1"/>
          <p:nvPr/>
        </p:nvSpPr>
        <p:spPr>
          <a:xfrm>
            <a:off x="4346575" y="5483225"/>
            <a:ext cx="2008187" cy="25717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Double-threshold policy</a:t>
            </a:r>
            <a:endParaRPr/>
          </a:p>
        </p:txBody>
      </p:sp>
      <p:sp>
        <p:nvSpPr>
          <p:cNvPr id="367" name="Google Shape;367;p36"/>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8" name="Google Shape;368;p36"/>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p37"/>
          <p:cNvSpPr txBox="1"/>
          <p:nvPr>
            <p:ph type="title"/>
          </p:nvPr>
        </p:nvSpPr>
        <p:spPr>
          <a:xfrm>
            <a:off x="1597025" y="20637"/>
            <a:ext cx="5951537"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transfer policy III.</a:t>
            </a:r>
            <a:endParaRPr/>
          </a:p>
        </p:txBody>
      </p:sp>
      <p:sp>
        <p:nvSpPr>
          <p:cNvPr id="374" name="Google Shape;374;p37"/>
          <p:cNvSpPr txBox="1"/>
          <p:nvPr/>
        </p:nvSpPr>
        <p:spPr>
          <a:xfrm>
            <a:off x="307975" y="571500"/>
            <a:ext cx="8302625" cy="5330825"/>
          </a:xfrm>
          <a:prstGeom prst="rect">
            <a:avLst/>
          </a:prstGeom>
          <a:noFill/>
          <a:ln>
            <a:noFill/>
          </a:ln>
        </p:spPr>
        <p:txBody>
          <a:bodyPr anchorCtr="0" anchor="t" bIns="0" lIns="0" spcFirstLastPara="1" rIns="0" wrap="square" tIns="141600">
            <a:spAutoFit/>
          </a:bodyPr>
          <a:lstStyle/>
          <a:p>
            <a:pPr indent="0" lvl="0" marL="225425"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97104" lvl="0" marL="225425" marR="0" rtl="0" algn="just">
              <a:lnSpc>
                <a:spcPct val="100000"/>
              </a:lnSpc>
              <a:spcBef>
                <a:spcPts val="13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Double threshold policy</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When node is in overloaded region new local  processes are sent to run remotely, requests to accept  remote processes are rejected</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When node is in normal region new local processes  run locally, requests to accept remote processes are  rejected</a:t>
            </a:r>
            <a:endParaRPr/>
          </a:p>
          <a:p>
            <a:pPr indent="-285750" lvl="1" marL="755650"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When node is in underloaded region new local  processes run locally, requests to accept remote  processes are accepted</a:t>
            </a:r>
            <a:endParaRPr/>
          </a:p>
        </p:txBody>
      </p:sp>
      <p:sp>
        <p:nvSpPr>
          <p:cNvPr id="375" name="Google Shape;375;p37"/>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6" name="Google Shape;376;p37"/>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0" name="Shape 380"/>
        <p:cNvGrpSpPr/>
        <p:nvPr/>
      </p:nvGrpSpPr>
      <p:grpSpPr>
        <a:xfrm>
          <a:off x="0" y="0"/>
          <a:ext cx="0" cy="0"/>
          <a:chOff x="0" y="0"/>
          <a:chExt cx="0" cy="0"/>
        </a:xfrm>
      </p:grpSpPr>
      <p:sp>
        <p:nvSpPr>
          <p:cNvPr id="381" name="Google Shape;381;p38"/>
          <p:cNvSpPr txBox="1"/>
          <p:nvPr>
            <p:ph type="title"/>
          </p:nvPr>
        </p:nvSpPr>
        <p:spPr>
          <a:xfrm>
            <a:off x="2489200" y="20637"/>
            <a:ext cx="401161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Location policy I.</a:t>
            </a:r>
            <a:endParaRPr/>
          </a:p>
        </p:txBody>
      </p:sp>
      <p:sp>
        <p:nvSpPr>
          <p:cNvPr id="382" name="Google Shape;382;p38"/>
          <p:cNvSpPr txBox="1"/>
          <p:nvPr/>
        </p:nvSpPr>
        <p:spPr>
          <a:xfrm>
            <a:off x="231775" y="577850"/>
            <a:ext cx="8607425" cy="5522912"/>
          </a:xfrm>
          <a:prstGeom prst="rect">
            <a:avLst/>
          </a:prstGeom>
          <a:noFill/>
          <a:ln>
            <a:noFill/>
          </a:ln>
        </p:spPr>
        <p:txBody>
          <a:bodyPr anchorCtr="0" anchor="t" bIns="0" lIns="0" spcFirstLastPara="1" rIns="0" wrap="square" tIns="135875">
            <a:spAutoFit/>
          </a:bodyPr>
          <a:lstStyle/>
          <a:p>
            <a:pPr indent="0" lvl="0" marL="24034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77800" lvl="0" marL="2403475" marR="0" rtl="0" algn="just">
              <a:lnSpc>
                <a:spcPct val="100000"/>
              </a:lnSpc>
              <a:spcBef>
                <a:spcPts val="11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Threshold method</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Policy selects a random node, checks whether the node is able  to receive the process, then transfers the process. If node  rejects, another node is selected randomly. This continues until  probe limit is reached.</a:t>
            </a:r>
            <a:endParaRPr/>
          </a:p>
          <a:p>
            <a:pPr indent="-177800" lvl="0" marL="2403475" marR="0" rtl="0" algn="just">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Shortest method</a:t>
            </a:r>
            <a:endParaRPr/>
          </a:p>
          <a:p>
            <a:pPr indent="-285750" lvl="1" marL="755650" marR="0" rtl="0" algn="just">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L distinct nodes are chosen at random, each is polled to  determine its load. The process is transferred to the node having  the minimum value unless its workload value prohibits to  accept the process.</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Simple improvement is to discontinue probing whenever a node</a:t>
            </a:r>
            <a:endParaRPr/>
          </a:p>
          <a:p>
            <a:pPr indent="0" lvl="0" marL="24034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with zero load is encountered.</a:t>
            </a:r>
            <a:endParaRPr/>
          </a:p>
        </p:txBody>
      </p:sp>
      <p:sp>
        <p:nvSpPr>
          <p:cNvPr id="383" name="Google Shape;383;p38"/>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4" name="Google Shape;384;p38"/>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sp>
        <p:nvSpPr>
          <p:cNvPr id="389" name="Google Shape;389;p39"/>
          <p:cNvSpPr txBox="1"/>
          <p:nvPr>
            <p:ph type="title"/>
          </p:nvPr>
        </p:nvSpPr>
        <p:spPr>
          <a:xfrm>
            <a:off x="2471737" y="20637"/>
            <a:ext cx="420211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Location policy II.</a:t>
            </a:r>
            <a:endParaRPr/>
          </a:p>
        </p:txBody>
      </p:sp>
      <p:sp>
        <p:nvSpPr>
          <p:cNvPr id="390" name="Google Shape;390;p39"/>
          <p:cNvSpPr txBox="1"/>
          <p:nvPr/>
        </p:nvSpPr>
        <p:spPr>
          <a:xfrm>
            <a:off x="231775" y="550862"/>
            <a:ext cx="8607425" cy="5299075"/>
          </a:xfrm>
          <a:prstGeom prst="rect">
            <a:avLst/>
          </a:prstGeom>
          <a:noFill/>
          <a:ln>
            <a:noFill/>
          </a:ln>
        </p:spPr>
        <p:txBody>
          <a:bodyPr anchorCtr="0" anchor="t" bIns="0" lIns="0" spcFirstLastPara="1" rIns="0" wrap="square" tIns="161925">
            <a:spAutoFit/>
          </a:bodyPr>
          <a:lstStyle/>
          <a:p>
            <a:pPr indent="0" lvl="0" marL="24796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77800" lvl="0" marL="2479675" marR="0" rtl="0" algn="just">
              <a:lnSpc>
                <a:spcPct val="100000"/>
              </a:lnSpc>
              <a:spcBef>
                <a:spcPts val="13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Bidding method</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Nodes contain managers (to send processes) and contractors (to  receive processes)</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Managers broadcast a request for bid, contractors respond with  bids (prices based on capacity of the contractor node) and  manager selects the best offer</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Winning contractor is notified and asked whether it accepts the</a:t>
            </a:r>
            <a:endParaRPr/>
          </a:p>
          <a:p>
            <a:pPr indent="0" lvl="0" marL="24796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process for execution or not</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Full autonomy for the nodes regarding scheduling</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Big communication overhead</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Difficult to decide a good pricing policy</a:t>
            </a:r>
            <a:endParaRPr/>
          </a:p>
        </p:txBody>
      </p:sp>
      <p:sp>
        <p:nvSpPr>
          <p:cNvPr id="391" name="Google Shape;391;p39"/>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2" name="Google Shape;392;p39"/>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 name="Shape 72"/>
        <p:cNvGrpSpPr/>
        <p:nvPr/>
      </p:nvGrpSpPr>
      <p:grpSpPr>
        <a:xfrm>
          <a:off x="0" y="0"/>
          <a:ext cx="0" cy="0"/>
          <a:chOff x="0" y="0"/>
          <a:chExt cx="0" cy="0"/>
        </a:xfrm>
      </p:grpSpPr>
      <p:sp>
        <p:nvSpPr>
          <p:cNvPr id="73" name="Google Shape;73;p4"/>
          <p:cNvSpPr txBox="1"/>
          <p:nvPr>
            <p:ph type="title"/>
          </p:nvPr>
        </p:nvSpPr>
        <p:spPr>
          <a:xfrm>
            <a:off x="1188350" y="66675"/>
            <a:ext cx="6256500" cy="6900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management</a:t>
            </a:r>
            <a:endParaRPr/>
          </a:p>
        </p:txBody>
      </p:sp>
      <p:sp>
        <p:nvSpPr>
          <p:cNvPr id="74" name="Google Shape;74;p4"/>
          <p:cNvSpPr txBox="1"/>
          <p:nvPr/>
        </p:nvSpPr>
        <p:spPr>
          <a:xfrm>
            <a:off x="79375" y="1087437"/>
            <a:ext cx="8912100" cy="5604600"/>
          </a:xfrm>
          <a:prstGeom prst="rect">
            <a:avLst/>
          </a:prstGeom>
          <a:noFill/>
          <a:ln>
            <a:noFill/>
          </a:ln>
        </p:spPr>
        <p:txBody>
          <a:bodyPr anchorCtr="0" anchor="t" bIns="0" lIns="0" spcFirstLastPara="1" rIns="0" wrap="square" tIns="12050">
            <a:spAutoFit/>
          </a:bodyPr>
          <a:lstStyle/>
          <a:p>
            <a:pPr indent="-342900" lvl="0" marL="3556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Conventional OS: deals with the mechanisms and policies  for sharing the </a:t>
            </a:r>
            <a:r>
              <a:rPr b="1" i="0" lang="en-US" sz="2800" u="none">
                <a:solidFill>
                  <a:schemeClr val="dk1"/>
                </a:solidFill>
                <a:latin typeface="Times New Roman"/>
                <a:ea typeface="Times New Roman"/>
                <a:cs typeface="Times New Roman"/>
                <a:sym typeface="Times New Roman"/>
              </a:rPr>
              <a:t>processor</a:t>
            </a: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of the system </a:t>
            </a:r>
            <a:r>
              <a:rPr b="0" i="0" lang="en-US" sz="2800" u="none">
                <a:solidFill>
                  <a:schemeClr val="dk1"/>
                </a:solidFill>
                <a:latin typeface="Times New Roman"/>
                <a:ea typeface="Times New Roman"/>
                <a:cs typeface="Times New Roman"/>
                <a:sym typeface="Times New Roman"/>
              </a:rPr>
              <a:t>among all processes</a:t>
            </a:r>
            <a:endParaRPr/>
          </a:p>
          <a:p>
            <a:pPr indent="-342900" lvl="0" marL="355600" marR="0" rtl="0" algn="just">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Distributed operating system: To make best possible use of  the </a:t>
            </a:r>
            <a:r>
              <a:rPr b="1" i="0" lang="en-US" sz="2800" u="none">
                <a:solidFill>
                  <a:schemeClr val="dk1"/>
                </a:solidFill>
                <a:latin typeface="Times New Roman"/>
                <a:ea typeface="Times New Roman"/>
                <a:cs typeface="Times New Roman"/>
                <a:sym typeface="Times New Roman"/>
              </a:rPr>
              <a:t>processing resources of the entire system </a:t>
            </a:r>
            <a:r>
              <a:rPr b="0" i="0" lang="en-US" sz="2800" u="none">
                <a:solidFill>
                  <a:schemeClr val="dk1"/>
                </a:solidFill>
                <a:latin typeface="Times New Roman"/>
                <a:ea typeface="Times New Roman"/>
                <a:cs typeface="Times New Roman"/>
                <a:sym typeface="Times New Roman"/>
              </a:rPr>
              <a:t>by sharing  them among all processes</a:t>
            </a:r>
            <a:endParaRPr/>
          </a:p>
          <a:p>
            <a:pPr indent="-342900" lvl="0" marL="355600" marR="0" rtl="0" algn="just">
              <a:lnSpc>
                <a:spcPct val="100000"/>
              </a:lnSpc>
              <a:spcBef>
                <a:spcPts val="600"/>
              </a:spcBef>
              <a:spcAft>
                <a:spcPts val="0"/>
              </a:spcAft>
              <a:buClr>
                <a:schemeClr val="dk1"/>
              </a:buClr>
              <a:buSzPts val="2800"/>
              <a:buFont typeface="Noto Sans Symbols"/>
              <a:buChar char="❑"/>
            </a:pPr>
            <a:r>
              <a:rPr b="1" i="0" lang="en-US" sz="2800" u="none">
                <a:solidFill>
                  <a:schemeClr val="dk1"/>
                </a:solidFill>
                <a:latin typeface="Times New Roman"/>
                <a:ea typeface="Times New Roman"/>
                <a:cs typeface="Times New Roman"/>
                <a:sym typeface="Times New Roman"/>
              </a:rPr>
              <a:t>Three concepts to achieve this goal:</a:t>
            </a:r>
            <a:endParaRPr/>
          </a:p>
          <a:p>
            <a:pPr indent="-285750" lvl="1" marL="755650" marR="0" rtl="0" algn="l">
              <a:lnSpc>
                <a:spcPct val="100000"/>
              </a:lnSpc>
              <a:spcBef>
                <a:spcPts val="60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Processor	 allocation:</a:t>
            </a:r>
            <a:r>
              <a:rPr b="0" i="0" lang="en-US" sz="2400" u="none" cap="none" strike="noStrike">
                <a:solidFill>
                  <a:schemeClr val="dk1"/>
                </a:solidFill>
                <a:latin typeface="Times New Roman"/>
                <a:ea typeface="Times New Roman"/>
                <a:cs typeface="Times New Roman"/>
                <a:sym typeface="Times New Roman"/>
              </a:rPr>
              <a:t>Deals	with	the	process	 of	deciding	which  process should be assigned to which processor</a:t>
            </a:r>
            <a:endParaRPr/>
          </a:p>
          <a:p>
            <a:pPr indent="-285750" lvl="1" marL="755650" marR="0" rtl="0" algn="l">
              <a:lnSpc>
                <a:spcPct val="100000"/>
              </a:lnSpc>
              <a:spcBef>
                <a:spcPts val="50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Process migration</a:t>
            </a:r>
            <a:r>
              <a:rPr b="0" i="0" lang="en-US" sz="2400" u="none" cap="none" strike="noStrike">
                <a:solidFill>
                  <a:schemeClr val="dk1"/>
                </a:solidFill>
                <a:latin typeface="Times New Roman"/>
                <a:ea typeface="Times New Roman"/>
                <a:cs typeface="Times New Roman"/>
                <a:sym typeface="Times New Roman"/>
              </a:rPr>
              <a:t>: Deals with the movement of a process from its  current location to the processor to which it has been assigned</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1" i="0" lang="en-US" sz="2400" u="none" cap="none" strike="noStrike">
                <a:solidFill>
                  <a:schemeClr val="dk1"/>
                </a:solidFill>
                <a:latin typeface="Times New Roman"/>
                <a:ea typeface="Times New Roman"/>
                <a:cs typeface="Times New Roman"/>
                <a:sym typeface="Times New Roman"/>
              </a:rPr>
              <a:t>Threads: </a:t>
            </a:r>
            <a:r>
              <a:rPr b="0" i="0" lang="en-US" sz="2400" u="none" cap="none" strike="noStrike">
                <a:solidFill>
                  <a:schemeClr val="dk1"/>
                </a:solidFill>
                <a:latin typeface="Times New Roman"/>
                <a:ea typeface="Times New Roman"/>
                <a:cs typeface="Times New Roman"/>
                <a:sym typeface="Times New Roman"/>
              </a:rPr>
              <a:t>Deals with fine-grained parallelism for better utilization  of the processing capability of the system</a:t>
            </a:r>
            <a:endParaRPr/>
          </a:p>
        </p:txBody>
      </p:sp>
      <p:sp>
        <p:nvSpPr>
          <p:cNvPr id="75" name="Google Shape;75;p4"/>
          <p:cNvSpPr/>
          <p:nvPr/>
        </p:nvSpPr>
        <p:spPr>
          <a:xfrm>
            <a:off x="152400" y="990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6" name="Google Shape;76;p4"/>
          <p:cNvSpPr/>
          <p:nvPr/>
        </p:nvSpPr>
        <p:spPr>
          <a:xfrm>
            <a:off x="152400" y="6705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236537" y="-153987"/>
            <a:ext cx="8670925" cy="1249362"/>
          </a:xfrm>
          <a:prstGeom prst="rect">
            <a:avLst/>
          </a:prstGeom>
          <a:noFill/>
          <a:ln>
            <a:noFill/>
          </a:ln>
        </p:spPr>
        <p:txBody>
          <a:bodyPr anchorCtr="0" anchor="t" bIns="0" lIns="0" spcFirstLastPara="1" rIns="0" wrap="square" tIns="188250">
            <a:sp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Location policy III.</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Load-balancing algorithms</a:t>
            </a:r>
            <a:endParaRPr/>
          </a:p>
        </p:txBody>
      </p:sp>
      <p:sp>
        <p:nvSpPr>
          <p:cNvPr id="398" name="Google Shape;398;p40"/>
          <p:cNvSpPr txBox="1"/>
          <p:nvPr/>
        </p:nvSpPr>
        <p:spPr>
          <a:xfrm>
            <a:off x="231775" y="1076325"/>
            <a:ext cx="8529600" cy="5056200"/>
          </a:xfrm>
          <a:prstGeom prst="rect">
            <a:avLst/>
          </a:prstGeom>
          <a:noFill/>
          <a:ln>
            <a:noFill/>
          </a:ln>
        </p:spPr>
        <p:txBody>
          <a:bodyPr anchorCtr="0" anchor="t" bIns="0" lIns="0" spcFirstLastPara="1" rIns="0" wrap="square" tIns="99675">
            <a:spAutoFit/>
          </a:bodyPr>
          <a:lstStyle/>
          <a:p>
            <a:pPr indent="-342900" lvl="0" marL="35560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Pairing</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Contrary to the former methods the pairing policy is to reduce  the variance of load only between pairs</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Each	node	asks	some	randomly	chosen	node	to	form	a	pair  with it</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If it receives a rejection it randomly selects another node and  tries to pair again</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Two	nodes	that	differ	greatly	in	load	are	temporarily	paired  with each other and migration starts</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pair is broken as soon as the migration is over</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A	node	only	tries	to	find	a	partner	if	it	has	at	least	two</a:t>
            </a:r>
            <a:endParaRPr/>
          </a:p>
          <a:p>
            <a:pPr indent="-342900" lvl="0" marL="35560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processes</a:t>
            </a:r>
            <a:endParaRPr/>
          </a:p>
        </p:txBody>
      </p:sp>
      <p:sp>
        <p:nvSpPr>
          <p:cNvPr id="399" name="Google Shape;399;p40"/>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3" name="Shape 403"/>
        <p:cNvGrpSpPr/>
        <p:nvPr/>
      </p:nvGrpSpPr>
      <p:grpSpPr>
        <a:xfrm>
          <a:off x="0" y="0"/>
          <a:ext cx="0" cy="0"/>
          <a:chOff x="0" y="0"/>
          <a:chExt cx="0" cy="0"/>
        </a:xfrm>
      </p:grpSpPr>
      <p:sp>
        <p:nvSpPr>
          <p:cNvPr id="404" name="Google Shape;404;p41"/>
          <p:cNvSpPr txBox="1"/>
          <p:nvPr>
            <p:ph type="title"/>
          </p:nvPr>
        </p:nvSpPr>
        <p:spPr>
          <a:xfrm>
            <a:off x="646112" y="20637"/>
            <a:ext cx="803116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State information exchange policy I</a:t>
            </a:r>
            <a:endParaRPr/>
          </a:p>
        </p:txBody>
      </p:sp>
      <p:sp>
        <p:nvSpPr>
          <p:cNvPr id="405" name="Google Shape;405;p41"/>
          <p:cNvSpPr txBox="1"/>
          <p:nvPr/>
        </p:nvSpPr>
        <p:spPr>
          <a:xfrm>
            <a:off x="307975" y="587375"/>
            <a:ext cx="8302625" cy="5427662"/>
          </a:xfrm>
          <a:prstGeom prst="rect">
            <a:avLst/>
          </a:prstGeom>
          <a:noFill/>
          <a:ln>
            <a:noFill/>
          </a:ln>
        </p:spPr>
        <p:txBody>
          <a:bodyPr anchorCtr="0" anchor="t" bIns="0" lIns="0" spcFirstLastPara="1" rIns="0" wrap="square" tIns="125075">
            <a:spAutoFit/>
          </a:bodyPr>
          <a:lstStyle/>
          <a:p>
            <a:pPr indent="0" lvl="0" marL="2493962"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77800" lvl="0" marL="2493962" marR="0" rtl="0" algn="just">
              <a:lnSpc>
                <a:spcPct val="90000"/>
              </a:lnSpc>
              <a:spcBef>
                <a:spcPts val="13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Dynamic policies require frequent exchange of state  information, but these extra messages arise two  opposite impacts:</a:t>
            </a:r>
            <a:endParaRPr/>
          </a:p>
          <a:p>
            <a:pPr indent="-285750" lvl="1" marL="755650" marR="0" rtl="0" algn="just">
              <a:lnSpc>
                <a:spcPct val="104166"/>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Increasing the number of messages gives more accurate  scheduling decision</a:t>
            </a:r>
            <a:endParaRPr/>
          </a:p>
          <a:p>
            <a:pPr indent="-285750" lvl="1" marL="755650" marR="0" rtl="0" algn="just">
              <a:lnSpc>
                <a:spcPct val="104166"/>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Increasing the number of messages raises the queuing time of  messages</a:t>
            </a:r>
            <a:endParaRPr/>
          </a:p>
          <a:p>
            <a:pPr indent="-177800" lvl="0" marL="2493962" marR="0" rtl="0" algn="just">
              <a:lnSpc>
                <a:spcPct val="100000"/>
              </a:lnSpc>
              <a:spcBef>
                <a:spcPts val="2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State information policies can be the following:</a:t>
            </a:r>
            <a:endParaRPr/>
          </a:p>
          <a:p>
            <a:pPr indent="-285750" lvl="1" marL="755650" marR="0" rtl="0" algn="l">
              <a:lnSpc>
                <a:spcPct val="100000"/>
              </a:lnSpc>
              <a:spcBef>
                <a:spcPts val="3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Periodic broadcast</a:t>
            </a:r>
            <a:endParaRPr/>
          </a:p>
          <a:p>
            <a:pPr indent="-285750" lvl="1" marL="755650" marR="0" rtl="0" algn="l">
              <a:lnSpc>
                <a:spcPct val="100000"/>
              </a:lnSpc>
              <a:spcBef>
                <a:spcPts val="2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Broadcast when state changes</a:t>
            </a:r>
            <a:endParaRPr/>
          </a:p>
          <a:p>
            <a:pPr indent="-285750" lvl="1" marL="755650" marR="0" rtl="0" algn="l">
              <a:lnSpc>
                <a:spcPct val="100000"/>
              </a:lnSpc>
              <a:spcBef>
                <a:spcPts val="2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On-demand exchange</a:t>
            </a:r>
            <a:endParaRPr/>
          </a:p>
          <a:p>
            <a:pPr indent="-285750" lvl="1" marL="755650" marR="0" rtl="0" algn="l">
              <a:lnSpc>
                <a:spcPct val="100000"/>
              </a:lnSpc>
              <a:spcBef>
                <a:spcPts val="2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Exchange by polling</a:t>
            </a:r>
            <a:endParaRPr/>
          </a:p>
        </p:txBody>
      </p:sp>
      <p:sp>
        <p:nvSpPr>
          <p:cNvPr id="406" name="Google Shape;406;p41"/>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495300" y="20637"/>
            <a:ext cx="835501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State information exchange policy II.</a:t>
            </a:r>
            <a:endParaRPr/>
          </a:p>
        </p:txBody>
      </p:sp>
      <p:sp>
        <p:nvSpPr>
          <p:cNvPr id="412" name="Google Shape;412;p42"/>
          <p:cNvSpPr txBox="1"/>
          <p:nvPr/>
        </p:nvSpPr>
        <p:spPr>
          <a:xfrm>
            <a:off x="384175" y="485775"/>
            <a:ext cx="8074025" cy="5483225"/>
          </a:xfrm>
          <a:prstGeom prst="rect">
            <a:avLst/>
          </a:prstGeom>
          <a:noFill/>
          <a:ln>
            <a:noFill/>
          </a:ln>
        </p:spPr>
        <p:txBody>
          <a:bodyPr anchorCtr="0" anchor="t" bIns="0" lIns="0" spcFirstLastPara="1" rIns="0" wrap="square" tIns="227325">
            <a:spAutoFit/>
          </a:bodyPr>
          <a:lstStyle/>
          <a:p>
            <a:pPr indent="0" lvl="0" marL="504825"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77800" lvl="0" marL="504825" marR="0" rtl="0" algn="just">
              <a:lnSpc>
                <a:spcPct val="100000"/>
              </a:lnSpc>
              <a:spcBef>
                <a:spcPts val="19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Periodic broadcast</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Each node broadcasts its state information after the elapse  of every </a:t>
            </a:r>
            <a:r>
              <a:rPr b="0" i="1" lang="en-US" sz="2400" u="none" cap="none" strike="noStrike">
                <a:solidFill>
                  <a:schemeClr val="dk1"/>
                </a:solidFill>
                <a:latin typeface="Times New Roman"/>
                <a:ea typeface="Times New Roman"/>
                <a:cs typeface="Times New Roman"/>
                <a:sym typeface="Times New Roman"/>
              </a:rPr>
              <a:t>T </a:t>
            </a:r>
            <a:r>
              <a:rPr b="0" i="0" lang="en-US" sz="2400" u="none" cap="none" strike="noStrike">
                <a:solidFill>
                  <a:schemeClr val="dk1"/>
                </a:solidFill>
                <a:latin typeface="Times New Roman"/>
                <a:ea typeface="Times New Roman"/>
                <a:cs typeface="Times New Roman"/>
                <a:sym typeface="Times New Roman"/>
              </a:rPr>
              <a:t>units of time</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Problem: heavy traffic, fruitless messages, poor scalability  since information exchange is too large for networks  having many nodes</a:t>
            </a:r>
            <a:endParaRPr/>
          </a:p>
          <a:p>
            <a:pPr indent="-177800" lvl="0" marL="504825" marR="0" rtl="0" algn="just">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Broadcast when state changes</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Avoids fruitless messages by broadcasting the state only  when a process arrives or departures</a:t>
            </a:r>
            <a:endParaRPr/>
          </a:p>
          <a:p>
            <a:pPr indent="-285750" lvl="1" marL="755650" marR="0" rtl="0" algn="just">
              <a:lnSpc>
                <a:spcPct val="113000"/>
              </a:lnSpc>
              <a:spcBef>
                <a:spcPts val="1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Further improvement is to broadcast only when state  switches to another region (double-threshold policy)</a:t>
            </a:r>
            <a:endParaRPr/>
          </a:p>
        </p:txBody>
      </p:sp>
      <p:sp>
        <p:nvSpPr>
          <p:cNvPr id="413" name="Google Shape;413;p42"/>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4" name="Google Shape;414;p42"/>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8" name="Shape 418"/>
        <p:cNvGrpSpPr/>
        <p:nvPr/>
      </p:nvGrpSpPr>
      <p:grpSpPr>
        <a:xfrm>
          <a:off x="0" y="0"/>
          <a:ext cx="0" cy="0"/>
          <a:chOff x="0" y="0"/>
          <a:chExt cx="0" cy="0"/>
        </a:xfrm>
      </p:grpSpPr>
      <p:sp>
        <p:nvSpPr>
          <p:cNvPr id="419" name="Google Shape;419;p43"/>
          <p:cNvSpPr txBox="1"/>
          <p:nvPr>
            <p:ph type="title"/>
          </p:nvPr>
        </p:nvSpPr>
        <p:spPr>
          <a:xfrm>
            <a:off x="327025" y="20637"/>
            <a:ext cx="8540750"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State information exchange policy III.</a:t>
            </a:r>
            <a:endParaRPr/>
          </a:p>
        </p:txBody>
      </p:sp>
      <p:sp>
        <p:nvSpPr>
          <p:cNvPr id="420" name="Google Shape;420;p43"/>
          <p:cNvSpPr txBox="1"/>
          <p:nvPr/>
        </p:nvSpPr>
        <p:spPr>
          <a:xfrm>
            <a:off x="307975" y="522287"/>
            <a:ext cx="8529637" cy="5453062"/>
          </a:xfrm>
          <a:prstGeom prst="rect">
            <a:avLst/>
          </a:prstGeom>
          <a:noFill/>
          <a:ln>
            <a:noFill/>
          </a:ln>
        </p:spPr>
        <p:txBody>
          <a:bodyPr anchorCtr="0" anchor="t" bIns="0" lIns="0" spcFirstLastPara="1" rIns="0" wrap="square" tIns="191125">
            <a:spAutoFit/>
          </a:bodyPr>
          <a:lstStyle/>
          <a:p>
            <a:pPr indent="0" lvl="0" marL="2428875"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77800" lvl="0" marL="2428875" marR="0" rtl="0" algn="just">
              <a:lnSpc>
                <a:spcPct val="100000"/>
              </a:lnSpc>
              <a:spcBef>
                <a:spcPts val="1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On-demand exchange</a:t>
            </a:r>
            <a:endParaRPr/>
          </a:p>
          <a:p>
            <a:pPr indent="-285750" lvl="1" marL="755650" marR="0" rtl="0" algn="just">
              <a:lnSpc>
                <a:spcPct val="9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In this method a node broadcast a State-Information-Request  message when its state switches from normal to either  underloaded or overloaded region.</a:t>
            </a:r>
            <a:endParaRPr/>
          </a:p>
          <a:p>
            <a:pPr indent="-285750" lvl="1" marL="755650" marR="0" rtl="0" algn="just">
              <a:lnSpc>
                <a:spcPct val="104166"/>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On receiving this message other nodes reply with their own  state information to the requesting node</a:t>
            </a:r>
            <a:endParaRPr/>
          </a:p>
          <a:p>
            <a:pPr indent="-285750" lvl="1" marL="755650" marR="0" rtl="0" algn="just">
              <a:lnSpc>
                <a:spcPct val="104166"/>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Further improvement can be that only those nodes reply which  are useful to the requesting node</a:t>
            </a:r>
            <a:endParaRPr/>
          </a:p>
          <a:p>
            <a:pPr indent="-177800" lvl="0" marL="2428875" marR="0" rtl="0" algn="just">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Exchange by polling</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To avoid poor scalability (coming from broadcast messages)  the partner node is searched by polling the other nodes on by  one, until poll limit is reached</a:t>
            </a:r>
            <a:endParaRPr/>
          </a:p>
        </p:txBody>
      </p:sp>
      <p:sp>
        <p:nvSpPr>
          <p:cNvPr id="421" name="Google Shape;421;p43"/>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2" name="Google Shape;422;p43"/>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236537" y="-153987"/>
            <a:ext cx="8670925" cy="1249362"/>
          </a:xfrm>
          <a:prstGeom prst="rect">
            <a:avLst/>
          </a:prstGeom>
          <a:noFill/>
          <a:ln>
            <a:noFill/>
          </a:ln>
        </p:spPr>
        <p:txBody>
          <a:bodyPr anchorCtr="0" anchor="t" bIns="0" lIns="0" spcFirstLastPara="1" rIns="0" wrap="square" tIns="188250">
            <a:spAutoFit/>
          </a:bodyPr>
          <a:lstStyle/>
          <a:p>
            <a:pPr indent="0" lvl="0" marL="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Priority assignment policy</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Load-balancing algorithms</a:t>
            </a:r>
            <a:endParaRPr/>
          </a:p>
        </p:txBody>
      </p:sp>
      <p:sp>
        <p:nvSpPr>
          <p:cNvPr id="428" name="Google Shape;428;p44"/>
          <p:cNvSpPr txBox="1"/>
          <p:nvPr/>
        </p:nvSpPr>
        <p:spPr>
          <a:xfrm>
            <a:off x="231775" y="1208087"/>
            <a:ext cx="8531225" cy="4348162"/>
          </a:xfrm>
          <a:prstGeom prst="rect">
            <a:avLst/>
          </a:prstGeom>
          <a:noFill/>
          <a:ln>
            <a:noFill/>
          </a:ln>
        </p:spPr>
        <p:txBody>
          <a:bodyPr anchorCtr="0" anchor="t" bIns="0" lIns="0" spcFirstLastPara="1" rIns="0" wrap="square" tIns="129525">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Selfish</a:t>
            </a:r>
            <a:endParaRPr/>
          </a:p>
          <a:p>
            <a:pPr indent="-285750" lvl="1" marL="755650" marR="0" rtl="0" algn="l">
              <a:lnSpc>
                <a:spcPct val="100000"/>
              </a:lnSpc>
              <a:spcBef>
                <a:spcPts val="7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Local	processes	are	given	higher	priority  than	remote	processes. Worst</a:t>
            </a:r>
            <a:endParaRPr/>
          </a:p>
          <a:p>
            <a:pPr indent="-342900" lvl="0" marL="355600" marR="0" rtl="0" algn="l">
              <a:lnSpc>
                <a:spcPct val="100000"/>
              </a:lnSpc>
              <a:spcBef>
                <a:spcPts val="2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response time performance of the three policies.</a:t>
            </a:r>
            <a:endParaRPr/>
          </a:p>
          <a:p>
            <a:pPr indent="-342900" lvl="0" marL="355600" marR="0" rtl="0" algn="l">
              <a:lnSpc>
                <a:spcPct val="100000"/>
              </a:lnSpc>
              <a:spcBef>
                <a:spcPts val="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Altruistic</a:t>
            </a:r>
            <a:endParaRPr/>
          </a:p>
          <a:p>
            <a:pPr indent="-285750" lvl="1" marL="755650" marR="0" rtl="0" algn="just">
              <a:lnSpc>
                <a:spcPct val="11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Remote processes are given higher priority than local processes. Best  response time performance of the three policies.</a:t>
            </a:r>
            <a:endParaRPr/>
          </a:p>
          <a:p>
            <a:pPr indent="-342900" lvl="0" marL="355600" marR="0" rtl="0" algn="l">
              <a:lnSpc>
                <a:spcPct val="100000"/>
              </a:lnSpc>
              <a:spcBef>
                <a:spcPts val="8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Intermediate</a:t>
            </a:r>
            <a:endParaRPr/>
          </a:p>
          <a:p>
            <a:pPr indent="-285750" lvl="1" marL="755650" marR="0" rtl="0" algn="just">
              <a:lnSpc>
                <a:spcPct val="11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When the number of local processes is greater or equal to the number of  remote processes, local processes are given higher priority than remote  processes. Otherwise, remote processes are given higher priority than local  processes.</a:t>
            </a:r>
            <a:endParaRPr/>
          </a:p>
        </p:txBody>
      </p:sp>
      <p:sp>
        <p:nvSpPr>
          <p:cNvPr id="429" name="Google Shape;429;p44"/>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0" name="Google Shape;430;p44"/>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45"/>
          <p:cNvSpPr txBox="1"/>
          <p:nvPr>
            <p:ph type="title"/>
          </p:nvPr>
        </p:nvSpPr>
        <p:spPr>
          <a:xfrm>
            <a:off x="1716087" y="20637"/>
            <a:ext cx="5711825"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Migration limiting policy</a:t>
            </a:r>
            <a:endParaRPr/>
          </a:p>
        </p:txBody>
      </p:sp>
      <p:sp>
        <p:nvSpPr>
          <p:cNvPr id="436" name="Google Shape;436;p45"/>
          <p:cNvSpPr txBox="1"/>
          <p:nvPr/>
        </p:nvSpPr>
        <p:spPr>
          <a:xfrm>
            <a:off x="79375" y="485775"/>
            <a:ext cx="8834437" cy="5392737"/>
          </a:xfrm>
          <a:prstGeom prst="rect">
            <a:avLst/>
          </a:prstGeom>
          <a:noFill/>
          <a:ln>
            <a:noFill/>
          </a:ln>
        </p:spPr>
        <p:txBody>
          <a:bodyPr anchorCtr="0" anchor="t" bIns="0" lIns="0" spcFirstLastPara="1" rIns="0" wrap="square" tIns="227325">
            <a:spAutoFit/>
          </a:bodyPr>
          <a:lstStyle/>
          <a:p>
            <a:pPr indent="0" lvl="0" marL="149225"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Load-balancing algorithms</a:t>
            </a:r>
            <a:endParaRPr/>
          </a:p>
          <a:p>
            <a:pPr indent="-177800" lvl="0" marL="149225" marR="0" rtl="0" algn="l">
              <a:lnSpc>
                <a:spcPct val="100000"/>
              </a:lnSpc>
              <a:spcBef>
                <a:spcPts val="19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This policy determines the total number of times a process  can migrate</a:t>
            </a:r>
            <a:endParaRPr/>
          </a:p>
          <a:p>
            <a:pPr indent="-285750" lvl="1" marL="755650" marR="0" rtl="0" algn="l">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Uncontrolled</a:t>
            </a:r>
            <a:endParaRPr/>
          </a:p>
          <a:p>
            <a:pPr indent="-228600" lvl="2" marL="1155700" marR="0" rtl="0" algn="l">
              <a:lnSpc>
                <a:spcPct val="100000"/>
              </a:lnSpc>
              <a:spcBef>
                <a:spcPts val="5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A remote process arriving at a node is treated just as a process originating  at a node, so a process may be migrated any number of times</a:t>
            </a:r>
            <a:endParaRPr/>
          </a:p>
          <a:p>
            <a:pPr indent="-285750" lvl="1" marL="755650" marR="0" rtl="0" algn="l">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Controlled</a:t>
            </a:r>
            <a:endParaRPr/>
          </a:p>
          <a:p>
            <a:pPr indent="-228600" lvl="2" marL="1155700" marR="0" rtl="0" algn="l">
              <a:lnSpc>
                <a:spcPct val="100000"/>
              </a:lnSpc>
              <a:spcBef>
                <a:spcPts val="5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Avoids the instability of the uncontrolled policy</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Use a </a:t>
            </a:r>
            <a:r>
              <a:rPr b="0" i="1" lang="en-US" sz="2000" u="none" cap="none" strike="noStrike">
                <a:solidFill>
                  <a:schemeClr val="dk1"/>
                </a:solidFill>
                <a:latin typeface="Times New Roman"/>
                <a:ea typeface="Times New Roman"/>
                <a:cs typeface="Times New Roman"/>
                <a:sym typeface="Times New Roman"/>
              </a:rPr>
              <a:t>migration count </a:t>
            </a:r>
            <a:r>
              <a:rPr b="0" i="0" lang="en-US" sz="2000" u="none" cap="none" strike="noStrike">
                <a:solidFill>
                  <a:schemeClr val="dk1"/>
                </a:solidFill>
                <a:latin typeface="Times New Roman"/>
                <a:ea typeface="Times New Roman"/>
                <a:cs typeface="Times New Roman"/>
                <a:sym typeface="Times New Roman"/>
              </a:rPr>
              <a:t>parameter to fix a limit on the number of time a  process can migrate</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Irrevocable migration policy: </a:t>
            </a:r>
            <a:r>
              <a:rPr b="0" i="1" lang="en-US" sz="2000" u="none" cap="none" strike="noStrike">
                <a:solidFill>
                  <a:schemeClr val="dk1"/>
                </a:solidFill>
                <a:latin typeface="Times New Roman"/>
                <a:ea typeface="Times New Roman"/>
                <a:cs typeface="Times New Roman"/>
                <a:sym typeface="Times New Roman"/>
              </a:rPr>
              <a:t>migration count </a:t>
            </a:r>
            <a:r>
              <a:rPr b="0" i="0" lang="en-US" sz="2000" u="none" cap="none" strike="noStrike">
                <a:solidFill>
                  <a:schemeClr val="dk1"/>
                </a:solidFill>
                <a:latin typeface="Times New Roman"/>
                <a:ea typeface="Times New Roman"/>
                <a:cs typeface="Times New Roman"/>
                <a:sym typeface="Times New Roman"/>
              </a:rPr>
              <a:t>is fixed to 1</a:t>
            </a:r>
            <a:endParaRPr/>
          </a:p>
          <a:p>
            <a:pPr indent="-228600" lvl="2" marL="1155700" marR="0" rtl="0" algn="l">
              <a:lnSpc>
                <a:spcPct val="100000"/>
              </a:lnSpc>
              <a:spcBef>
                <a:spcPts val="4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For long execution processes </a:t>
            </a:r>
            <a:r>
              <a:rPr b="0" i="1" lang="en-US" sz="2000" u="none" cap="none" strike="noStrike">
                <a:solidFill>
                  <a:schemeClr val="dk1"/>
                </a:solidFill>
                <a:latin typeface="Times New Roman"/>
                <a:ea typeface="Times New Roman"/>
                <a:cs typeface="Times New Roman"/>
                <a:sym typeface="Times New Roman"/>
              </a:rPr>
              <a:t>migration count </a:t>
            </a:r>
            <a:r>
              <a:rPr b="0" i="0" lang="en-US" sz="2000" u="none" cap="none" strike="noStrike">
                <a:solidFill>
                  <a:schemeClr val="dk1"/>
                </a:solidFill>
                <a:latin typeface="Times New Roman"/>
                <a:ea typeface="Times New Roman"/>
                <a:cs typeface="Times New Roman"/>
                <a:sym typeface="Times New Roman"/>
              </a:rPr>
              <a:t>must be greater than 1 to  adapt for dynamically changing states</a:t>
            </a:r>
            <a:endParaRPr/>
          </a:p>
        </p:txBody>
      </p:sp>
      <p:sp>
        <p:nvSpPr>
          <p:cNvPr id="437" name="Google Shape;437;p45"/>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8" name="Google Shape;438;p45"/>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46"/>
          <p:cNvSpPr txBox="1"/>
          <p:nvPr>
            <p:ph type="title"/>
          </p:nvPr>
        </p:nvSpPr>
        <p:spPr>
          <a:xfrm>
            <a:off x="1973262" y="142875"/>
            <a:ext cx="5199062"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Load-sharing approach</a:t>
            </a:r>
            <a:endParaRPr/>
          </a:p>
        </p:txBody>
      </p:sp>
      <p:sp>
        <p:nvSpPr>
          <p:cNvPr id="444" name="Google Shape;444;p46"/>
          <p:cNvSpPr txBox="1"/>
          <p:nvPr/>
        </p:nvSpPr>
        <p:spPr>
          <a:xfrm>
            <a:off x="307975" y="1090612"/>
            <a:ext cx="8531225" cy="4918075"/>
          </a:xfrm>
          <a:prstGeom prst="rect">
            <a:avLst/>
          </a:prstGeom>
          <a:noFill/>
          <a:ln>
            <a:noFill/>
          </a:ln>
        </p:spPr>
        <p:txBody>
          <a:bodyPr anchorCtr="0" anchor="t" bIns="0" lIns="0" spcFirstLastPara="1" rIns="0" wrap="square" tIns="87625">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Drawbacks of Load-balancing approach</a:t>
            </a:r>
            <a:endParaRPr/>
          </a:p>
          <a:p>
            <a:pPr indent="-285750" lvl="1" marL="755650" marR="0" rtl="0" algn="just">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Load balancing technique with attempting equalizing the workload on all  the nodes is not an appropriate object since big overhead is generated by  gathering exact state information</a:t>
            </a:r>
            <a:endParaRPr/>
          </a:p>
          <a:p>
            <a:pPr indent="-285750" lvl="1" marL="755650" marR="0" rtl="0" algn="just">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Load balancing is not achievable since number of processes in a node is  always fluctuating and temporal unbalance among the nodes exists every  moment</a:t>
            </a:r>
            <a:endParaRPr/>
          </a:p>
          <a:p>
            <a:pPr indent="-342900" lvl="0" marL="35560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Basic ideas for Load-sharing approach</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It is necessary and sufficient to prevent nodes from being idle while some  other nodes have more than two processes</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Load-sharing is much simpler than load-balancing since it only attempts to  ensure that no node is idle when heavily node exists</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Priority assignment policy and migration limiting policy are the same as that</a:t>
            </a:r>
            <a:endParaRPr/>
          </a:p>
          <a:p>
            <a:pPr indent="-342900" lvl="0" marL="3556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for the load-balancing algorithms</a:t>
            </a:r>
            <a:endParaRPr/>
          </a:p>
        </p:txBody>
      </p:sp>
      <p:sp>
        <p:nvSpPr>
          <p:cNvPr id="445" name="Google Shape;445;p46"/>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6" name="Google Shape;446;p46"/>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47"/>
          <p:cNvSpPr txBox="1"/>
          <p:nvPr>
            <p:ph type="title"/>
          </p:nvPr>
        </p:nvSpPr>
        <p:spPr>
          <a:xfrm>
            <a:off x="236537" y="-153987"/>
            <a:ext cx="8670925" cy="1225550"/>
          </a:xfrm>
          <a:prstGeom prst="rect">
            <a:avLst/>
          </a:prstGeom>
          <a:noFill/>
          <a:ln>
            <a:noFill/>
          </a:ln>
        </p:spPr>
        <p:txBody>
          <a:bodyPr anchorCtr="0" anchor="t" bIns="0" lIns="0" spcFirstLastPara="1" rIns="0" wrap="square" tIns="165400">
            <a:spAutoFit/>
          </a:bodyPr>
          <a:lstStyle/>
          <a:p>
            <a:pPr indent="0" lvl="0" marL="1587"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Load estimation policies</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Load-sharing algorithms</a:t>
            </a:r>
            <a:endParaRPr/>
          </a:p>
        </p:txBody>
      </p:sp>
      <p:sp>
        <p:nvSpPr>
          <p:cNvPr id="452" name="Google Shape;452;p47"/>
          <p:cNvSpPr txBox="1"/>
          <p:nvPr/>
        </p:nvSpPr>
        <p:spPr>
          <a:xfrm>
            <a:off x="536575" y="1392237"/>
            <a:ext cx="8074025" cy="4500562"/>
          </a:xfrm>
          <a:prstGeom prst="rect">
            <a:avLst/>
          </a:prstGeom>
          <a:noFill/>
          <a:ln>
            <a:noFill/>
          </a:ln>
        </p:spPr>
        <p:txBody>
          <a:bodyPr anchorCtr="0" anchor="t" bIns="0" lIns="0" spcFirstLastPara="1" rIns="0" wrap="square" tIns="12050">
            <a:spAutoFit/>
          </a:bodyPr>
          <a:lstStyle/>
          <a:p>
            <a:pPr indent="-342900" lvl="0" marL="3556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Since load-sharing algorithms simply attempt to  avoid idle nodes, it is sufficient to know whether a  node is busy or idle</a:t>
            </a:r>
            <a:endParaRPr/>
          </a:p>
          <a:p>
            <a:pPr indent="-342900" lvl="0" marL="355600" marR="0" rtl="0" algn="just">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Thus these algorithms normally employ the simplest  load estimation policy of counting the total number of  processes</a:t>
            </a:r>
            <a:endParaRPr/>
          </a:p>
          <a:p>
            <a:pPr indent="-342900" lvl="0" marL="355600" marR="0" rtl="0" algn="just">
              <a:lnSpc>
                <a:spcPct val="10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In modern systems where permanent existence of  several processes on an idle node is possible,  algorithms measure CPU utilization to estimate the  load of a node</a:t>
            </a:r>
            <a:endParaRPr/>
          </a:p>
        </p:txBody>
      </p:sp>
      <p:sp>
        <p:nvSpPr>
          <p:cNvPr id="453" name="Google Shape;453;p47"/>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4" name="Google Shape;454;p47"/>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sp>
        <p:nvSpPr>
          <p:cNvPr id="459" name="Google Shape;459;p48"/>
          <p:cNvSpPr txBox="1"/>
          <p:nvPr>
            <p:ph type="title"/>
          </p:nvPr>
        </p:nvSpPr>
        <p:spPr>
          <a:xfrm>
            <a:off x="1843087" y="20637"/>
            <a:ext cx="5456237"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transfer policies</a:t>
            </a:r>
            <a:endParaRPr/>
          </a:p>
        </p:txBody>
      </p:sp>
      <p:sp>
        <p:nvSpPr>
          <p:cNvPr id="460" name="Google Shape;460;p48"/>
          <p:cNvSpPr txBox="1"/>
          <p:nvPr/>
        </p:nvSpPr>
        <p:spPr>
          <a:xfrm>
            <a:off x="-832800" y="357900"/>
            <a:ext cx="9976800" cy="6294600"/>
          </a:xfrm>
          <a:prstGeom prst="rect">
            <a:avLst/>
          </a:prstGeom>
          <a:noFill/>
          <a:ln>
            <a:noFill/>
          </a:ln>
        </p:spPr>
        <p:txBody>
          <a:bodyPr anchorCtr="0" anchor="t" bIns="0" lIns="0" spcFirstLastPara="1" rIns="0" wrap="square" tIns="165100">
            <a:spAutoFit/>
          </a:bodyPr>
          <a:lstStyle/>
          <a:p>
            <a:pPr indent="0" lvl="0" marL="262255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Load-sharing algorithms</a:t>
            </a:r>
            <a:endParaRPr/>
          </a:p>
          <a:p>
            <a:pPr indent="-177800" lvl="0" marL="2622550" marR="0" rtl="0" algn="l">
              <a:lnSpc>
                <a:spcPct val="100000"/>
              </a:lnSpc>
              <a:spcBef>
                <a:spcPts val="13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Algorithms normally use all-or-nothing strategy</a:t>
            </a:r>
            <a:endParaRPr/>
          </a:p>
          <a:p>
            <a:pPr indent="-177800" lvl="0" marL="2622550" marR="0" rtl="0" algn="l">
              <a:lnSpc>
                <a:spcPct val="107142"/>
              </a:lnSpc>
              <a:spcBef>
                <a:spcPts val="7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This strategy uses the threshold value of all the nodes  fixed to 1</a:t>
            </a:r>
            <a:endParaRPr/>
          </a:p>
          <a:p>
            <a:pPr indent="-177800" lvl="0" marL="2622550" marR="0" rtl="0" algn="l">
              <a:lnSpc>
                <a:spcPct val="107142"/>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Nodes become receiver node when it has no process, and  become sender node when it has more than 1 process</a:t>
            </a:r>
            <a:endParaRPr/>
          </a:p>
          <a:p>
            <a:pPr indent="-177800" lvl="0" marL="2622550" marR="0" rtl="0" algn="l">
              <a:lnSpc>
                <a:spcPct val="90000"/>
              </a:lnSpc>
              <a:spcBef>
                <a:spcPts val="6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To avoid processing power on nodes having zero process  load-sharing algorithms use a threshold value of 2 instead  of 1</a:t>
            </a:r>
            <a:endParaRPr/>
          </a:p>
          <a:p>
            <a:pPr indent="-177800" lvl="0" marL="2622550" marR="0" rtl="0" algn="l">
              <a:lnSpc>
                <a:spcPct val="107142"/>
              </a:lnSpc>
              <a:spcBef>
                <a:spcPts val="7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When CPU utilization is used as the load estimation  policy, the double-threshold policy should be used as the  process transfer policy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4" name="Shape 464"/>
        <p:cNvGrpSpPr/>
        <p:nvPr/>
      </p:nvGrpSpPr>
      <p:grpSpPr>
        <a:xfrm>
          <a:off x="0" y="0"/>
          <a:ext cx="0" cy="0"/>
          <a:chOff x="0" y="0"/>
          <a:chExt cx="0" cy="0"/>
        </a:xfrm>
      </p:grpSpPr>
      <p:sp>
        <p:nvSpPr>
          <p:cNvPr id="465" name="Google Shape;465;p49"/>
          <p:cNvSpPr txBox="1"/>
          <p:nvPr>
            <p:ph type="title"/>
          </p:nvPr>
        </p:nvSpPr>
        <p:spPr>
          <a:xfrm>
            <a:off x="2393950" y="96837"/>
            <a:ext cx="4357687"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Location policies I.</a:t>
            </a:r>
            <a:endParaRPr/>
          </a:p>
        </p:txBody>
      </p:sp>
      <p:sp>
        <p:nvSpPr>
          <p:cNvPr id="466" name="Google Shape;466;p49"/>
          <p:cNvSpPr txBox="1"/>
          <p:nvPr/>
        </p:nvSpPr>
        <p:spPr>
          <a:xfrm>
            <a:off x="460375" y="561975"/>
            <a:ext cx="8074025" cy="5405437"/>
          </a:xfrm>
          <a:prstGeom prst="rect">
            <a:avLst/>
          </a:prstGeom>
          <a:noFill/>
          <a:ln>
            <a:noFill/>
          </a:ln>
        </p:spPr>
        <p:txBody>
          <a:bodyPr anchorCtr="0" anchor="t" bIns="0" lIns="0" spcFirstLastPara="1" rIns="0" wrap="square" tIns="227325">
            <a:spAutoFit/>
          </a:bodyPr>
          <a:lstStyle/>
          <a:p>
            <a:pPr indent="0" lvl="0" marL="150812"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Load-sharing algorithms</a:t>
            </a:r>
            <a:endParaRPr/>
          </a:p>
          <a:p>
            <a:pPr indent="-177800" lvl="0" marL="150812" marR="0" rtl="0" algn="just">
              <a:lnSpc>
                <a:spcPct val="100000"/>
              </a:lnSpc>
              <a:spcBef>
                <a:spcPts val="190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Location policy decides whether the sender node or  the receiver node of the process takes the initiative to  search for suitable node in the system, and this policy  can be the following:</a:t>
            </a:r>
            <a:endParaRPr/>
          </a:p>
          <a:p>
            <a:pPr indent="-317499" lvl="1" marL="785812"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Sender-initiated location policy</a:t>
            </a:r>
            <a:endParaRPr/>
          </a:p>
          <a:p>
            <a:pPr indent="-273049" lvl="2" marL="1198562" marR="0" rtl="0" algn="just">
              <a:lnSpc>
                <a:spcPct val="100000"/>
              </a:lnSpc>
              <a:spcBef>
                <a:spcPts val="600"/>
              </a:spcBef>
              <a:spcAft>
                <a:spcPts val="0"/>
              </a:spcAft>
              <a:buClr>
                <a:schemeClr val="dk1"/>
              </a:buClr>
              <a:buSzPts val="2304"/>
              <a:buFont typeface="Noto Sans Symbols"/>
              <a:buChar char="❑"/>
            </a:pPr>
            <a:r>
              <a:rPr b="0" i="0" lang="en-US" sz="2400" u="none" cap="none" strike="noStrike">
                <a:solidFill>
                  <a:schemeClr val="dk1"/>
                </a:solidFill>
                <a:latin typeface="Times New Roman"/>
                <a:ea typeface="Times New Roman"/>
                <a:cs typeface="Times New Roman"/>
                <a:sym typeface="Times New Roman"/>
              </a:rPr>
              <a:t>Sender node decides where to send the process</a:t>
            </a:r>
            <a:endParaRPr/>
          </a:p>
          <a:p>
            <a:pPr indent="-273049" lvl="2" marL="1198562" marR="0" rtl="0" algn="just">
              <a:lnSpc>
                <a:spcPct val="100000"/>
              </a:lnSpc>
              <a:spcBef>
                <a:spcPts val="500"/>
              </a:spcBef>
              <a:spcAft>
                <a:spcPts val="0"/>
              </a:spcAft>
              <a:buClr>
                <a:schemeClr val="dk1"/>
              </a:buClr>
              <a:buSzPts val="2304"/>
              <a:buFont typeface="Noto Sans Symbols"/>
              <a:buChar char="❑"/>
            </a:pPr>
            <a:r>
              <a:rPr b="0" i="0" lang="en-US" sz="2400" u="none" cap="none" strike="noStrike">
                <a:solidFill>
                  <a:schemeClr val="dk1"/>
                </a:solidFill>
                <a:latin typeface="Times New Roman"/>
                <a:ea typeface="Times New Roman"/>
                <a:cs typeface="Times New Roman"/>
                <a:sym typeface="Times New Roman"/>
              </a:rPr>
              <a:t>Heavily loaded nodes search for lightly loaded nodes</a:t>
            </a:r>
            <a:endParaRPr/>
          </a:p>
          <a:p>
            <a:pPr indent="-317499" lvl="1" marL="785812" marR="0" rtl="0" algn="just">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Receiver-initiated location policy</a:t>
            </a:r>
            <a:endParaRPr/>
          </a:p>
          <a:p>
            <a:pPr indent="-273049" lvl="2" marL="1198562" marR="0" rtl="0" algn="just">
              <a:lnSpc>
                <a:spcPct val="100000"/>
              </a:lnSpc>
              <a:spcBef>
                <a:spcPts val="500"/>
              </a:spcBef>
              <a:spcAft>
                <a:spcPts val="0"/>
              </a:spcAft>
              <a:buClr>
                <a:schemeClr val="dk1"/>
              </a:buClr>
              <a:buSzPts val="2304"/>
              <a:buFont typeface="Noto Sans Symbols"/>
              <a:buChar char="❑"/>
            </a:pPr>
            <a:r>
              <a:rPr b="0" i="0" lang="en-US" sz="2400" u="none" cap="none" strike="noStrike">
                <a:solidFill>
                  <a:schemeClr val="dk1"/>
                </a:solidFill>
                <a:latin typeface="Times New Roman"/>
                <a:ea typeface="Times New Roman"/>
                <a:cs typeface="Times New Roman"/>
                <a:sym typeface="Times New Roman"/>
              </a:rPr>
              <a:t>Receiver node decides from where to get the process</a:t>
            </a:r>
            <a:endParaRPr/>
          </a:p>
          <a:p>
            <a:pPr indent="-273049" lvl="2" marL="1198562" marR="0" rtl="0" algn="just">
              <a:lnSpc>
                <a:spcPct val="100000"/>
              </a:lnSpc>
              <a:spcBef>
                <a:spcPts val="500"/>
              </a:spcBef>
              <a:spcAft>
                <a:spcPts val="0"/>
              </a:spcAft>
              <a:buClr>
                <a:schemeClr val="dk1"/>
              </a:buClr>
              <a:buSzPts val="2304"/>
              <a:buFont typeface="Noto Sans Symbols"/>
              <a:buChar char="❑"/>
            </a:pPr>
            <a:r>
              <a:rPr b="0" i="0" lang="en-US" sz="2400" u="none" cap="none" strike="noStrike">
                <a:solidFill>
                  <a:schemeClr val="dk1"/>
                </a:solidFill>
                <a:latin typeface="Times New Roman"/>
                <a:ea typeface="Times New Roman"/>
                <a:cs typeface="Times New Roman"/>
                <a:sym typeface="Times New Roman"/>
              </a:rPr>
              <a:t>Lightly loaded nodes search for heavily loaded nodes</a:t>
            </a:r>
            <a:endParaRPr/>
          </a:p>
        </p:txBody>
      </p:sp>
      <p:sp>
        <p:nvSpPr>
          <p:cNvPr id="467" name="Google Shape;467;p49"/>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8" name="Google Shape;468;p49"/>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 name="Shape 80"/>
        <p:cNvGrpSpPr/>
        <p:nvPr/>
      </p:nvGrpSpPr>
      <p:grpSpPr>
        <a:xfrm>
          <a:off x="0" y="0"/>
          <a:ext cx="0" cy="0"/>
          <a:chOff x="0" y="0"/>
          <a:chExt cx="0" cy="0"/>
        </a:xfrm>
      </p:grpSpPr>
      <p:sp>
        <p:nvSpPr>
          <p:cNvPr id="81" name="Google Shape;81;p5"/>
          <p:cNvSpPr txBox="1"/>
          <p:nvPr>
            <p:ph type="title"/>
          </p:nvPr>
        </p:nvSpPr>
        <p:spPr>
          <a:xfrm>
            <a:off x="1976200" y="0"/>
            <a:ext cx="57333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 </a:t>
            </a:r>
            <a:endParaRPr/>
          </a:p>
        </p:txBody>
      </p:sp>
      <p:sp>
        <p:nvSpPr>
          <p:cNvPr id="82" name="Google Shape;82;p5"/>
          <p:cNvSpPr txBox="1"/>
          <p:nvPr/>
        </p:nvSpPr>
        <p:spPr>
          <a:xfrm>
            <a:off x="231775" y="862012"/>
            <a:ext cx="8605837" cy="835025"/>
          </a:xfrm>
          <a:prstGeom prst="rect">
            <a:avLst/>
          </a:prstGeom>
          <a:noFill/>
          <a:ln>
            <a:noFill/>
          </a:ln>
        </p:spPr>
        <p:txBody>
          <a:bodyPr anchorCtr="0" anchor="t" bIns="0" lIns="0" spcFirstLastPara="1" rIns="0" wrap="square" tIns="87625">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Process Migration</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The	act	of	transferring	a process	between	two	machines	during its</a:t>
            </a:r>
            <a:endParaRPr/>
          </a:p>
        </p:txBody>
      </p:sp>
      <p:sp>
        <p:nvSpPr>
          <p:cNvPr id="83" name="Google Shape;83;p5"/>
          <p:cNvSpPr txBox="1"/>
          <p:nvPr/>
        </p:nvSpPr>
        <p:spPr>
          <a:xfrm>
            <a:off x="642250" y="1536238"/>
            <a:ext cx="6650100" cy="1049100"/>
          </a:xfrm>
          <a:prstGeom prst="rect">
            <a:avLst/>
          </a:prstGeom>
          <a:noFill/>
          <a:ln>
            <a:noFill/>
          </a:ln>
        </p:spPr>
        <p:txBody>
          <a:bodyPr anchorCtr="0" anchor="t" bIns="0" lIns="0" spcFirstLastPara="1" rIns="0" wrap="square" tIns="73650">
            <a:spAutoFit/>
          </a:bodyPr>
          <a:lstStyle/>
          <a:p>
            <a:pPr indent="0" lvl="0" marL="75565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execution</a:t>
            </a:r>
            <a:endParaRPr/>
          </a:p>
          <a:p>
            <a:pPr indent="-127000" lvl="0" marL="75565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Relocation	of	a	process	from	its	current	location	(the  another node (the destination node)</a:t>
            </a:r>
            <a:endParaRPr/>
          </a:p>
        </p:txBody>
      </p:sp>
      <p:sp>
        <p:nvSpPr>
          <p:cNvPr id="84" name="Google Shape;84;p5"/>
          <p:cNvSpPr txBox="1"/>
          <p:nvPr/>
        </p:nvSpPr>
        <p:spPr>
          <a:xfrm>
            <a:off x="7115175" y="2036762"/>
            <a:ext cx="1720850" cy="3302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source	node)	to</a:t>
            </a:r>
            <a:endParaRPr/>
          </a:p>
        </p:txBody>
      </p:sp>
      <p:sp>
        <p:nvSpPr>
          <p:cNvPr id="85" name="Google Shape;85;p5"/>
          <p:cNvSpPr txBox="1"/>
          <p:nvPr/>
        </p:nvSpPr>
        <p:spPr>
          <a:xfrm>
            <a:off x="228600" y="2971800"/>
            <a:ext cx="7693025" cy="2255837"/>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Goals of Process Migration</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Dynamic load distribution</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Fault resilience</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Improved system administration</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Data access locality</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86" name="Google Shape;86;p5"/>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7" name="Google Shape;87;p5"/>
          <p:cNvSpPr/>
          <p:nvPr/>
        </p:nvSpPr>
        <p:spPr>
          <a:xfrm>
            <a:off x="152400" y="66294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2" name="Shape 472"/>
        <p:cNvGrpSpPr/>
        <p:nvPr/>
      </p:nvGrpSpPr>
      <p:grpSpPr>
        <a:xfrm>
          <a:off x="0" y="0"/>
          <a:ext cx="0" cy="0"/>
          <a:chOff x="0" y="0"/>
          <a:chExt cx="0" cy="0"/>
        </a:xfrm>
      </p:grpSpPr>
      <p:sp>
        <p:nvSpPr>
          <p:cNvPr id="473" name="Google Shape;473;p50"/>
          <p:cNvSpPr txBox="1"/>
          <p:nvPr>
            <p:ph type="title"/>
          </p:nvPr>
        </p:nvSpPr>
        <p:spPr>
          <a:xfrm>
            <a:off x="2301875" y="20637"/>
            <a:ext cx="4540250" cy="696912"/>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Location policies II.</a:t>
            </a:r>
            <a:endParaRPr/>
          </a:p>
        </p:txBody>
      </p:sp>
      <p:sp>
        <p:nvSpPr>
          <p:cNvPr id="474" name="Google Shape;474;p50"/>
          <p:cNvSpPr txBox="1"/>
          <p:nvPr/>
        </p:nvSpPr>
        <p:spPr>
          <a:xfrm>
            <a:off x="307975" y="700087"/>
            <a:ext cx="8607425" cy="4729162"/>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Load-sharing algorithms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Sender-initiated location policy</a:t>
            </a:r>
            <a:endParaRPr/>
          </a:p>
          <a:p>
            <a:pPr indent="-285750" lvl="1" marL="755650" marR="0" rtl="0" algn="l">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Node becomes overloaded, it either broadcasts or randomly probes the other</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nodes one by one to find a node that is able to receive remote processes</a:t>
            </a:r>
            <a:endParaRPr/>
          </a:p>
          <a:p>
            <a:pPr indent="-285750" lvl="1" marL="755650" marR="0" rtl="0" algn="l">
              <a:lnSpc>
                <a:spcPct val="100000"/>
              </a:lnSpc>
              <a:spcBef>
                <a:spcPts val="4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When broadcasting, suitable node is known as soon as reply arrives</a:t>
            </a:r>
            <a:endParaRPr/>
          </a:p>
          <a:p>
            <a:pPr indent="-152400" lvl="0" marL="0" marR="0" rtl="0" algn="l">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Receiver-initiated location policy</a:t>
            </a:r>
            <a:endParaRPr/>
          </a:p>
          <a:p>
            <a:pPr indent="-285750" lvl="1" marL="755650" marR="0" rtl="0" algn="just">
              <a:lnSpc>
                <a:spcPct val="100000"/>
              </a:lnSpc>
              <a:spcBef>
                <a:spcPts val="50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Nodes becomes underloaded, it either broadcast or randomly probes the   other nodes one by one to indicate its willingness to receive remote  processes</a:t>
            </a:r>
            <a:endParaRPr/>
          </a:p>
          <a:p>
            <a:pPr indent="-152400" lvl="0" marL="0" marR="0" rtl="0" algn="just">
              <a:lnSpc>
                <a:spcPct val="100000"/>
              </a:lnSpc>
              <a:spcBef>
                <a:spcPts val="50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Receiver-initiated policy require preemptive process migration  facility since scheduling decisions are usually made at process  departure epochs</a:t>
            </a:r>
            <a:endParaRPr/>
          </a:p>
        </p:txBody>
      </p:sp>
      <p:sp>
        <p:nvSpPr>
          <p:cNvPr id="475" name="Google Shape;475;p50"/>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6" name="Google Shape;476;p50"/>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51"/>
          <p:cNvSpPr txBox="1"/>
          <p:nvPr>
            <p:ph type="title"/>
          </p:nvPr>
        </p:nvSpPr>
        <p:spPr>
          <a:xfrm>
            <a:off x="236537" y="-153987"/>
            <a:ext cx="8670925" cy="1249362"/>
          </a:xfrm>
          <a:prstGeom prst="rect">
            <a:avLst/>
          </a:prstGeom>
          <a:noFill/>
          <a:ln>
            <a:noFill/>
          </a:ln>
        </p:spPr>
        <p:txBody>
          <a:bodyPr anchorCtr="0" anchor="t" bIns="0" lIns="0" spcFirstLastPara="1" rIns="0" wrap="square" tIns="188250">
            <a:spAutoFit/>
          </a:bodyPr>
          <a:lstStyle/>
          <a:p>
            <a:pPr indent="0" lvl="0" marL="1587"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Location policies III.</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Load-sharing algorithms</a:t>
            </a:r>
            <a:endParaRPr/>
          </a:p>
        </p:txBody>
      </p:sp>
      <p:sp>
        <p:nvSpPr>
          <p:cNvPr id="482" name="Google Shape;482;p51"/>
          <p:cNvSpPr txBox="1"/>
          <p:nvPr/>
        </p:nvSpPr>
        <p:spPr>
          <a:xfrm>
            <a:off x="536575" y="1533525"/>
            <a:ext cx="8072437" cy="4164012"/>
          </a:xfrm>
          <a:prstGeom prst="rect">
            <a:avLst/>
          </a:prstGeom>
          <a:noFill/>
          <a:ln>
            <a:noFill/>
          </a:ln>
        </p:spPr>
        <p:txBody>
          <a:bodyPr anchorCtr="0" anchor="t" bIns="0" lIns="0" spcFirstLastPara="1" rIns="0" wrap="square" tIns="99675">
            <a:spAutoFit/>
          </a:bodyPr>
          <a:lstStyle/>
          <a:p>
            <a:pPr indent="-342900" lvl="0" marL="35560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Experiences with location policies</a:t>
            </a:r>
            <a:endParaRPr/>
          </a:p>
          <a:p>
            <a:pPr indent="-285750" lvl="1" marL="755650" marR="0" rtl="0" algn="just">
              <a:lnSpc>
                <a:spcPct val="100000"/>
              </a:lnSpc>
              <a:spcBef>
                <a:spcPts val="6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Both policies gives substantial performance advantages</a:t>
            </a:r>
            <a:endParaRPr/>
          </a:p>
          <a:p>
            <a:pPr indent="-342900" lvl="0" marL="35560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over the situation in which no load-sharing is attempted</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Sender-initiated policy is preferable at light to moderate  system loads</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Receiver-initiated policy is preferable at high system loads</a:t>
            </a:r>
            <a:endParaRPr/>
          </a:p>
          <a:p>
            <a:pPr indent="-285750" lvl="1" marL="755650" marR="0" rtl="0" algn="just">
              <a:lnSpc>
                <a:spcPct val="100000"/>
              </a:lnSpc>
              <a:spcBef>
                <a:spcPts val="50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Sender-initiated policy provide better performance for the  case when process transfer cost significantly more at  receiver-initiated than at sender-initiated policy due to the  preemptive transfer of processes</a:t>
            </a:r>
            <a:endParaRPr/>
          </a:p>
        </p:txBody>
      </p:sp>
      <p:sp>
        <p:nvSpPr>
          <p:cNvPr id="483" name="Google Shape;483;p51"/>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4" name="Google Shape;484;p51"/>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8" name="Shape 488"/>
        <p:cNvGrpSpPr/>
        <p:nvPr/>
      </p:nvGrpSpPr>
      <p:grpSpPr>
        <a:xfrm>
          <a:off x="0" y="0"/>
          <a:ext cx="0" cy="0"/>
          <a:chOff x="0" y="0"/>
          <a:chExt cx="0" cy="0"/>
        </a:xfrm>
      </p:grpSpPr>
      <p:sp>
        <p:nvSpPr>
          <p:cNvPr id="489" name="Google Shape;489;p52"/>
          <p:cNvSpPr txBox="1"/>
          <p:nvPr/>
        </p:nvSpPr>
        <p:spPr>
          <a:xfrm>
            <a:off x="460375" y="1441450"/>
            <a:ext cx="8147050" cy="5268912"/>
          </a:xfrm>
          <a:prstGeom prst="rect">
            <a:avLst/>
          </a:prstGeom>
          <a:noFill/>
          <a:ln>
            <a:noFill/>
          </a:ln>
        </p:spPr>
        <p:txBody>
          <a:bodyPr anchorCtr="0" anchor="t" bIns="0" lIns="0" spcFirstLastPara="1" rIns="0" wrap="square" tIns="13325">
            <a:spAutoFit/>
          </a:bodyPr>
          <a:lstStyle/>
          <a:p>
            <a:pPr indent="-342900" lvl="0" marL="355600" marR="0" rtl="0" algn="just">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In load-sharing algorithms it is not necessary for the nodes to periodically  exchange state information, but needs to know the state of other nodes  when it is either underloaded or overloaded</a:t>
            </a:r>
            <a:endParaRPr/>
          </a:p>
          <a:p>
            <a:pPr indent="-342900" lvl="0" marL="3556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Broadcast when state changes</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In sender-initiated/receiver-initiated location policy a node broadcasts State  Information Request when it becomes overloaded/underloaded</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It is called broadcast-when-idle policy when receiver-initiated policy is used</a:t>
            </a:r>
            <a:endParaRPr/>
          </a:p>
          <a:p>
            <a:pPr indent="-342900" lvl="0" marL="35560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with fixed threshold value value of 1</a:t>
            </a:r>
            <a:endParaRPr/>
          </a:p>
          <a:p>
            <a:pPr indent="-342900" lvl="0" marL="3556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Poll when state changes</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In large networks polling mechanism is used</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Polling mechanism randomly asks different nodes for state information until  find an appropriate one or probe limit is reached</a:t>
            </a:r>
            <a:endParaRPr/>
          </a:p>
          <a:p>
            <a:pPr indent="-285750" lvl="1" marL="755650" marR="0" rtl="0" algn="l">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It is called poll-when-idle policy when receiver-initiated policy is used with</a:t>
            </a:r>
            <a:endParaRPr/>
          </a:p>
          <a:p>
            <a:pPr indent="-342900" lvl="0" marL="35560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fixed threshold value value of 1</a:t>
            </a:r>
            <a:endParaRPr/>
          </a:p>
          <a:p>
            <a:pPr indent="-342900" lvl="0" marL="355600" marR="0" rtl="0" algn="l">
              <a:lnSpc>
                <a:spcPct val="100000"/>
              </a:lnSpc>
              <a:spcBef>
                <a:spcPts val="0"/>
              </a:spcBef>
              <a:spcAft>
                <a:spcPts val="0"/>
              </a:spcAft>
              <a:buClr>
                <a:schemeClr val="dk1"/>
              </a:buClr>
              <a:buSzPts val="2000"/>
              <a:buFont typeface="Calibri"/>
              <a:buNone/>
            </a:pPr>
            <a:r>
              <a:t/>
            </a:r>
            <a:endParaRPr b="0" i="0" sz="2000" u="none">
              <a:solidFill>
                <a:schemeClr val="dk1"/>
              </a:solidFill>
              <a:latin typeface="Times New Roman"/>
              <a:ea typeface="Times New Roman"/>
              <a:cs typeface="Times New Roman"/>
              <a:sym typeface="Times New Roman"/>
            </a:endParaRPr>
          </a:p>
          <a:p>
            <a:pPr indent="-342900" lvl="0" marL="3556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800" u="none">
              <a:solidFill>
                <a:schemeClr val="dk1"/>
              </a:solidFill>
              <a:latin typeface="Times New Roman"/>
              <a:ea typeface="Times New Roman"/>
              <a:cs typeface="Times New Roman"/>
              <a:sym typeface="Times New Roman"/>
            </a:endParaRPr>
          </a:p>
        </p:txBody>
      </p:sp>
      <p:sp>
        <p:nvSpPr>
          <p:cNvPr id="490" name="Google Shape;490;p52"/>
          <p:cNvSpPr txBox="1"/>
          <p:nvPr>
            <p:ph type="title"/>
          </p:nvPr>
        </p:nvSpPr>
        <p:spPr>
          <a:xfrm>
            <a:off x="236537" y="-153987"/>
            <a:ext cx="8670925" cy="1249362"/>
          </a:xfrm>
          <a:prstGeom prst="rect">
            <a:avLst/>
          </a:prstGeom>
          <a:noFill/>
          <a:ln>
            <a:noFill/>
          </a:ln>
        </p:spPr>
        <p:txBody>
          <a:bodyPr anchorCtr="0" anchor="t" bIns="0" lIns="0" spcFirstLastPara="1" rIns="0" wrap="square" tIns="188250">
            <a:spAutoFit/>
          </a:bodyPr>
          <a:lstStyle/>
          <a:p>
            <a:pPr indent="0" lvl="0" marL="47625"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State information exchange policies</a:t>
            </a:r>
            <a:br>
              <a:rPr b="0" i="0" lang="en-US" sz="4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for Load-sharing algorithms</a:t>
            </a:r>
            <a:endParaRPr/>
          </a:p>
        </p:txBody>
      </p:sp>
      <p:sp>
        <p:nvSpPr>
          <p:cNvPr id="491" name="Google Shape;491;p52"/>
          <p:cNvSpPr/>
          <p:nvPr/>
        </p:nvSpPr>
        <p:spPr>
          <a:xfrm>
            <a:off x="152400" y="11430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2" name="Google Shape;492;p52"/>
          <p:cNvSpPr/>
          <p:nvPr/>
        </p:nvSpPr>
        <p:spPr>
          <a:xfrm>
            <a:off x="152400" y="63246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6"/>
          <p:cNvPicPr preferRelativeResize="0"/>
          <p:nvPr/>
        </p:nvPicPr>
        <p:blipFill rotWithShape="1">
          <a:blip r:embed="rId3">
            <a:alphaModFix/>
          </a:blip>
          <a:srcRect b="0" l="0" r="0" t="0"/>
          <a:stretch/>
        </p:blipFill>
        <p:spPr>
          <a:xfrm>
            <a:off x="838200" y="1981200"/>
            <a:ext cx="6021387" cy="3381375"/>
          </a:xfrm>
          <a:prstGeom prst="rect">
            <a:avLst/>
          </a:prstGeom>
          <a:noFill/>
          <a:ln>
            <a:noFill/>
          </a:ln>
        </p:spPr>
      </p:pic>
      <p:sp>
        <p:nvSpPr>
          <p:cNvPr id="93" name="Google Shape;93;p6"/>
          <p:cNvSpPr txBox="1"/>
          <p:nvPr/>
        </p:nvSpPr>
        <p:spPr>
          <a:xfrm>
            <a:off x="1447800" y="5715000"/>
            <a:ext cx="3679825" cy="3905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292934"/>
              </a:buClr>
              <a:buSzPts val="2400"/>
              <a:buFont typeface="Times New Roman"/>
              <a:buNone/>
            </a:pPr>
            <a:r>
              <a:rPr b="0" i="0" lang="en-US" sz="2400" u="none">
                <a:solidFill>
                  <a:srgbClr val="292934"/>
                </a:solidFill>
                <a:latin typeface="Times New Roman"/>
                <a:ea typeface="Times New Roman"/>
                <a:cs typeface="Times New Roman"/>
                <a:sym typeface="Times New Roman"/>
              </a:rPr>
              <a:t>Process migration mechanism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7"/>
          <p:cNvSpPr txBox="1"/>
          <p:nvPr>
            <p:ph type="title"/>
          </p:nvPr>
        </p:nvSpPr>
        <p:spPr>
          <a:xfrm>
            <a:off x="610400" y="-85525"/>
            <a:ext cx="69147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Process Migration</a:t>
            </a:r>
            <a:endParaRPr/>
          </a:p>
        </p:txBody>
      </p:sp>
      <p:sp>
        <p:nvSpPr>
          <p:cNvPr id="99" name="Google Shape;99;p7"/>
          <p:cNvSpPr txBox="1"/>
          <p:nvPr/>
        </p:nvSpPr>
        <p:spPr>
          <a:xfrm>
            <a:off x="231775" y="835025"/>
            <a:ext cx="8605800" cy="5810700"/>
          </a:xfrm>
          <a:prstGeom prst="rect">
            <a:avLst/>
          </a:prstGeom>
          <a:noFill/>
          <a:ln>
            <a:noFill/>
          </a:ln>
        </p:spPr>
        <p:txBody>
          <a:bodyPr anchorCtr="0" anchor="t" bIns="0" lIns="0" spcFirstLastPara="1" rIns="0" wrap="square" tIns="111750">
            <a:spAutoFit/>
          </a:bodyPr>
          <a:lstStyle/>
          <a:p>
            <a:pPr indent="-363537" lvl="0" marL="374650" marR="0" rtl="0" algn="l">
              <a:lnSpc>
                <a:spcPct val="100000"/>
              </a:lnSpc>
              <a:spcBef>
                <a:spcPts val="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Two types:</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Preemptive process migration</a:t>
            </a:r>
            <a:endParaRPr/>
          </a:p>
          <a:p>
            <a:pPr indent="-228600" lvl="2" marL="1155700" marR="0" rtl="0" algn="l">
              <a:lnSpc>
                <a:spcPct val="100000"/>
              </a:lnSpc>
              <a:spcBef>
                <a:spcPts val="5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Process may be migrated during the course of its execution</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Non preemptive process migration</a:t>
            </a:r>
            <a:endParaRPr/>
          </a:p>
          <a:p>
            <a:pPr indent="-228600" lvl="2" marL="1155700" marR="0" rtl="0" algn="l">
              <a:lnSpc>
                <a:spcPct val="100000"/>
              </a:lnSpc>
              <a:spcBef>
                <a:spcPts val="500"/>
              </a:spcBef>
              <a:spcAft>
                <a:spcPts val="0"/>
              </a:spcAft>
              <a:buClr>
                <a:schemeClr val="dk1"/>
              </a:buClr>
              <a:buSzPts val="1900"/>
              <a:buFont typeface="Noto Sans Symbols"/>
              <a:buChar char="❑"/>
            </a:pPr>
            <a:r>
              <a:rPr b="0" i="0" lang="en-US" sz="2000" u="none" cap="none" strike="noStrike">
                <a:solidFill>
                  <a:schemeClr val="dk1"/>
                </a:solidFill>
                <a:latin typeface="Times New Roman"/>
                <a:ea typeface="Times New Roman"/>
                <a:cs typeface="Times New Roman"/>
                <a:sym typeface="Times New Roman"/>
              </a:rPr>
              <a:t>Process may be migrated before it starts executing on its source node(</a:t>
            </a:r>
            <a:r>
              <a:rPr lang="en-US" sz="1100">
                <a:solidFill>
                  <a:schemeClr val="dk1"/>
                </a:solidFill>
              </a:rPr>
              <a:t>A process is moved </a:t>
            </a:r>
            <a:r>
              <a:rPr b="1" lang="en-US" sz="1100">
                <a:solidFill>
                  <a:schemeClr val="dk1"/>
                </a:solidFill>
              </a:rPr>
              <a:t>only when it is not executing</a:t>
            </a:r>
            <a:r>
              <a:rPr lang="en-US" sz="1100">
                <a:solidFill>
                  <a:schemeClr val="dk1"/>
                </a:solidFill>
              </a:rPr>
              <a:t>, typically </a:t>
            </a:r>
            <a:r>
              <a:rPr b="1" lang="en-US" sz="1100">
                <a:solidFill>
                  <a:schemeClr val="dk1"/>
                </a:solidFill>
              </a:rPr>
              <a:t>before it starts or after it completes execution</a:t>
            </a:r>
            <a:r>
              <a:rPr lang="en-US" sz="1100">
                <a:solidFill>
                  <a:schemeClr val="dk1"/>
                </a:solidFill>
              </a:rPr>
              <a:t> on a processor</a:t>
            </a:r>
            <a:r>
              <a:rPr b="0" i="0" lang="en-US" sz="2000" u="none" cap="none" strike="noStrike">
                <a:solidFill>
                  <a:schemeClr val="dk1"/>
                </a:solidFill>
                <a:latin typeface="Times New Roman"/>
                <a:ea typeface="Times New Roman"/>
                <a:cs typeface="Times New Roman"/>
                <a:sym typeface="Times New Roman"/>
              </a:rPr>
              <a:t>)</a:t>
            </a:r>
            <a:endParaRPr/>
          </a:p>
          <a:p>
            <a:pPr indent="-363537" lvl="0" marL="374650" marR="0" rtl="0" algn="l">
              <a:lnSpc>
                <a:spcPct val="100000"/>
              </a:lnSpc>
              <a:spcBef>
                <a:spcPts val="700"/>
              </a:spcBef>
              <a:spcAft>
                <a:spcPts val="0"/>
              </a:spcAft>
              <a:buClr>
                <a:schemeClr val="dk1"/>
              </a:buClr>
              <a:buSzPts val="3104"/>
              <a:buFont typeface="Noto Sans Symbols"/>
              <a:buChar char="❑"/>
            </a:pPr>
            <a:r>
              <a:rPr b="0" i="0" lang="en-US" sz="3200" u="none">
                <a:solidFill>
                  <a:schemeClr val="dk1"/>
                </a:solidFill>
                <a:latin typeface="Times New Roman"/>
                <a:ea typeface="Times New Roman"/>
                <a:cs typeface="Times New Roman"/>
                <a:sym typeface="Times New Roman"/>
              </a:rPr>
              <a:t>Involves three steps:</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Selection of a process that should be migrated</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Selection of the destination node to which the selected  process should be migrated</a:t>
            </a:r>
            <a:endParaRPr/>
          </a:p>
          <a:p>
            <a:pPr indent="-317499" lvl="1" marL="785812" marR="0" rtl="0" algn="l">
              <a:lnSpc>
                <a:spcPct val="100000"/>
              </a:lnSpc>
              <a:spcBef>
                <a:spcPts val="600"/>
              </a:spcBef>
              <a:spcAft>
                <a:spcPts val="0"/>
              </a:spcAft>
              <a:buClr>
                <a:schemeClr val="dk1"/>
              </a:buClr>
              <a:buSzPts val="2688"/>
              <a:buFont typeface="Noto Sans Symbols"/>
              <a:buChar char="❑"/>
            </a:pPr>
            <a:r>
              <a:rPr b="0" i="0" lang="en-US" sz="2800" u="none" cap="none" strike="noStrike">
                <a:solidFill>
                  <a:schemeClr val="dk1"/>
                </a:solidFill>
                <a:latin typeface="Times New Roman"/>
                <a:ea typeface="Times New Roman"/>
                <a:cs typeface="Times New Roman"/>
                <a:sym typeface="Times New Roman"/>
              </a:rPr>
              <a:t>Actual	transfer	of	the	selected	process	to	the  destination node</a:t>
            </a:r>
            <a:endParaRPr/>
          </a:p>
        </p:txBody>
      </p:sp>
      <p:sp>
        <p:nvSpPr>
          <p:cNvPr id="100" name="Google Shape;100;p7"/>
          <p:cNvSpPr/>
          <p:nvPr/>
        </p:nvSpPr>
        <p:spPr>
          <a:xfrm>
            <a:off x="152400" y="838200"/>
            <a:ext cx="8763000" cy="0"/>
          </a:xfrm>
          <a:custGeom>
            <a:rect b="b" l="l" r="r" t="t"/>
            <a:pathLst>
              <a:path extrusionOk="0" h="120000" w="8763000">
                <a:moveTo>
                  <a:pt x="0" y="0"/>
                </a:moveTo>
                <a:lnTo>
                  <a:pt x="8763000" y="0"/>
                </a:lnTo>
              </a:path>
            </a:pathLst>
          </a:custGeom>
          <a:noFill/>
          <a:ln cap="flat" cmpd="sng" w="76200">
            <a:solidFill>
              <a:srgbClr val="0000FF"/>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8"/>
          <p:cNvSpPr txBox="1"/>
          <p:nvPr>
            <p:ph type="title"/>
          </p:nvPr>
        </p:nvSpPr>
        <p:spPr>
          <a:xfrm>
            <a:off x="1428972" y="0"/>
            <a:ext cx="5157600" cy="690600"/>
          </a:xfrm>
          <a:prstGeom prst="rect">
            <a:avLst/>
          </a:prstGeom>
          <a:noFill/>
          <a:ln>
            <a:noFill/>
          </a:ln>
        </p:spPr>
        <p:txBody>
          <a:bodyPr anchorCtr="0" anchor="t" bIns="0" lIns="0" spcFirstLastPara="1" rIns="0" wrap="square" tIns="13325">
            <a:spAutoFit/>
          </a:bodyPr>
          <a:lstStyle/>
          <a:p>
            <a:pPr indent="0" lvl="0" marL="12700" rtl="0" algn="ctr">
              <a:lnSpc>
                <a:spcPct val="100000"/>
              </a:lnSpc>
              <a:spcBef>
                <a:spcPts val="0"/>
              </a:spcBef>
              <a:spcAft>
                <a:spcPts val="0"/>
              </a:spcAft>
              <a:buClr>
                <a:schemeClr val="dk1"/>
              </a:buClr>
              <a:buSzPts val="4400"/>
              <a:buFont typeface="Times New Roman"/>
              <a:buNone/>
            </a:pPr>
            <a:r>
              <a:rPr b="0" i="0" lang="en-US" sz="4400" u="none">
                <a:solidFill>
                  <a:schemeClr val="dk1"/>
                </a:solidFill>
                <a:latin typeface="Times New Roman"/>
                <a:ea typeface="Times New Roman"/>
                <a:cs typeface="Times New Roman"/>
                <a:sym typeface="Times New Roman"/>
              </a:rPr>
              <a:t>Desirable</a:t>
            </a:r>
            <a:r>
              <a:rPr lang="en-US"/>
              <a:t> </a:t>
            </a:r>
            <a:r>
              <a:rPr b="0" i="0" lang="en-US" sz="4400" u="none">
                <a:solidFill>
                  <a:schemeClr val="dk1"/>
                </a:solidFill>
                <a:latin typeface="Times New Roman"/>
                <a:ea typeface="Times New Roman"/>
                <a:cs typeface="Times New Roman"/>
                <a:sym typeface="Times New Roman"/>
              </a:rPr>
              <a:t>Features</a:t>
            </a:r>
            <a:endParaRPr/>
          </a:p>
        </p:txBody>
      </p:sp>
      <p:sp>
        <p:nvSpPr>
          <p:cNvPr id="106" name="Google Shape;106;p8"/>
          <p:cNvSpPr txBox="1"/>
          <p:nvPr/>
        </p:nvSpPr>
        <p:spPr>
          <a:xfrm>
            <a:off x="79375" y="579437"/>
            <a:ext cx="8991600" cy="5948362"/>
          </a:xfrm>
          <a:prstGeom prst="rect">
            <a:avLst/>
          </a:prstGeom>
          <a:noFill/>
          <a:ln>
            <a:noFill/>
          </a:ln>
        </p:spPr>
        <p:txBody>
          <a:bodyPr anchorCtr="0" anchor="t" bIns="0" lIns="0" spcFirstLastPara="1" rIns="0" wrap="square" tIns="67925">
            <a:spAutoFit/>
          </a:bodyPr>
          <a:lstStyle/>
          <a:p>
            <a:pPr indent="-342900" lvl="0" marL="355600" marR="0" rtl="0" algn="just">
              <a:lnSpc>
                <a:spcPct val="100000"/>
              </a:lnSpc>
              <a:spcBef>
                <a:spcPts val="0"/>
              </a:spcBef>
              <a:spcAft>
                <a:spcPts val="0"/>
              </a:spcAft>
              <a:buClr>
                <a:schemeClr val="dk1"/>
              </a:buClr>
              <a:buSzPts val="1800"/>
              <a:buFont typeface="Noto Sans Symbols"/>
              <a:buChar char="❑"/>
            </a:pPr>
            <a:r>
              <a:rPr b="1" i="0" lang="en-US" sz="1800" u="none">
                <a:solidFill>
                  <a:schemeClr val="dk1"/>
                </a:solidFill>
                <a:latin typeface="Times New Roman"/>
                <a:ea typeface="Times New Roman"/>
                <a:cs typeface="Times New Roman"/>
                <a:sym typeface="Times New Roman"/>
              </a:rPr>
              <a:t>Transparency</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Object access level  -minimum requirement to support non preemptive process migration- access to the object should be in location independent manner. System must provide mechanism for transparent object naming and locating</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System call and interprocess communication level-  migrating process should not depend on origination node- system calls and IPC should be done in location independent manner.</a:t>
            </a:r>
            <a:endParaRPr/>
          </a:p>
          <a:p>
            <a:pPr indent="-342900" lvl="0" marL="355600" marR="0" rtl="0" algn="just">
              <a:lnSpc>
                <a:spcPct val="100000"/>
              </a:lnSpc>
              <a:spcBef>
                <a:spcPts val="400"/>
              </a:spcBef>
              <a:spcAft>
                <a:spcPts val="0"/>
              </a:spcAft>
              <a:buClr>
                <a:schemeClr val="dk1"/>
              </a:buClr>
              <a:buSzPts val="1800"/>
              <a:buFont typeface="Noto Sans Symbols"/>
              <a:buChar char="❑"/>
            </a:pPr>
            <a:r>
              <a:rPr b="1" i="0" lang="en-US" sz="1800" u="none">
                <a:solidFill>
                  <a:schemeClr val="dk1"/>
                </a:solidFill>
                <a:latin typeface="Times New Roman"/>
                <a:ea typeface="Times New Roman"/>
                <a:cs typeface="Times New Roman"/>
                <a:sym typeface="Times New Roman"/>
              </a:rPr>
              <a:t>Minimal interference</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Migration of a process should cause minimal interference to the progress of the process</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Can be done by minimizing freezing time</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Freezing time: </a:t>
            </a:r>
            <a:r>
              <a:rPr b="0" i="0" lang="en-US" sz="1800" u="none" cap="none" strike="noStrike">
                <a:solidFill>
                  <a:schemeClr val="dk1"/>
                </a:solidFill>
                <a:latin typeface="Times New Roman"/>
                <a:ea typeface="Times New Roman"/>
                <a:cs typeface="Times New Roman"/>
                <a:sym typeface="Times New Roman"/>
              </a:rPr>
              <a:t>a time for which the execution of the process is stopped for</a:t>
            </a:r>
            <a:endParaRPr/>
          </a:p>
          <a:p>
            <a:pPr indent="-342900" lvl="0" marL="355600" marR="0" rtl="0" algn="just">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transferring its information to the destination node</a:t>
            </a:r>
            <a:endParaRPr/>
          </a:p>
          <a:p>
            <a:pPr indent="-342900" lvl="0" marL="355600" marR="0" rtl="0" algn="just">
              <a:lnSpc>
                <a:spcPct val="100000"/>
              </a:lnSpc>
              <a:spcBef>
                <a:spcPts val="400"/>
              </a:spcBef>
              <a:spcAft>
                <a:spcPts val="0"/>
              </a:spcAft>
              <a:buClr>
                <a:schemeClr val="dk1"/>
              </a:buClr>
              <a:buSzPts val="1800"/>
              <a:buFont typeface="Noto Sans Symbols"/>
              <a:buChar char="❑"/>
            </a:pPr>
            <a:r>
              <a:rPr b="1" i="0" lang="en-US" sz="1800" u="none">
                <a:solidFill>
                  <a:schemeClr val="dk1"/>
                </a:solidFill>
                <a:latin typeface="Times New Roman"/>
                <a:ea typeface="Times New Roman"/>
                <a:cs typeface="Times New Roman"/>
                <a:sym typeface="Times New Roman"/>
              </a:rPr>
              <a:t>Minimal residual dependencies</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Migrated process should not continue to depend on its previous node once it has  started executing on new node</a:t>
            </a:r>
            <a:endParaRPr/>
          </a:p>
          <a:p>
            <a:pPr indent="-342900" lvl="0" marL="355600" marR="0" rtl="0" algn="just">
              <a:lnSpc>
                <a:spcPct val="100000"/>
              </a:lnSpc>
              <a:spcBef>
                <a:spcPts val="400"/>
              </a:spcBef>
              <a:spcAft>
                <a:spcPts val="0"/>
              </a:spcAft>
              <a:buClr>
                <a:schemeClr val="dk1"/>
              </a:buClr>
              <a:buSzPts val="1800"/>
              <a:buFont typeface="Noto Sans Symbols"/>
              <a:buChar char="❑"/>
            </a:pPr>
            <a:r>
              <a:rPr b="1" i="0" lang="en-US" sz="1800" u="none">
                <a:solidFill>
                  <a:schemeClr val="dk1"/>
                </a:solidFill>
                <a:latin typeface="Times New Roman"/>
                <a:ea typeface="Times New Roman"/>
                <a:cs typeface="Times New Roman"/>
                <a:sym typeface="Times New Roman"/>
              </a:rPr>
              <a:t>Efficiency</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Time required of migrating a process</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cost of locating an object</a:t>
            </a:r>
            <a:endParaRPr/>
          </a:p>
          <a:p>
            <a:pPr indent="-285750" lvl="1" marL="755650" marR="0" rtl="0" algn="just">
              <a:lnSpc>
                <a:spcPct val="100000"/>
              </a:lnSpc>
              <a:spcBef>
                <a:spcPts val="400"/>
              </a:spcBef>
              <a:spcAft>
                <a:spcPts val="0"/>
              </a:spcAft>
              <a:buClr>
                <a:schemeClr val="dk1"/>
              </a:buClr>
              <a:buSzPts val="1800"/>
              <a:buFont typeface="Noto Sans Symbols"/>
              <a:buChar char="❑"/>
            </a:pPr>
            <a:r>
              <a:rPr b="0" i="0" lang="en-US" sz="1800" u="none" cap="none" strike="noStrike">
                <a:solidFill>
                  <a:schemeClr val="dk1"/>
                </a:solidFill>
                <a:latin typeface="Times New Roman"/>
                <a:ea typeface="Times New Roman"/>
                <a:cs typeface="Times New Roman"/>
                <a:sym typeface="Times New Roman"/>
              </a:rPr>
              <a:t>The cost of supporting remote execution once the process is migrated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9"/>
          <p:cNvSpPr txBox="1"/>
          <p:nvPr/>
        </p:nvSpPr>
        <p:spPr>
          <a:xfrm>
            <a:off x="152400" y="1600200"/>
            <a:ext cx="8763000" cy="1603375"/>
          </a:xfrm>
          <a:prstGeom prst="rect">
            <a:avLst/>
          </a:prstGeom>
          <a:noFill/>
          <a:ln>
            <a:noFill/>
          </a:ln>
        </p:spPr>
        <p:txBody>
          <a:bodyPr anchorCtr="0" anchor="t" bIns="0" lIns="0" spcFirstLastPara="1" rIns="0" wrap="square" tIns="12700">
            <a:spAutoFit/>
          </a:bodyPr>
          <a:lstStyle/>
          <a:p>
            <a:pPr indent="6350" lvl="0" marL="463550" marR="0" rtl="0" algn="just">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Times New Roman"/>
                <a:ea typeface="Times New Roman"/>
                <a:cs typeface="Times New Roman"/>
                <a:sym typeface="Times New Roman"/>
              </a:rPr>
              <a:t>The failure of a node other than the one on which a process is currently    running should not affect the execution of that process</a:t>
            </a:r>
            <a:endParaRPr/>
          </a:p>
          <a:p>
            <a:pPr indent="-6350" lvl="0" marL="469900" marR="0" rtl="0" algn="just">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  </a:t>
            </a:r>
            <a:r>
              <a:rPr b="1" i="0" lang="en-US" sz="2000" u="none">
                <a:solidFill>
                  <a:schemeClr val="dk1"/>
                </a:solidFill>
                <a:latin typeface="Times New Roman"/>
                <a:ea typeface="Times New Roman"/>
                <a:cs typeface="Times New Roman"/>
                <a:sym typeface="Times New Roman"/>
              </a:rPr>
              <a:t>Communication between coprocesses of a job</a:t>
            </a:r>
            <a:r>
              <a:rPr b="0" i="0" lang="en-US" sz="2000" u="none">
                <a:solidFill>
                  <a:schemeClr val="dk1"/>
                </a:solidFill>
                <a:latin typeface="Times New Roman"/>
                <a:ea typeface="Times New Roman"/>
                <a:cs typeface="Times New Roman"/>
                <a:sym typeface="Times New Roman"/>
              </a:rPr>
              <a:t>-   Single job distributed over multiple nodes – to minimize the communication cost co-processes should be able to directly communicate with each other irrespective of location</a:t>
            </a:r>
            <a:endParaRPr/>
          </a:p>
        </p:txBody>
      </p:sp>
      <p:sp>
        <p:nvSpPr>
          <p:cNvPr id="112" name="Google Shape;112;p9"/>
          <p:cNvSpPr txBox="1"/>
          <p:nvPr/>
        </p:nvSpPr>
        <p:spPr>
          <a:xfrm>
            <a:off x="381000" y="1143000"/>
            <a:ext cx="2028825" cy="461962"/>
          </a:xfrm>
          <a:prstGeom prst="rect">
            <a:avLst/>
          </a:prstGeom>
          <a:noFill/>
          <a:ln>
            <a:noFill/>
          </a:ln>
        </p:spPr>
        <p:txBody>
          <a:bodyPr anchorCtr="0" anchor="t" bIns="45700" lIns="91425" spcFirstLastPara="1" rIns="91425" wrap="square" tIns="45700">
            <a:spAutoFit/>
          </a:bodyPr>
          <a:lstStyle/>
          <a:p>
            <a:pPr indent="-342900" lvl="0" marL="355600" marR="0" rtl="0" algn="l">
              <a:lnSpc>
                <a:spcPct val="100000"/>
              </a:lnSpc>
              <a:spcBef>
                <a:spcPts val="0"/>
              </a:spcBef>
              <a:spcAft>
                <a:spcPts val="0"/>
              </a:spcAft>
              <a:buClr>
                <a:schemeClr val="dk1"/>
              </a:buClr>
              <a:buSzPts val="2400"/>
              <a:buFont typeface="Noto Sans Symbols"/>
              <a:buChar char="❑"/>
            </a:pPr>
            <a:r>
              <a:rPr b="1" i="0" lang="en-US" sz="2400" u="none">
                <a:solidFill>
                  <a:schemeClr val="dk1"/>
                </a:solidFill>
                <a:latin typeface="Times New Roman"/>
                <a:ea typeface="Times New Roman"/>
                <a:cs typeface="Times New Roman"/>
                <a:sym typeface="Times New Roman"/>
              </a:rPr>
              <a:t>Robustness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2022-03-24T05:06:05Z</dcterms:created>
  <dc:creator>HOD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2016-12-22T00:00:00Z</vt:filetime>
  </property>
  <property fmtid="{D5CDD505-2E9C-101B-9397-08002B2CF9AE}" pid="3" name="Creator">
    <vt:lpstr>Microsoft® Office PowerPoint® 2007</vt:lpstr>
  </property>
  <property fmtid="{D5CDD505-2E9C-101B-9397-08002B2CF9AE}" pid="4" name="LastSaved">
    <vt:filetime>2022-03-24T00:00:00Z</vt:filetime>
  </property>
</Properties>
</file>