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9144000" cy="6858000"/>
  <p:embeddedFontLst>
    <p:embeddedFont>
      <p:font typeface="Carl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hvViy402eM6yDRmUkou/GjxvnY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rlito-bold.fntdata"/><Relationship Id="rId27" Type="http://schemas.openxmlformats.org/officeDocument/2006/relationships/font" Target="fonts/Carl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rl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arl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2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2" y="6513512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2714625" y="461962"/>
            <a:ext cx="3719512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2640012" y="2133600"/>
            <a:ext cx="416877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2714625" y="461962"/>
            <a:ext cx="3719512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2714625" y="461962"/>
            <a:ext cx="3719512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ctrTitle"/>
          </p:nvPr>
        </p:nvSpPr>
        <p:spPr>
          <a:xfrm>
            <a:off x="802106" y="191465"/>
            <a:ext cx="7539786" cy="1245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2714625" y="461962"/>
            <a:ext cx="3719512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2640012" y="2133600"/>
            <a:ext cx="416877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1" type="ftr"/>
          </p:nvPr>
        </p:nvSpPr>
        <p:spPr>
          <a:xfrm>
            <a:off x="4191000" y="6464300"/>
            <a:ext cx="762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0" type="dt"/>
          </p:nvPr>
        </p:nvSpPr>
        <p:spPr>
          <a:xfrm>
            <a:off x="457200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401050" y="6464300"/>
            <a:ext cx="231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rlito"/>
              <a:buNone/>
              <a:defRPr b="0" i="0" sz="1200" u="none" cap="none" strike="noStrike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1922462" y="461962"/>
            <a:ext cx="6764337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0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Marshalling Arguments</a:t>
            </a:r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536575" y="1620837"/>
            <a:ext cx="78327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Implementation of remote procedure calls</a:t>
            </a:r>
            <a:endParaRPr/>
          </a:p>
        </p:txBody>
      </p:sp>
      <p:grpSp>
        <p:nvGrpSpPr>
          <p:cNvPr id="49" name="Google Shape;49;p1"/>
          <p:cNvGrpSpPr/>
          <p:nvPr/>
        </p:nvGrpSpPr>
        <p:grpSpPr>
          <a:xfrm>
            <a:off x="1219200" y="3505200"/>
            <a:ext cx="1752600" cy="2133600"/>
            <a:chOff x="1219200" y="3505200"/>
            <a:chExt cx="1752600" cy="2133600"/>
          </a:xfrm>
        </p:grpSpPr>
        <p:sp>
          <p:nvSpPr>
            <p:cNvPr id="50" name="Google Shape;50;p1"/>
            <p:cNvSpPr/>
            <p:nvPr/>
          </p:nvSpPr>
          <p:spPr>
            <a:xfrm>
              <a:off x="1219200" y="3505200"/>
              <a:ext cx="1752600" cy="2133600"/>
            </a:xfrm>
            <a:custGeom>
              <a:rect b="b" l="l" r="r" t="t"/>
              <a:pathLst>
                <a:path extrusionOk="0" h="2133600" w="1752600">
                  <a:moveTo>
                    <a:pt x="17526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1752600" y="21336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219200" y="3505200"/>
              <a:ext cx="1752600" cy="2133600"/>
            </a:xfrm>
            <a:custGeom>
              <a:rect b="b" l="l" r="r" t="t"/>
              <a:pathLst>
                <a:path extrusionOk="0" h="2133600" w="1752600">
                  <a:moveTo>
                    <a:pt x="0" y="2133600"/>
                  </a:moveTo>
                  <a:lnTo>
                    <a:pt x="1752600" y="21336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"/>
          <p:cNvSpPr txBox="1"/>
          <p:nvPr/>
        </p:nvSpPr>
        <p:spPr>
          <a:xfrm>
            <a:off x="1295400" y="4408487"/>
            <a:ext cx="1135062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CLIENT</a:t>
            </a:r>
            <a:endParaRPr/>
          </a:p>
        </p:txBody>
      </p:sp>
      <p:grpSp>
        <p:nvGrpSpPr>
          <p:cNvPr id="53" name="Google Shape;53;p1"/>
          <p:cNvGrpSpPr/>
          <p:nvPr/>
        </p:nvGrpSpPr>
        <p:grpSpPr>
          <a:xfrm>
            <a:off x="4914900" y="3352800"/>
            <a:ext cx="1752600" cy="2286000"/>
            <a:chOff x="4914900" y="3352800"/>
            <a:chExt cx="1752600" cy="2286000"/>
          </a:xfrm>
        </p:grpSpPr>
        <p:sp>
          <p:nvSpPr>
            <p:cNvPr id="54" name="Google Shape;54;p1"/>
            <p:cNvSpPr/>
            <p:nvPr/>
          </p:nvSpPr>
          <p:spPr>
            <a:xfrm>
              <a:off x="4914900" y="3352800"/>
              <a:ext cx="1752600" cy="2286000"/>
            </a:xfrm>
            <a:custGeom>
              <a:rect b="b" l="l" r="r" t="t"/>
              <a:pathLst>
                <a:path extrusionOk="0" h="2286000" w="1752600">
                  <a:moveTo>
                    <a:pt x="1752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1752600" y="22860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914900" y="3352800"/>
              <a:ext cx="1752600" cy="2286000"/>
            </a:xfrm>
            <a:custGeom>
              <a:rect b="b" l="l" r="r" t="t"/>
              <a:pathLst>
                <a:path extrusionOk="0" h="2286000" w="1752600">
                  <a:moveTo>
                    <a:pt x="0" y="2286000"/>
                  </a:moveTo>
                  <a:lnTo>
                    <a:pt x="1752600" y="22860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"/>
          <p:cNvSpPr txBox="1"/>
          <p:nvPr/>
        </p:nvSpPr>
        <p:spPr>
          <a:xfrm>
            <a:off x="5427662" y="4332287"/>
            <a:ext cx="1125537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SERVER</a:t>
            </a:r>
            <a:endParaRPr/>
          </a:p>
        </p:txBody>
      </p:sp>
      <p:grpSp>
        <p:nvGrpSpPr>
          <p:cNvPr id="57" name="Google Shape;57;p1"/>
          <p:cNvGrpSpPr/>
          <p:nvPr/>
        </p:nvGrpSpPr>
        <p:grpSpPr>
          <a:xfrm>
            <a:off x="2928937" y="4230687"/>
            <a:ext cx="2163507" cy="423353"/>
            <a:chOff x="2929127" y="4230623"/>
            <a:chExt cx="2162555" cy="423671"/>
          </a:xfrm>
        </p:grpSpPr>
        <p:sp>
          <p:nvSpPr>
            <p:cNvPr id="58" name="Google Shape;58;p1"/>
            <p:cNvSpPr txBox="1"/>
            <p:nvPr/>
          </p:nvSpPr>
          <p:spPr>
            <a:xfrm>
              <a:off x="2929127" y="4230623"/>
              <a:ext cx="2162555" cy="42367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971799" y="4334021"/>
              <a:ext cx="1908810" cy="171450"/>
            </a:xfrm>
            <a:custGeom>
              <a:rect b="b" l="l" r="r" t="t"/>
              <a:pathLst>
                <a:path extrusionOk="0" h="171450" w="1908810">
                  <a:moveTo>
                    <a:pt x="1832501" y="85578"/>
                  </a:moveTo>
                  <a:lnTo>
                    <a:pt x="1746503" y="135743"/>
                  </a:lnTo>
                  <a:lnTo>
                    <a:pt x="1740896" y="140795"/>
                  </a:lnTo>
                  <a:lnTo>
                    <a:pt x="1737740" y="147395"/>
                  </a:lnTo>
                  <a:lnTo>
                    <a:pt x="1737252" y="154709"/>
                  </a:lnTo>
                  <a:lnTo>
                    <a:pt x="1739646" y="161905"/>
                  </a:lnTo>
                  <a:lnTo>
                    <a:pt x="1744698" y="167513"/>
                  </a:lnTo>
                  <a:lnTo>
                    <a:pt x="1751298" y="170668"/>
                  </a:lnTo>
                  <a:lnTo>
                    <a:pt x="1758612" y="171156"/>
                  </a:lnTo>
                  <a:lnTo>
                    <a:pt x="1765808" y="168763"/>
                  </a:lnTo>
                  <a:lnTo>
                    <a:pt x="1875669" y="104628"/>
                  </a:lnTo>
                  <a:lnTo>
                    <a:pt x="1870455" y="104628"/>
                  </a:lnTo>
                  <a:lnTo>
                    <a:pt x="1870455" y="102088"/>
                  </a:lnTo>
                  <a:lnTo>
                    <a:pt x="1860803" y="102088"/>
                  </a:lnTo>
                  <a:lnTo>
                    <a:pt x="1832501" y="85578"/>
                  </a:lnTo>
                  <a:close/>
                </a:path>
                <a:path extrusionOk="0" h="171450" w="1908810">
                  <a:moveTo>
                    <a:pt x="1799843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1799843" y="104628"/>
                  </a:lnTo>
                  <a:lnTo>
                    <a:pt x="1832501" y="85578"/>
                  </a:lnTo>
                  <a:lnTo>
                    <a:pt x="1799843" y="66528"/>
                  </a:lnTo>
                  <a:close/>
                </a:path>
                <a:path extrusionOk="0" h="171450" w="1908810">
                  <a:moveTo>
                    <a:pt x="1875669" y="66528"/>
                  </a:moveTo>
                  <a:lnTo>
                    <a:pt x="1870455" y="66528"/>
                  </a:lnTo>
                  <a:lnTo>
                    <a:pt x="1870455" y="104628"/>
                  </a:lnTo>
                  <a:lnTo>
                    <a:pt x="1875669" y="104628"/>
                  </a:lnTo>
                  <a:lnTo>
                    <a:pt x="1908302" y="85578"/>
                  </a:lnTo>
                  <a:lnTo>
                    <a:pt x="1875669" y="66528"/>
                  </a:lnTo>
                  <a:close/>
                </a:path>
                <a:path extrusionOk="0" h="171450" w="1908810">
                  <a:moveTo>
                    <a:pt x="1860803" y="69068"/>
                  </a:moveTo>
                  <a:lnTo>
                    <a:pt x="1832501" y="85578"/>
                  </a:lnTo>
                  <a:lnTo>
                    <a:pt x="1860803" y="102088"/>
                  </a:lnTo>
                  <a:lnTo>
                    <a:pt x="1860803" y="69068"/>
                  </a:lnTo>
                  <a:close/>
                </a:path>
                <a:path extrusionOk="0" h="171450" w="1908810">
                  <a:moveTo>
                    <a:pt x="1870455" y="69068"/>
                  </a:moveTo>
                  <a:lnTo>
                    <a:pt x="1860803" y="69068"/>
                  </a:lnTo>
                  <a:lnTo>
                    <a:pt x="1860803" y="102088"/>
                  </a:lnTo>
                  <a:lnTo>
                    <a:pt x="1870455" y="102088"/>
                  </a:lnTo>
                  <a:lnTo>
                    <a:pt x="1870455" y="69068"/>
                  </a:lnTo>
                  <a:close/>
                </a:path>
                <a:path extrusionOk="0" h="171450" w="1908810">
                  <a:moveTo>
                    <a:pt x="1758612" y="0"/>
                  </a:moveTo>
                  <a:lnTo>
                    <a:pt x="1751298" y="488"/>
                  </a:lnTo>
                  <a:lnTo>
                    <a:pt x="1744698" y="3643"/>
                  </a:lnTo>
                  <a:lnTo>
                    <a:pt x="1739646" y="9251"/>
                  </a:lnTo>
                  <a:lnTo>
                    <a:pt x="1737252" y="16446"/>
                  </a:lnTo>
                  <a:lnTo>
                    <a:pt x="1737741" y="23760"/>
                  </a:lnTo>
                  <a:lnTo>
                    <a:pt x="1740896" y="30360"/>
                  </a:lnTo>
                  <a:lnTo>
                    <a:pt x="1746503" y="35413"/>
                  </a:lnTo>
                  <a:lnTo>
                    <a:pt x="1832501" y="85578"/>
                  </a:lnTo>
                  <a:lnTo>
                    <a:pt x="1860803" y="69068"/>
                  </a:lnTo>
                  <a:lnTo>
                    <a:pt x="1870455" y="69068"/>
                  </a:lnTo>
                  <a:lnTo>
                    <a:pt x="1870455" y="66528"/>
                  </a:lnTo>
                  <a:lnTo>
                    <a:pt x="1875669" y="66528"/>
                  </a:lnTo>
                  <a:lnTo>
                    <a:pt x="1765808" y="2393"/>
                  </a:lnTo>
                  <a:lnTo>
                    <a:pt x="1758612" y="0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"/>
          <p:cNvSpPr txBox="1"/>
          <p:nvPr/>
        </p:nvSpPr>
        <p:spPr>
          <a:xfrm>
            <a:off x="3048000" y="3886200"/>
            <a:ext cx="20637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Transfer of arguments</a:t>
            </a:r>
            <a:endParaRPr/>
          </a:p>
        </p:txBody>
      </p:sp>
      <p:grpSp>
        <p:nvGrpSpPr>
          <p:cNvPr id="61" name="Google Shape;61;p1"/>
          <p:cNvGrpSpPr/>
          <p:nvPr/>
        </p:nvGrpSpPr>
        <p:grpSpPr>
          <a:xfrm>
            <a:off x="2760662" y="4992687"/>
            <a:ext cx="2196973" cy="423354"/>
            <a:chOff x="2759964" y="4992623"/>
            <a:chExt cx="2197608" cy="423672"/>
          </a:xfrm>
        </p:grpSpPr>
        <p:sp>
          <p:nvSpPr>
            <p:cNvPr id="62" name="Google Shape;62;p1"/>
            <p:cNvSpPr txBox="1"/>
            <p:nvPr/>
          </p:nvSpPr>
          <p:spPr>
            <a:xfrm>
              <a:off x="2759964" y="4992623"/>
              <a:ext cx="2197608" cy="4236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971673" y="5096021"/>
              <a:ext cx="1943735" cy="171450"/>
            </a:xfrm>
            <a:custGeom>
              <a:rect b="b" l="l" r="r" t="t"/>
              <a:pathLst>
                <a:path extrusionOk="0" h="171450" w="1943735">
                  <a:moveTo>
                    <a:pt x="149689" y="0"/>
                  </a:moveTo>
                  <a:lnTo>
                    <a:pt x="142494" y="2393"/>
                  </a:lnTo>
                  <a:lnTo>
                    <a:pt x="0" y="85578"/>
                  </a:lnTo>
                  <a:lnTo>
                    <a:pt x="142494" y="168763"/>
                  </a:lnTo>
                  <a:lnTo>
                    <a:pt x="149689" y="171156"/>
                  </a:lnTo>
                  <a:lnTo>
                    <a:pt x="157003" y="170668"/>
                  </a:lnTo>
                  <a:lnTo>
                    <a:pt x="163603" y="167513"/>
                  </a:lnTo>
                  <a:lnTo>
                    <a:pt x="168656" y="161905"/>
                  </a:lnTo>
                  <a:lnTo>
                    <a:pt x="171049" y="154709"/>
                  </a:lnTo>
                  <a:lnTo>
                    <a:pt x="170560" y="147395"/>
                  </a:lnTo>
                  <a:lnTo>
                    <a:pt x="167405" y="140795"/>
                  </a:lnTo>
                  <a:lnTo>
                    <a:pt x="161797" y="135743"/>
                  </a:lnTo>
                  <a:lnTo>
                    <a:pt x="108457" y="104628"/>
                  </a:lnTo>
                  <a:lnTo>
                    <a:pt x="37845" y="104628"/>
                  </a:lnTo>
                  <a:lnTo>
                    <a:pt x="37845" y="66528"/>
                  </a:lnTo>
                  <a:lnTo>
                    <a:pt x="108457" y="66528"/>
                  </a:lnTo>
                  <a:lnTo>
                    <a:pt x="161797" y="35413"/>
                  </a:lnTo>
                  <a:lnTo>
                    <a:pt x="167405" y="30360"/>
                  </a:lnTo>
                  <a:lnTo>
                    <a:pt x="170560" y="23760"/>
                  </a:lnTo>
                  <a:lnTo>
                    <a:pt x="171049" y="16446"/>
                  </a:lnTo>
                  <a:lnTo>
                    <a:pt x="168656" y="9251"/>
                  </a:lnTo>
                  <a:lnTo>
                    <a:pt x="163603" y="3643"/>
                  </a:lnTo>
                  <a:lnTo>
                    <a:pt x="157003" y="488"/>
                  </a:lnTo>
                  <a:lnTo>
                    <a:pt x="149689" y="0"/>
                  </a:lnTo>
                  <a:close/>
                </a:path>
                <a:path extrusionOk="0" h="171450" w="1943735">
                  <a:moveTo>
                    <a:pt x="108457" y="66528"/>
                  </a:moveTo>
                  <a:lnTo>
                    <a:pt x="37845" y="66528"/>
                  </a:lnTo>
                  <a:lnTo>
                    <a:pt x="37845" y="104628"/>
                  </a:lnTo>
                  <a:lnTo>
                    <a:pt x="108457" y="104628"/>
                  </a:lnTo>
                  <a:lnTo>
                    <a:pt x="104103" y="102088"/>
                  </a:lnTo>
                  <a:lnTo>
                    <a:pt x="47497" y="102088"/>
                  </a:lnTo>
                  <a:lnTo>
                    <a:pt x="47497" y="69068"/>
                  </a:lnTo>
                  <a:lnTo>
                    <a:pt x="104103" y="69068"/>
                  </a:lnTo>
                  <a:lnTo>
                    <a:pt x="108457" y="66528"/>
                  </a:lnTo>
                  <a:close/>
                </a:path>
                <a:path extrusionOk="0" h="171450" w="1943735">
                  <a:moveTo>
                    <a:pt x="1943227" y="66528"/>
                  </a:moveTo>
                  <a:lnTo>
                    <a:pt x="108457" y="66528"/>
                  </a:lnTo>
                  <a:lnTo>
                    <a:pt x="75800" y="85578"/>
                  </a:lnTo>
                  <a:lnTo>
                    <a:pt x="108457" y="104628"/>
                  </a:lnTo>
                  <a:lnTo>
                    <a:pt x="1943227" y="104628"/>
                  </a:lnTo>
                  <a:lnTo>
                    <a:pt x="1943227" y="66528"/>
                  </a:lnTo>
                  <a:close/>
                </a:path>
                <a:path extrusionOk="0" h="171450" w="1943735">
                  <a:moveTo>
                    <a:pt x="47497" y="69068"/>
                  </a:moveTo>
                  <a:lnTo>
                    <a:pt x="47497" y="102088"/>
                  </a:lnTo>
                  <a:lnTo>
                    <a:pt x="75800" y="85578"/>
                  </a:lnTo>
                  <a:lnTo>
                    <a:pt x="47497" y="69068"/>
                  </a:lnTo>
                  <a:close/>
                </a:path>
                <a:path extrusionOk="0" h="171450" w="1943735">
                  <a:moveTo>
                    <a:pt x="75800" y="85578"/>
                  </a:moveTo>
                  <a:lnTo>
                    <a:pt x="47497" y="102088"/>
                  </a:lnTo>
                  <a:lnTo>
                    <a:pt x="104103" y="102088"/>
                  </a:lnTo>
                  <a:lnTo>
                    <a:pt x="75800" y="85578"/>
                  </a:lnTo>
                  <a:close/>
                </a:path>
                <a:path extrusionOk="0" h="171450" w="1943735">
                  <a:moveTo>
                    <a:pt x="104103" y="69068"/>
                  </a:moveTo>
                  <a:lnTo>
                    <a:pt x="47497" y="69068"/>
                  </a:lnTo>
                  <a:lnTo>
                    <a:pt x="75800" y="85578"/>
                  </a:lnTo>
                  <a:lnTo>
                    <a:pt x="104103" y="69068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"/>
          <p:cNvSpPr txBox="1"/>
          <p:nvPr/>
        </p:nvSpPr>
        <p:spPr>
          <a:xfrm>
            <a:off x="3354387" y="5270500"/>
            <a:ext cx="989012" cy="30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rlito"/>
              <a:buNone/>
            </a:pPr>
            <a:r>
              <a:rPr b="0" i="0" lang="en-US" sz="18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2714625" y="461962"/>
            <a:ext cx="3719512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>
              <a:solidFill>
                <a:srgbClr val="006FC0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2640012" y="2133600"/>
            <a:ext cx="416877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>
              <a:solidFill>
                <a:schemeClr val="dk1"/>
              </a:solidFill>
            </a:endParaRPr>
          </a:p>
        </p:txBody>
      </p:sp>
      <p:sp>
        <p:nvSpPr>
          <p:cNvPr descr="1.Instance-per-Call Servers&#10;● This Category of Servers exists only for the duration of single Call.&#10;● A server of this type is created by RPC Runtime on the server machine only&#10;when a call message arrives and deleted after the call has been executed.&#10; " id="117" name="Google Shape;117;p10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250"/>
            <a:ext cx="914400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1857375" y="206375"/>
            <a:ext cx="6600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000"/>
              <a:buFont typeface="Carlito"/>
              <a:buNone/>
            </a:pPr>
            <a:r>
              <a:rPr b="0" i="0" lang="en-US" sz="40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Server Creation Semantics</a:t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609600" y="1143000"/>
            <a:ext cx="7939087" cy="4371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5750" lvl="0" marL="298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92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servers of this type are stateless because they  are killed as soon as they have serviced.</a:t>
            </a:r>
            <a:endParaRPr/>
          </a:p>
          <a:p>
            <a:pPr indent="-285750" lvl="0" marL="298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92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 involvement of OS to preserve inter call state information will make the  remote procedure calls expensive (resource allocation and de alloaction done multiple times)</a:t>
            </a:r>
            <a:endParaRPr/>
          </a:p>
          <a:p>
            <a:pPr indent="-285750" lvl="0" marL="298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92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it is maintained by the client process, the state  information must be passed to and from the  server with each call.</a:t>
            </a:r>
            <a:endParaRPr/>
          </a:p>
          <a:p>
            <a:pPr indent="-285750" lvl="0" marL="298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92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Will lead to the loss of data abstraction across the  client-server</a:t>
            </a:r>
            <a:endParaRPr/>
          </a:p>
          <a:p>
            <a:pPr indent="-285750" lvl="0" marL="2984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92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same server has to be invoked successively – more expensive.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1676400" y="0"/>
            <a:ext cx="6448425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3600"/>
              <a:buFont typeface="Carlito"/>
              <a:buNone/>
            </a:pPr>
            <a:r>
              <a:rPr b="0" i="0" lang="en-US" sz="36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Server Creation Semantics</a:t>
            </a:r>
            <a:endParaRPr/>
          </a:p>
        </p:txBody>
      </p:sp>
      <p:sp>
        <p:nvSpPr>
          <p:cNvPr id="130" name="Google Shape;130;p12"/>
          <p:cNvSpPr txBox="1"/>
          <p:nvPr/>
        </p:nvSpPr>
        <p:spPr>
          <a:xfrm>
            <a:off x="457200" y="477837"/>
            <a:ext cx="8382000" cy="638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63537" lvl="0" marL="3746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746"/>
              <a:buFont typeface="Noto Sans Symbols"/>
              <a:buChar char="❖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Instance-per-Session Servers</a:t>
            </a:r>
            <a:endParaRPr/>
          </a:p>
          <a:p>
            <a:pPr indent="-317499" lvl="1" marL="785812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728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Servers exist for the entire session</a:t>
            </a:r>
            <a:endParaRPr/>
          </a:p>
          <a:p>
            <a:pPr indent="-317499" lvl="1" marL="785812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728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maintain inter-call state information</a:t>
            </a:r>
            <a:endParaRPr/>
          </a:p>
          <a:p>
            <a:pPr indent="-317499" lvl="1" marL="785812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728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overhead involved in server creation, destruction for a client-server session that  involves a large number of calls is also  minimized.</a:t>
            </a:r>
            <a:endParaRPr/>
          </a:p>
          <a:p>
            <a:pPr indent="-317499" lvl="1" marL="785812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728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There is a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server manager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for each type of  service. Server managers are registered with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binding agent</a:t>
            </a: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. Client contacts binding agent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which in turn provides details of server manager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based on the service request </a:t>
            </a:r>
            <a:endParaRPr/>
          </a:p>
          <a:p>
            <a:pPr indent="-317499" lvl="1" marL="785812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728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 contacts server manager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asks to create server for it. After creation passes back its address to the client. Client contacts server directly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destroyed by server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manager when client informs that no longer needed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1828800" y="0"/>
            <a:ext cx="63722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000"/>
              <a:buFont typeface="Carlito"/>
              <a:buNone/>
            </a:pPr>
            <a:r>
              <a:rPr b="0" i="0" lang="en-US" sz="40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Server Creation Semantics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81000" y="762000"/>
            <a:ext cx="83058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63537" lvl="0" marL="3746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104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Persistent Servers</a:t>
            </a:r>
            <a:endParaRPr/>
          </a:p>
          <a:p>
            <a:pPr indent="-285750" lvl="1" marL="7556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shared by more than one clients – No creation only sharing takes place</a:t>
            </a:r>
            <a:endParaRPr/>
          </a:p>
          <a:p>
            <a:pPr indent="-285750" lvl="1" marL="7556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 are usually created and installed  before the clients that use them.</a:t>
            </a:r>
            <a:endParaRPr/>
          </a:p>
          <a:p>
            <a:pPr indent="-285750" lvl="1" marL="7556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contact binding agent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-Minimum number of clients currently bound to  it and returns the address of the selected  server to the client.</a:t>
            </a:r>
            <a:endParaRPr/>
          </a:p>
          <a:p>
            <a:pPr indent="-285750" lvl="1" marL="7556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then directly interacts with that  server.</a:t>
            </a:r>
            <a:endParaRPr/>
          </a:p>
          <a:p>
            <a:pPr indent="-285750" lvl="1" marL="7556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several sets of state information.</a:t>
            </a:r>
            <a:endParaRPr/>
          </a:p>
          <a:p>
            <a:pPr indent="-285750" lvl="1" marL="75565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performance and reliability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133600" y="457200"/>
            <a:ext cx="49815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1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Call SEMANTICS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536575" y="1316037"/>
            <a:ext cx="7391400" cy="305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functioning of an RPC may get  disrupted due to</a:t>
            </a:r>
            <a:endParaRPr/>
          </a:p>
          <a:p>
            <a:pPr indent="-17780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call message gets lost.</a:t>
            </a:r>
            <a:endParaRPr/>
          </a:p>
          <a:p>
            <a:pPr indent="-17780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response message gets lost.</a:t>
            </a:r>
            <a:endParaRPr/>
          </a:p>
          <a:p>
            <a:pPr indent="-17780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callee node crashes and is restarted.</a:t>
            </a:r>
            <a:endParaRPr/>
          </a:p>
          <a:p>
            <a:pPr indent="-17780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caller node crashes and is restarted.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2884487" y="206375"/>
            <a:ext cx="481171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000"/>
              <a:buFont typeface="Carlito"/>
              <a:buNone/>
            </a:pPr>
            <a:r>
              <a:rPr b="1" i="0" lang="en-US" sz="40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Call SEMANTICS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536575" y="796925"/>
            <a:ext cx="7942262" cy="5287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Possibly or may be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weakest semantics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method, to prevent the caller from waiting  indefinitely for a response from the callee, a  timeout mechanism is used.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caller waits until a pre-determined timeout  period and then continues with its execution.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guarantee anything about the receipt  of the call message.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response message is not important for the  caller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714625" y="461962"/>
            <a:ext cx="55911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1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Call SEMANTICS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536575" y="1069975"/>
            <a:ext cx="7888287" cy="5249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1" i="0" lang="en-US" sz="3000" u="sng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Last one – Retransmission</a:t>
            </a:r>
            <a:endParaRPr b="0" i="0" sz="3000" u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295275" lvl="1" marL="765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96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suppose process PI of node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N1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calls</a:t>
            </a:r>
            <a:endParaRPr/>
          </a:p>
          <a:p>
            <a:pPr indent="-295275" lvl="1" marL="765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96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procedure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Fl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on node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N2,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which in turn calls</a:t>
            </a:r>
            <a:endParaRPr/>
          </a:p>
          <a:p>
            <a:pPr indent="-295275" lvl="1" marL="765175" marR="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96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procedure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F2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on node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N3.(started executing)</a:t>
            </a:r>
            <a:endParaRPr b="0" i="0" sz="2600" u="none" cap="none" strike="noStrik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342900" lvl="0" marL="3556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91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Node </a:t>
            </a:r>
            <a:r>
              <a:rPr b="0" i="1" lang="en-US" sz="30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N1 </a:t>
            </a:r>
            <a:r>
              <a:rPr b="0" i="0" lang="en-US" sz="30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crashes.</a:t>
            </a:r>
            <a:endParaRPr/>
          </a:p>
          <a:p>
            <a:pPr indent="-295275" lvl="1" marL="765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96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Node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N1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's processes will be restarted, and</a:t>
            </a:r>
            <a:endParaRPr/>
          </a:p>
          <a:p>
            <a:pPr indent="-295275" lvl="1" marL="765175" marR="0" rtl="0" algn="l">
              <a:lnSpc>
                <a:spcPct val="96153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96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PI's call to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F1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will be repeated. The second invocation  of FI will again call procedure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F2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on node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N3.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Unfortunately, node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N3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is totally unaware of node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N1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crash.</a:t>
            </a:r>
            <a:endParaRPr/>
          </a:p>
          <a:p>
            <a:pPr indent="-295275" lvl="1" marL="765175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496"/>
              <a:buFont typeface="Noto Sans Symbols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Therefore procedure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F2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will be executed twice on  node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N3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and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N3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may return the results of the two  executions of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F2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in any order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714625" y="461962"/>
            <a:ext cx="47529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1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Call SEMANTICS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688975" y="1241425"/>
            <a:ext cx="8005762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difficulty in achieving last-one  semantics is caused by orphan calls.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orphan call 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whose parent (caller)  has expired due to a node crash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achieve last-one semantics, these orphan  calls must be terminated before restarting the  crashed processes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Killing by “orphan  extermination”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2714625" y="461962"/>
            <a:ext cx="50577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1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Call SEMANTICS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36575" y="1087437"/>
            <a:ext cx="8040687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❖"/>
            </a:pPr>
            <a:r>
              <a:rPr b="1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of many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way to neglect orphan calls is to use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call  identifiers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uniquely identify each call. When a call is  repeated, it is assigned a new call identifier.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response message has the corresponding call  identifier associated with it.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caller accepts a response only if the call identifier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 with it matches with the identifier of the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recently repeated call; otherwise it ignores the  response message.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2714625" y="285750"/>
            <a:ext cx="49053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1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Call SEMANTICS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457200" y="1143000"/>
            <a:ext cx="7885112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❖"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Atleast once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even weaker call semantics than the last-  of-many call semantics.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Guarantees that the call is executed one or more  times but does not specify which results are returned  to the caller.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implemented simply by using timeout-  based retransmissions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any orphan calls, it takes the result of the  first response message and ignores the others,  whether or not the accepted response is from an  orphan.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1905000" y="0"/>
            <a:ext cx="6478587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3600"/>
              <a:buFont typeface="Carlito"/>
              <a:buNone/>
            </a:pPr>
            <a:r>
              <a:rPr b="0" i="0" lang="en-US" sz="36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Marshalling Arguments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457200" y="858837"/>
            <a:ext cx="8170862" cy="5999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-342900" lvl="0" marL="355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Transfer of message data requires encoding and decoding  of the message data.</a:t>
            </a:r>
            <a:endParaRPr/>
          </a:p>
          <a:p>
            <a:pPr indent="-342900" lvl="0" marL="3556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For RPCs this operation is known as </a:t>
            </a:r>
            <a:r>
              <a:rPr b="0" i="1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Marshaling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 involves the following Actions:</a:t>
            </a:r>
            <a:endParaRPr/>
          </a:p>
          <a:p>
            <a:pPr indent="-331787" lvl="1" marL="12588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Taking the arguments of a client process or the</a:t>
            </a:r>
            <a:endParaRPr/>
          </a:p>
          <a:p>
            <a:pPr indent="-342900" lvl="0" marL="355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	of a server</a:t>
            </a:r>
            <a:endParaRPr/>
          </a:p>
          <a:p>
            <a:pPr indent="-331787" lvl="1" marL="1258887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Encoding the message data of step 1 above on the  sender's computer.This encoding process involves the conversion of program objects into a stream form that is suitable for transmission and  Placing them into a	message buffer.</a:t>
            </a:r>
            <a:endParaRPr/>
          </a:p>
          <a:p>
            <a:pPr indent="-331787" lvl="1" marL="12588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Decoding of the message data on the receiver's</a:t>
            </a:r>
            <a:endParaRPr/>
          </a:p>
          <a:p>
            <a:pPr indent="-342900" lvl="0" marL="355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Computer.The reconstruction of program objects from the  message data that was received in stream form.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2714625" y="461962"/>
            <a:ext cx="51339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1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Call SEMANTICS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536575" y="1125537"/>
            <a:ext cx="8008937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63537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104"/>
              <a:buFont typeface="Noto Sans Symbols"/>
              <a:buChar char="❖"/>
            </a:pPr>
            <a:r>
              <a:rPr b="1" i="0" lang="en-US" sz="3200" u="sng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Exactly once</a:t>
            </a:r>
            <a:endParaRPr b="0" i="0" sz="3200" u="non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688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This is the strongest and the most desirable call  semantics because it eliminates the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rlit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Possibility of a procedure being executed more  than once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688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No matter how many times a call is retransmitted.  The last-one, last-of-many, and at-least-once call  semantics cannot guarantee this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714625" y="461962"/>
            <a:ext cx="52101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1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Call SEMANTICS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536575" y="1101725"/>
            <a:ext cx="7562850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-342900" lvl="0" marL="355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328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The main disadvantage of these cheap  semantics is that, if a procedure is executed  more than once with the same parameters,  the same results and side effects will be  produced</a:t>
            </a:r>
            <a:endParaRPr/>
          </a:p>
          <a:p>
            <a:pPr indent="-317499" lvl="1" marL="785812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ReadNextRecord(Filename)</a:t>
            </a:r>
            <a:endParaRPr/>
          </a:p>
          <a:p>
            <a:pPr indent="-317499" lvl="1" marL="785812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ReadRecordN(Filename, N)</a:t>
            </a:r>
            <a:endParaRPr/>
          </a:p>
          <a:p>
            <a:pPr indent="-317499" lvl="1" marL="785812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AppendRecord(Filename, Record)</a:t>
            </a:r>
            <a:endParaRPr/>
          </a:p>
          <a:p>
            <a:pPr indent="-317499" lvl="1" marL="785812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GetLastRecordNo(Filename)</a:t>
            </a:r>
            <a:endParaRPr/>
          </a:p>
          <a:p>
            <a:pPr indent="-317499" lvl="1" marL="785812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rlit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WriteRecordN(Filename, Record, N)</a:t>
            </a:r>
            <a:endParaRPr/>
          </a:p>
          <a:p>
            <a:pPr indent="-317499" lvl="1" marL="785812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rlit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To append</a:t>
            </a:r>
            <a:endParaRPr/>
          </a:p>
          <a:p>
            <a:pPr indent="-317499" lvl="1" marL="785812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rlit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Last=GetLastRecordNo(Filename)</a:t>
            </a:r>
            <a:endParaRPr/>
          </a:p>
          <a:p>
            <a:pPr indent="-317499" lvl="1" marL="785812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rlit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WriteRecordN(Filename, Record, last)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1922462" y="461962"/>
            <a:ext cx="6611937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0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Marshalling Arguments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0" y="1227137"/>
            <a:ext cx="9144000" cy="505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449262" lvl="0" marL="4619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Noto Sans Symbols"/>
              <a:buChar char="❖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Marshalling  procedure may be classified as</a:t>
            </a:r>
            <a:endParaRPr/>
          </a:p>
          <a:p>
            <a:pPr indent="-393699" lvl="1" marL="741362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Provided as a part of the RPC software- Marshalling procedures for scalar data types and compound types build from the scalar ones</a:t>
            </a:r>
            <a:endParaRPr/>
          </a:p>
          <a:p>
            <a:pPr indent="-393699" lvl="1" marL="741362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that are defined by the users of  the RPC system- Marshalling procedures for user defined data types and data types that include pointers </a:t>
            </a:r>
            <a:endParaRPr/>
          </a:p>
          <a:p>
            <a:pPr indent="-449262" lvl="0" marL="4619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ts val="3000"/>
              <a:buFont typeface="Noto Sans Symbols"/>
              <a:buChar char="❖"/>
            </a:pPr>
            <a:r>
              <a:rPr b="0" i="0" lang="en-US" sz="3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good RPC system</a:t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9262" lvl="0" marL="4619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in-line marshaling code for every remote call </a:t>
            </a:r>
            <a:endParaRPr/>
          </a:p>
          <a:p>
            <a:pPr indent="-449262" lvl="0" marL="4619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difficult to achieve this goal because of the  large amounts of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685800" y="461962"/>
            <a:ext cx="75438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0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SERVER MANAGEMENT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536575" y="1330325"/>
            <a:ext cx="7962900" cy="5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❖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in server  management are server implementation and server creation.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❖"/>
            </a:pPr>
            <a:r>
              <a:rPr b="1" i="0"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Implementation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Stateful Servers –Client state info is stored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(filename, mode):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operation is used to open a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identified by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filename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specified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mode.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(f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id, n, buffer):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operation is used to get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 of data from the file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(fid, n, buffer):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execution of this operation, the  server takes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 of data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Seek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(fid, position):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causes the server to change the value  of the 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write pointer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(fid):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statement causes the server to delete  from its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file-table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file state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20220308_105024.jpg"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1981200" y="304800"/>
            <a:ext cx="4600575" cy="135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Carlito"/>
              <a:buNone/>
            </a:pPr>
            <a:r>
              <a:rPr b="1" i="0" lang="en-US" sz="44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Stateless server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457200" y="1295400"/>
            <a:ext cx="6351587" cy="344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(filename,position,n,buffer)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Write(filename,position,n,buffer)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20220308_105035.jpg"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860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1857375" y="122237"/>
            <a:ext cx="644842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000"/>
              <a:buFont typeface="Carlito"/>
              <a:buNone/>
            </a:pPr>
            <a:r>
              <a:rPr b="0" i="0" lang="en-US" sz="4000" u="none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Server Creation Semantics</a:t>
            </a:r>
            <a:endParaRPr/>
          </a:p>
        </p:txBody>
      </p:sp>
      <p:sp>
        <p:nvSpPr>
          <p:cNvPr id="104" name="Google Shape;104;p8"/>
          <p:cNvSpPr txBox="1"/>
          <p:nvPr/>
        </p:nvSpPr>
        <p:spPr>
          <a:xfrm>
            <a:off x="762000" y="1066800"/>
            <a:ext cx="7883525" cy="3613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remote procedure to be executed is  totally independent of the client process.</a:t>
            </a:r>
            <a:endParaRPr/>
          </a:p>
          <a:p>
            <a:pPr indent="-342900" lvl="0" marL="35560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time duration for which RPC  servers survive, they may be classified as</a:t>
            </a:r>
            <a:endParaRPr/>
          </a:p>
          <a:p>
            <a:pPr indent="-317499" lvl="1" marL="7858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688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Instance-per-call servers,</a:t>
            </a:r>
            <a:endParaRPr/>
          </a:p>
          <a:p>
            <a:pPr indent="-317499" lvl="1" marL="7858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688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Instance-per-transaction or	Session servers</a:t>
            </a:r>
            <a:endParaRPr/>
          </a:p>
          <a:p>
            <a:pPr indent="-317499" lvl="1" marL="7858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688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Persistent servers.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1216025" y="482600"/>
            <a:ext cx="671512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Server Creation Semantics</a:t>
            </a:r>
            <a:endParaRPr/>
          </a:p>
        </p:txBody>
      </p:sp>
      <p:sp>
        <p:nvSpPr>
          <p:cNvPr id="110" name="Google Shape;110;p9"/>
          <p:cNvSpPr txBox="1"/>
          <p:nvPr/>
        </p:nvSpPr>
        <p:spPr>
          <a:xfrm>
            <a:off x="900075" y="1830825"/>
            <a:ext cx="77628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63537" lvl="0" marL="37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328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Instance-per-Call Servers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Servers belonging to this category exist only  for the duration of a single call.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server of this type is created by RPC  Runtime on the server machine only when a  call message arrives.</a:t>
            </a:r>
            <a:endParaRPr/>
          </a:p>
          <a:p>
            <a:pPr indent="-285750" lvl="1" marL="7556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2304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server is deleted after the call has been  executed.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2022-03-07T03:44:22Z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2020-11-08T00:00:00Z</vt:filetime>
  </property>
  <property fmtid="{D5CDD505-2E9C-101B-9397-08002B2CF9AE}" pid="3" name="Creator">
    <vt:lpstr>Microsoft® PowerPoint® 2010</vt:lpstr>
  </property>
  <property fmtid="{D5CDD505-2E9C-101B-9397-08002B2CF9AE}" pid="4" name="LastSaved">
    <vt:filetime>2022-03-07T00:00:00Z</vt:filetime>
  </property>
</Properties>
</file>