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9144000" cy="6858000"/>
  <p:embeddedFontLst>
    <p:embeddedFont>
      <p:font typeface="Carl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JZoQSo5uJJevSwzcd3OGYl4I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989C7B-81FE-4983-B225-911E7E44A74C}">
  <a:tblStyle styleId="{45989C7B-81FE-4983-B225-911E7E44A7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arlito-bold.fntdata"/><Relationship Id="rId10" Type="http://schemas.openxmlformats.org/officeDocument/2006/relationships/slide" Target="slides/slide4.xml"/><Relationship Id="rId32" Type="http://schemas.openxmlformats.org/officeDocument/2006/relationships/font" Target="fonts/Carlito-regular.fntdata"/><Relationship Id="rId13" Type="http://schemas.openxmlformats.org/officeDocument/2006/relationships/slide" Target="slides/slide7.xml"/><Relationship Id="rId35" Type="http://schemas.openxmlformats.org/officeDocument/2006/relationships/font" Target="fonts/Carlito-boldItalic.fntdata"/><Relationship Id="rId12" Type="http://schemas.openxmlformats.org/officeDocument/2006/relationships/slide" Target="slides/slide6.xml"/><Relationship Id="rId34" Type="http://schemas.openxmlformats.org/officeDocument/2006/relationships/font" Target="fonts/Carl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2640012" y="2133600"/>
            <a:ext cx="41687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ctrTitle"/>
          </p:nvPr>
        </p:nvSpPr>
        <p:spPr>
          <a:xfrm>
            <a:off x="802106" y="191465"/>
            <a:ext cx="7539786" cy="1245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2640012" y="2133600"/>
            <a:ext cx="41687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533400" y="1905000"/>
            <a:ext cx="7696200" cy="149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REMOTE PROCEDURE CALLS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304800" y="168275"/>
            <a:ext cx="86868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IMPLEMENTING RPC MECHANISM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381000" y="2286000"/>
            <a:ext cx="6858000" cy="35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elements of program with RPC</a:t>
            </a:r>
            <a:endParaRPr/>
          </a:p>
          <a:p>
            <a:pPr indent="-20320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</a:t>
            </a:r>
            <a:endParaRPr/>
          </a:p>
          <a:p>
            <a:pPr indent="-20320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stub</a:t>
            </a:r>
            <a:endParaRPr/>
          </a:p>
          <a:p>
            <a:pPr indent="-20320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RPCRuntime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stub</a:t>
            </a:r>
            <a:endParaRPr/>
          </a:p>
          <a:p>
            <a:pPr indent="-20320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228600" y="873125"/>
            <a:ext cx="86868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2400"/>
              <a:buFont typeface="Carlito"/>
              <a:buNone/>
            </a:pPr>
            <a:r>
              <a:rPr b="1" i="0" lang="en-US" sz="2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To achieve semantic transparency, implementation of RPC is based on the concepts of stubs, which provide a local procedure call abstraction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rating-system-remote-call-procedure-working.png"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04800"/>
            <a:ext cx="4876800" cy="57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1689100" y="381000"/>
            <a:ext cx="69215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200"/>
              <a:buFont typeface="Carlito"/>
              <a:buNone/>
            </a:pPr>
            <a:r>
              <a:rPr b="1" i="0" lang="en-US" sz="32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IMPLEMENTING RPC MECHANISM</a:t>
            </a:r>
            <a:endParaRPr/>
          </a:p>
        </p:txBody>
      </p:sp>
      <p:sp>
        <p:nvSpPr>
          <p:cNvPr id="152" name="Google Shape;152;p12"/>
          <p:cNvSpPr txBox="1"/>
          <p:nvPr/>
        </p:nvSpPr>
        <p:spPr>
          <a:xfrm>
            <a:off x="536575" y="933450"/>
            <a:ext cx="8023225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user process that initiates a remote procedure call.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a normal local call that invokes a	procedure in  the client stub.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Stub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 stub is a piece of code that converts parameters  during a remote procedure call (RPC)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Responsible for conversion (marshalling) of  parameters	and de conversion of results .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packs a procedure and the arguments into a  message and ask the local RPCRuntime to send it to the  server stub.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receipt of the result of procedure execution, it unpacks the result and passes it to the client.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0" y="381000"/>
            <a:ext cx="67691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200"/>
              <a:buFont typeface="Carlito"/>
              <a:buNone/>
            </a:pPr>
            <a:r>
              <a:rPr b="1" i="0" lang="en-US" sz="32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IMPLEMENTING RPC MECHANISM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228600" y="1447800"/>
            <a:ext cx="7993062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RPC Runtime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769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transmission of messages between  client and server.</a:t>
            </a:r>
            <a:endParaRPr/>
          </a:p>
          <a:p>
            <a:pPr indent="-285750" lvl="1" marL="7556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Responsible for retransmissions,  acknowledgments, packet routing, and  encryption.</a:t>
            </a:r>
            <a:endParaRPr/>
          </a:p>
          <a:p>
            <a:pPr indent="-285750" lvl="1" marL="755650" marR="0" rtl="0" algn="just">
              <a:lnSpc>
                <a:spcPct val="10769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client machine receives the call request  message from the client stub. Receives the result  of procedure execution</a:t>
            </a:r>
            <a:endParaRPr/>
          </a:p>
          <a:p>
            <a:pPr indent="-285750" lvl="1" marL="755650" marR="0" rtl="0" algn="just">
              <a:lnSpc>
                <a:spcPct val="10769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server machine receives the message  containing the result of procedure from the server  stub and receives the call request.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976312" y="169862"/>
            <a:ext cx="801528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1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IMPLEMENTING RPC MECHANISM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381000" y="1524000"/>
            <a:ext cx="777875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63537" lvl="0" marL="3746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04"/>
              <a:buFont typeface="Noto Sans Symbols"/>
              <a:buChar char="❖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Stub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receipt of the call request message from  the local RPCRuntime, the server stub  unpacks it and makes a perfectly normal call  to invoke the appropriate procedure in the  server.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receipt of the result of procedure  execution from the server, the server stub  packs the result into a message and then  asks the local RPCRuntime to send it to the  client stub.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609600" y="461962"/>
            <a:ext cx="792956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IMPLEMENTING RPC MECHANISM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609600" y="2057400"/>
            <a:ext cx="7651750" cy="28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63537" lvl="0" marL="3746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04"/>
              <a:buFont typeface="Noto Sans Symbols"/>
              <a:buChar char="❖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688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receiving a call request from the server  stub,</a:t>
            </a:r>
            <a:endParaRPr/>
          </a:p>
          <a:p>
            <a:pPr indent="-273049" lvl="2" marL="11985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the appropriate procedure and</a:t>
            </a:r>
            <a:endParaRPr/>
          </a:p>
          <a:p>
            <a:pPr indent="-273049" lvl="2" marL="1198562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result of procedure execution to the  server stub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785812" y="257175"/>
            <a:ext cx="75755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IMPLEMENTING RPC MECHANISM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536575" y="909637"/>
            <a:ext cx="7981950" cy="53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025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STUB GENERATION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Manually.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RPC implement or provides a set of translation  functions</a:t>
            </a:r>
            <a:endParaRPr/>
          </a:p>
          <a:p>
            <a:pPr indent="-228600" lvl="2" marL="11557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can construct his or her own stubs.</a:t>
            </a:r>
            <a:endParaRPr/>
          </a:p>
          <a:p>
            <a:pPr indent="-228600" lvl="2" marL="11557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implement and can handle very complex  parameter types.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Automatically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ommonly used method for stub generation.</a:t>
            </a:r>
            <a:endParaRPr/>
          </a:p>
          <a:p>
            <a:pPr indent="-228600" lvl="2" marL="11557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Definition Language (IDL) for  defining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interface between a client and a  server.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/>
        </p:nvSpPr>
        <p:spPr>
          <a:xfrm>
            <a:off x="1371600" y="241300"/>
            <a:ext cx="479266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 MESSAGES</a:t>
            </a:r>
            <a:endParaRPr/>
          </a:p>
        </p:txBody>
      </p:sp>
      <p:grpSp>
        <p:nvGrpSpPr>
          <p:cNvPr id="182" name="Google Shape;182;p17"/>
          <p:cNvGrpSpPr/>
          <p:nvPr/>
        </p:nvGrpSpPr>
        <p:grpSpPr>
          <a:xfrm>
            <a:off x="460375" y="1711325"/>
            <a:ext cx="8224760" cy="2699131"/>
            <a:chOff x="459943" y="1711705"/>
            <a:chExt cx="8224443" cy="2699131"/>
          </a:xfrm>
        </p:grpSpPr>
        <p:sp>
          <p:nvSpPr>
            <p:cNvPr id="183" name="Google Shape;183;p17"/>
            <p:cNvSpPr/>
            <p:nvPr/>
          </p:nvSpPr>
          <p:spPr>
            <a:xfrm>
              <a:off x="459943" y="2696972"/>
              <a:ext cx="3427095" cy="1713864"/>
            </a:xfrm>
            <a:custGeom>
              <a:rect b="b" l="l" r="r" t="t"/>
              <a:pathLst>
                <a:path extrusionOk="0" h="1713864" w="3427095">
                  <a:moveTo>
                    <a:pt x="3255441" y="0"/>
                  </a:moveTo>
                  <a:lnTo>
                    <a:pt x="171335" y="0"/>
                  </a:lnTo>
                  <a:lnTo>
                    <a:pt x="125791" y="6120"/>
                  </a:lnTo>
                  <a:lnTo>
                    <a:pt x="84864" y="23391"/>
                  </a:lnTo>
                  <a:lnTo>
                    <a:pt x="50187" y="50180"/>
                  </a:lnTo>
                  <a:lnTo>
                    <a:pt x="23394" y="84854"/>
                  </a:lnTo>
                  <a:lnTo>
                    <a:pt x="6121" y="125779"/>
                  </a:lnTo>
                  <a:lnTo>
                    <a:pt x="0" y="171323"/>
                  </a:lnTo>
                  <a:lnTo>
                    <a:pt x="0" y="1542033"/>
                  </a:lnTo>
                  <a:lnTo>
                    <a:pt x="6121" y="1587577"/>
                  </a:lnTo>
                  <a:lnTo>
                    <a:pt x="23394" y="1628502"/>
                  </a:lnTo>
                  <a:lnTo>
                    <a:pt x="50187" y="1663176"/>
                  </a:lnTo>
                  <a:lnTo>
                    <a:pt x="84864" y="1689965"/>
                  </a:lnTo>
                  <a:lnTo>
                    <a:pt x="125791" y="1707236"/>
                  </a:lnTo>
                  <a:lnTo>
                    <a:pt x="171335" y="1713357"/>
                  </a:lnTo>
                  <a:lnTo>
                    <a:pt x="3255441" y="1713357"/>
                  </a:lnTo>
                  <a:lnTo>
                    <a:pt x="3300984" y="1707236"/>
                  </a:lnTo>
                  <a:lnTo>
                    <a:pt x="3341909" y="1689965"/>
                  </a:lnTo>
                  <a:lnTo>
                    <a:pt x="3376583" y="1663176"/>
                  </a:lnTo>
                  <a:lnTo>
                    <a:pt x="3403373" y="1628502"/>
                  </a:lnTo>
                  <a:lnTo>
                    <a:pt x="3420644" y="1587577"/>
                  </a:lnTo>
                  <a:lnTo>
                    <a:pt x="3426764" y="1542033"/>
                  </a:lnTo>
                  <a:lnTo>
                    <a:pt x="3426764" y="171323"/>
                  </a:lnTo>
                  <a:lnTo>
                    <a:pt x="3420644" y="125779"/>
                  </a:lnTo>
                  <a:lnTo>
                    <a:pt x="3403373" y="84854"/>
                  </a:lnTo>
                  <a:lnTo>
                    <a:pt x="3376583" y="50180"/>
                  </a:lnTo>
                  <a:lnTo>
                    <a:pt x="3341909" y="23391"/>
                  </a:lnTo>
                  <a:lnTo>
                    <a:pt x="3300984" y="6120"/>
                  </a:lnTo>
                  <a:lnTo>
                    <a:pt x="3255441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886708" y="2568447"/>
              <a:ext cx="1370965" cy="985519"/>
            </a:xfrm>
            <a:custGeom>
              <a:rect b="b" l="l" r="r" t="t"/>
              <a:pathLst>
                <a:path extrusionOk="0" h="985520" w="1370964">
                  <a:moveTo>
                    <a:pt x="0" y="985138"/>
                  </a:moveTo>
                  <a:lnTo>
                    <a:pt x="1370583" y="0"/>
                  </a:lnTo>
                </a:path>
              </a:pathLst>
            </a:custGeom>
            <a:noFill/>
            <a:ln cap="flat" cmpd="sng" w="25400">
              <a:solidFill>
                <a:srgbClr val="3C6695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257291" y="1711705"/>
              <a:ext cx="3427095" cy="1713864"/>
            </a:xfrm>
            <a:custGeom>
              <a:rect b="b" l="l" r="r" t="t"/>
              <a:pathLst>
                <a:path extrusionOk="0" h="1713864" w="3427095">
                  <a:moveTo>
                    <a:pt x="3255391" y="0"/>
                  </a:moveTo>
                  <a:lnTo>
                    <a:pt x="171323" y="0"/>
                  </a:lnTo>
                  <a:lnTo>
                    <a:pt x="125779" y="6120"/>
                  </a:lnTo>
                  <a:lnTo>
                    <a:pt x="84854" y="23396"/>
                  </a:lnTo>
                  <a:lnTo>
                    <a:pt x="50180" y="50196"/>
                  </a:lnTo>
                  <a:lnTo>
                    <a:pt x="23391" y="84892"/>
                  </a:lnTo>
                  <a:lnTo>
                    <a:pt x="6120" y="125853"/>
                  </a:lnTo>
                  <a:lnTo>
                    <a:pt x="0" y="171450"/>
                  </a:lnTo>
                  <a:lnTo>
                    <a:pt x="0" y="1542034"/>
                  </a:lnTo>
                  <a:lnTo>
                    <a:pt x="6120" y="1587577"/>
                  </a:lnTo>
                  <a:lnTo>
                    <a:pt x="23391" y="1628502"/>
                  </a:lnTo>
                  <a:lnTo>
                    <a:pt x="50180" y="1663176"/>
                  </a:lnTo>
                  <a:lnTo>
                    <a:pt x="84854" y="1689965"/>
                  </a:lnTo>
                  <a:lnTo>
                    <a:pt x="125779" y="1707236"/>
                  </a:lnTo>
                  <a:lnTo>
                    <a:pt x="171323" y="1713357"/>
                  </a:lnTo>
                  <a:lnTo>
                    <a:pt x="3255391" y="1713357"/>
                  </a:lnTo>
                  <a:lnTo>
                    <a:pt x="3300934" y="1707236"/>
                  </a:lnTo>
                  <a:lnTo>
                    <a:pt x="3341859" y="1689965"/>
                  </a:lnTo>
                  <a:lnTo>
                    <a:pt x="3376533" y="1663176"/>
                  </a:lnTo>
                  <a:lnTo>
                    <a:pt x="3403322" y="1628502"/>
                  </a:lnTo>
                  <a:lnTo>
                    <a:pt x="3420593" y="1587577"/>
                  </a:lnTo>
                  <a:lnTo>
                    <a:pt x="3426714" y="1542034"/>
                  </a:lnTo>
                  <a:lnTo>
                    <a:pt x="3426714" y="171450"/>
                  </a:lnTo>
                  <a:lnTo>
                    <a:pt x="3420593" y="125853"/>
                  </a:lnTo>
                  <a:lnTo>
                    <a:pt x="3403322" y="84892"/>
                  </a:lnTo>
                  <a:lnTo>
                    <a:pt x="3376533" y="50196"/>
                  </a:lnTo>
                  <a:lnTo>
                    <a:pt x="3341859" y="23396"/>
                  </a:lnTo>
                  <a:lnTo>
                    <a:pt x="3300934" y="6120"/>
                  </a:lnTo>
                  <a:lnTo>
                    <a:pt x="3255391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257291" y="1711705"/>
              <a:ext cx="3427095" cy="1713864"/>
            </a:xfrm>
            <a:custGeom>
              <a:rect b="b" l="l" r="r" t="t"/>
              <a:pathLst>
                <a:path extrusionOk="0" h="1713864" w="3427095">
                  <a:moveTo>
                    <a:pt x="0" y="171450"/>
                  </a:moveTo>
                  <a:lnTo>
                    <a:pt x="6120" y="125853"/>
                  </a:lnTo>
                  <a:lnTo>
                    <a:pt x="23391" y="84892"/>
                  </a:lnTo>
                  <a:lnTo>
                    <a:pt x="50180" y="50196"/>
                  </a:lnTo>
                  <a:lnTo>
                    <a:pt x="84854" y="23396"/>
                  </a:lnTo>
                  <a:lnTo>
                    <a:pt x="125779" y="6120"/>
                  </a:lnTo>
                  <a:lnTo>
                    <a:pt x="171323" y="0"/>
                  </a:lnTo>
                  <a:lnTo>
                    <a:pt x="3255391" y="0"/>
                  </a:lnTo>
                  <a:lnTo>
                    <a:pt x="3300934" y="6120"/>
                  </a:lnTo>
                  <a:lnTo>
                    <a:pt x="3341859" y="23396"/>
                  </a:lnTo>
                  <a:lnTo>
                    <a:pt x="3376533" y="50196"/>
                  </a:lnTo>
                  <a:lnTo>
                    <a:pt x="3403322" y="84892"/>
                  </a:lnTo>
                  <a:lnTo>
                    <a:pt x="3420593" y="125853"/>
                  </a:lnTo>
                  <a:lnTo>
                    <a:pt x="3426714" y="171450"/>
                  </a:lnTo>
                  <a:lnTo>
                    <a:pt x="3426714" y="1542034"/>
                  </a:lnTo>
                  <a:lnTo>
                    <a:pt x="3420593" y="1587577"/>
                  </a:lnTo>
                  <a:lnTo>
                    <a:pt x="3403322" y="1628502"/>
                  </a:lnTo>
                  <a:lnTo>
                    <a:pt x="3376533" y="1663176"/>
                  </a:lnTo>
                  <a:lnTo>
                    <a:pt x="3341859" y="1689965"/>
                  </a:lnTo>
                  <a:lnTo>
                    <a:pt x="3300934" y="1707236"/>
                  </a:lnTo>
                  <a:lnTo>
                    <a:pt x="3255391" y="1713357"/>
                  </a:lnTo>
                  <a:lnTo>
                    <a:pt x="171323" y="1713357"/>
                  </a:lnTo>
                  <a:lnTo>
                    <a:pt x="125779" y="1707236"/>
                  </a:lnTo>
                  <a:lnTo>
                    <a:pt x="84854" y="1689965"/>
                  </a:lnTo>
                  <a:lnTo>
                    <a:pt x="50180" y="1663176"/>
                  </a:lnTo>
                  <a:lnTo>
                    <a:pt x="23391" y="1628502"/>
                  </a:lnTo>
                  <a:lnTo>
                    <a:pt x="6120" y="1587577"/>
                  </a:lnTo>
                  <a:lnTo>
                    <a:pt x="0" y="1542034"/>
                  </a:lnTo>
                  <a:lnTo>
                    <a:pt x="0" y="17145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7"/>
          <p:cNvSpPr txBox="1"/>
          <p:nvPr>
            <p:ph type="title"/>
          </p:nvPr>
        </p:nvSpPr>
        <p:spPr>
          <a:xfrm>
            <a:off x="6081712" y="2062162"/>
            <a:ext cx="1804987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0" i="0" lang="en-US" sz="5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3886200" y="3552831"/>
            <a:ext cx="4797679" cy="1843327"/>
            <a:chOff x="3886708" y="3553586"/>
            <a:chExt cx="4797679" cy="1842388"/>
          </a:xfrm>
        </p:grpSpPr>
        <p:sp>
          <p:nvSpPr>
            <p:cNvPr id="189" name="Google Shape;189;p17"/>
            <p:cNvSpPr/>
            <p:nvPr/>
          </p:nvSpPr>
          <p:spPr>
            <a:xfrm>
              <a:off x="3886708" y="3553586"/>
              <a:ext cx="1370965" cy="985519"/>
            </a:xfrm>
            <a:custGeom>
              <a:rect b="b" l="l" r="r" t="t"/>
              <a:pathLst>
                <a:path extrusionOk="0" h="985520" w="1370964">
                  <a:moveTo>
                    <a:pt x="0" y="0"/>
                  </a:moveTo>
                  <a:lnTo>
                    <a:pt x="1370583" y="985265"/>
                  </a:lnTo>
                </a:path>
              </a:pathLst>
            </a:custGeom>
            <a:noFill/>
            <a:ln cap="flat" cmpd="sng" w="25400">
              <a:solidFill>
                <a:srgbClr val="3C6695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257292" y="3682110"/>
              <a:ext cx="3427095" cy="1713864"/>
            </a:xfrm>
            <a:custGeom>
              <a:rect b="b" l="l" r="r" t="t"/>
              <a:pathLst>
                <a:path extrusionOk="0" h="1713864" w="3427095">
                  <a:moveTo>
                    <a:pt x="3255391" y="0"/>
                  </a:moveTo>
                  <a:lnTo>
                    <a:pt x="171323" y="0"/>
                  </a:lnTo>
                  <a:lnTo>
                    <a:pt x="125779" y="6120"/>
                  </a:lnTo>
                  <a:lnTo>
                    <a:pt x="84854" y="23391"/>
                  </a:lnTo>
                  <a:lnTo>
                    <a:pt x="50180" y="50180"/>
                  </a:lnTo>
                  <a:lnTo>
                    <a:pt x="23391" y="84854"/>
                  </a:lnTo>
                  <a:lnTo>
                    <a:pt x="6120" y="125779"/>
                  </a:lnTo>
                  <a:lnTo>
                    <a:pt x="0" y="171322"/>
                  </a:lnTo>
                  <a:lnTo>
                    <a:pt x="0" y="1542033"/>
                  </a:lnTo>
                  <a:lnTo>
                    <a:pt x="6120" y="1587577"/>
                  </a:lnTo>
                  <a:lnTo>
                    <a:pt x="23391" y="1628502"/>
                  </a:lnTo>
                  <a:lnTo>
                    <a:pt x="50180" y="1663176"/>
                  </a:lnTo>
                  <a:lnTo>
                    <a:pt x="84854" y="1689965"/>
                  </a:lnTo>
                  <a:lnTo>
                    <a:pt x="125779" y="1707236"/>
                  </a:lnTo>
                  <a:lnTo>
                    <a:pt x="171323" y="1713357"/>
                  </a:lnTo>
                  <a:lnTo>
                    <a:pt x="3255391" y="1713357"/>
                  </a:lnTo>
                  <a:lnTo>
                    <a:pt x="3300934" y="1707236"/>
                  </a:lnTo>
                  <a:lnTo>
                    <a:pt x="3341859" y="1689965"/>
                  </a:lnTo>
                  <a:lnTo>
                    <a:pt x="3376533" y="1663176"/>
                  </a:lnTo>
                  <a:lnTo>
                    <a:pt x="3403322" y="1628502"/>
                  </a:lnTo>
                  <a:lnTo>
                    <a:pt x="3420593" y="1587577"/>
                  </a:lnTo>
                  <a:lnTo>
                    <a:pt x="3426714" y="1542033"/>
                  </a:lnTo>
                  <a:lnTo>
                    <a:pt x="3426714" y="171322"/>
                  </a:lnTo>
                  <a:lnTo>
                    <a:pt x="3420593" y="125779"/>
                  </a:lnTo>
                  <a:lnTo>
                    <a:pt x="3403322" y="84854"/>
                  </a:lnTo>
                  <a:lnTo>
                    <a:pt x="3376533" y="50180"/>
                  </a:lnTo>
                  <a:lnTo>
                    <a:pt x="3341859" y="23391"/>
                  </a:lnTo>
                  <a:lnTo>
                    <a:pt x="3300934" y="6120"/>
                  </a:lnTo>
                  <a:lnTo>
                    <a:pt x="3255391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257292" y="3682110"/>
              <a:ext cx="3427095" cy="1713864"/>
            </a:xfrm>
            <a:custGeom>
              <a:rect b="b" l="l" r="r" t="t"/>
              <a:pathLst>
                <a:path extrusionOk="0" h="1713864" w="3427095">
                  <a:moveTo>
                    <a:pt x="0" y="171322"/>
                  </a:moveTo>
                  <a:lnTo>
                    <a:pt x="6120" y="125779"/>
                  </a:lnTo>
                  <a:lnTo>
                    <a:pt x="23391" y="84854"/>
                  </a:lnTo>
                  <a:lnTo>
                    <a:pt x="50180" y="50180"/>
                  </a:lnTo>
                  <a:lnTo>
                    <a:pt x="84854" y="23391"/>
                  </a:lnTo>
                  <a:lnTo>
                    <a:pt x="125779" y="6120"/>
                  </a:lnTo>
                  <a:lnTo>
                    <a:pt x="171323" y="0"/>
                  </a:lnTo>
                  <a:lnTo>
                    <a:pt x="3255391" y="0"/>
                  </a:lnTo>
                  <a:lnTo>
                    <a:pt x="3300934" y="6120"/>
                  </a:lnTo>
                  <a:lnTo>
                    <a:pt x="3341859" y="23391"/>
                  </a:lnTo>
                  <a:lnTo>
                    <a:pt x="3376533" y="50180"/>
                  </a:lnTo>
                  <a:lnTo>
                    <a:pt x="3403322" y="84854"/>
                  </a:lnTo>
                  <a:lnTo>
                    <a:pt x="3420593" y="125779"/>
                  </a:lnTo>
                  <a:lnTo>
                    <a:pt x="3426714" y="171322"/>
                  </a:lnTo>
                  <a:lnTo>
                    <a:pt x="3426714" y="1542033"/>
                  </a:lnTo>
                  <a:lnTo>
                    <a:pt x="3420593" y="1587577"/>
                  </a:lnTo>
                  <a:lnTo>
                    <a:pt x="3403322" y="1628502"/>
                  </a:lnTo>
                  <a:lnTo>
                    <a:pt x="3376533" y="1663176"/>
                  </a:lnTo>
                  <a:lnTo>
                    <a:pt x="3341859" y="1689965"/>
                  </a:lnTo>
                  <a:lnTo>
                    <a:pt x="3300934" y="1707236"/>
                  </a:lnTo>
                  <a:lnTo>
                    <a:pt x="3255391" y="1713357"/>
                  </a:lnTo>
                  <a:lnTo>
                    <a:pt x="171323" y="1713357"/>
                  </a:lnTo>
                  <a:lnTo>
                    <a:pt x="125779" y="1707236"/>
                  </a:lnTo>
                  <a:lnTo>
                    <a:pt x="84854" y="1689965"/>
                  </a:lnTo>
                  <a:lnTo>
                    <a:pt x="50180" y="1663176"/>
                  </a:lnTo>
                  <a:lnTo>
                    <a:pt x="23391" y="1628502"/>
                  </a:lnTo>
                  <a:lnTo>
                    <a:pt x="6120" y="1587577"/>
                  </a:lnTo>
                  <a:lnTo>
                    <a:pt x="0" y="1542033"/>
                  </a:lnTo>
                  <a:lnTo>
                    <a:pt x="0" y="171322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7"/>
          <p:cNvSpPr txBox="1"/>
          <p:nvPr/>
        </p:nvSpPr>
        <p:spPr>
          <a:xfrm>
            <a:off x="538162" y="2678112"/>
            <a:ext cx="75867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0" i="0" lang="en-US" sz="5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RPC</a:t>
            </a:r>
            <a:endParaRPr b="0" i="0" sz="5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6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0" i="0" lang="en-US" sz="5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endParaRPr b="0" i="0" sz="5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0" i="0" lang="en-US" sz="5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2824162" y="461962"/>
            <a:ext cx="487203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 MESSAGES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536575" y="1620837"/>
            <a:ext cx="79787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91440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b="0" i="1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Call Messages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sent by the  client to the server for requesting execution  of a particular remote procedure</a:t>
            </a:r>
            <a:endParaRPr/>
          </a:p>
          <a:p>
            <a:pPr indent="-914400" lvl="0" marL="9271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b="0" i="1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Reply Messages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sent by the  server to the client for returning the result of  Remote Procedure Execution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600200" y="0"/>
            <a:ext cx="4795837" cy="506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200"/>
              <a:buFont typeface="Carlito"/>
              <a:buNone/>
            </a:pPr>
            <a:r>
              <a:rPr b="0" i="0" lang="en-US" sz="32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 MESSAGES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342900" y="506412"/>
            <a:ext cx="8458200" cy="7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342900" lvl="0" marL="355600" marR="0" rtl="0" algn="just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FIVE basic components necessary in a call  message are as follows:</a:t>
            </a:r>
            <a:endParaRPr/>
          </a:p>
          <a:p>
            <a:pPr indent="-285750" lvl="1" marL="755650" marR="0" rtl="0" algn="just">
              <a:lnSpc>
                <a:spcPct val="1041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identification information of the remote  procedure to be executed</a:t>
            </a:r>
            <a:endParaRPr/>
          </a:p>
          <a:p>
            <a:pPr indent="-285750" lvl="1" marL="755650" marR="0" rtl="0" algn="just">
              <a:lnSpc>
                <a:spcPct val="1041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necessary for the execution of the  procedure</a:t>
            </a:r>
            <a:endParaRPr/>
          </a:p>
          <a:p>
            <a:pPr indent="-285750" lvl="1" marL="755650" marR="0" rtl="0" algn="just">
              <a:lnSpc>
                <a:spcPct val="1125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identification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that consists of a</a:t>
            </a:r>
            <a:endParaRPr/>
          </a:p>
          <a:p>
            <a:pPr indent="-342900" lvl="0" marL="3556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number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lost/duplicate messages</a:t>
            </a:r>
            <a:endParaRPr/>
          </a:p>
          <a:p>
            <a:pPr indent="-342900" lvl="0" marL="355600" marR="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properly matching reply messages to outstanding call messages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41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type field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used to distinguish call  messages from reply messages.</a:t>
            </a:r>
            <a:endParaRPr/>
          </a:p>
          <a:p>
            <a:pPr indent="-285750" lvl="1" marL="755650" marR="0" rtl="0" algn="just">
              <a:lnSpc>
                <a:spcPct val="1125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identification field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executing the</a:t>
            </a:r>
            <a:endParaRPr/>
          </a:p>
          <a:p>
            <a:pPr indent="-342900" lvl="0" marL="355600" marR="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concerned procedure - To allow the server to identify the client to send the reply message and to authenticate the client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2743200" y="304800"/>
            <a:ext cx="3276600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304800" y="1447800"/>
            <a:ext cx="7645400" cy="492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RPC Model</a:t>
            </a:r>
            <a:endParaRPr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Transparency</a:t>
            </a:r>
            <a:endParaRPr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Stub Generation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RPC Messages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Marshaling</a:t>
            </a:r>
            <a:endParaRPr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Management</a:t>
            </a:r>
            <a:endParaRPr/>
          </a:p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Noto Sans Symbols"/>
              <a:buChar char="❖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Semantics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2824162" y="461962"/>
            <a:ext cx="540543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 MESSAGES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536575" y="1608137"/>
            <a:ext cx="44926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63537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04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CALL MESSAGE</a:t>
            </a:r>
            <a:endParaRPr/>
          </a:p>
        </p:txBody>
      </p:sp>
      <p:graphicFrame>
        <p:nvGraphicFramePr>
          <p:cNvPr id="211" name="Google Shape;211;p20"/>
          <p:cNvGraphicFramePr/>
          <p:nvPr/>
        </p:nvGraphicFramePr>
        <p:xfrm>
          <a:off x="1524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{45989C7B-81FE-4983-B225-911E7E44A74C}</a:tableStyleId>
              </a:tblPr>
              <a:tblGrid>
                <a:gridCol w="1339850"/>
                <a:gridCol w="1262050"/>
                <a:gridCol w="1462075"/>
                <a:gridCol w="1298575"/>
                <a:gridCol w="1104900"/>
                <a:gridCol w="1419225"/>
                <a:gridCol w="1104900"/>
              </a:tblGrid>
              <a:tr h="371475">
                <a:tc rowSpan="2"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rlito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MESSGE  IDENTIFIER</a:t>
                      </a:r>
                      <a:endParaRPr/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rlito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MESSAGE  TYPE</a:t>
                      </a:r>
                      <a:endParaRPr/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rlito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CLIENT  IDENTIFIER</a:t>
                      </a:r>
                      <a:endParaRPr/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rlito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REMOT PROCEDURE IDENTIFIER</a:t>
                      </a:r>
                      <a:endParaRPr/>
                    </a:p>
                  </a:txBody>
                  <a:tcPr marT="31125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rlito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Arguments</a:t>
                      </a:r>
                      <a:endParaRPr/>
                    </a:p>
                  </a:txBody>
                  <a:tcPr marT="311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11271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rlit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PROGRAM  NUMBER</a:t>
                      </a:r>
                      <a:endParaRPr/>
                    </a:p>
                  </a:txBody>
                  <a:tcPr marT="31125" marB="0" marR="0" marL="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rlit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VERSION  NUMBER</a:t>
                      </a:r>
                      <a:endParaRPr/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rlit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PROCEDURE  NUMBER</a:t>
                      </a:r>
                      <a:endParaRPr/>
                    </a:p>
                  </a:txBody>
                  <a:tcPr marT="3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2819400" y="0"/>
            <a:ext cx="49530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200"/>
              <a:buFont typeface="Carlito"/>
              <a:buNone/>
            </a:pPr>
            <a:r>
              <a:rPr b="0" i="0" lang="en-US" sz="32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 MESSAGES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0" y="536575"/>
            <a:ext cx="8915400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600"/>
              <a:buFont typeface="Noto Sans Symbols"/>
              <a:buChar char="❖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REPLY MESSAGES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Server finds that the call message is not intelligible to it. Happens when a call message violates the RPC protocol. The server rejects it.</a:t>
            </a:r>
            <a:endParaRPr/>
          </a:p>
          <a:p>
            <a:pPr indent="-165100" lvl="1" marL="927100" marR="0" rtl="0" algn="just">
              <a:lnSpc>
                <a:spcPct val="10769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 startAt="2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scans the clients identification field and detects client is not authorized to use the service. The  server will return an unsuccessful reply</a:t>
            </a:r>
            <a:endParaRPr/>
          </a:p>
          <a:p>
            <a:pPr indent="-165100" lvl="1" marL="927100" marR="0" rtl="0" algn="just">
              <a:lnSpc>
                <a:spcPct val="10769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 startAt="2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finds that the remote program, version, or  procedure number in the remote procedure identifier of the call message not available with it. Will  return an unsuccessful reply</a:t>
            </a:r>
            <a:endParaRPr/>
          </a:p>
          <a:p>
            <a:pPr indent="-165100" lvl="1" marL="927100" marR="0" rtl="0" algn="just">
              <a:lnSpc>
                <a:spcPct val="10769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 startAt="2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remote procedure is not able to  decode the supplied arguments.</a:t>
            </a:r>
            <a:endParaRPr/>
          </a:p>
          <a:p>
            <a:pPr indent="-165100" lvl="1" marL="927100" marR="0" rtl="0" algn="just">
              <a:lnSpc>
                <a:spcPct val="107692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 startAt="2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exception condition (such as	division  by zero) occurs while executing the  specified remote procedure.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22"/>
          <p:cNvGraphicFramePr/>
          <p:nvPr/>
        </p:nvGraphicFramePr>
        <p:xfrm>
          <a:off x="1517650" y="174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{45989C7B-81FE-4983-B225-911E7E44A74C}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8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b="0" i="0" sz="19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Meaage  Identifier</a:t>
                      </a:r>
                      <a:endParaRPr/>
                    </a:p>
                  </a:txBody>
                  <a:tcPr marT="6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b="0" i="0" sz="19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  Type</a:t>
                      </a:r>
                      <a:endParaRPr/>
                    </a:p>
                  </a:txBody>
                  <a:tcPr marT="6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b="0" i="0" sz="19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Reply Status  (Successful)</a:t>
                      </a:r>
                      <a:endParaRPr/>
                    </a:p>
                  </a:txBody>
                  <a:tcPr marT="6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None/>
                      </a:pPr>
                      <a:r>
                        <a:t/>
                      </a:r>
                      <a:endParaRPr b="0" i="0" sz="19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Result</a:t>
                      </a:r>
                      <a:endParaRPr/>
                    </a:p>
                  </a:txBody>
                  <a:tcPr marT="69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22"/>
          <p:cNvSpPr txBox="1"/>
          <p:nvPr/>
        </p:nvSpPr>
        <p:spPr>
          <a:xfrm>
            <a:off x="1222375" y="1163637"/>
            <a:ext cx="5254625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</a:t>
            </a:r>
            <a:endParaRPr/>
          </a:p>
        </p:txBody>
      </p:sp>
      <p:graphicFrame>
        <p:nvGraphicFramePr>
          <p:cNvPr id="224" name="Google Shape;224;p22"/>
          <p:cNvGraphicFramePr/>
          <p:nvPr/>
        </p:nvGraphicFramePr>
        <p:xfrm>
          <a:off x="1517650" y="30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{45989C7B-81FE-4983-B225-911E7E44A74C}</a:tableStyleId>
              </a:tblPr>
              <a:tblGrid>
                <a:gridCol w="1524000"/>
                <a:gridCol w="1524000"/>
                <a:gridCol w="1614475"/>
                <a:gridCol w="1524000"/>
              </a:tblGrid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Calibri"/>
                        <a:buNone/>
                      </a:pPr>
                      <a:r>
                        <a:t/>
                      </a:r>
                      <a:endParaRPr b="0" i="0" sz="2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Calibri"/>
                        <a:buNone/>
                      </a:pPr>
                      <a:r>
                        <a:t/>
                      </a:r>
                      <a:endParaRPr b="0" i="0" sz="2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Calibri"/>
                        <a:buNone/>
                      </a:pPr>
                      <a:r>
                        <a:t/>
                      </a:r>
                      <a:endParaRPr b="0" i="0" sz="2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Reply Status  (UnSuccessf  ul)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Calibri"/>
                        <a:buNone/>
                      </a:pPr>
                      <a:r>
                        <a:t/>
                      </a:r>
                      <a:endParaRPr b="0" i="0" sz="21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Reason for</a:t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failure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546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2"/>
          <p:cNvSpPr txBox="1"/>
          <p:nvPr>
            <p:ph type="title"/>
          </p:nvPr>
        </p:nvSpPr>
        <p:spPr>
          <a:xfrm>
            <a:off x="2982912" y="100012"/>
            <a:ext cx="463708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 MESSAGES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990600" y="2743200"/>
            <a:ext cx="2681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UNSUCCESFUL REPLY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922462" y="461962"/>
            <a:ext cx="676433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Marshalling Arguments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36575" y="1620837"/>
            <a:ext cx="7832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remote procedure calls</a:t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1219200" y="3505200"/>
            <a:ext cx="1752600" cy="2133600"/>
            <a:chOff x="1219200" y="3505200"/>
            <a:chExt cx="1752600" cy="2133600"/>
          </a:xfrm>
        </p:grpSpPr>
        <p:sp>
          <p:nvSpPr>
            <p:cNvPr id="234" name="Google Shape;234;p23"/>
            <p:cNvSpPr/>
            <p:nvPr/>
          </p:nvSpPr>
          <p:spPr>
            <a:xfrm>
              <a:off x="1219200" y="3505200"/>
              <a:ext cx="1752600" cy="2133600"/>
            </a:xfrm>
            <a:custGeom>
              <a:rect b="b" l="l" r="r" t="t"/>
              <a:pathLst>
                <a:path extrusionOk="0" h="2133600" w="1752600">
                  <a:moveTo>
                    <a:pt x="17526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752600" y="21336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219200" y="3505200"/>
              <a:ext cx="1752600" cy="2133600"/>
            </a:xfrm>
            <a:custGeom>
              <a:rect b="b" l="l" r="r" t="t"/>
              <a:pathLst>
                <a:path extrusionOk="0" h="2133600" w="1752600">
                  <a:moveTo>
                    <a:pt x="0" y="2133600"/>
                  </a:moveTo>
                  <a:lnTo>
                    <a:pt x="1752600" y="21336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23"/>
          <p:cNvSpPr txBox="1"/>
          <p:nvPr/>
        </p:nvSpPr>
        <p:spPr>
          <a:xfrm>
            <a:off x="1295400" y="4408487"/>
            <a:ext cx="1135062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CLIENT</a:t>
            </a:r>
            <a:endParaRPr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4914900" y="3352800"/>
            <a:ext cx="1752600" cy="2286000"/>
            <a:chOff x="4914900" y="3352800"/>
            <a:chExt cx="1752600" cy="2286000"/>
          </a:xfrm>
        </p:grpSpPr>
        <p:sp>
          <p:nvSpPr>
            <p:cNvPr id="238" name="Google Shape;238;p23"/>
            <p:cNvSpPr/>
            <p:nvPr/>
          </p:nvSpPr>
          <p:spPr>
            <a:xfrm>
              <a:off x="4914900" y="3352800"/>
              <a:ext cx="1752600" cy="2286000"/>
            </a:xfrm>
            <a:custGeom>
              <a:rect b="b" l="l" r="r" t="t"/>
              <a:pathLst>
                <a:path extrusionOk="0" h="2286000" w="1752600">
                  <a:moveTo>
                    <a:pt x="1752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1752600" y="22860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4914900" y="3352800"/>
              <a:ext cx="1752600" cy="2286000"/>
            </a:xfrm>
            <a:custGeom>
              <a:rect b="b" l="l" r="r" t="t"/>
              <a:pathLst>
                <a:path extrusionOk="0" h="2286000" w="1752600">
                  <a:moveTo>
                    <a:pt x="0" y="2286000"/>
                  </a:moveTo>
                  <a:lnTo>
                    <a:pt x="1752600" y="22860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3"/>
          <p:cNvSpPr txBox="1"/>
          <p:nvPr/>
        </p:nvSpPr>
        <p:spPr>
          <a:xfrm>
            <a:off x="5427662" y="4332287"/>
            <a:ext cx="112553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SERVER</a:t>
            </a:r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2928937" y="4230687"/>
            <a:ext cx="2163507" cy="423353"/>
            <a:chOff x="2929127" y="4230623"/>
            <a:chExt cx="2162555" cy="423671"/>
          </a:xfrm>
        </p:grpSpPr>
        <p:sp>
          <p:nvSpPr>
            <p:cNvPr id="242" name="Google Shape;242;p23"/>
            <p:cNvSpPr txBox="1"/>
            <p:nvPr/>
          </p:nvSpPr>
          <p:spPr>
            <a:xfrm>
              <a:off x="2929127" y="4230623"/>
              <a:ext cx="2162555" cy="4236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971799" y="4334021"/>
              <a:ext cx="1908810" cy="171450"/>
            </a:xfrm>
            <a:custGeom>
              <a:rect b="b" l="l" r="r" t="t"/>
              <a:pathLst>
                <a:path extrusionOk="0" h="171450" w="1908810">
                  <a:moveTo>
                    <a:pt x="1832501" y="85578"/>
                  </a:moveTo>
                  <a:lnTo>
                    <a:pt x="1746503" y="135743"/>
                  </a:lnTo>
                  <a:lnTo>
                    <a:pt x="1740896" y="140795"/>
                  </a:lnTo>
                  <a:lnTo>
                    <a:pt x="1737740" y="147395"/>
                  </a:lnTo>
                  <a:lnTo>
                    <a:pt x="1737252" y="154709"/>
                  </a:lnTo>
                  <a:lnTo>
                    <a:pt x="1739646" y="161905"/>
                  </a:lnTo>
                  <a:lnTo>
                    <a:pt x="1744698" y="167513"/>
                  </a:lnTo>
                  <a:lnTo>
                    <a:pt x="1751298" y="170668"/>
                  </a:lnTo>
                  <a:lnTo>
                    <a:pt x="1758612" y="171156"/>
                  </a:lnTo>
                  <a:lnTo>
                    <a:pt x="1765808" y="168763"/>
                  </a:lnTo>
                  <a:lnTo>
                    <a:pt x="1875669" y="104628"/>
                  </a:lnTo>
                  <a:lnTo>
                    <a:pt x="1870455" y="104628"/>
                  </a:lnTo>
                  <a:lnTo>
                    <a:pt x="1870455" y="102088"/>
                  </a:lnTo>
                  <a:lnTo>
                    <a:pt x="1860803" y="102088"/>
                  </a:lnTo>
                  <a:lnTo>
                    <a:pt x="1832501" y="85578"/>
                  </a:lnTo>
                  <a:close/>
                </a:path>
                <a:path extrusionOk="0" h="171450" w="1908810">
                  <a:moveTo>
                    <a:pt x="1799843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799843" y="104628"/>
                  </a:lnTo>
                  <a:lnTo>
                    <a:pt x="1832501" y="85578"/>
                  </a:lnTo>
                  <a:lnTo>
                    <a:pt x="1799843" y="66528"/>
                  </a:lnTo>
                  <a:close/>
                </a:path>
                <a:path extrusionOk="0" h="171450" w="1908810">
                  <a:moveTo>
                    <a:pt x="1875669" y="66528"/>
                  </a:moveTo>
                  <a:lnTo>
                    <a:pt x="1870455" y="66528"/>
                  </a:lnTo>
                  <a:lnTo>
                    <a:pt x="1870455" y="104628"/>
                  </a:lnTo>
                  <a:lnTo>
                    <a:pt x="1875669" y="104628"/>
                  </a:lnTo>
                  <a:lnTo>
                    <a:pt x="1908302" y="85578"/>
                  </a:lnTo>
                  <a:lnTo>
                    <a:pt x="1875669" y="66528"/>
                  </a:lnTo>
                  <a:close/>
                </a:path>
                <a:path extrusionOk="0" h="171450" w="1908810">
                  <a:moveTo>
                    <a:pt x="1860803" y="69068"/>
                  </a:moveTo>
                  <a:lnTo>
                    <a:pt x="1832501" y="85578"/>
                  </a:lnTo>
                  <a:lnTo>
                    <a:pt x="1860803" y="102088"/>
                  </a:lnTo>
                  <a:lnTo>
                    <a:pt x="1860803" y="69068"/>
                  </a:lnTo>
                  <a:close/>
                </a:path>
                <a:path extrusionOk="0" h="171450" w="1908810">
                  <a:moveTo>
                    <a:pt x="1870455" y="69068"/>
                  </a:moveTo>
                  <a:lnTo>
                    <a:pt x="1860803" y="69068"/>
                  </a:lnTo>
                  <a:lnTo>
                    <a:pt x="1860803" y="102088"/>
                  </a:lnTo>
                  <a:lnTo>
                    <a:pt x="1870455" y="102088"/>
                  </a:lnTo>
                  <a:lnTo>
                    <a:pt x="1870455" y="69068"/>
                  </a:lnTo>
                  <a:close/>
                </a:path>
                <a:path extrusionOk="0" h="171450" w="1908810">
                  <a:moveTo>
                    <a:pt x="1758612" y="0"/>
                  </a:moveTo>
                  <a:lnTo>
                    <a:pt x="1751298" y="488"/>
                  </a:lnTo>
                  <a:lnTo>
                    <a:pt x="1744698" y="3643"/>
                  </a:lnTo>
                  <a:lnTo>
                    <a:pt x="1739646" y="9251"/>
                  </a:lnTo>
                  <a:lnTo>
                    <a:pt x="1737252" y="16446"/>
                  </a:lnTo>
                  <a:lnTo>
                    <a:pt x="1737741" y="23760"/>
                  </a:lnTo>
                  <a:lnTo>
                    <a:pt x="1740896" y="30360"/>
                  </a:lnTo>
                  <a:lnTo>
                    <a:pt x="1746503" y="35413"/>
                  </a:lnTo>
                  <a:lnTo>
                    <a:pt x="1832501" y="85578"/>
                  </a:lnTo>
                  <a:lnTo>
                    <a:pt x="1860803" y="69068"/>
                  </a:lnTo>
                  <a:lnTo>
                    <a:pt x="1870455" y="69068"/>
                  </a:lnTo>
                  <a:lnTo>
                    <a:pt x="1870455" y="66528"/>
                  </a:lnTo>
                  <a:lnTo>
                    <a:pt x="1875669" y="66528"/>
                  </a:lnTo>
                  <a:lnTo>
                    <a:pt x="1765808" y="2393"/>
                  </a:lnTo>
                  <a:lnTo>
                    <a:pt x="1758612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3"/>
          <p:cNvSpPr txBox="1"/>
          <p:nvPr/>
        </p:nvSpPr>
        <p:spPr>
          <a:xfrm>
            <a:off x="3048000" y="3886200"/>
            <a:ext cx="20637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Transfer of arguments</a:t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2760662" y="4992687"/>
            <a:ext cx="2196973" cy="423354"/>
            <a:chOff x="2759964" y="4992623"/>
            <a:chExt cx="2197608" cy="423672"/>
          </a:xfrm>
        </p:grpSpPr>
        <p:sp>
          <p:nvSpPr>
            <p:cNvPr id="246" name="Google Shape;246;p23"/>
            <p:cNvSpPr txBox="1"/>
            <p:nvPr/>
          </p:nvSpPr>
          <p:spPr>
            <a:xfrm>
              <a:off x="2759964" y="4992623"/>
              <a:ext cx="2197608" cy="4236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971673" y="5096021"/>
              <a:ext cx="1943735" cy="171450"/>
            </a:xfrm>
            <a:custGeom>
              <a:rect b="b" l="l" r="r" t="t"/>
              <a:pathLst>
                <a:path extrusionOk="0" h="171450" w="1943735">
                  <a:moveTo>
                    <a:pt x="149689" y="0"/>
                  </a:moveTo>
                  <a:lnTo>
                    <a:pt x="142494" y="2393"/>
                  </a:lnTo>
                  <a:lnTo>
                    <a:pt x="0" y="85578"/>
                  </a:lnTo>
                  <a:lnTo>
                    <a:pt x="142494" y="168763"/>
                  </a:lnTo>
                  <a:lnTo>
                    <a:pt x="149689" y="171156"/>
                  </a:lnTo>
                  <a:lnTo>
                    <a:pt x="157003" y="170668"/>
                  </a:lnTo>
                  <a:lnTo>
                    <a:pt x="163603" y="167513"/>
                  </a:lnTo>
                  <a:lnTo>
                    <a:pt x="168656" y="161905"/>
                  </a:lnTo>
                  <a:lnTo>
                    <a:pt x="171049" y="154709"/>
                  </a:lnTo>
                  <a:lnTo>
                    <a:pt x="170560" y="147395"/>
                  </a:lnTo>
                  <a:lnTo>
                    <a:pt x="167405" y="140795"/>
                  </a:lnTo>
                  <a:lnTo>
                    <a:pt x="161797" y="135743"/>
                  </a:lnTo>
                  <a:lnTo>
                    <a:pt x="108457" y="104628"/>
                  </a:lnTo>
                  <a:lnTo>
                    <a:pt x="37845" y="104628"/>
                  </a:lnTo>
                  <a:lnTo>
                    <a:pt x="37845" y="66528"/>
                  </a:lnTo>
                  <a:lnTo>
                    <a:pt x="108457" y="66528"/>
                  </a:lnTo>
                  <a:lnTo>
                    <a:pt x="161797" y="35413"/>
                  </a:lnTo>
                  <a:lnTo>
                    <a:pt x="167405" y="30360"/>
                  </a:lnTo>
                  <a:lnTo>
                    <a:pt x="170560" y="23760"/>
                  </a:lnTo>
                  <a:lnTo>
                    <a:pt x="171049" y="16446"/>
                  </a:lnTo>
                  <a:lnTo>
                    <a:pt x="168656" y="9251"/>
                  </a:lnTo>
                  <a:lnTo>
                    <a:pt x="163603" y="3643"/>
                  </a:lnTo>
                  <a:lnTo>
                    <a:pt x="157003" y="488"/>
                  </a:lnTo>
                  <a:lnTo>
                    <a:pt x="149689" y="0"/>
                  </a:lnTo>
                  <a:close/>
                </a:path>
                <a:path extrusionOk="0" h="171450" w="1943735">
                  <a:moveTo>
                    <a:pt x="108457" y="66528"/>
                  </a:moveTo>
                  <a:lnTo>
                    <a:pt x="37845" y="66528"/>
                  </a:lnTo>
                  <a:lnTo>
                    <a:pt x="37845" y="104628"/>
                  </a:lnTo>
                  <a:lnTo>
                    <a:pt x="108457" y="104628"/>
                  </a:lnTo>
                  <a:lnTo>
                    <a:pt x="104103" y="102088"/>
                  </a:lnTo>
                  <a:lnTo>
                    <a:pt x="47497" y="102088"/>
                  </a:lnTo>
                  <a:lnTo>
                    <a:pt x="47497" y="69068"/>
                  </a:lnTo>
                  <a:lnTo>
                    <a:pt x="104103" y="69068"/>
                  </a:lnTo>
                  <a:lnTo>
                    <a:pt x="108457" y="66528"/>
                  </a:lnTo>
                  <a:close/>
                </a:path>
                <a:path extrusionOk="0" h="171450" w="1943735">
                  <a:moveTo>
                    <a:pt x="1943227" y="66528"/>
                  </a:moveTo>
                  <a:lnTo>
                    <a:pt x="108457" y="66528"/>
                  </a:lnTo>
                  <a:lnTo>
                    <a:pt x="75800" y="85578"/>
                  </a:lnTo>
                  <a:lnTo>
                    <a:pt x="108457" y="104628"/>
                  </a:lnTo>
                  <a:lnTo>
                    <a:pt x="1943227" y="104628"/>
                  </a:lnTo>
                  <a:lnTo>
                    <a:pt x="1943227" y="66528"/>
                  </a:lnTo>
                  <a:close/>
                </a:path>
                <a:path extrusionOk="0" h="171450" w="1943735">
                  <a:moveTo>
                    <a:pt x="47497" y="69068"/>
                  </a:moveTo>
                  <a:lnTo>
                    <a:pt x="47497" y="102088"/>
                  </a:lnTo>
                  <a:lnTo>
                    <a:pt x="75800" y="85578"/>
                  </a:lnTo>
                  <a:lnTo>
                    <a:pt x="47497" y="69068"/>
                  </a:lnTo>
                  <a:close/>
                </a:path>
                <a:path extrusionOk="0" h="171450" w="1943735">
                  <a:moveTo>
                    <a:pt x="75800" y="85578"/>
                  </a:moveTo>
                  <a:lnTo>
                    <a:pt x="47497" y="102088"/>
                  </a:lnTo>
                  <a:lnTo>
                    <a:pt x="104103" y="102088"/>
                  </a:lnTo>
                  <a:lnTo>
                    <a:pt x="75800" y="85578"/>
                  </a:lnTo>
                  <a:close/>
                </a:path>
                <a:path extrusionOk="0" h="171450" w="1943735">
                  <a:moveTo>
                    <a:pt x="104103" y="69068"/>
                  </a:moveTo>
                  <a:lnTo>
                    <a:pt x="47497" y="69068"/>
                  </a:lnTo>
                  <a:lnTo>
                    <a:pt x="75800" y="85578"/>
                  </a:lnTo>
                  <a:lnTo>
                    <a:pt x="104103" y="69068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3"/>
          <p:cNvSpPr txBox="1"/>
          <p:nvPr/>
        </p:nvSpPr>
        <p:spPr>
          <a:xfrm>
            <a:off x="3354387" y="5270500"/>
            <a:ext cx="989012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1903412" y="134937"/>
            <a:ext cx="647858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Marshalling Arguments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381000" y="1371600"/>
            <a:ext cx="8170862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-342900" lvl="0" marL="355600" marR="0" rtl="0" algn="just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of message data requires encoding and decoding  of the message data.</a:t>
            </a:r>
            <a:endParaRPr/>
          </a:p>
          <a:p>
            <a:pPr indent="-342900" lvl="0" marL="355600" marR="0" rtl="0" algn="just">
              <a:lnSpc>
                <a:spcPct val="95833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RPCs this operation is known as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Marshaling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involves the following Actions:</a:t>
            </a:r>
            <a:endParaRPr/>
          </a:p>
          <a:p>
            <a:pPr indent="-331787" lvl="1" marL="1258887" marR="0" rtl="0" algn="just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Taking the arguments of a client process or the</a:t>
            </a:r>
            <a:endParaRPr/>
          </a:p>
          <a:p>
            <a:pPr indent="-342900" lvl="0" marL="355600" marR="0" rtl="0" algn="just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	of a server</a:t>
            </a:r>
            <a:endParaRPr/>
          </a:p>
          <a:p>
            <a:pPr indent="-331787" lvl="1" marL="1258887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the message data of step 1 above on the  sender's computer.This encoding process involves the conversion of program objects into a stream form that is suitable for transmission and  Placing them into a	message buffer.</a:t>
            </a:r>
            <a:endParaRPr/>
          </a:p>
          <a:p>
            <a:pPr indent="-331787" lvl="1" marL="1258887" marR="0" rtl="0" algn="just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Decoding of the message data on the receiver's</a:t>
            </a:r>
            <a:endParaRPr/>
          </a:p>
          <a:p>
            <a:pPr indent="-342900" lvl="0" marL="355600" marR="0" rtl="0" algn="just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Computer.The reconstruction of program objects from the  message	data that was received in stream form.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1922462" y="461962"/>
            <a:ext cx="661193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Marshalling Arguments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0" y="1227137"/>
            <a:ext cx="9144000" cy="50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449262" lvl="0" marL="46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Marshalling may be</a:t>
            </a:r>
            <a:endParaRPr/>
          </a:p>
          <a:p>
            <a:pPr indent="-393699" lvl="1" marL="741362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 as a part of the RPC software- Marshalling procedures for scalar data types and compound types build from the scalar ones</a:t>
            </a:r>
            <a:endParaRPr/>
          </a:p>
          <a:p>
            <a:pPr indent="-393699" lvl="1" marL="741362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that are defined by the users of  the RPC system- Marshalling procedures for user defined data types and dat types that include pointers </a:t>
            </a:r>
            <a:endParaRPr/>
          </a:p>
          <a:p>
            <a:pPr indent="-449262" lvl="0" marL="4619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Noto Sans Symbols"/>
              <a:buChar char="❖"/>
            </a:pP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good RPC system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262" lvl="0" marL="4619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in-line marshaling code for every remote call 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262" lvl="0" marL="4619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difficult to achieve this goal because of the  large amounts of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3810000" y="381000"/>
            <a:ext cx="2971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381000" y="1143000"/>
            <a:ext cx="8458200" cy="519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04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RPC	is an accepted IPC mechanism  in distributed systems.</a:t>
            </a:r>
            <a:endParaRPr/>
          </a:p>
          <a:p>
            <a:pPr indent="-342900" lvl="0" marL="355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remote procedure call is an interprocess communication technique that is used for client-server based applications. </a:t>
            </a:r>
            <a:endParaRPr/>
          </a:p>
          <a:p>
            <a:pPr indent="-342900" lvl="0" marL="355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known as a subroutine call or a function call.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2514600" y="168275"/>
            <a:ext cx="52578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Features of RPC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533400" y="1066800"/>
            <a:ext cx="8458200" cy="5284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call syntax.</a:t>
            </a:r>
            <a:endParaRPr/>
          </a:p>
          <a:p>
            <a:pPr indent="-342900" lvl="0" marL="355600" marR="0" rtl="0" algn="just">
              <a:lnSpc>
                <a:spcPct val="106666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Familiar semantics - similar to local  procedure calls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well-defined interface.</a:t>
            </a:r>
            <a:endParaRPr/>
          </a:p>
          <a:p>
            <a:pPr indent="-342900" lvl="0" marL="355600" marR="0" rtl="0" algn="just">
              <a:lnSpc>
                <a:spcPct val="10666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Supports compile-time type checking and automated  interface generation.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ease of use – Simple semantics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generality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efficiency.</a:t>
            </a:r>
            <a:endParaRPr/>
          </a:p>
          <a:p>
            <a:pPr indent="-342900" lvl="0" marL="355600" marR="0" rtl="0" algn="just">
              <a:lnSpc>
                <a:spcPct val="106666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Facilitate to communicate between all  processes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3124200" y="454025"/>
            <a:ext cx="42672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 MODEL</a:t>
            </a:r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536575" y="1393825"/>
            <a:ext cx="8026400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caller places arguments to the procedure  in some well-specified location.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is then transferred to the sequence  of instructions that constitutes the body of the  procedure.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procedure body is executed in a newly  created execution environment</a:t>
            </a:r>
            <a:endParaRPr/>
          </a:p>
          <a:p>
            <a:pPr indent="-342900" lvl="0" marL="3556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execution is over, control returns to  the calling point, With result.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6"/>
          <p:cNvGrpSpPr/>
          <p:nvPr/>
        </p:nvGrpSpPr>
        <p:grpSpPr>
          <a:xfrm>
            <a:off x="1471612" y="674687"/>
            <a:ext cx="106106" cy="5325813"/>
            <a:chOff x="1472183" y="675129"/>
            <a:chExt cx="105156" cy="5324861"/>
          </a:xfrm>
        </p:grpSpPr>
        <p:sp>
          <p:nvSpPr>
            <p:cNvPr id="78" name="Google Shape;78;p6"/>
            <p:cNvSpPr txBox="1"/>
            <p:nvPr/>
          </p:nvSpPr>
          <p:spPr>
            <a:xfrm>
              <a:off x="1472183" y="675129"/>
              <a:ext cx="105156" cy="53248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523999" y="685799"/>
              <a:ext cx="0" cy="5257800"/>
            </a:xfrm>
            <a:custGeom>
              <a:rect b="b" l="l" r="r" t="t"/>
              <a:pathLst>
                <a:path extrusionOk="0" h="5257800" w="120000">
                  <a:moveTo>
                    <a:pt x="0" y="0"/>
                  </a:moveTo>
                  <a:lnTo>
                    <a:pt x="0" y="5257800"/>
                  </a:lnTo>
                </a:path>
              </a:pathLst>
            </a:custGeom>
            <a:noFill/>
            <a:ln cap="flat" cmpd="sng" w="38100">
              <a:solidFill>
                <a:srgbClr val="8063A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1476375" y="675133"/>
            <a:ext cx="2925762" cy="5477890"/>
            <a:chOff x="1476755" y="675132"/>
            <a:chExt cx="2926080" cy="5477256"/>
          </a:xfrm>
        </p:grpSpPr>
        <p:sp>
          <p:nvSpPr>
            <p:cNvPr id="81" name="Google Shape;81;p6"/>
            <p:cNvSpPr txBox="1"/>
            <p:nvPr/>
          </p:nvSpPr>
          <p:spPr>
            <a:xfrm>
              <a:off x="4139183" y="675132"/>
              <a:ext cx="105155" cy="54772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4191000" y="685800"/>
              <a:ext cx="0" cy="5410200"/>
            </a:xfrm>
            <a:custGeom>
              <a:rect b="b" l="l" r="r" t="t"/>
              <a:pathLst>
                <a:path extrusionOk="0" h="5410200" w="120000">
                  <a:moveTo>
                    <a:pt x="0" y="0"/>
                  </a:moveTo>
                  <a:lnTo>
                    <a:pt x="0" y="5410200"/>
                  </a:lnTo>
                </a:path>
              </a:pathLst>
            </a:custGeom>
            <a:noFill/>
            <a:ln cap="flat" cmpd="sng" w="38100">
              <a:solidFill>
                <a:srgbClr val="8063A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"/>
            <p:cNvSpPr txBox="1"/>
            <p:nvPr/>
          </p:nvSpPr>
          <p:spPr>
            <a:xfrm>
              <a:off x="1476755" y="1485900"/>
              <a:ext cx="2926080" cy="9585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519300" y="1505585"/>
              <a:ext cx="2672080" cy="749935"/>
            </a:xfrm>
            <a:custGeom>
              <a:rect b="b" l="l" r="r" t="t"/>
              <a:pathLst>
                <a:path extrusionOk="0" h="749935" w="2672079">
                  <a:moveTo>
                    <a:pt x="2562261" y="695704"/>
                  </a:moveTo>
                  <a:lnTo>
                    <a:pt x="2502662" y="712597"/>
                  </a:lnTo>
                  <a:lnTo>
                    <a:pt x="2495921" y="716089"/>
                  </a:lnTo>
                  <a:lnTo>
                    <a:pt x="2491216" y="721677"/>
                  </a:lnTo>
                  <a:lnTo>
                    <a:pt x="2488963" y="728599"/>
                  </a:lnTo>
                  <a:lnTo>
                    <a:pt x="2489581" y="736091"/>
                  </a:lnTo>
                  <a:lnTo>
                    <a:pt x="2493002" y="742834"/>
                  </a:lnTo>
                  <a:lnTo>
                    <a:pt x="2498566" y="747553"/>
                  </a:lnTo>
                  <a:lnTo>
                    <a:pt x="2505511" y="749843"/>
                  </a:lnTo>
                  <a:lnTo>
                    <a:pt x="2513076" y="749300"/>
                  </a:lnTo>
                  <a:lnTo>
                    <a:pt x="2640076" y="713231"/>
                  </a:lnTo>
                  <a:lnTo>
                    <a:pt x="2630424" y="713231"/>
                  </a:lnTo>
                  <a:lnTo>
                    <a:pt x="2562261" y="695704"/>
                  </a:lnTo>
                  <a:close/>
                </a:path>
                <a:path extrusionOk="0" h="749935" w="2672079">
                  <a:moveTo>
                    <a:pt x="2598550" y="685419"/>
                  </a:moveTo>
                  <a:lnTo>
                    <a:pt x="2562261" y="695704"/>
                  </a:lnTo>
                  <a:lnTo>
                    <a:pt x="2630424" y="713231"/>
                  </a:lnTo>
                  <a:lnTo>
                    <a:pt x="2631672" y="708405"/>
                  </a:lnTo>
                  <a:lnTo>
                    <a:pt x="2621788" y="708405"/>
                  </a:lnTo>
                  <a:lnTo>
                    <a:pt x="2598550" y="685419"/>
                  </a:lnTo>
                  <a:close/>
                </a:path>
                <a:path extrusionOk="0" h="749935" w="2672079">
                  <a:moveTo>
                    <a:pt x="2540968" y="582755"/>
                  </a:moveTo>
                  <a:lnTo>
                    <a:pt x="2533814" y="584174"/>
                  </a:lnTo>
                  <a:lnTo>
                    <a:pt x="2527554" y="588390"/>
                  </a:lnTo>
                  <a:lnTo>
                    <a:pt x="2523412" y="594723"/>
                  </a:lnTo>
                  <a:lnTo>
                    <a:pt x="2522045" y="601900"/>
                  </a:lnTo>
                  <a:lnTo>
                    <a:pt x="2523464" y="609054"/>
                  </a:lnTo>
                  <a:lnTo>
                    <a:pt x="2527681" y="615314"/>
                  </a:lnTo>
                  <a:lnTo>
                    <a:pt x="2571692" y="658850"/>
                  </a:lnTo>
                  <a:lnTo>
                    <a:pt x="2639949" y="676401"/>
                  </a:lnTo>
                  <a:lnTo>
                    <a:pt x="2630424" y="713231"/>
                  </a:lnTo>
                  <a:lnTo>
                    <a:pt x="2640076" y="713231"/>
                  </a:lnTo>
                  <a:lnTo>
                    <a:pt x="2671826" y="704214"/>
                  </a:lnTo>
                  <a:lnTo>
                    <a:pt x="2554478" y="588263"/>
                  </a:lnTo>
                  <a:lnTo>
                    <a:pt x="2548145" y="584122"/>
                  </a:lnTo>
                  <a:lnTo>
                    <a:pt x="2540968" y="582755"/>
                  </a:lnTo>
                  <a:close/>
                </a:path>
                <a:path extrusionOk="0" h="749935" w="2672079">
                  <a:moveTo>
                    <a:pt x="2629916" y="676528"/>
                  </a:moveTo>
                  <a:lnTo>
                    <a:pt x="2598550" y="685419"/>
                  </a:lnTo>
                  <a:lnTo>
                    <a:pt x="2621788" y="708405"/>
                  </a:lnTo>
                  <a:lnTo>
                    <a:pt x="2629916" y="676528"/>
                  </a:lnTo>
                  <a:close/>
                </a:path>
                <a:path extrusionOk="0" h="749935" w="2672079">
                  <a:moveTo>
                    <a:pt x="2639916" y="676528"/>
                  </a:moveTo>
                  <a:lnTo>
                    <a:pt x="2629916" y="676528"/>
                  </a:lnTo>
                  <a:lnTo>
                    <a:pt x="2621788" y="708405"/>
                  </a:lnTo>
                  <a:lnTo>
                    <a:pt x="2631672" y="708405"/>
                  </a:lnTo>
                  <a:lnTo>
                    <a:pt x="2639916" y="676528"/>
                  </a:lnTo>
                  <a:close/>
                </a:path>
                <a:path extrusionOk="0" h="749935" w="2672079">
                  <a:moveTo>
                    <a:pt x="9398" y="0"/>
                  </a:moveTo>
                  <a:lnTo>
                    <a:pt x="0" y="36829"/>
                  </a:lnTo>
                  <a:lnTo>
                    <a:pt x="2562261" y="695704"/>
                  </a:lnTo>
                  <a:lnTo>
                    <a:pt x="2598550" y="685419"/>
                  </a:lnTo>
                  <a:lnTo>
                    <a:pt x="2571692" y="658850"/>
                  </a:lnTo>
                  <a:lnTo>
                    <a:pt x="9398" y="0"/>
                  </a:lnTo>
                  <a:close/>
                </a:path>
                <a:path extrusionOk="0" h="749935" w="2672079">
                  <a:moveTo>
                    <a:pt x="2571692" y="658850"/>
                  </a:moveTo>
                  <a:lnTo>
                    <a:pt x="2598550" y="685419"/>
                  </a:lnTo>
                  <a:lnTo>
                    <a:pt x="2629916" y="676528"/>
                  </a:lnTo>
                  <a:lnTo>
                    <a:pt x="2639916" y="676528"/>
                  </a:lnTo>
                  <a:lnTo>
                    <a:pt x="2571692" y="65885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6"/>
          <p:cNvSpPr txBox="1"/>
          <p:nvPr/>
        </p:nvSpPr>
        <p:spPr>
          <a:xfrm>
            <a:off x="685800" y="550862"/>
            <a:ext cx="8429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client</a:t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4422775" y="735012"/>
            <a:ext cx="987425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server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2593975" y="1541462"/>
            <a:ext cx="530225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Req</a:t>
            </a: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1401762" y="3467100"/>
            <a:ext cx="2838323" cy="1110995"/>
            <a:chOff x="1402080" y="3467100"/>
            <a:chExt cx="2837688" cy="1110995"/>
          </a:xfrm>
        </p:grpSpPr>
        <p:sp>
          <p:nvSpPr>
            <p:cNvPr id="89" name="Google Shape;89;p6"/>
            <p:cNvSpPr txBox="1"/>
            <p:nvPr/>
          </p:nvSpPr>
          <p:spPr>
            <a:xfrm>
              <a:off x="1402080" y="3467100"/>
              <a:ext cx="2837688" cy="111099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614424" y="3487039"/>
              <a:ext cx="2582545" cy="891540"/>
            </a:xfrm>
            <a:custGeom>
              <a:rect b="b" l="l" r="r" t="t"/>
              <a:pathLst>
                <a:path extrusionOk="0" h="891539" w="2582545">
                  <a:moveTo>
                    <a:pt x="122904" y="726900"/>
                  </a:moveTo>
                  <a:lnTo>
                    <a:pt x="115827" y="728735"/>
                  </a:lnTo>
                  <a:lnTo>
                    <a:pt x="109727" y="733298"/>
                  </a:lnTo>
                  <a:lnTo>
                    <a:pt x="0" y="856361"/>
                  </a:lnTo>
                  <a:lnTo>
                    <a:pt x="161162" y="891413"/>
                  </a:lnTo>
                  <a:lnTo>
                    <a:pt x="168733" y="891488"/>
                  </a:lnTo>
                  <a:lnTo>
                    <a:pt x="175529" y="888777"/>
                  </a:lnTo>
                  <a:lnTo>
                    <a:pt x="180826" y="883733"/>
                  </a:lnTo>
                  <a:lnTo>
                    <a:pt x="183895" y="876808"/>
                  </a:lnTo>
                  <a:lnTo>
                    <a:pt x="183971" y="869237"/>
                  </a:lnTo>
                  <a:lnTo>
                    <a:pt x="181419" y="862838"/>
                  </a:lnTo>
                  <a:lnTo>
                    <a:pt x="41782" y="862838"/>
                  </a:lnTo>
                  <a:lnTo>
                    <a:pt x="29971" y="826516"/>
                  </a:lnTo>
                  <a:lnTo>
                    <a:pt x="97107" y="804676"/>
                  </a:lnTo>
                  <a:lnTo>
                    <a:pt x="138175" y="758571"/>
                  </a:lnTo>
                  <a:lnTo>
                    <a:pt x="141991" y="752042"/>
                  </a:lnTo>
                  <a:lnTo>
                    <a:pt x="142986" y="744823"/>
                  </a:lnTo>
                  <a:lnTo>
                    <a:pt x="141194" y="737746"/>
                  </a:lnTo>
                  <a:lnTo>
                    <a:pt x="136651" y="731647"/>
                  </a:lnTo>
                  <a:lnTo>
                    <a:pt x="130123" y="727850"/>
                  </a:lnTo>
                  <a:lnTo>
                    <a:pt x="122904" y="726900"/>
                  </a:lnTo>
                  <a:close/>
                </a:path>
                <a:path extrusionOk="0" h="891539" w="2582545">
                  <a:moveTo>
                    <a:pt x="97107" y="804676"/>
                  </a:moveTo>
                  <a:lnTo>
                    <a:pt x="29971" y="826516"/>
                  </a:lnTo>
                  <a:lnTo>
                    <a:pt x="41782" y="862838"/>
                  </a:lnTo>
                  <a:lnTo>
                    <a:pt x="58569" y="857377"/>
                  </a:lnTo>
                  <a:lnTo>
                    <a:pt x="50164" y="857377"/>
                  </a:lnTo>
                  <a:lnTo>
                    <a:pt x="40005" y="826135"/>
                  </a:lnTo>
                  <a:lnTo>
                    <a:pt x="77993" y="826135"/>
                  </a:lnTo>
                  <a:lnTo>
                    <a:pt x="97107" y="804676"/>
                  </a:lnTo>
                  <a:close/>
                </a:path>
                <a:path extrusionOk="0" h="891539" w="2582545">
                  <a:moveTo>
                    <a:pt x="108862" y="841015"/>
                  </a:moveTo>
                  <a:lnTo>
                    <a:pt x="41782" y="862838"/>
                  </a:lnTo>
                  <a:lnTo>
                    <a:pt x="181419" y="862838"/>
                  </a:lnTo>
                  <a:lnTo>
                    <a:pt x="181260" y="862441"/>
                  </a:lnTo>
                  <a:lnTo>
                    <a:pt x="176216" y="857144"/>
                  </a:lnTo>
                  <a:lnTo>
                    <a:pt x="169290" y="854075"/>
                  </a:lnTo>
                  <a:lnTo>
                    <a:pt x="108862" y="841015"/>
                  </a:lnTo>
                  <a:close/>
                </a:path>
                <a:path extrusionOk="0" h="891539" w="2582545">
                  <a:moveTo>
                    <a:pt x="40005" y="826135"/>
                  </a:moveTo>
                  <a:lnTo>
                    <a:pt x="50164" y="857377"/>
                  </a:lnTo>
                  <a:lnTo>
                    <a:pt x="71861" y="833019"/>
                  </a:lnTo>
                  <a:lnTo>
                    <a:pt x="40005" y="826135"/>
                  </a:lnTo>
                  <a:close/>
                </a:path>
                <a:path extrusionOk="0" h="891539" w="2582545">
                  <a:moveTo>
                    <a:pt x="71861" y="833019"/>
                  </a:moveTo>
                  <a:lnTo>
                    <a:pt x="50164" y="857377"/>
                  </a:lnTo>
                  <a:lnTo>
                    <a:pt x="58569" y="857377"/>
                  </a:lnTo>
                  <a:lnTo>
                    <a:pt x="108862" y="841015"/>
                  </a:lnTo>
                  <a:lnTo>
                    <a:pt x="71861" y="833019"/>
                  </a:lnTo>
                  <a:close/>
                </a:path>
                <a:path extrusionOk="0" h="891539" w="2582545">
                  <a:moveTo>
                    <a:pt x="2570734" y="0"/>
                  </a:moveTo>
                  <a:lnTo>
                    <a:pt x="97107" y="804676"/>
                  </a:lnTo>
                  <a:lnTo>
                    <a:pt x="71861" y="833019"/>
                  </a:lnTo>
                  <a:lnTo>
                    <a:pt x="108862" y="841015"/>
                  </a:lnTo>
                  <a:lnTo>
                    <a:pt x="2582417" y="36322"/>
                  </a:lnTo>
                  <a:lnTo>
                    <a:pt x="2570734" y="0"/>
                  </a:lnTo>
                  <a:close/>
                </a:path>
                <a:path extrusionOk="0" h="891539" w="2582545">
                  <a:moveTo>
                    <a:pt x="77993" y="826135"/>
                  </a:moveTo>
                  <a:lnTo>
                    <a:pt x="40005" y="826135"/>
                  </a:lnTo>
                  <a:lnTo>
                    <a:pt x="71861" y="833019"/>
                  </a:lnTo>
                  <a:lnTo>
                    <a:pt x="77993" y="82613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6"/>
          <p:cNvSpPr txBox="1"/>
          <p:nvPr/>
        </p:nvSpPr>
        <p:spPr>
          <a:xfrm>
            <a:off x="2362200" y="3676650"/>
            <a:ext cx="7667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Reply</a:t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762000" y="1524000"/>
            <a:ext cx="655955" cy="2863850"/>
          </a:xfrm>
          <a:custGeom>
            <a:rect b="b" l="l" r="r" t="t"/>
            <a:pathLst>
              <a:path extrusionOk="0" h="2863850" w="655955">
                <a:moveTo>
                  <a:pt x="655637" y="2863850"/>
                </a:moveTo>
                <a:lnTo>
                  <a:pt x="580471" y="2862404"/>
                </a:lnTo>
                <a:lnTo>
                  <a:pt x="511471" y="2858288"/>
                </a:lnTo>
                <a:lnTo>
                  <a:pt x="450605" y="2851833"/>
                </a:lnTo>
                <a:lnTo>
                  <a:pt x="399840" y="2843370"/>
                </a:lnTo>
                <a:lnTo>
                  <a:pt x="361143" y="2833229"/>
                </a:lnTo>
                <a:lnTo>
                  <a:pt x="327825" y="2809240"/>
                </a:lnTo>
                <a:lnTo>
                  <a:pt x="327825" y="1486535"/>
                </a:lnTo>
                <a:lnTo>
                  <a:pt x="319166" y="1474032"/>
                </a:lnTo>
                <a:lnTo>
                  <a:pt x="255805" y="1452404"/>
                </a:lnTo>
                <a:lnTo>
                  <a:pt x="205037" y="1443941"/>
                </a:lnTo>
                <a:lnTo>
                  <a:pt x="144168" y="1437486"/>
                </a:lnTo>
                <a:lnTo>
                  <a:pt x="75166" y="1433370"/>
                </a:lnTo>
                <a:lnTo>
                  <a:pt x="0" y="1431925"/>
                </a:lnTo>
                <a:lnTo>
                  <a:pt x="75166" y="1430479"/>
                </a:lnTo>
                <a:lnTo>
                  <a:pt x="144168" y="1426363"/>
                </a:lnTo>
                <a:lnTo>
                  <a:pt x="205037" y="1419908"/>
                </a:lnTo>
                <a:lnTo>
                  <a:pt x="255805" y="1411445"/>
                </a:lnTo>
                <a:lnTo>
                  <a:pt x="294504" y="1401304"/>
                </a:lnTo>
                <a:lnTo>
                  <a:pt x="327825" y="1377314"/>
                </a:lnTo>
                <a:lnTo>
                  <a:pt x="327825" y="54610"/>
                </a:lnTo>
                <a:lnTo>
                  <a:pt x="336482" y="42107"/>
                </a:lnTo>
                <a:lnTo>
                  <a:pt x="399840" y="20479"/>
                </a:lnTo>
                <a:lnTo>
                  <a:pt x="450605" y="12016"/>
                </a:lnTo>
                <a:lnTo>
                  <a:pt x="511471" y="5561"/>
                </a:lnTo>
                <a:lnTo>
                  <a:pt x="580471" y="1445"/>
                </a:lnTo>
                <a:lnTo>
                  <a:pt x="655637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7850" y="1035050"/>
            <a:ext cx="9873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Call Procedure and Wait for Reply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4422775" y="3529012"/>
            <a:ext cx="3167062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Send Reply And Wait for Next Req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77850" y="3192763"/>
            <a:ext cx="987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Blocked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4314550" y="2082125"/>
            <a:ext cx="4419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Receive the req along with RPC parameter and Start the Procedure Execution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58300" y="4387850"/>
            <a:ext cx="1418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Resume Execution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1371600" y="6248400"/>
            <a:ext cx="31670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RPC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202112" y="184150"/>
            <a:ext cx="204628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</a:t>
            </a:r>
            <a:endParaRPr/>
          </a:p>
        </p:txBody>
      </p:sp>
      <p:grpSp>
        <p:nvGrpSpPr>
          <p:cNvPr id="104" name="Google Shape;104;p7"/>
          <p:cNvGrpSpPr/>
          <p:nvPr/>
        </p:nvGrpSpPr>
        <p:grpSpPr>
          <a:xfrm>
            <a:off x="2941540" y="2516300"/>
            <a:ext cx="2849846" cy="2157895"/>
            <a:chOff x="3246882" y="2515870"/>
            <a:chExt cx="2848991" cy="2158111"/>
          </a:xfrm>
        </p:grpSpPr>
        <p:sp>
          <p:nvSpPr>
            <p:cNvPr id="105" name="Google Shape;105;p7"/>
            <p:cNvSpPr/>
            <p:nvPr/>
          </p:nvSpPr>
          <p:spPr>
            <a:xfrm>
              <a:off x="3246882" y="3995801"/>
              <a:ext cx="2848610" cy="678180"/>
            </a:xfrm>
            <a:custGeom>
              <a:rect b="b" l="l" r="r" t="t"/>
              <a:pathLst>
                <a:path extrusionOk="0" h="678179" w="2848610">
                  <a:moveTo>
                    <a:pt x="1424178" y="0"/>
                  </a:moveTo>
                  <a:lnTo>
                    <a:pt x="1424178" y="461899"/>
                  </a:lnTo>
                  <a:lnTo>
                    <a:pt x="2848483" y="461899"/>
                  </a:lnTo>
                  <a:lnTo>
                    <a:pt x="2848483" y="677799"/>
                  </a:lnTo>
                </a:path>
                <a:path extrusionOk="0" h="678179" w="2848610">
                  <a:moveTo>
                    <a:pt x="1424178" y="0"/>
                  </a:moveTo>
                  <a:lnTo>
                    <a:pt x="1424178" y="461899"/>
                  </a:lnTo>
                  <a:lnTo>
                    <a:pt x="0" y="461899"/>
                  </a:lnTo>
                  <a:lnTo>
                    <a:pt x="0" y="677799"/>
                  </a:lnTo>
                </a:path>
              </a:pathLst>
            </a:custGeom>
            <a:noFill/>
            <a:ln cap="flat" cmpd="sng" w="25400">
              <a:solidFill>
                <a:srgbClr val="3C6695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3505835" y="2515870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2182622" y="0"/>
                  </a:moveTo>
                  <a:lnTo>
                    <a:pt x="147954" y="0"/>
                  </a:lnTo>
                  <a:lnTo>
                    <a:pt x="101161" y="7535"/>
                  </a:lnTo>
                  <a:lnTo>
                    <a:pt x="60542" y="28525"/>
                  </a:lnTo>
                  <a:lnTo>
                    <a:pt x="28525" y="60542"/>
                  </a:lnTo>
                  <a:lnTo>
                    <a:pt x="7535" y="101161"/>
                  </a:lnTo>
                  <a:lnTo>
                    <a:pt x="0" y="147954"/>
                  </a:lnTo>
                  <a:lnTo>
                    <a:pt x="0" y="1331848"/>
                  </a:lnTo>
                  <a:lnTo>
                    <a:pt x="7535" y="1378656"/>
                  </a:lnTo>
                  <a:lnTo>
                    <a:pt x="28525" y="1419306"/>
                  </a:lnTo>
                  <a:lnTo>
                    <a:pt x="60542" y="1451361"/>
                  </a:lnTo>
                  <a:lnTo>
                    <a:pt x="101161" y="1472382"/>
                  </a:lnTo>
                  <a:lnTo>
                    <a:pt x="147954" y="1479930"/>
                  </a:lnTo>
                  <a:lnTo>
                    <a:pt x="2182622" y="1479930"/>
                  </a:lnTo>
                  <a:lnTo>
                    <a:pt x="2229415" y="1472382"/>
                  </a:lnTo>
                  <a:lnTo>
                    <a:pt x="2270034" y="1451361"/>
                  </a:lnTo>
                  <a:lnTo>
                    <a:pt x="2302051" y="1419306"/>
                  </a:lnTo>
                  <a:lnTo>
                    <a:pt x="2323041" y="1378656"/>
                  </a:lnTo>
                  <a:lnTo>
                    <a:pt x="2330577" y="1331848"/>
                  </a:lnTo>
                  <a:lnTo>
                    <a:pt x="2330577" y="147954"/>
                  </a:lnTo>
                  <a:lnTo>
                    <a:pt x="2323041" y="101161"/>
                  </a:lnTo>
                  <a:lnTo>
                    <a:pt x="2302051" y="60542"/>
                  </a:lnTo>
                  <a:lnTo>
                    <a:pt x="2270034" y="28525"/>
                  </a:lnTo>
                  <a:lnTo>
                    <a:pt x="2229415" y="7535"/>
                  </a:lnTo>
                  <a:lnTo>
                    <a:pt x="218262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3505835" y="2515870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0" y="147954"/>
                  </a:moveTo>
                  <a:lnTo>
                    <a:pt x="7535" y="101161"/>
                  </a:lnTo>
                  <a:lnTo>
                    <a:pt x="28525" y="60542"/>
                  </a:lnTo>
                  <a:lnTo>
                    <a:pt x="60542" y="28525"/>
                  </a:lnTo>
                  <a:lnTo>
                    <a:pt x="101161" y="7535"/>
                  </a:lnTo>
                  <a:lnTo>
                    <a:pt x="147954" y="0"/>
                  </a:lnTo>
                  <a:lnTo>
                    <a:pt x="2182622" y="0"/>
                  </a:lnTo>
                  <a:lnTo>
                    <a:pt x="2229415" y="7535"/>
                  </a:lnTo>
                  <a:lnTo>
                    <a:pt x="2270034" y="28525"/>
                  </a:lnTo>
                  <a:lnTo>
                    <a:pt x="2302051" y="60542"/>
                  </a:lnTo>
                  <a:lnTo>
                    <a:pt x="2323041" y="101161"/>
                  </a:lnTo>
                  <a:lnTo>
                    <a:pt x="2330577" y="147954"/>
                  </a:lnTo>
                  <a:lnTo>
                    <a:pt x="2330577" y="1331848"/>
                  </a:lnTo>
                  <a:lnTo>
                    <a:pt x="2323041" y="1378656"/>
                  </a:lnTo>
                  <a:lnTo>
                    <a:pt x="2302051" y="1419306"/>
                  </a:lnTo>
                  <a:lnTo>
                    <a:pt x="2270034" y="1451361"/>
                  </a:lnTo>
                  <a:lnTo>
                    <a:pt x="2229415" y="1472382"/>
                  </a:lnTo>
                  <a:lnTo>
                    <a:pt x="2182622" y="1479930"/>
                  </a:lnTo>
                  <a:lnTo>
                    <a:pt x="147954" y="1479930"/>
                  </a:lnTo>
                  <a:lnTo>
                    <a:pt x="101161" y="1472382"/>
                  </a:lnTo>
                  <a:lnTo>
                    <a:pt x="60542" y="1451361"/>
                  </a:lnTo>
                  <a:lnTo>
                    <a:pt x="28525" y="1419306"/>
                  </a:lnTo>
                  <a:lnTo>
                    <a:pt x="7535" y="1378656"/>
                  </a:lnTo>
                  <a:lnTo>
                    <a:pt x="0" y="1331848"/>
                  </a:lnTo>
                  <a:lnTo>
                    <a:pt x="0" y="147954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3764788" y="2761869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2182622" y="0"/>
                  </a:moveTo>
                  <a:lnTo>
                    <a:pt x="147954" y="0"/>
                  </a:lnTo>
                  <a:lnTo>
                    <a:pt x="101161" y="7535"/>
                  </a:lnTo>
                  <a:lnTo>
                    <a:pt x="60542" y="28525"/>
                  </a:lnTo>
                  <a:lnTo>
                    <a:pt x="28525" y="60542"/>
                  </a:lnTo>
                  <a:lnTo>
                    <a:pt x="7535" y="101161"/>
                  </a:lnTo>
                  <a:lnTo>
                    <a:pt x="0" y="147954"/>
                  </a:lnTo>
                  <a:lnTo>
                    <a:pt x="0" y="1331975"/>
                  </a:lnTo>
                  <a:lnTo>
                    <a:pt x="7535" y="1378721"/>
                  </a:lnTo>
                  <a:lnTo>
                    <a:pt x="28525" y="1419333"/>
                  </a:lnTo>
                  <a:lnTo>
                    <a:pt x="60542" y="1451369"/>
                  </a:lnTo>
                  <a:lnTo>
                    <a:pt x="101161" y="1472383"/>
                  </a:lnTo>
                  <a:lnTo>
                    <a:pt x="147954" y="1479930"/>
                  </a:lnTo>
                  <a:lnTo>
                    <a:pt x="2182622" y="1479930"/>
                  </a:lnTo>
                  <a:lnTo>
                    <a:pt x="2229415" y="1472383"/>
                  </a:lnTo>
                  <a:lnTo>
                    <a:pt x="2270034" y="1451369"/>
                  </a:lnTo>
                  <a:lnTo>
                    <a:pt x="2302051" y="1419333"/>
                  </a:lnTo>
                  <a:lnTo>
                    <a:pt x="2323041" y="1378721"/>
                  </a:lnTo>
                  <a:lnTo>
                    <a:pt x="2330577" y="1331975"/>
                  </a:lnTo>
                  <a:lnTo>
                    <a:pt x="2330577" y="147954"/>
                  </a:lnTo>
                  <a:lnTo>
                    <a:pt x="2323041" y="101161"/>
                  </a:lnTo>
                  <a:lnTo>
                    <a:pt x="2302051" y="60542"/>
                  </a:lnTo>
                  <a:lnTo>
                    <a:pt x="2270034" y="28525"/>
                  </a:lnTo>
                  <a:lnTo>
                    <a:pt x="2229415" y="7535"/>
                  </a:lnTo>
                  <a:lnTo>
                    <a:pt x="2182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764788" y="2761869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0" y="147954"/>
                  </a:moveTo>
                  <a:lnTo>
                    <a:pt x="7535" y="101161"/>
                  </a:lnTo>
                  <a:lnTo>
                    <a:pt x="28525" y="60542"/>
                  </a:lnTo>
                  <a:lnTo>
                    <a:pt x="60542" y="28525"/>
                  </a:lnTo>
                  <a:lnTo>
                    <a:pt x="101161" y="7535"/>
                  </a:lnTo>
                  <a:lnTo>
                    <a:pt x="147954" y="0"/>
                  </a:lnTo>
                  <a:lnTo>
                    <a:pt x="2182622" y="0"/>
                  </a:lnTo>
                  <a:lnTo>
                    <a:pt x="2229415" y="7535"/>
                  </a:lnTo>
                  <a:lnTo>
                    <a:pt x="2270034" y="28525"/>
                  </a:lnTo>
                  <a:lnTo>
                    <a:pt x="2302051" y="60542"/>
                  </a:lnTo>
                  <a:lnTo>
                    <a:pt x="2323041" y="101161"/>
                  </a:lnTo>
                  <a:lnTo>
                    <a:pt x="2330577" y="147954"/>
                  </a:lnTo>
                  <a:lnTo>
                    <a:pt x="2330577" y="1331975"/>
                  </a:lnTo>
                  <a:lnTo>
                    <a:pt x="2323041" y="1378721"/>
                  </a:lnTo>
                  <a:lnTo>
                    <a:pt x="2302051" y="1419333"/>
                  </a:lnTo>
                  <a:lnTo>
                    <a:pt x="2270034" y="1451369"/>
                  </a:lnTo>
                  <a:lnTo>
                    <a:pt x="2229415" y="1472383"/>
                  </a:lnTo>
                  <a:lnTo>
                    <a:pt x="2182622" y="1479930"/>
                  </a:lnTo>
                  <a:lnTo>
                    <a:pt x="147954" y="1479930"/>
                  </a:lnTo>
                  <a:lnTo>
                    <a:pt x="101161" y="1472383"/>
                  </a:lnTo>
                  <a:lnTo>
                    <a:pt x="60542" y="1451369"/>
                  </a:lnTo>
                  <a:lnTo>
                    <a:pt x="28525" y="1419333"/>
                  </a:lnTo>
                  <a:lnTo>
                    <a:pt x="7535" y="1378721"/>
                  </a:lnTo>
                  <a:lnTo>
                    <a:pt x="0" y="1331975"/>
                  </a:lnTo>
                  <a:lnTo>
                    <a:pt x="0" y="147954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7"/>
          <p:cNvSpPr txBox="1"/>
          <p:nvPr/>
        </p:nvSpPr>
        <p:spPr>
          <a:xfrm>
            <a:off x="533400" y="617537"/>
            <a:ext cx="7924800" cy="2805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Transparency of RPC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procedures and remote procedures are  indistinguishable to programmers.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0" i="0" sz="3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TRANSPARENCY</a:t>
            </a:r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2081210" y="4673605"/>
            <a:ext cx="2589723" cy="1726811"/>
            <a:chOff x="2081529" y="4673600"/>
            <a:chExt cx="2590038" cy="1726184"/>
          </a:xfrm>
        </p:grpSpPr>
        <p:sp>
          <p:nvSpPr>
            <p:cNvPr id="112" name="Google Shape;112;p7"/>
            <p:cNvSpPr/>
            <p:nvPr/>
          </p:nvSpPr>
          <p:spPr>
            <a:xfrm>
              <a:off x="2081529" y="4673600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2182622" y="0"/>
                  </a:moveTo>
                  <a:lnTo>
                    <a:pt x="147955" y="0"/>
                  </a:lnTo>
                  <a:lnTo>
                    <a:pt x="101209" y="7547"/>
                  </a:lnTo>
                  <a:lnTo>
                    <a:pt x="60597" y="28561"/>
                  </a:lnTo>
                  <a:lnTo>
                    <a:pt x="28561" y="60597"/>
                  </a:lnTo>
                  <a:lnTo>
                    <a:pt x="7547" y="101209"/>
                  </a:lnTo>
                  <a:lnTo>
                    <a:pt x="0" y="147955"/>
                  </a:lnTo>
                  <a:lnTo>
                    <a:pt x="0" y="1331976"/>
                  </a:lnTo>
                  <a:lnTo>
                    <a:pt x="7547" y="1378754"/>
                  </a:lnTo>
                  <a:lnTo>
                    <a:pt x="28561" y="1419380"/>
                  </a:lnTo>
                  <a:lnTo>
                    <a:pt x="60597" y="1451415"/>
                  </a:lnTo>
                  <a:lnTo>
                    <a:pt x="101209" y="1472424"/>
                  </a:lnTo>
                  <a:lnTo>
                    <a:pt x="147955" y="1479969"/>
                  </a:lnTo>
                  <a:lnTo>
                    <a:pt x="2182622" y="1479969"/>
                  </a:lnTo>
                  <a:lnTo>
                    <a:pt x="2229415" y="1472424"/>
                  </a:lnTo>
                  <a:lnTo>
                    <a:pt x="2270034" y="1451415"/>
                  </a:lnTo>
                  <a:lnTo>
                    <a:pt x="2302051" y="1419380"/>
                  </a:lnTo>
                  <a:lnTo>
                    <a:pt x="2323041" y="1378754"/>
                  </a:lnTo>
                  <a:lnTo>
                    <a:pt x="2330577" y="1331976"/>
                  </a:lnTo>
                  <a:lnTo>
                    <a:pt x="2330577" y="147955"/>
                  </a:lnTo>
                  <a:lnTo>
                    <a:pt x="2323041" y="101209"/>
                  </a:lnTo>
                  <a:lnTo>
                    <a:pt x="2302051" y="60597"/>
                  </a:lnTo>
                  <a:lnTo>
                    <a:pt x="2270034" y="28561"/>
                  </a:lnTo>
                  <a:lnTo>
                    <a:pt x="2229415" y="7547"/>
                  </a:lnTo>
                  <a:lnTo>
                    <a:pt x="218262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081529" y="4673600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0" y="147955"/>
                  </a:moveTo>
                  <a:lnTo>
                    <a:pt x="7547" y="101209"/>
                  </a:lnTo>
                  <a:lnTo>
                    <a:pt x="28561" y="60597"/>
                  </a:lnTo>
                  <a:lnTo>
                    <a:pt x="60597" y="28561"/>
                  </a:lnTo>
                  <a:lnTo>
                    <a:pt x="101209" y="7547"/>
                  </a:lnTo>
                  <a:lnTo>
                    <a:pt x="147955" y="0"/>
                  </a:lnTo>
                  <a:lnTo>
                    <a:pt x="2182622" y="0"/>
                  </a:lnTo>
                  <a:lnTo>
                    <a:pt x="2229415" y="7547"/>
                  </a:lnTo>
                  <a:lnTo>
                    <a:pt x="2270034" y="28561"/>
                  </a:lnTo>
                  <a:lnTo>
                    <a:pt x="2302051" y="60597"/>
                  </a:lnTo>
                  <a:lnTo>
                    <a:pt x="2323041" y="101209"/>
                  </a:lnTo>
                  <a:lnTo>
                    <a:pt x="2330577" y="147955"/>
                  </a:lnTo>
                  <a:lnTo>
                    <a:pt x="2330577" y="1331976"/>
                  </a:lnTo>
                  <a:lnTo>
                    <a:pt x="2323041" y="1378754"/>
                  </a:lnTo>
                  <a:lnTo>
                    <a:pt x="2302051" y="1419380"/>
                  </a:lnTo>
                  <a:lnTo>
                    <a:pt x="2270034" y="1451415"/>
                  </a:lnTo>
                  <a:lnTo>
                    <a:pt x="2229415" y="1472424"/>
                  </a:lnTo>
                  <a:lnTo>
                    <a:pt x="2182622" y="1479969"/>
                  </a:lnTo>
                  <a:lnTo>
                    <a:pt x="147955" y="1479969"/>
                  </a:lnTo>
                  <a:lnTo>
                    <a:pt x="101209" y="1472424"/>
                  </a:lnTo>
                  <a:lnTo>
                    <a:pt x="60597" y="1451415"/>
                  </a:lnTo>
                  <a:lnTo>
                    <a:pt x="28561" y="1419380"/>
                  </a:lnTo>
                  <a:lnTo>
                    <a:pt x="7547" y="1378754"/>
                  </a:lnTo>
                  <a:lnTo>
                    <a:pt x="0" y="1331976"/>
                  </a:lnTo>
                  <a:lnTo>
                    <a:pt x="0" y="147955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340482" y="4919599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2182622" y="0"/>
                  </a:moveTo>
                  <a:lnTo>
                    <a:pt x="147955" y="0"/>
                  </a:lnTo>
                  <a:lnTo>
                    <a:pt x="101209" y="7547"/>
                  </a:lnTo>
                  <a:lnTo>
                    <a:pt x="60597" y="28561"/>
                  </a:lnTo>
                  <a:lnTo>
                    <a:pt x="28561" y="60597"/>
                  </a:lnTo>
                  <a:lnTo>
                    <a:pt x="7547" y="101209"/>
                  </a:lnTo>
                  <a:lnTo>
                    <a:pt x="0" y="147955"/>
                  </a:lnTo>
                  <a:lnTo>
                    <a:pt x="0" y="1331988"/>
                  </a:lnTo>
                  <a:lnTo>
                    <a:pt x="7547" y="1378767"/>
                  </a:lnTo>
                  <a:lnTo>
                    <a:pt x="28561" y="1419392"/>
                  </a:lnTo>
                  <a:lnTo>
                    <a:pt x="60597" y="1451428"/>
                  </a:lnTo>
                  <a:lnTo>
                    <a:pt x="101209" y="1472437"/>
                  </a:lnTo>
                  <a:lnTo>
                    <a:pt x="147955" y="1479981"/>
                  </a:lnTo>
                  <a:lnTo>
                    <a:pt x="2182622" y="1479981"/>
                  </a:lnTo>
                  <a:lnTo>
                    <a:pt x="2229415" y="1472437"/>
                  </a:lnTo>
                  <a:lnTo>
                    <a:pt x="2270034" y="1451428"/>
                  </a:lnTo>
                  <a:lnTo>
                    <a:pt x="2302051" y="1419392"/>
                  </a:lnTo>
                  <a:lnTo>
                    <a:pt x="2323041" y="1378767"/>
                  </a:lnTo>
                  <a:lnTo>
                    <a:pt x="2330577" y="1331988"/>
                  </a:lnTo>
                  <a:lnTo>
                    <a:pt x="2330577" y="147955"/>
                  </a:lnTo>
                  <a:lnTo>
                    <a:pt x="2323041" y="101209"/>
                  </a:lnTo>
                  <a:lnTo>
                    <a:pt x="2302051" y="60597"/>
                  </a:lnTo>
                  <a:lnTo>
                    <a:pt x="2270034" y="28561"/>
                  </a:lnTo>
                  <a:lnTo>
                    <a:pt x="2229415" y="7547"/>
                  </a:lnTo>
                  <a:lnTo>
                    <a:pt x="2182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2340482" y="4919599"/>
              <a:ext cx="2331085" cy="1480185"/>
            </a:xfrm>
            <a:custGeom>
              <a:rect b="b" l="l" r="r" t="t"/>
              <a:pathLst>
                <a:path extrusionOk="0" h="1480185" w="2331085">
                  <a:moveTo>
                    <a:pt x="0" y="147955"/>
                  </a:moveTo>
                  <a:lnTo>
                    <a:pt x="7547" y="101209"/>
                  </a:lnTo>
                  <a:lnTo>
                    <a:pt x="28561" y="60597"/>
                  </a:lnTo>
                  <a:lnTo>
                    <a:pt x="60597" y="28561"/>
                  </a:lnTo>
                  <a:lnTo>
                    <a:pt x="101209" y="7547"/>
                  </a:lnTo>
                  <a:lnTo>
                    <a:pt x="147955" y="0"/>
                  </a:lnTo>
                  <a:lnTo>
                    <a:pt x="2182622" y="0"/>
                  </a:lnTo>
                  <a:lnTo>
                    <a:pt x="2229415" y="7547"/>
                  </a:lnTo>
                  <a:lnTo>
                    <a:pt x="2270034" y="28561"/>
                  </a:lnTo>
                  <a:lnTo>
                    <a:pt x="2302051" y="60597"/>
                  </a:lnTo>
                  <a:lnTo>
                    <a:pt x="2323041" y="101209"/>
                  </a:lnTo>
                  <a:lnTo>
                    <a:pt x="2330577" y="147955"/>
                  </a:lnTo>
                  <a:lnTo>
                    <a:pt x="2330577" y="1331988"/>
                  </a:lnTo>
                  <a:lnTo>
                    <a:pt x="2323041" y="1378767"/>
                  </a:lnTo>
                  <a:lnTo>
                    <a:pt x="2302051" y="1419392"/>
                  </a:lnTo>
                  <a:lnTo>
                    <a:pt x="2270034" y="1451428"/>
                  </a:lnTo>
                  <a:lnTo>
                    <a:pt x="2229415" y="1472437"/>
                  </a:lnTo>
                  <a:lnTo>
                    <a:pt x="2182622" y="1479981"/>
                  </a:lnTo>
                  <a:lnTo>
                    <a:pt x="147955" y="1479981"/>
                  </a:lnTo>
                  <a:lnTo>
                    <a:pt x="101209" y="1472437"/>
                  </a:lnTo>
                  <a:lnTo>
                    <a:pt x="60597" y="1451428"/>
                  </a:lnTo>
                  <a:lnTo>
                    <a:pt x="28561" y="1419392"/>
                  </a:lnTo>
                  <a:lnTo>
                    <a:pt x="7547" y="1378767"/>
                  </a:lnTo>
                  <a:lnTo>
                    <a:pt x="0" y="1331988"/>
                  </a:lnTo>
                  <a:lnTo>
                    <a:pt x="0" y="147955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7"/>
          <p:cNvSpPr txBox="1"/>
          <p:nvPr/>
        </p:nvSpPr>
        <p:spPr>
          <a:xfrm>
            <a:off x="2898775" y="5419725"/>
            <a:ext cx="152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rlito"/>
              <a:buNone/>
            </a:pPr>
            <a:r>
              <a:rPr b="0" i="0" lang="en-US" sz="25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SYNTATIC</a:t>
            </a:r>
            <a:endParaRPr/>
          </a:p>
        </p:txBody>
      </p:sp>
      <p:grpSp>
        <p:nvGrpSpPr>
          <p:cNvPr id="117" name="Google Shape;117;p7"/>
          <p:cNvGrpSpPr/>
          <p:nvPr/>
        </p:nvGrpSpPr>
        <p:grpSpPr>
          <a:xfrm>
            <a:off x="4930773" y="4673605"/>
            <a:ext cx="2589723" cy="1726811"/>
            <a:chOff x="4930140" y="4673600"/>
            <a:chExt cx="2590038" cy="1726184"/>
          </a:xfrm>
        </p:grpSpPr>
        <p:sp>
          <p:nvSpPr>
            <p:cNvPr id="118" name="Google Shape;118;p7"/>
            <p:cNvSpPr/>
            <p:nvPr/>
          </p:nvSpPr>
          <p:spPr>
            <a:xfrm>
              <a:off x="4930140" y="4673600"/>
              <a:ext cx="2331085" cy="1480185"/>
            </a:xfrm>
            <a:custGeom>
              <a:rect b="b" l="l" r="r" t="t"/>
              <a:pathLst>
                <a:path extrusionOk="0" h="1480185" w="2331084">
                  <a:moveTo>
                    <a:pt x="2182621" y="0"/>
                  </a:moveTo>
                  <a:lnTo>
                    <a:pt x="147955" y="0"/>
                  </a:lnTo>
                  <a:lnTo>
                    <a:pt x="101161" y="7547"/>
                  </a:lnTo>
                  <a:lnTo>
                    <a:pt x="60542" y="28561"/>
                  </a:lnTo>
                  <a:lnTo>
                    <a:pt x="28525" y="60597"/>
                  </a:lnTo>
                  <a:lnTo>
                    <a:pt x="7535" y="101209"/>
                  </a:lnTo>
                  <a:lnTo>
                    <a:pt x="0" y="147955"/>
                  </a:lnTo>
                  <a:lnTo>
                    <a:pt x="0" y="1331976"/>
                  </a:lnTo>
                  <a:lnTo>
                    <a:pt x="7535" y="1378754"/>
                  </a:lnTo>
                  <a:lnTo>
                    <a:pt x="28525" y="1419380"/>
                  </a:lnTo>
                  <a:lnTo>
                    <a:pt x="60542" y="1451415"/>
                  </a:lnTo>
                  <a:lnTo>
                    <a:pt x="101161" y="1472424"/>
                  </a:lnTo>
                  <a:lnTo>
                    <a:pt x="147955" y="1479969"/>
                  </a:lnTo>
                  <a:lnTo>
                    <a:pt x="2182621" y="1479969"/>
                  </a:lnTo>
                  <a:lnTo>
                    <a:pt x="2229367" y="1472424"/>
                  </a:lnTo>
                  <a:lnTo>
                    <a:pt x="2269979" y="1451415"/>
                  </a:lnTo>
                  <a:lnTo>
                    <a:pt x="2302015" y="1419380"/>
                  </a:lnTo>
                  <a:lnTo>
                    <a:pt x="2323029" y="1378754"/>
                  </a:lnTo>
                  <a:lnTo>
                    <a:pt x="2330577" y="1331976"/>
                  </a:lnTo>
                  <a:lnTo>
                    <a:pt x="2330577" y="147955"/>
                  </a:lnTo>
                  <a:lnTo>
                    <a:pt x="2323029" y="101209"/>
                  </a:lnTo>
                  <a:lnTo>
                    <a:pt x="2302015" y="60597"/>
                  </a:lnTo>
                  <a:lnTo>
                    <a:pt x="2269979" y="28561"/>
                  </a:lnTo>
                  <a:lnTo>
                    <a:pt x="2229367" y="7547"/>
                  </a:lnTo>
                  <a:lnTo>
                    <a:pt x="2182621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930140" y="4673600"/>
              <a:ext cx="2331085" cy="1480185"/>
            </a:xfrm>
            <a:custGeom>
              <a:rect b="b" l="l" r="r" t="t"/>
              <a:pathLst>
                <a:path extrusionOk="0" h="1480185" w="2331084">
                  <a:moveTo>
                    <a:pt x="0" y="147955"/>
                  </a:moveTo>
                  <a:lnTo>
                    <a:pt x="7535" y="101209"/>
                  </a:lnTo>
                  <a:lnTo>
                    <a:pt x="28525" y="60597"/>
                  </a:lnTo>
                  <a:lnTo>
                    <a:pt x="60542" y="28561"/>
                  </a:lnTo>
                  <a:lnTo>
                    <a:pt x="101161" y="7547"/>
                  </a:lnTo>
                  <a:lnTo>
                    <a:pt x="147955" y="0"/>
                  </a:lnTo>
                  <a:lnTo>
                    <a:pt x="2182621" y="0"/>
                  </a:lnTo>
                  <a:lnTo>
                    <a:pt x="2229367" y="7547"/>
                  </a:lnTo>
                  <a:lnTo>
                    <a:pt x="2269979" y="28561"/>
                  </a:lnTo>
                  <a:lnTo>
                    <a:pt x="2302015" y="60597"/>
                  </a:lnTo>
                  <a:lnTo>
                    <a:pt x="2323029" y="101209"/>
                  </a:lnTo>
                  <a:lnTo>
                    <a:pt x="2330577" y="147955"/>
                  </a:lnTo>
                  <a:lnTo>
                    <a:pt x="2330577" y="1331976"/>
                  </a:lnTo>
                  <a:lnTo>
                    <a:pt x="2323029" y="1378754"/>
                  </a:lnTo>
                  <a:lnTo>
                    <a:pt x="2302015" y="1419380"/>
                  </a:lnTo>
                  <a:lnTo>
                    <a:pt x="2269979" y="1451415"/>
                  </a:lnTo>
                  <a:lnTo>
                    <a:pt x="2229367" y="1472424"/>
                  </a:lnTo>
                  <a:lnTo>
                    <a:pt x="2182621" y="1479969"/>
                  </a:lnTo>
                  <a:lnTo>
                    <a:pt x="147955" y="1479969"/>
                  </a:lnTo>
                  <a:lnTo>
                    <a:pt x="101161" y="1472424"/>
                  </a:lnTo>
                  <a:lnTo>
                    <a:pt x="60542" y="1451415"/>
                  </a:lnTo>
                  <a:lnTo>
                    <a:pt x="28525" y="1419380"/>
                  </a:lnTo>
                  <a:lnTo>
                    <a:pt x="7535" y="1378754"/>
                  </a:lnTo>
                  <a:lnTo>
                    <a:pt x="0" y="1331976"/>
                  </a:lnTo>
                  <a:lnTo>
                    <a:pt x="0" y="147955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89093" y="4919599"/>
              <a:ext cx="2331085" cy="1480185"/>
            </a:xfrm>
            <a:custGeom>
              <a:rect b="b" l="l" r="r" t="t"/>
              <a:pathLst>
                <a:path extrusionOk="0" h="1480185" w="2331084">
                  <a:moveTo>
                    <a:pt x="2182622" y="0"/>
                  </a:moveTo>
                  <a:lnTo>
                    <a:pt x="147955" y="0"/>
                  </a:lnTo>
                  <a:lnTo>
                    <a:pt x="101161" y="7547"/>
                  </a:lnTo>
                  <a:lnTo>
                    <a:pt x="60542" y="28561"/>
                  </a:lnTo>
                  <a:lnTo>
                    <a:pt x="28525" y="60597"/>
                  </a:lnTo>
                  <a:lnTo>
                    <a:pt x="7535" y="101209"/>
                  </a:lnTo>
                  <a:lnTo>
                    <a:pt x="0" y="147955"/>
                  </a:lnTo>
                  <a:lnTo>
                    <a:pt x="0" y="1331988"/>
                  </a:lnTo>
                  <a:lnTo>
                    <a:pt x="7535" y="1378767"/>
                  </a:lnTo>
                  <a:lnTo>
                    <a:pt x="28525" y="1419392"/>
                  </a:lnTo>
                  <a:lnTo>
                    <a:pt x="60542" y="1451428"/>
                  </a:lnTo>
                  <a:lnTo>
                    <a:pt x="101161" y="1472437"/>
                  </a:lnTo>
                  <a:lnTo>
                    <a:pt x="147955" y="1479981"/>
                  </a:lnTo>
                  <a:lnTo>
                    <a:pt x="2182622" y="1479981"/>
                  </a:lnTo>
                  <a:lnTo>
                    <a:pt x="2229367" y="1472437"/>
                  </a:lnTo>
                  <a:lnTo>
                    <a:pt x="2269979" y="1451428"/>
                  </a:lnTo>
                  <a:lnTo>
                    <a:pt x="2302015" y="1419392"/>
                  </a:lnTo>
                  <a:lnTo>
                    <a:pt x="2323029" y="1378767"/>
                  </a:lnTo>
                  <a:lnTo>
                    <a:pt x="2330577" y="1331988"/>
                  </a:lnTo>
                  <a:lnTo>
                    <a:pt x="2330577" y="147955"/>
                  </a:lnTo>
                  <a:lnTo>
                    <a:pt x="2323029" y="101209"/>
                  </a:lnTo>
                  <a:lnTo>
                    <a:pt x="2302015" y="60597"/>
                  </a:lnTo>
                  <a:lnTo>
                    <a:pt x="2269979" y="28561"/>
                  </a:lnTo>
                  <a:lnTo>
                    <a:pt x="2229367" y="7547"/>
                  </a:lnTo>
                  <a:lnTo>
                    <a:pt x="2182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189093" y="4919599"/>
              <a:ext cx="2331085" cy="1480185"/>
            </a:xfrm>
            <a:custGeom>
              <a:rect b="b" l="l" r="r" t="t"/>
              <a:pathLst>
                <a:path extrusionOk="0" h="1480185" w="2331084">
                  <a:moveTo>
                    <a:pt x="0" y="147955"/>
                  </a:moveTo>
                  <a:lnTo>
                    <a:pt x="7535" y="101209"/>
                  </a:lnTo>
                  <a:lnTo>
                    <a:pt x="28525" y="60597"/>
                  </a:lnTo>
                  <a:lnTo>
                    <a:pt x="60542" y="28561"/>
                  </a:lnTo>
                  <a:lnTo>
                    <a:pt x="101161" y="7547"/>
                  </a:lnTo>
                  <a:lnTo>
                    <a:pt x="147955" y="0"/>
                  </a:lnTo>
                  <a:lnTo>
                    <a:pt x="2182622" y="0"/>
                  </a:lnTo>
                  <a:lnTo>
                    <a:pt x="2229367" y="7547"/>
                  </a:lnTo>
                  <a:lnTo>
                    <a:pt x="2269979" y="28561"/>
                  </a:lnTo>
                  <a:lnTo>
                    <a:pt x="2302015" y="60597"/>
                  </a:lnTo>
                  <a:lnTo>
                    <a:pt x="2323029" y="101209"/>
                  </a:lnTo>
                  <a:lnTo>
                    <a:pt x="2330577" y="147955"/>
                  </a:lnTo>
                  <a:lnTo>
                    <a:pt x="2330577" y="1331988"/>
                  </a:lnTo>
                  <a:lnTo>
                    <a:pt x="2323029" y="1378767"/>
                  </a:lnTo>
                  <a:lnTo>
                    <a:pt x="2302015" y="1419392"/>
                  </a:lnTo>
                  <a:lnTo>
                    <a:pt x="2269979" y="1451428"/>
                  </a:lnTo>
                  <a:lnTo>
                    <a:pt x="2229367" y="1472437"/>
                  </a:lnTo>
                  <a:lnTo>
                    <a:pt x="2182622" y="1479981"/>
                  </a:lnTo>
                  <a:lnTo>
                    <a:pt x="147955" y="1479981"/>
                  </a:lnTo>
                  <a:lnTo>
                    <a:pt x="101161" y="1472437"/>
                  </a:lnTo>
                  <a:lnTo>
                    <a:pt x="60542" y="1451428"/>
                  </a:lnTo>
                  <a:lnTo>
                    <a:pt x="28525" y="1419392"/>
                  </a:lnTo>
                  <a:lnTo>
                    <a:pt x="7535" y="1378767"/>
                  </a:lnTo>
                  <a:lnTo>
                    <a:pt x="0" y="1331988"/>
                  </a:lnTo>
                  <a:lnTo>
                    <a:pt x="0" y="147955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7"/>
          <p:cNvSpPr txBox="1"/>
          <p:nvPr/>
        </p:nvSpPr>
        <p:spPr>
          <a:xfrm>
            <a:off x="5661025" y="5419725"/>
            <a:ext cx="17303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rlito"/>
              <a:buNone/>
            </a:pPr>
            <a:r>
              <a:rPr b="0" i="0" lang="en-US" sz="25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SEMANTIC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114800" y="339725"/>
            <a:ext cx="28194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RPC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536575" y="1216025"/>
            <a:ext cx="7731125" cy="4262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calling process is suspended until the  called procedure returns.</a:t>
            </a:r>
            <a:endParaRPr/>
          </a:p>
          <a:p>
            <a:pPr indent="-342900" lvl="0" marL="3556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caller can pass arguments to the called  procedure (Remote procedure).</a:t>
            </a:r>
            <a:endParaRPr/>
          </a:p>
          <a:p>
            <a:pPr indent="-342900" lvl="0" marL="3556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called procedure (remote procedure)  can return results to the caller.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611187" y="0"/>
            <a:ext cx="792162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98525" lvl="0" marL="9112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Differences between remote procedure  calls and local procedure calls</a:t>
            </a:r>
            <a:endParaRPr/>
          </a:p>
        </p:txBody>
      </p:sp>
      <p:graphicFrame>
        <p:nvGraphicFramePr>
          <p:cNvPr id="134" name="Google Shape;134;p9"/>
          <p:cNvGraphicFramePr/>
          <p:nvPr/>
        </p:nvGraphicFramePr>
        <p:xfrm>
          <a:off x="603250" y="12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{45989C7B-81FE-4983-B225-911E7E44A74C}</a:tableStyleId>
              </a:tblPr>
              <a:tblGrid>
                <a:gridCol w="1066800"/>
                <a:gridCol w="3810000"/>
                <a:gridCol w="3352800"/>
              </a:tblGrid>
              <a:tr h="6397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 NO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 PROCEDURE CALLS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REMOTE PROCEDURE  CALLS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same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 space is disjoint from  the calling program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access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called (remote) procedure  cannot have access to any  variables or data values in the  calling program's environment.</a:t>
                      </a:r>
                      <a:endParaRPr/>
                    </a:p>
                  </a:txBody>
                  <a:tcPr marT="400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890575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is meaningless to pass  argument values containing  pointer Structures</a:t>
                      </a:r>
                      <a:endParaRPr/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vulnerable to failures</a:t>
                      </a:r>
                      <a:endParaRPr/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11366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 much more time  (100-1000 times more) than  local procedure calls due to communication n/w in RPC</a:t>
                      </a:r>
                      <a:endParaRPr/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2022-03-07T03:44:22Z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2020-11-08T00:00:00Z</vt:filetime>
  </property>
  <property fmtid="{D5CDD505-2E9C-101B-9397-08002B2CF9AE}" pid="3" name="Creator">
    <vt:lpstr>Microsoft® PowerPoint® 2010</vt:lpstr>
  </property>
  <property fmtid="{D5CDD505-2E9C-101B-9397-08002B2CF9AE}" pid="4" name="LastSaved">
    <vt:filetime>2022-03-07T00:00:00Z</vt:filetime>
  </property>
</Properties>
</file>