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6858000" cx="9144000"/>
  <p:notesSz cx="9144000" cy="6858000"/>
  <p:embeddedFontLst>
    <p:embeddedFont>
      <p:font typeface="Noto Sans Symbols"/>
      <p:regular r:id="rId62"/>
      <p:bold r:id="rId63"/>
    </p:embeddedFont>
    <p:embeddedFont>
      <p:font typeface="Arial Black"/>
      <p:regular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65" roundtripDataSignature="AMtx7mhz7R1rGSrwVbi/rWWd9AOx3HX7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533CAD-223A-4A48-924A-0C87430051B7}">
  <a:tblStyle styleId="{BE533CAD-223A-4A48-924A-0C87430051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NotoSansSymbols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ArialBlack-regular.fntdata"/><Relationship Id="rId63" Type="http://schemas.openxmlformats.org/officeDocument/2006/relationships/font" Target="fonts/NotoSansSymbol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4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3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7"/>
          <p:cNvSpPr txBox="1"/>
          <p:nvPr>
            <p:ph type="title"/>
          </p:nvPr>
        </p:nvSpPr>
        <p:spPr>
          <a:xfrm>
            <a:off x="1277238" y="186327"/>
            <a:ext cx="7520940" cy="270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>
                <a:solidFill>
                  <a:srgbClr val="1D215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7"/>
          <p:cNvSpPr txBox="1"/>
          <p:nvPr>
            <p:ph idx="1" type="body"/>
          </p:nvPr>
        </p:nvSpPr>
        <p:spPr>
          <a:xfrm>
            <a:off x="1121765" y="1160119"/>
            <a:ext cx="7273290" cy="4510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7"/>
          <p:cNvSpPr txBox="1"/>
          <p:nvPr>
            <p:ph idx="11" type="ftr"/>
          </p:nvPr>
        </p:nvSpPr>
        <p:spPr>
          <a:xfrm>
            <a:off x="5794628" y="6546449"/>
            <a:ext cx="851534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7"/>
          <p:cNvSpPr txBox="1"/>
          <p:nvPr>
            <p:ph idx="12" type="sldNum"/>
          </p:nvPr>
        </p:nvSpPr>
        <p:spPr>
          <a:xfrm>
            <a:off x="8685910" y="6546449"/>
            <a:ext cx="314325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8"/>
          <p:cNvSpPr txBox="1"/>
          <p:nvPr>
            <p:ph type="title"/>
          </p:nvPr>
        </p:nvSpPr>
        <p:spPr>
          <a:xfrm>
            <a:off x="1277238" y="186327"/>
            <a:ext cx="7520940" cy="270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>
                <a:solidFill>
                  <a:srgbClr val="1D215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8"/>
          <p:cNvSpPr txBox="1"/>
          <p:nvPr>
            <p:ph idx="11" type="ftr"/>
          </p:nvPr>
        </p:nvSpPr>
        <p:spPr>
          <a:xfrm>
            <a:off x="5794628" y="6546449"/>
            <a:ext cx="851534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8"/>
          <p:cNvSpPr txBox="1"/>
          <p:nvPr>
            <p:ph idx="12" type="sldNum"/>
          </p:nvPr>
        </p:nvSpPr>
        <p:spPr>
          <a:xfrm>
            <a:off x="8685910" y="6546449"/>
            <a:ext cx="314325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9"/>
          <p:cNvSpPr/>
          <p:nvPr/>
        </p:nvSpPr>
        <p:spPr>
          <a:xfrm>
            <a:off x="2669" y="3175"/>
            <a:ext cx="819785" cy="819150"/>
          </a:xfrm>
          <a:custGeom>
            <a:rect b="b" l="l" r="r" t="t"/>
            <a:pathLst>
              <a:path extrusionOk="0" h="819150" w="819785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48636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30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EBF5FF">
              <a:alpha val="3254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9"/>
          <p:cNvSpPr/>
          <p:nvPr/>
        </p:nvSpPr>
        <p:spPr>
          <a:xfrm>
            <a:off x="2669" y="3175"/>
            <a:ext cx="819785" cy="819150"/>
          </a:xfrm>
          <a:custGeom>
            <a:rect b="b" l="l" r="r" t="t"/>
            <a:pathLst>
              <a:path extrusionOk="0" h="819150" w="819785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30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6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noFill/>
          <a:ln cap="flat" cmpd="sng" w="9525">
            <a:solidFill>
              <a:srgbClr val="70A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9"/>
          <p:cNvSpPr/>
          <p:nvPr/>
        </p:nvSpPr>
        <p:spPr>
          <a:xfrm>
            <a:off x="126492" y="4571"/>
            <a:ext cx="1786127" cy="17861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9"/>
          <p:cNvSpPr/>
          <p:nvPr/>
        </p:nvSpPr>
        <p:spPr>
          <a:xfrm>
            <a:off x="168275" y="20700"/>
            <a:ext cx="1703705" cy="1703705"/>
          </a:xfrm>
          <a:custGeom>
            <a:rect b="b" l="l" r="r" t="t"/>
            <a:pathLst>
              <a:path extrusionOk="0" h="1703705" w="1703705">
                <a:moveTo>
                  <a:pt x="0" y="851662"/>
                </a:moveTo>
                <a:lnTo>
                  <a:pt x="1348" y="803329"/>
                </a:lnTo>
                <a:lnTo>
                  <a:pt x="5345" y="755704"/>
                </a:lnTo>
                <a:lnTo>
                  <a:pt x="11918" y="708858"/>
                </a:lnTo>
                <a:lnTo>
                  <a:pt x="20996" y="662865"/>
                </a:lnTo>
                <a:lnTo>
                  <a:pt x="32507" y="617795"/>
                </a:lnTo>
                <a:lnTo>
                  <a:pt x="46379" y="573720"/>
                </a:lnTo>
                <a:lnTo>
                  <a:pt x="62541" y="530713"/>
                </a:lnTo>
                <a:lnTo>
                  <a:pt x="80919" y="488844"/>
                </a:lnTo>
                <a:lnTo>
                  <a:pt x="101442" y="448187"/>
                </a:lnTo>
                <a:lnTo>
                  <a:pt x="124039" y="408812"/>
                </a:lnTo>
                <a:lnTo>
                  <a:pt x="148638" y="370792"/>
                </a:lnTo>
                <a:lnTo>
                  <a:pt x="175166" y="334199"/>
                </a:lnTo>
                <a:lnTo>
                  <a:pt x="203552" y="299104"/>
                </a:lnTo>
                <a:lnTo>
                  <a:pt x="233723" y="265579"/>
                </a:lnTo>
                <a:lnTo>
                  <a:pt x="265609" y="233696"/>
                </a:lnTo>
                <a:lnTo>
                  <a:pt x="299136" y="203527"/>
                </a:lnTo>
                <a:lnTo>
                  <a:pt x="334233" y="175144"/>
                </a:lnTo>
                <a:lnTo>
                  <a:pt x="370829" y="148619"/>
                </a:lnTo>
                <a:lnTo>
                  <a:pt x="408851" y="124023"/>
                </a:lnTo>
                <a:lnTo>
                  <a:pt x="448227" y="101429"/>
                </a:lnTo>
                <a:lnTo>
                  <a:pt x="488886" y="80908"/>
                </a:lnTo>
                <a:lnTo>
                  <a:pt x="530756" y="62532"/>
                </a:lnTo>
                <a:lnTo>
                  <a:pt x="573764" y="46373"/>
                </a:lnTo>
                <a:lnTo>
                  <a:pt x="617839" y="32502"/>
                </a:lnTo>
                <a:lnTo>
                  <a:pt x="662909" y="20993"/>
                </a:lnTo>
                <a:lnTo>
                  <a:pt x="708902" y="11916"/>
                </a:lnTo>
                <a:lnTo>
                  <a:pt x="755746" y="5344"/>
                </a:lnTo>
                <a:lnTo>
                  <a:pt x="803369" y="1348"/>
                </a:lnTo>
                <a:lnTo>
                  <a:pt x="851700" y="0"/>
                </a:lnTo>
                <a:lnTo>
                  <a:pt x="900029" y="1348"/>
                </a:lnTo>
                <a:lnTo>
                  <a:pt x="947652" y="5344"/>
                </a:lnTo>
                <a:lnTo>
                  <a:pt x="994496" y="11916"/>
                </a:lnTo>
                <a:lnTo>
                  <a:pt x="1040489" y="20993"/>
                </a:lnTo>
                <a:lnTo>
                  <a:pt x="1085560" y="32502"/>
                </a:lnTo>
                <a:lnTo>
                  <a:pt x="1129636" y="46373"/>
                </a:lnTo>
                <a:lnTo>
                  <a:pt x="1172646" y="62532"/>
                </a:lnTo>
                <a:lnTo>
                  <a:pt x="1214517" y="80908"/>
                </a:lnTo>
                <a:lnTo>
                  <a:pt x="1255178" y="101429"/>
                </a:lnTo>
                <a:lnTo>
                  <a:pt x="1294557" y="124023"/>
                </a:lnTo>
                <a:lnTo>
                  <a:pt x="1332581" y="148619"/>
                </a:lnTo>
                <a:lnTo>
                  <a:pt x="1369179" y="175144"/>
                </a:lnTo>
                <a:lnTo>
                  <a:pt x="1404280" y="203527"/>
                </a:lnTo>
                <a:lnTo>
                  <a:pt x="1437810" y="233696"/>
                </a:lnTo>
                <a:lnTo>
                  <a:pt x="1469698" y="265579"/>
                </a:lnTo>
                <a:lnTo>
                  <a:pt x="1499873" y="299104"/>
                </a:lnTo>
                <a:lnTo>
                  <a:pt x="1528261" y="334199"/>
                </a:lnTo>
                <a:lnTo>
                  <a:pt x="1554792" y="370792"/>
                </a:lnTo>
                <a:lnTo>
                  <a:pt x="1579394" y="408812"/>
                </a:lnTo>
                <a:lnTo>
                  <a:pt x="1601993" y="448187"/>
                </a:lnTo>
                <a:lnTo>
                  <a:pt x="1622520" y="488844"/>
                </a:lnTo>
                <a:lnTo>
                  <a:pt x="1640900" y="530713"/>
                </a:lnTo>
                <a:lnTo>
                  <a:pt x="1657064" y="573720"/>
                </a:lnTo>
                <a:lnTo>
                  <a:pt x="1670938" y="617795"/>
                </a:lnTo>
                <a:lnTo>
                  <a:pt x="1682450" y="662865"/>
                </a:lnTo>
                <a:lnTo>
                  <a:pt x="1691530" y="708858"/>
                </a:lnTo>
                <a:lnTo>
                  <a:pt x="1698105" y="755704"/>
                </a:lnTo>
                <a:lnTo>
                  <a:pt x="1702102" y="803329"/>
                </a:lnTo>
                <a:lnTo>
                  <a:pt x="1703451" y="851662"/>
                </a:lnTo>
                <a:lnTo>
                  <a:pt x="1702102" y="899994"/>
                </a:lnTo>
                <a:lnTo>
                  <a:pt x="1698105" y="947619"/>
                </a:lnTo>
                <a:lnTo>
                  <a:pt x="1691530" y="994465"/>
                </a:lnTo>
                <a:lnTo>
                  <a:pt x="1682450" y="1040458"/>
                </a:lnTo>
                <a:lnTo>
                  <a:pt x="1670938" y="1085528"/>
                </a:lnTo>
                <a:lnTo>
                  <a:pt x="1657064" y="1129603"/>
                </a:lnTo>
                <a:lnTo>
                  <a:pt x="1640900" y="1172610"/>
                </a:lnTo>
                <a:lnTo>
                  <a:pt x="1622520" y="1214479"/>
                </a:lnTo>
                <a:lnTo>
                  <a:pt x="1601993" y="1255136"/>
                </a:lnTo>
                <a:lnTo>
                  <a:pt x="1579394" y="1294511"/>
                </a:lnTo>
                <a:lnTo>
                  <a:pt x="1554792" y="1332531"/>
                </a:lnTo>
                <a:lnTo>
                  <a:pt x="1528261" y="1369124"/>
                </a:lnTo>
                <a:lnTo>
                  <a:pt x="1499873" y="1404219"/>
                </a:lnTo>
                <a:lnTo>
                  <a:pt x="1469698" y="1437744"/>
                </a:lnTo>
                <a:lnTo>
                  <a:pt x="1437810" y="1469627"/>
                </a:lnTo>
                <a:lnTo>
                  <a:pt x="1404280" y="1499796"/>
                </a:lnTo>
                <a:lnTo>
                  <a:pt x="1369179" y="1528179"/>
                </a:lnTo>
                <a:lnTo>
                  <a:pt x="1332581" y="1554704"/>
                </a:lnTo>
                <a:lnTo>
                  <a:pt x="1294557" y="1579300"/>
                </a:lnTo>
                <a:lnTo>
                  <a:pt x="1255178" y="1601894"/>
                </a:lnTo>
                <a:lnTo>
                  <a:pt x="1214517" y="1622415"/>
                </a:lnTo>
                <a:lnTo>
                  <a:pt x="1172646" y="1640791"/>
                </a:lnTo>
                <a:lnTo>
                  <a:pt x="1129636" y="1656950"/>
                </a:lnTo>
                <a:lnTo>
                  <a:pt x="1085560" y="1670821"/>
                </a:lnTo>
                <a:lnTo>
                  <a:pt x="1040489" y="1682330"/>
                </a:lnTo>
                <a:lnTo>
                  <a:pt x="994496" y="1691407"/>
                </a:lnTo>
                <a:lnTo>
                  <a:pt x="947652" y="1697979"/>
                </a:lnTo>
                <a:lnTo>
                  <a:pt x="900029" y="1701975"/>
                </a:lnTo>
                <a:lnTo>
                  <a:pt x="851700" y="1703324"/>
                </a:lnTo>
                <a:lnTo>
                  <a:pt x="803369" y="1701975"/>
                </a:lnTo>
                <a:lnTo>
                  <a:pt x="755746" y="1697979"/>
                </a:lnTo>
                <a:lnTo>
                  <a:pt x="708902" y="1691407"/>
                </a:lnTo>
                <a:lnTo>
                  <a:pt x="662909" y="1682330"/>
                </a:lnTo>
                <a:lnTo>
                  <a:pt x="617839" y="1670821"/>
                </a:lnTo>
                <a:lnTo>
                  <a:pt x="573764" y="1656950"/>
                </a:lnTo>
                <a:lnTo>
                  <a:pt x="530756" y="1640791"/>
                </a:lnTo>
                <a:lnTo>
                  <a:pt x="488886" y="1622415"/>
                </a:lnTo>
                <a:lnTo>
                  <a:pt x="448227" y="1601894"/>
                </a:lnTo>
                <a:lnTo>
                  <a:pt x="408851" y="1579300"/>
                </a:lnTo>
                <a:lnTo>
                  <a:pt x="370829" y="1554704"/>
                </a:lnTo>
                <a:lnTo>
                  <a:pt x="334233" y="1528179"/>
                </a:lnTo>
                <a:lnTo>
                  <a:pt x="299136" y="1499796"/>
                </a:lnTo>
                <a:lnTo>
                  <a:pt x="265609" y="1469627"/>
                </a:lnTo>
                <a:lnTo>
                  <a:pt x="233723" y="1437744"/>
                </a:lnTo>
                <a:lnTo>
                  <a:pt x="203552" y="1404219"/>
                </a:lnTo>
                <a:lnTo>
                  <a:pt x="175166" y="1369124"/>
                </a:lnTo>
                <a:lnTo>
                  <a:pt x="148638" y="1332531"/>
                </a:lnTo>
                <a:lnTo>
                  <a:pt x="124039" y="1294511"/>
                </a:lnTo>
                <a:lnTo>
                  <a:pt x="101442" y="1255136"/>
                </a:lnTo>
                <a:lnTo>
                  <a:pt x="80919" y="1214479"/>
                </a:lnTo>
                <a:lnTo>
                  <a:pt x="62541" y="1172610"/>
                </a:lnTo>
                <a:lnTo>
                  <a:pt x="46379" y="1129603"/>
                </a:lnTo>
                <a:lnTo>
                  <a:pt x="32507" y="1085528"/>
                </a:lnTo>
                <a:lnTo>
                  <a:pt x="20996" y="1040458"/>
                </a:lnTo>
                <a:lnTo>
                  <a:pt x="11918" y="994465"/>
                </a:lnTo>
                <a:lnTo>
                  <a:pt x="5345" y="947619"/>
                </a:lnTo>
                <a:lnTo>
                  <a:pt x="1348" y="899994"/>
                </a:lnTo>
                <a:lnTo>
                  <a:pt x="0" y="851662"/>
                </a:lnTo>
                <a:close/>
              </a:path>
            </a:pathLst>
          </a:custGeom>
          <a:noFill/>
          <a:ln cap="flat" cmpd="sng" w="27300">
            <a:solidFill>
              <a:srgbClr val="BCD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9"/>
          <p:cNvSpPr/>
          <p:nvPr/>
        </p:nvSpPr>
        <p:spPr>
          <a:xfrm>
            <a:off x="172211" y="1045464"/>
            <a:ext cx="1155192" cy="115061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9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9"/>
          <p:cNvSpPr/>
          <p:nvPr/>
        </p:nvSpPr>
        <p:spPr>
          <a:xfrm>
            <a:off x="187319" y="1050633"/>
            <a:ext cx="1116965" cy="1111885"/>
          </a:xfrm>
          <a:custGeom>
            <a:rect b="b" l="l" r="r" t="t"/>
            <a:pathLst>
              <a:path extrusionOk="0" h="1111885" w="111696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</a:path>
              <a:path extrusionOk="0" h="1111885" w="111696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0" y="176583"/>
                </a:lnTo>
                <a:lnTo>
                  <a:pt x="700741" y="158375"/>
                </a:lnTo>
                <a:lnTo>
                  <a:pt x="657999" y="144737"/>
                </a:lnTo>
                <a:lnTo>
                  <a:pt x="614531" y="135635"/>
                </a:lnTo>
                <a:lnTo>
                  <a:pt x="570702" y="131032"/>
                </a:lnTo>
                <a:lnTo>
                  <a:pt x="526880" y="130891"/>
                </a:lnTo>
                <a:lnTo>
                  <a:pt x="483430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8" y="174222"/>
                </a:lnTo>
                <a:lnTo>
                  <a:pt x="320681" y="195847"/>
                </a:lnTo>
                <a:lnTo>
                  <a:pt x="284587" y="221716"/>
                </a:lnTo>
                <a:lnTo>
                  <a:pt x="251064" y="251793"/>
                </a:lnTo>
                <a:lnTo>
                  <a:pt x="220477" y="286041"/>
                </a:lnTo>
              </a:path>
            </a:pathLst>
          </a:custGeom>
          <a:noFill/>
          <a:ln cap="flat" cmpd="sng" w="9525">
            <a:solidFill>
              <a:srgbClr val="629A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9"/>
          <p:cNvSpPr/>
          <p:nvPr/>
        </p:nvSpPr>
        <p:spPr>
          <a:xfrm>
            <a:off x="1012824" y="0"/>
            <a:ext cx="8131175" cy="6858000"/>
          </a:xfrm>
          <a:custGeom>
            <a:rect b="b" l="l" r="r" t="t"/>
            <a:pathLst>
              <a:path extrusionOk="0" h="6858000" w="8131175">
                <a:moveTo>
                  <a:pt x="8131175" y="0"/>
                </a:moveTo>
                <a:lnTo>
                  <a:pt x="0" y="0"/>
                </a:lnTo>
                <a:lnTo>
                  <a:pt x="0" y="6858000"/>
                </a:lnTo>
                <a:lnTo>
                  <a:pt x="8131175" y="6858000"/>
                </a:lnTo>
                <a:lnTo>
                  <a:pt x="81311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9"/>
          <p:cNvSpPr/>
          <p:nvPr/>
        </p:nvSpPr>
        <p:spPr>
          <a:xfrm>
            <a:off x="935735" y="0"/>
            <a:ext cx="155447" cy="6857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9"/>
          <p:cNvSpPr txBox="1"/>
          <p:nvPr>
            <p:ph idx="11" type="ftr"/>
          </p:nvPr>
        </p:nvSpPr>
        <p:spPr>
          <a:xfrm>
            <a:off x="5794628" y="6546449"/>
            <a:ext cx="851534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9"/>
          <p:cNvSpPr txBox="1"/>
          <p:nvPr>
            <p:ph idx="12" type="sldNum"/>
          </p:nvPr>
        </p:nvSpPr>
        <p:spPr>
          <a:xfrm>
            <a:off x="8685910" y="6546449"/>
            <a:ext cx="314325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0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0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0"/>
          <p:cNvSpPr txBox="1"/>
          <p:nvPr>
            <p:ph idx="11" type="ftr"/>
          </p:nvPr>
        </p:nvSpPr>
        <p:spPr>
          <a:xfrm>
            <a:off x="5794628" y="6546449"/>
            <a:ext cx="851534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0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0"/>
          <p:cNvSpPr txBox="1"/>
          <p:nvPr>
            <p:ph idx="12" type="sldNum"/>
          </p:nvPr>
        </p:nvSpPr>
        <p:spPr>
          <a:xfrm>
            <a:off x="8685910" y="6546449"/>
            <a:ext cx="314325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1"/>
          <p:cNvSpPr txBox="1"/>
          <p:nvPr>
            <p:ph type="title"/>
          </p:nvPr>
        </p:nvSpPr>
        <p:spPr>
          <a:xfrm>
            <a:off x="1277238" y="186327"/>
            <a:ext cx="7520940" cy="270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>
                <a:solidFill>
                  <a:srgbClr val="1D215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1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1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1"/>
          <p:cNvSpPr txBox="1"/>
          <p:nvPr>
            <p:ph idx="11" type="ftr"/>
          </p:nvPr>
        </p:nvSpPr>
        <p:spPr>
          <a:xfrm>
            <a:off x="5794628" y="6546449"/>
            <a:ext cx="851534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1"/>
          <p:cNvSpPr txBox="1"/>
          <p:nvPr>
            <p:ph idx="12" type="sldNum"/>
          </p:nvPr>
        </p:nvSpPr>
        <p:spPr>
          <a:xfrm>
            <a:off x="8685910" y="6546449"/>
            <a:ext cx="314325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7.png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5.xml"/><Relationship Id="rId9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56"/>
          <p:cNvSpPr/>
          <p:nvPr/>
        </p:nvSpPr>
        <p:spPr>
          <a:xfrm>
            <a:off x="2669" y="3175"/>
            <a:ext cx="819785" cy="819150"/>
          </a:xfrm>
          <a:custGeom>
            <a:rect b="b" l="l" r="r" t="t"/>
            <a:pathLst>
              <a:path extrusionOk="0" h="819150" w="819785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48636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30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EBF5FF">
              <a:alpha val="3254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56"/>
          <p:cNvSpPr/>
          <p:nvPr/>
        </p:nvSpPr>
        <p:spPr>
          <a:xfrm>
            <a:off x="2669" y="3175"/>
            <a:ext cx="819785" cy="819150"/>
          </a:xfrm>
          <a:custGeom>
            <a:rect b="b" l="l" r="r" t="t"/>
            <a:pathLst>
              <a:path extrusionOk="0" h="819150" w="819785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30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6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noFill/>
          <a:ln cap="flat" cmpd="sng" w="9525">
            <a:solidFill>
              <a:srgbClr val="70A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56"/>
          <p:cNvSpPr/>
          <p:nvPr/>
        </p:nvSpPr>
        <p:spPr>
          <a:xfrm>
            <a:off x="126492" y="4571"/>
            <a:ext cx="1786127" cy="178612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6"/>
          <p:cNvSpPr/>
          <p:nvPr/>
        </p:nvSpPr>
        <p:spPr>
          <a:xfrm>
            <a:off x="168275" y="20700"/>
            <a:ext cx="1703705" cy="1703705"/>
          </a:xfrm>
          <a:custGeom>
            <a:rect b="b" l="l" r="r" t="t"/>
            <a:pathLst>
              <a:path extrusionOk="0" h="1703705" w="1703705">
                <a:moveTo>
                  <a:pt x="0" y="851662"/>
                </a:moveTo>
                <a:lnTo>
                  <a:pt x="1348" y="803329"/>
                </a:lnTo>
                <a:lnTo>
                  <a:pt x="5345" y="755704"/>
                </a:lnTo>
                <a:lnTo>
                  <a:pt x="11918" y="708858"/>
                </a:lnTo>
                <a:lnTo>
                  <a:pt x="20996" y="662865"/>
                </a:lnTo>
                <a:lnTo>
                  <a:pt x="32507" y="617795"/>
                </a:lnTo>
                <a:lnTo>
                  <a:pt x="46379" y="573720"/>
                </a:lnTo>
                <a:lnTo>
                  <a:pt x="62541" y="530713"/>
                </a:lnTo>
                <a:lnTo>
                  <a:pt x="80919" y="488844"/>
                </a:lnTo>
                <a:lnTo>
                  <a:pt x="101442" y="448187"/>
                </a:lnTo>
                <a:lnTo>
                  <a:pt x="124039" y="408812"/>
                </a:lnTo>
                <a:lnTo>
                  <a:pt x="148638" y="370792"/>
                </a:lnTo>
                <a:lnTo>
                  <a:pt x="175166" y="334199"/>
                </a:lnTo>
                <a:lnTo>
                  <a:pt x="203552" y="299104"/>
                </a:lnTo>
                <a:lnTo>
                  <a:pt x="233723" y="265579"/>
                </a:lnTo>
                <a:lnTo>
                  <a:pt x="265609" y="233696"/>
                </a:lnTo>
                <a:lnTo>
                  <a:pt x="299136" y="203527"/>
                </a:lnTo>
                <a:lnTo>
                  <a:pt x="334233" y="175144"/>
                </a:lnTo>
                <a:lnTo>
                  <a:pt x="370829" y="148619"/>
                </a:lnTo>
                <a:lnTo>
                  <a:pt x="408851" y="124023"/>
                </a:lnTo>
                <a:lnTo>
                  <a:pt x="448227" y="101429"/>
                </a:lnTo>
                <a:lnTo>
                  <a:pt x="488886" y="80908"/>
                </a:lnTo>
                <a:lnTo>
                  <a:pt x="530756" y="62532"/>
                </a:lnTo>
                <a:lnTo>
                  <a:pt x="573764" y="46373"/>
                </a:lnTo>
                <a:lnTo>
                  <a:pt x="617839" y="32502"/>
                </a:lnTo>
                <a:lnTo>
                  <a:pt x="662909" y="20993"/>
                </a:lnTo>
                <a:lnTo>
                  <a:pt x="708902" y="11916"/>
                </a:lnTo>
                <a:lnTo>
                  <a:pt x="755746" y="5344"/>
                </a:lnTo>
                <a:lnTo>
                  <a:pt x="803369" y="1348"/>
                </a:lnTo>
                <a:lnTo>
                  <a:pt x="851700" y="0"/>
                </a:lnTo>
                <a:lnTo>
                  <a:pt x="900029" y="1348"/>
                </a:lnTo>
                <a:lnTo>
                  <a:pt x="947652" y="5344"/>
                </a:lnTo>
                <a:lnTo>
                  <a:pt x="994496" y="11916"/>
                </a:lnTo>
                <a:lnTo>
                  <a:pt x="1040489" y="20993"/>
                </a:lnTo>
                <a:lnTo>
                  <a:pt x="1085560" y="32502"/>
                </a:lnTo>
                <a:lnTo>
                  <a:pt x="1129636" y="46373"/>
                </a:lnTo>
                <a:lnTo>
                  <a:pt x="1172646" y="62532"/>
                </a:lnTo>
                <a:lnTo>
                  <a:pt x="1214517" y="80908"/>
                </a:lnTo>
                <a:lnTo>
                  <a:pt x="1255178" y="101429"/>
                </a:lnTo>
                <a:lnTo>
                  <a:pt x="1294557" y="124023"/>
                </a:lnTo>
                <a:lnTo>
                  <a:pt x="1332581" y="148619"/>
                </a:lnTo>
                <a:lnTo>
                  <a:pt x="1369179" y="175144"/>
                </a:lnTo>
                <a:lnTo>
                  <a:pt x="1404280" y="203527"/>
                </a:lnTo>
                <a:lnTo>
                  <a:pt x="1437810" y="233696"/>
                </a:lnTo>
                <a:lnTo>
                  <a:pt x="1469698" y="265579"/>
                </a:lnTo>
                <a:lnTo>
                  <a:pt x="1499873" y="299104"/>
                </a:lnTo>
                <a:lnTo>
                  <a:pt x="1528261" y="334199"/>
                </a:lnTo>
                <a:lnTo>
                  <a:pt x="1554792" y="370792"/>
                </a:lnTo>
                <a:lnTo>
                  <a:pt x="1579394" y="408812"/>
                </a:lnTo>
                <a:lnTo>
                  <a:pt x="1601993" y="448187"/>
                </a:lnTo>
                <a:lnTo>
                  <a:pt x="1622520" y="488844"/>
                </a:lnTo>
                <a:lnTo>
                  <a:pt x="1640900" y="530713"/>
                </a:lnTo>
                <a:lnTo>
                  <a:pt x="1657064" y="573720"/>
                </a:lnTo>
                <a:lnTo>
                  <a:pt x="1670938" y="617795"/>
                </a:lnTo>
                <a:lnTo>
                  <a:pt x="1682450" y="662865"/>
                </a:lnTo>
                <a:lnTo>
                  <a:pt x="1691530" y="708858"/>
                </a:lnTo>
                <a:lnTo>
                  <a:pt x="1698105" y="755704"/>
                </a:lnTo>
                <a:lnTo>
                  <a:pt x="1702102" y="803329"/>
                </a:lnTo>
                <a:lnTo>
                  <a:pt x="1703451" y="851662"/>
                </a:lnTo>
                <a:lnTo>
                  <a:pt x="1702102" y="899994"/>
                </a:lnTo>
                <a:lnTo>
                  <a:pt x="1698105" y="947619"/>
                </a:lnTo>
                <a:lnTo>
                  <a:pt x="1691530" y="994465"/>
                </a:lnTo>
                <a:lnTo>
                  <a:pt x="1682450" y="1040458"/>
                </a:lnTo>
                <a:lnTo>
                  <a:pt x="1670938" y="1085528"/>
                </a:lnTo>
                <a:lnTo>
                  <a:pt x="1657064" y="1129603"/>
                </a:lnTo>
                <a:lnTo>
                  <a:pt x="1640900" y="1172610"/>
                </a:lnTo>
                <a:lnTo>
                  <a:pt x="1622520" y="1214479"/>
                </a:lnTo>
                <a:lnTo>
                  <a:pt x="1601993" y="1255136"/>
                </a:lnTo>
                <a:lnTo>
                  <a:pt x="1579394" y="1294511"/>
                </a:lnTo>
                <a:lnTo>
                  <a:pt x="1554792" y="1332531"/>
                </a:lnTo>
                <a:lnTo>
                  <a:pt x="1528261" y="1369124"/>
                </a:lnTo>
                <a:lnTo>
                  <a:pt x="1499873" y="1404219"/>
                </a:lnTo>
                <a:lnTo>
                  <a:pt x="1469698" y="1437744"/>
                </a:lnTo>
                <a:lnTo>
                  <a:pt x="1437810" y="1469627"/>
                </a:lnTo>
                <a:lnTo>
                  <a:pt x="1404280" y="1499796"/>
                </a:lnTo>
                <a:lnTo>
                  <a:pt x="1369179" y="1528179"/>
                </a:lnTo>
                <a:lnTo>
                  <a:pt x="1332581" y="1554704"/>
                </a:lnTo>
                <a:lnTo>
                  <a:pt x="1294557" y="1579300"/>
                </a:lnTo>
                <a:lnTo>
                  <a:pt x="1255178" y="1601894"/>
                </a:lnTo>
                <a:lnTo>
                  <a:pt x="1214517" y="1622415"/>
                </a:lnTo>
                <a:lnTo>
                  <a:pt x="1172646" y="1640791"/>
                </a:lnTo>
                <a:lnTo>
                  <a:pt x="1129636" y="1656950"/>
                </a:lnTo>
                <a:lnTo>
                  <a:pt x="1085560" y="1670821"/>
                </a:lnTo>
                <a:lnTo>
                  <a:pt x="1040489" y="1682330"/>
                </a:lnTo>
                <a:lnTo>
                  <a:pt x="994496" y="1691407"/>
                </a:lnTo>
                <a:lnTo>
                  <a:pt x="947652" y="1697979"/>
                </a:lnTo>
                <a:lnTo>
                  <a:pt x="900029" y="1701975"/>
                </a:lnTo>
                <a:lnTo>
                  <a:pt x="851700" y="1703324"/>
                </a:lnTo>
                <a:lnTo>
                  <a:pt x="803369" y="1701975"/>
                </a:lnTo>
                <a:lnTo>
                  <a:pt x="755746" y="1697979"/>
                </a:lnTo>
                <a:lnTo>
                  <a:pt x="708902" y="1691407"/>
                </a:lnTo>
                <a:lnTo>
                  <a:pt x="662909" y="1682330"/>
                </a:lnTo>
                <a:lnTo>
                  <a:pt x="617839" y="1670821"/>
                </a:lnTo>
                <a:lnTo>
                  <a:pt x="573764" y="1656950"/>
                </a:lnTo>
                <a:lnTo>
                  <a:pt x="530756" y="1640791"/>
                </a:lnTo>
                <a:lnTo>
                  <a:pt x="488886" y="1622415"/>
                </a:lnTo>
                <a:lnTo>
                  <a:pt x="448227" y="1601894"/>
                </a:lnTo>
                <a:lnTo>
                  <a:pt x="408851" y="1579300"/>
                </a:lnTo>
                <a:lnTo>
                  <a:pt x="370829" y="1554704"/>
                </a:lnTo>
                <a:lnTo>
                  <a:pt x="334233" y="1528179"/>
                </a:lnTo>
                <a:lnTo>
                  <a:pt x="299136" y="1499796"/>
                </a:lnTo>
                <a:lnTo>
                  <a:pt x="265609" y="1469627"/>
                </a:lnTo>
                <a:lnTo>
                  <a:pt x="233723" y="1437744"/>
                </a:lnTo>
                <a:lnTo>
                  <a:pt x="203552" y="1404219"/>
                </a:lnTo>
                <a:lnTo>
                  <a:pt x="175166" y="1369124"/>
                </a:lnTo>
                <a:lnTo>
                  <a:pt x="148638" y="1332531"/>
                </a:lnTo>
                <a:lnTo>
                  <a:pt x="124039" y="1294511"/>
                </a:lnTo>
                <a:lnTo>
                  <a:pt x="101442" y="1255136"/>
                </a:lnTo>
                <a:lnTo>
                  <a:pt x="80919" y="1214479"/>
                </a:lnTo>
                <a:lnTo>
                  <a:pt x="62541" y="1172610"/>
                </a:lnTo>
                <a:lnTo>
                  <a:pt x="46379" y="1129603"/>
                </a:lnTo>
                <a:lnTo>
                  <a:pt x="32507" y="1085528"/>
                </a:lnTo>
                <a:lnTo>
                  <a:pt x="20996" y="1040458"/>
                </a:lnTo>
                <a:lnTo>
                  <a:pt x="11918" y="994465"/>
                </a:lnTo>
                <a:lnTo>
                  <a:pt x="5345" y="947619"/>
                </a:lnTo>
                <a:lnTo>
                  <a:pt x="1348" y="899994"/>
                </a:lnTo>
                <a:lnTo>
                  <a:pt x="0" y="851662"/>
                </a:lnTo>
                <a:close/>
              </a:path>
            </a:pathLst>
          </a:custGeom>
          <a:noFill/>
          <a:ln cap="flat" cmpd="sng" w="27300">
            <a:solidFill>
              <a:srgbClr val="BCD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56"/>
          <p:cNvSpPr/>
          <p:nvPr/>
        </p:nvSpPr>
        <p:spPr>
          <a:xfrm>
            <a:off x="172211" y="1045464"/>
            <a:ext cx="1155192" cy="11506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56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6"/>
          <p:cNvSpPr/>
          <p:nvPr/>
        </p:nvSpPr>
        <p:spPr>
          <a:xfrm>
            <a:off x="187319" y="1050633"/>
            <a:ext cx="1116965" cy="1111885"/>
          </a:xfrm>
          <a:custGeom>
            <a:rect b="b" l="l" r="r" t="t"/>
            <a:pathLst>
              <a:path extrusionOk="0" h="1111885" w="111696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</a:path>
              <a:path extrusionOk="0" h="1111885" w="111696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0" y="176583"/>
                </a:lnTo>
                <a:lnTo>
                  <a:pt x="700741" y="158375"/>
                </a:lnTo>
                <a:lnTo>
                  <a:pt x="657999" y="144737"/>
                </a:lnTo>
                <a:lnTo>
                  <a:pt x="614531" y="135635"/>
                </a:lnTo>
                <a:lnTo>
                  <a:pt x="570702" y="131032"/>
                </a:lnTo>
                <a:lnTo>
                  <a:pt x="526880" y="130891"/>
                </a:lnTo>
                <a:lnTo>
                  <a:pt x="483430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8" y="174222"/>
                </a:lnTo>
                <a:lnTo>
                  <a:pt x="320681" y="195847"/>
                </a:lnTo>
                <a:lnTo>
                  <a:pt x="284587" y="221716"/>
                </a:lnTo>
                <a:lnTo>
                  <a:pt x="251064" y="251793"/>
                </a:lnTo>
                <a:lnTo>
                  <a:pt x="220477" y="286041"/>
                </a:lnTo>
              </a:path>
            </a:pathLst>
          </a:custGeom>
          <a:noFill/>
          <a:ln cap="flat" cmpd="sng" w="9525">
            <a:solidFill>
              <a:srgbClr val="629A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56"/>
          <p:cNvSpPr/>
          <p:nvPr/>
        </p:nvSpPr>
        <p:spPr>
          <a:xfrm>
            <a:off x="1012824" y="0"/>
            <a:ext cx="8131175" cy="6858000"/>
          </a:xfrm>
          <a:custGeom>
            <a:rect b="b" l="l" r="r" t="t"/>
            <a:pathLst>
              <a:path extrusionOk="0" h="6858000" w="8131175">
                <a:moveTo>
                  <a:pt x="8131175" y="0"/>
                </a:moveTo>
                <a:lnTo>
                  <a:pt x="0" y="0"/>
                </a:lnTo>
                <a:lnTo>
                  <a:pt x="0" y="6858000"/>
                </a:lnTo>
                <a:lnTo>
                  <a:pt x="8131175" y="6858000"/>
                </a:lnTo>
                <a:lnTo>
                  <a:pt x="81311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56"/>
          <p:cNvSpPr/>
          <p:nvPr/>
        </p:nvSpPr>
        <p:spPr>
          <a:xfrm>
            <a:off x="935735" y="0"/>
            <a:ext cx="155447" cy="6857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56"/>
          <p:cNvSpPr/>
          <p:nvPr/>
        </p:nvSpPr>
        <p:spPr>
          <a:xfrm>
            <a:off x="1014412" y="0"/>
            <a:ext cx="73025" cy="6858000"/>
          </a:xfrm>
          <a:custGeom>
            <a:rect b="b" l="l" r="r" t="t"/>
            <a:pathLst>
              <a:path extrusionOk="0" h="6858000" w="73025">
                <a:moveTo>
                  <a:pt x="73025" y="0"/>
                </a:moveTo>
                <a:lnTo>
                  <a:pt x="0" y="0"/>
                </a:lnTo>
                <a:lnTo>
                  <a:pt x="0" y="6858000"/>
                </a:lnTo>
                <a:lnTo>
                  <a:pt x="73025" y="6858000"/>
                </a:lnTo>
                <a:lnTo>
                  <a:pt x="730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56"/>
          <p:cNvSpPr txBox="1"/>
          <p:nvPr>
            <p:ph type="title"/>
          </p:nvPr>
        </p:nvSpPr>
        <p:spPr>
          <a:xfrm>
            <a:off x="1277238" y="186327"/>
            <a:ext cx="7520940" cy="270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1D215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56"/>
          <p:cNvSpPr txBox="1"/>
          <p:nvPr>
            <p:ph idx="1" type="body"/>
          </p:nvPr>
        </p:nvSpPr>
        <p:spPr>
          <a:xfrm>
            <a:off x="1121765" y="1160119"/>
            <a:ext cx="7273290" cy="4510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6"/>
          <p:cNvSpPr txBox="1"/>
          <p:nvPr>
            <p:ph idx="11" type="ftr"/>
          </p:nvPr>
        </p:nvSpPr>
        <p:spPr>
          <a:xfrm>
            <a:off x="5794628" y="6546449"/>
            <a:ext cx="851534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6"/>
          <p:cNvSpPr txBox="1"/>
          <p:nvPr>
            <p:ph idx="12" type="sldNum"/>
          </p:nvPr>
        </p:nvSpPr>
        <p:spPr>
          <a:xfrm>
            <a:off x="8685910" y="6546449"/>
            <a:ext cx="314325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200" u="none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1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title"/>
          </p:nvPr>
        </p:nvSpPr>
        <p:spPr>
          <a:xfrm>
            <a:off x="1066800" y="2590800"/>
            <a:ext cx="7858759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Gentium Basic"/>
                <a:ea typeface="Gentium Basic"/>
                <a:cs typeface="Gentium Basic"/>
                <a:sym typeface="Gentium Basic"/>
              </a:rPr>
              <a:t>19Z603-DISTRIBUTED COMPUTING</a:t>
            </a:r>
            <a:endParaRPr sz="3600">
              <a:solidFill>
                <a:srgbClr val="0070C0"/>
              </a:solidFill>
              <a:latin typeface="Gentium Basic"/>
              <a:ea typeface="Gentium Basic"/>
              <a:cs typeface="Gentium Basic"/>
              <a:sym typeface="Gentium Bas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1196340" y="97535"/>
            <a:ext cx="5148072" cy="11064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 txBox="1"/>
          <p:nvPr>
            <p:ph type="title"/>
          </p:nvPr>
        </p:nvSpPr>
        <p:spPr>
          <a:xfrm>
            <a:off x="1514094" y="227457"/>
            <a:ext cx="4512945" cy="6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Trebuchet MS"/>
                <a:ea typeface="Trebuchet MS"/>
                <a:cs typeface="Trebuchet MS"/>
                <a:sym typeface="Trebuchet MS"/>
              </a:rPr>
              <a:t>Mini Computer Model</a:t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1331975" y="908050"/>
            <a:ext cx="7200900" cy="5257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/>
          <p:nvPr/>
        </p:nvSpPr>
        <p:spPr>
          <a:xfrm>
            <a:off x="1162812" y="341376"/>
            <a:ext cx="5672328" cy="121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 txBox="1"/>
          <p:nvPr>
            <p:ph type="title"/>
          </p:nvPr>
        </p:nvSpPr>
        <p:spPr>
          <a:xfrm>
            <a:off x="1514094" y="485978"/>
            <a:ext cx="4972050" cy="680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300">
                <a:latin typeface="Trebuchet MS"/>
                <a:ea typeface="Trebuchet MS"/>
                <a:cs typeface="Trebuchet MS"/>
                <a:sym typeface="Trebuchet MS"/>
              </a:rPr>
              <a:t>Mini Computer Model</a:t>
            </a:r>
            <a:endParaRPr sz="4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1596389" y="2073909"/>
            <a:ext cx="6831300" cy="3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83844" lvl="0" marL="29591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2550"/>
              <a:buFont typeface="Arial"/>
              <a:buChar char="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Different databases on different remote  machines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29591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550"/>
              <a:buFont typeface="Arial"/>
              <a:buChar char="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Extension of time sharing systems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29591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550"/>
              <a:buFont typeface="Arial"/>
              <a:buChar char="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users simultaneous login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619DD1"/>
              </a:buClr>
              <a:buSzPts val="3800"/>
              <a:buFont typeface="Arial"/>
              <a:buNone/>
            </a:pPr>
            <a:r>
              <a:t/>
            </a:r>
            <a:endParaRPr sz="3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1923" lvl="0" marL="12700" marR="5080000" rtl="0" algn="l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2550"/>
              <a:buFont typeface="Arial"/>
              <a:buChar char="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 ARPANET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/>
          <p:nvPr/>
        </p:nvSpPr>
        <p:spPr>
          <a:xfrm>
            <a:off x="1196340" y="97535"/>
            <a:ext cx="4771644" cy="11064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2"/>
          <p:cNvSpPr txBox="1"/>
          <p:nvPr>
            <p:ph type="title"/>
          </p:nvPr>
        </p:nvSpPr>
        <p:spPr>
          <a:xfrm>
            <a:off x="1514100" y="227450"/>
            <a:ext cx="4453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Trebuchet MS"/>
                <a:ea typeface="Trebuchet MS"/>
                <a:cs typeface="Trebuchet MS"/>
                <a:sym typeface="Trebuchet MS"/>
              </a:rPr>
              <a:t>Work Station Model</a:t>
            </a:r>
            <a:endParaRPr/>
          </a:p>
        </p:txBody>
      </p:sp>
      <p:sp>
        <p:nvSpPr>
          <p:cNvPr id="177" name="Google Shape;177;p12"/>
          <p:cNvSpPr/>
          <p:nvPr/>
        </p:nvSpPr>
        <p:spPr>
          <a:xfrm>
            <a:off x="1661175" y="1415512"/>
            <a:ext cx="6840600" cy="5261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2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/>
          <p:nvPr/>
        </p:nvSpPr>
        <p:spPr>
          <a:xfrm>
            <a:off x="1196340" y="170688"/>
            <a:ext cx="4771644" cy="11064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 txBox="1"/>
          <p:nvPr>
            <p:ph type="title"/>
          </p:nvPr>
        </p:nvSpPr>
        <p:spPr>
          <a:xfrm>
            <a:off x="1047004" y="-118925"/>
            <a:ext cx="70500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Trebuchet MS"/>
                <a:ea typeface="Trebuchet MS"/>
                <a:cs typeface="Trebuchet MS"/>
                <a:sym typeface="Trebuchet MS"/>
              </a:rPr>
              <a:t>Work Station Model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lang="en-US" sz="2550">
                <a:solidFill>
                  <a:srgbClr val="619DD1"/>
                </a:solidFill>
                <a:latin typeface="Arial"/>
                <a:ea typeface="Arial"/>
                <a:cs typeface="Arial"/>
                <a:sym typeface="Arial"/>
              </a:rPr>
              <a:t> </a:t>
            </a:r>
            <a:r>
              <a:rPr b="0" lang="en-US" sz="3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Idle workstation in big campus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13"/>
          <p:cNvSpPr txBox="1"/>
          <p:nvPr/>
        </p:nvSpPr>
        <p:spPr>
          <a:xfrm>
            <a:off x="2813900" y="1046600"/>
            <a:ext cx="5911800" cy="6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-283844" lvl="0" marL="2959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2550"/>
              <a:buFont typeface="Arial"/>
              <a:buChar char=""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Issues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6854" lvl="1" marL="57023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619DD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Finding idle ws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6854" lvl="1" marL="57023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transfer job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6854" lvl="1" marL="57023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Suppose if it starts working?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6854" lvl="2" marL="1027430" marR="0" rtl="0" algn="l"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Allow remote process to share the resources of the workstation along with its own logged on users processes.</a:t>
            </a:r>
            <a:endParaRPr/>
          </a:p>
          <a:p>
            <a:pPr indent="-236854" lvl="2" marL="1027430" marR="0" rtl="0" algn="l"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Kill the remote process</a:t>
            </a:r>
            <a:endParaRPr/>
          </a:p>
          <a:p>
            <a:pPr indent="-236854" lvl="2" marL="1027430" marR="0" rtl="0" algn="l"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Migrate remote process back to its home workstation</a:t>
            </a:r>
            <a:endParaRPr/>
          </a:p>
          <a:p>
            <a:pPr indent="-59054" lvl="2" marL="1027430" marR="0" rtl="0" algn="l"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/>
          <p:nvPr/>
        </p:nvSpPr>
        <p:spPr>
          <a:xfrm>
            <a:off x="1162812" y="341376"/>
            <a:ext cx="6864096" cy="121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4"/>
          <p:cNvSpPr txBox="1"/>
          <p:nvPr>
            <p:ph type="title"/>
          </p:nvPr>
        </p:nvSpPr>
        <p:spPr>
          <a:xfrm>
            <a:off x="1514101" y="485975"/>
            <a:ext cx="66807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300">
                <a:latin typeface="Trebuchet MS"/>
                <a:ea typeface="Trebuchet MS"/>
                <a:cs typeface="Trebuchet MS"/>
                <a:sym typeface="Trebuchet MS"/>
              </a:rPr>
              <a:t>Work Station Server Model</a:t>
            </a:r>
            <a:endParaRPr sz="4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1619250" y="1916176"/>
            <a:ext cx="6950075" cy="42750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1524000" y="0"/>
            <a:ext cx="78000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300">
                <a:latin typeface="Trebuchet MS"/>
                <a:ea typeface="Trebuchet MS"/>
                <a:cs typeface="Trebuchet MS"/>
                <a:sym typeface="Trebuchet MS"/>
              </a:rPr>
              <a:t>Work-Station Server Model</a:t>
            </a:r>
            <a:endParaRPr sz="4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1143000" y="2028575"/>
            <a:ext cx="8001000" cy="4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-283844" lvl="0" marL="295910" marR="0" rtl="0" algn="just"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2231"/>
              <a:buFont typeface="Arial"/>
              <a:buChar char=""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Diskful workstations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station model is a Network of personal workstations, each with its own disk and a local file system</a:t>
            </a:r>
            <a:endParaRPr/>
          </a:p>
          <a:p>
            <a:pPr indent="-283844" lvl="0" marL="29591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550"/>
              <a:buFont typeface="Arial"/>
              <a:buChar char="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Diskless workstations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513" lvl="0" marL="857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1912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Cheaper-few minicomputers equipped with large, fast disks that are accessed over the network</a:t>
            </a:r>
            <a:endParaRPr/>
          </a:p>
          <a:p>
            <a:pPr indent="-290513" lvl="0" marL="857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1912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Diskless Workstation are preferred-Backup and H/W maintenance are easier </a:t>
            </a:r>
            <a:endParaRPr/>
          </a:p>
          <a:p>
            <a:pPr indent="-290513" lvl="0" marL="85725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619DD1"/>
              </a:buClr>
              <a:buSzPts val="1912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process migration needed</a:t>
            </a:r>
            <a:endParaRPr/>
          </a:p>
          <a:p>
            <a:pPr indent="-290513" lvl="0" marL="857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1912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Response protocol is used to access the services of the server machines</a:t>
            </a:r>
            <a:endParaRPr/>
          </a:p>
        </p:txBody>
      </p:sp>
      <p:sp>
        <p:nvSpPr>
          <p:cNvPr id="202" name="Google Shape;202;p15"/>
          <p:cNvSpPr txBox="1"/>
          <p:nvPr/>
        </p:nvSpPr>
        <p:spPr>
          <a:xfrm>
            <a:off x="1104900" y="702400"/>
            <a:ext cx="8077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of few minicomputers and several workstations interconnected by a communication network.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/>
          <p:nvPr/>
        </p:nvSpPr>
        <p:spPr>
          <a:xfrm>
            <a:off x="1025651" y="123443"/>
            <a:ext cx="5625084" cy="121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6"/>
          <p:cNvSpPr txBox="1"/>
          <p:nvPr>
            <p:ph type="title"/>
          </p:nvPr>
        </p:nvSpPr>
        <p:spPr>
          <a:xfrm>
            <a:off x="1377450" y="268596"/>
            <a:ext cx="49251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300">
                <a:latin typeface="Trebuchet MS"/>
                <a:ea typeface="Trebuchet MS"/>
                <a:cs typeface="Trebuchet MS"/>
                <a:sym typeface="Trebuchet MS"/>
              </a:rPr>
              <a:t>Processor Pool Model</a:t>
            </a:r>
            <a:endParaRPr sz="4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1317925" y="1797550"/>
            <a:ext cx="7159500" cy="4608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16"/>
          <p:cNvSpPr txBox="1"/>
          <p:nvPr/>
        </p:nvSpPr>
        <p:spPr>
          <a:xfrm>
            <a:off x="4876800" y="9906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1600200" y="0"/>
            <a:ext cx="4471035" cy="6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Trebuchet MS"/>
                <a:ea typeface="Trebuchet MS"/>
                <a:cs typeface="Trebuchet MS"/>
                <a:sym typeface="Trebuchet MS"/>
              </a:rPr>
              <a:t>Processor Pool Model</a:t>
            </a:r>
            <a:endParaRPr/>
          </a:p>
        </p:txBody>
      </p:sp>
      <p:sp>
        <p:nvSpPr>
          <p:cNvPr id="217" name="Google Shape;217;p17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1143425" y="1376275"/>
            <a:ext cx="7924800" cy="54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83844" lvl="0" marL="295910" marR="863600" rtl="0" algn="just"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2231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 of the time user does not need                 computing power but once in a while user needs a very large amount of computing power for a short time.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29591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231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workstation server model, processor is allocated to each user but in Processor poor model Processors are gathered-Users share whenever needed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29591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231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Terminals are diskless workstations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29591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231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Run Server- Special server manages and allocated the processors in the pool to different users on a demand basis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1600200" y="0"/>
            <a:ext cx="5565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Trebuchet MS"/>
                <a:ea typeface="Trebuchet MS"/>
                <a:cs typeface="Trebuchet MS"/>
                <a:sym typeface="Trebuchet MS"/>
              </a:rPr>
              <a:t>Processor Pool Model</a:t>
            </a:r>
            <a:endParaRPr/>
          </a:p>
        </p:txBody>
      </p:sp>
      <p:sp>
        <p:nvSpPr>
          <p:cNvPr id="224" name="Google Shape;224;p18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1035675" y="613200"/>
            <a:ext cx="7924800" cy="6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83844" lvl="0" marL="29591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 compared to workstation -server model , Processor Pool Model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29591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231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Allows Better utilization of processors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295910" marR="0" rtl="0" algn="just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619DD1"/>
              </a:buClr>
              <a:buSzPts val="2231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Provides Greater Flexibility- System services can be easily expanded without the need to install any more computers 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29591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231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Considered to be unsuitable for high performance interactive applications –especially those using  graphics or window systems                                               </a:t>
            </a:r>
            <a:endParaRPr/>
          </a:p>
          <a:p>
            <a:pPr indent="-283844" lvl="0" marL="29591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- due to slow speed of communication between the computer on which the application program is executed and the terminal via which the user is interacting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/>
          <p:nvPr/>
        </p:nvSpPr>
        <p:spPr>
          <a:xfrm>
            <a:off x="1196340" y="134112"/>
            <a:ext cx="3441191" cy="11064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 txBox="1"/>
          <p:nvPr>
            <p:ph type="title"/>
          </p:nvPr>
        </p:nvSpPr>
        <p:spPr>
          <a:xfrm>
            <a:off x="1514103" y="263100"/>
            <a:ext cx="4235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Trebuchet MS"/>
                <a:ea typeface="Trebuchet MS"/>
                <a:cs typeface="Trebuchet MS"/>
                <a:sym typeface="Trebuchet MS"/>
              </a:rPr>
              <a:t>Hybrid Model</a:t>
            </a:r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1204061" y="924558"/>
            <a:ext cx="7558939" cy="4668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83844" lvl="0" marL="295910" marR="5080" rtl="0" algn="just"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2550"/>
              <a:buFont typeface="Noto Sans Symbols"/>
              <a:buChar char="⮚"/>
            </a:pPr>
            <a:r>
              <a:rPr lang="en-US" sz="2550">
                <a:solidFill>
                  <a:srgbClr val="619DD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 of the four models WS-Server model is  widely used for building distributed computing systems Because Suitable for interactive jobs  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295910" marR="5080" rtl="0" algn="just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Processor-pool model is suitable for Massive applications which need  computations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295910" marR="5080" rtl="0" algn="just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Hybrid model is based on the WS-Server model but with the addition of a pool of processors</a:t>
            </a:r>
            <a:endParaRPr/>
          </a:p>
          <a:p>
            <a:pPr indent="-283844" lvl="0" marL="295910" marR="5080" rtl="0" algn="just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Processors in the pool can be allocated dynamically for computations that are too large for workstations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1295400" y="762000"/>
            <a:ext cx="7620000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INTRODUCTION, MESSAGE PASSING AND RPC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- System models - Design issues of distributed operating systems - Message Passing: Features and Issues–Buffering - Process addressing - Failure handling RPC: Model - Implementation - Stub generation - RPC Messages - Marshaling - Server management – Call semantics (10)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SYNCHRONIZATION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 synchronization - Physical clocks - Logical clocks - Election algorithms – Mutual exclusion- Deadlocks (8)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AND RESOURCE MANAGEMENT: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migration: Features - Mechanism. Resource Management: Load balancing approach - Load sharing approach (9)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AS A DISTRIBUTED ENVIRONMENT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Vision of Cloud Computing - Defining a Cloud - Historical Developments -Cloud Computing Reference Model –Cloud Deployment Models - Public, Private, Community, Hybrid Clouds - Cloud Delivery Models - IaaS, PaaS, SaaS - Characteristics and Benefits - Challenges. (8)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TECHNOLOGIES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for Infrastructure as a service - Platform as a Service– Software as a service – Cloud Storage: MapReduce, GFS, HDFS - Cloud container: Docker. (10)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2057400" y="152400"/>
            <a:ext cx="2514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SYLLABUS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/>
          <p:nvPr/>
        </p:nvSpPr>
        <p:spPr>
          <a:xfrm>
            <a:off x="1162812" y="79247"/>
            <a:ext cx="3790188" cy="121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0"/>
          <p:cNvSpPr txBox="1"/>
          <p:nvPr>
            <p:ph type="title"/>
          </p:nvPr>
        </p:nvSpPr>
        <p:spPr>
          <a:xfrm>
            <a:off x="1514094" y="224154"/>
            <a:ext cx="3089275" cy="680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300">
                <a:latin typeface="Trebuchet MS"/>
                <a:ea typeface="Trebuchet MS"/>
                <a:cs typeface="Trebuchet MS"/>
                <a:sym typeface="Trebuchet MS"/>
              </a:rPr>
              <a:t>Hybrid Model</a:t>
            </a:r>
            <a:endParaRPr sz="4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40" name="Google Shape;240;p20"/>
          <p:cNvGrpSpPr/>
          <p:nvPr/>
        </p:nvGrpSpPr>
        <p:grpSpPr>
          <a:xfrm>
            <a:off x="1116964" y="1231011"/>
            <a:ext cx="3722370" cy="2233295"/>
            <a:chOff x="1116964" y="1231011"/>
            <a:chExt cx="3722370" cy="2233295"/>
          </a:xfrm>
        </p:grpSpPr>
        <p:sp>
          <p:nvSpPr>
            <p:cNvPr id="241" name="Google Shape;241;p20"/>
            <p:cNvSpPr/>
            <p:nvPr/>
          </p:nvSpPr>
          <p:spPr>
            <a:xfrm>
              <a:off x="1116964" y="1231011"/>
              <a:ext cx="3722370" cy="2233295"/>
            </a:xfrm>
            <a:custGeom>
              <a:rect b="b" l="l" r="r" t="t"/>
              <a:pathLst>
                <a:path extrusionOk="0" h="2233295" w="3722370">
                  <a:moveTo>
                    <a:pt x="3722116" y="0"/>
                  </a:moveTo>
                  <a:lnTo>
                    <a:pt x="0" y="0"/>
                  </a:lnTo>
                  <a:lnTo>
                    <a:pt x="0" y="2233295"/>
                  </a:lnTo>
                  <a:lnTo>
                    <a:pt x="3722116" y="2233295"/>
                  </a:lnTo>
                  <a:lnTo>
                    <a:pt x="3722116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1116964" y="1231011"/>
              <a:ext cx="3722370" cy="2233295"/>
            </a:xfrm>
            <a:custGeom>
              <a:rect b="b" l="l" r="r" t="t"/>
              <a:pathLst>
                <a:path extrusionOk="0" h="2233295" w="3722370">
                  <a:moveTo>
                    <a:pt x="0" y="2233295"/>
                  </a:moveTo>
                  <a:lnTo>
                    <a:pt x="3722116" y="2233295"/>
                  </a:lnTo>
                  <a:lnTo>
                    <a:pt x="3722116" y="0"/>
                  </a:lnTo>
                  <a:lnTo>
                    <a:pt x="0" y="0"/>
                  </a:lnTo>
                  <a:lnTo>
                    <a:pt x="0" y="2233295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p20"/>
          <p:cNvSpPr txBox="1"/>
          <p:nvPr/>
        </p:nvSpPr>
        <p:spPr>
          <a:xfrm>
            <a:off x="1317752" y="1460449"/>
            <a:ext cx="3322320" cy="162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1425">
            <a:spAutoFit/>
          </a:bodyPr>
          <a:lstStyle/>
          <a:p>
            <a:pPr indent="199390" lvl="0" marL="12700" marR="5080" rtl="0" algn="l">
              <a:lnSpc>
                <a:spcPct val="10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Processor  pool model</a:t>
            </a:r>
            <a:endParaRPr sz="5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44" name="Google Shape;244;p20"/>
          <p:cNvGrpSpPr/>
          <p:nvPr/>
        </p:nvGrpSpPr>
        <p:grpSpPr>
          <a:xfrm>
            <a:off x="5211317" y="1231011"/>
            <a:ext cx="3722370" cy="2233295"/>
            <a:chOff x="5211317" y="1231011"/>
            <a:chExt cx="3722370" cy="2233295"/>
          </a:xfrm>
        </p:grpSpPr>
        <p:sp>
          <p:nvSpPr>
            <p:cNvPr id="245" name="Google Shape;245;p20"/>
            <p:cNvSpPr/>
            <p:nvPr/>
          </p:nvSpPr>
          <p:spPr>
            <a:xfrm>
              <a:off x="5211317" y="1231011"/>
              <a:ext cx="3722370" cy="2233295"/>
            </a:xfrm>
            <a:custGeom>
              <a:rect b="b" l="l" r="r" t="t"/>
              <a:pathLst>
                <a:path extrusionOk="0" h="2233295" w="3722370">
                  <a:moveTo>
                    <a:pt x="3722116" y="0"/>
                  </a:moveTo>
                  <a:lnTo>
                    <a:pt x="0" y="0"/>
                  </a:lnTo>
                  <a:lnTo>
                    <a:pt x="0" y="2233295"/>
                  </a:lnTo>
                  <a:lnTo>
                    <a:pt x="3722116" y="2233295"/>
                  </a:lnTo>
                  <a:lnTo>
                    <a:pt x="3722116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5211317" y="1231011"/>
              <a:ext cx="3722370" cy="2233295"/>
            </a:xfrm>
            <a:custGeom>
              <a:rect b="b" l="l" r="r" t="t"/>
              <a:pathLst>
                <a:path extrusionOk="0" h="2233295" w="3722370">
                  <a:moveTo>
                    <a:pt x="0" y="2233295"/>
                  </a:moveTo>
                  <a:lnTo>
                    <a:pt x="3722116" y="2233295"/>
                  </a:lnTo>
                  <a:lnTo>
                    <a:pt x="3722116" y="0"/>
                  </a:lnTo>
                  <a:lnTo>
                    <a:pt x="0" y="0"/>
                  </a:lnTo>
                  <a:lnTo>
                    <a:pt x="0" y="2233295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20"/>
          <p:cNvSpPr txBox="1"/>
          <p:nvPr/>
        </p:nvSpPr>
        <p:spPr>
          <a:xfrm>
            <a:off x="5211317" y="1231011"/>
            <a:ext cx="3722370" cy="2233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675">
            <a:spAutoFit/>
          </a:bodyPr>
          <a:lstStyle/>
          <a:p>
            <a:pPr indent="-641985" lvl="0" marL="960755" marR="309245" rtl="0" algn="l">
              <a:lnSpc>
                <a:spcPct val="10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Ws-server  model</a:t>
            </a:r>
            <a:endParaRPr sz="5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48" name="Google Shape;248;p20"/>
          <p:cNvGrpSpPr/>
          <p:nvPr/>
        </p:nvGrpSpPr>
        <p:grpSpPr>
          <a:xfrm>
            <a:off x="3104895" y="3789032"/>
            <a:ext cx="3722370" cy="2233295"/>
            <a:chOff x="3104895" y="3789032"/>
            <a:chExt cx="3722370" cy="2233295"/>
          </a:xfrm>
        </p:grpSpPr>
        <p:sp>
          <p:nvSpPr>
            <p:cNvPr id="249" name="Google Shape;249;p20"/>
            <p:cNvSpPr/>
            <p:nvPr/>
          </p:nvSpPr>
          <p:spPr>
            <a:xfrm>
              <a:off x="3104895" y="3789032"/>
              <a:ext cx="3722370" cy="2233295"/>
            </a:xfrm>
            <a:custGeom>
              <a:rect b="b" l="l" r="r" t="t"/>
              <a:pathLst>
                <a:path extrusionOk="0" h="2233295" w="3722370">
                  <a:moveTo>
                    <a:pt x="3722115" y="0"/>
                  </a:moveTo>
                  <a:lnTo>
                    <a:pt x="0" y="0"/>
                  </a:lnTo>
                  <a:lnTo>
                    <a:pt x="0" y="2233295"/>
                  </a:lnTo>
                  <a:lnTo>
                    <a:pt x="3722115" y="2233295"/>
                  </a:lnTo>
                  <a:lnTo>
                    <a:pt x="3722115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3104895" y="3789032"/>
              <a:ext cx="3722370" cy="2233295"/>
            </a:xfrm>
            <a:custGeom>
              <a:rect b="b" l="l" r="r" t="t"/>
              <a:pathLst>
                <a:path extrusionOk="0" h="2233295" w="3722370">
                  <a:moveTo>
                    <a:pt x="0" y="2233295"/>
                  </a:moveTo>
                  <a:lnTo>
                    <a:pt x="3722115" y="2233295"/>
                  </a:lnTo>
                  <a:lnTo>
                    <a:pt x="3722115" y="0"/>
                  </a:lnTo>
                  <a:lnTo>
                    <a:pt x="0" y="0"/>
                  </a:lnTo>
                  <a:lnTo>
                    <a:pt x="0" y="2233295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20"/>
          <p:cNvSpPr txBox="1"/>
          <p:nvPr/>
        </p:nvSpPr>
        <p:spPr>
          <a:xfrm>
            <a:off x="3581401" y="4018863"/>
            <a:ext cx="3048000" cy="162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1425">
            <a:spAutoFit/>
          </a:bodyPr>
          <a:lstStyle/>
          <a:p>
            <a:pPr indent="-93345" lvl="0" marL="105410" marR="5080" rtl="0" algn="l">
              <a:lnSpc>
                <a:spcPct val="10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Hybrid  model</a:t>
            </a:r>
            <a:endParaRPr sz="5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2" name="Google Shape;252;p20"/>
          <p:cNvGrpSpPr/>
          <p:nvPr/>
        </p:nvGrpSpPr>
        <p:grpSpPr>
          <a:xfrm>
            <a:off x="2043683" y="3387852"/>
            <a:ext cx="5561076" cy="1717548"/>
            <a:chOff x="2043683" y="3387852"/>
            <a:chExt cx="5561076" cy="1717548"/>
          </a:xfrm>
        </p:grpSpPr>
        <p:sp>
          <p:nvSpPr>
            <p:cNvPr id="253" name="Google Shape;253;p20"/>
            <p:cNvSpPr/>
            <p:nvPr/>
          </p:nvSpPr>
          <p:spPr>
            <a:xfrm>
              <a:off x="6723887" y="3459480"/>
              <a:ext cx="880872" cy="16459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2043683" y="3387852"/>
              <a:ext cx="1168908" cy="171754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20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/>
          <p:nvPr/>
        </p:nvSpPr>
        <p:spPr>
          <a:xfrm>
            <a:off x="947927" y="47243"/>
            <a:ext cx="5952744" cy="11064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1"/>
          <p:cNvSpPr txBox="1"/>
          <p:nvPr>
            <p:ph type="title"/>
          </p:nvPr>
        </p:nvSpPr>
        <p:spPr>
          <a:xfrm>
            <a:off x="1266571" y="177546"/>
            <a:ext cx="5314315" cy="6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Trebuchet MS"/>
                <a:ea typeface="Trebuchet MS"/>
                <a:cs typeface="Trebuchet MS"/>
                <a:sym typeface="Trebuchet MS"/>
              </a:rPr>
              <a:t>What is a Distributed OS?</a:t>
            </a:r>
            <a:endParaRPr/>
          </a:p>
        </p:txBody>
      </p:sp>
      <p:grpSp>
        <p:nvGrpSpPr>
          <p:cNvPr id="262" name="Google Shape;262;p21"/>
          <p:cNvGrpSpPr/>
          <p:nvPr/>
        </p:nvGrpSpPr>
        <p:grpSpPr>
          <a:xfrm>
            <a:off x="2824733" y="837946"/>
            <a:ext cx="3967480" cy="3005454"/>
            <a:chOff x="2824733" y="837946"/>
            <a:chExt cx="3967480" cy="3005454"/>
          </a:xfrm>
        </p:grpSpPr>
        <p:sp>
          <p:nvSpPr>
            <p:cNvPr id="263" name="Google Shape;263;p21"/>
            <p:cNvSpPr/>
            <p:nvPr/>
          </p:nvSpPr>
          <p:spPr>
            <a:xfrm>
              <a:off x="2824733" y="2899156"/>
              <a:ext cx="3967479" cy="944244"/>
            </a:xfrm>
            <a:custGeom>
              <a:rect b="b" l="l" r="r" t="t"/>
              <a:pathLst>
                <a:path extrusionOk="0" h="944245" w="3967479">
                  <a:moveTo>
                    <a:pt x="1983613" y="0"/>
                  </a:moveTo>
                  <a:lnTo>
                    <a:pt x="1983613" y="643382"/>
                  </a:lnTo>
                  <a:lnTo>
                    <a:pt x="3967353" y="643382"/>
                  </a:lnTo>
                  <a:lnTo>
                    <a:pt x="3967353" y="943991"/>
                  </a:lnTo>
                </a:path>
                <a:path extrusionOk="0" h="944245" w="3967479">
                  <a:moveTo>
                    <a:pt x="1983613" y="0"/>
                  </a:moveTo>
                  <a:lnTo>
                    <a:pt x="1983613" y="643382"/>
                  </a:lnTo>
                  <a:lnTo>
                    <a:pt x="0" y="643382"/>
                  </a:lnTo>
                  <a:lnTo>
                    <a:pt x="0" y="943991"/>
                  </a:ln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3185413" y="837946"/>
              <a:ext cx="3246120" cy="2061210"/>
            </a:xfrm>
            <a:custGeom>
              <a:rect b="b" l="l" r="r" t="t"/>
              <a:pathLst>
                <a:path extrusionOk="0" h="2061210" w="3246120">
                  <a:moveTo>
                    <a:pt x="3039872" y="0"/>
                  </a:moveTo>
                  <a:lnTo>
                    <a:pt x="206121" y="0"/>
                  </a:lnTo>
                  <a:lnTo>
                    <a:pt x="158833" y="5446"/>
                  </a:lnTo>
                  <a:lnTo>
                    <a:pt x="115438" y="20958"/>
                  </a:lnTo>
                  <a:lnTo>
                    <a:pt x="77168" y="45296"/>
                  </a:lnTo>
                  <a:lnTo>
                    <a:pt x="45256" y="77221"/>
                  </a:lnTo>
                  <a:lnTo>
                    <a:pt x="20936" y="115494"/>
                  </a:lnTo>
                  <a:lnTo>
                    <a:pt x="5439" y="158873"/>
                  </a:lnTo>
                  <a:lnTo>
                    <a:pt x="0" y="206120"/>
                  </a:lnTo>
                  <a:lnTo>
                    <a:pt x="0" y="1855089"/>
                  </a:lnTo>
                  <a:lnTo>
                    <a:pt x="5439" y="1902336"/>
                  </a:lnTo>
                  <a:lnTo>
                    <a:pt x="20936" y="1945715"/>
                  </a:lnTo>
                  <a:lnTo>
                    <a:pt x="45256" y="1983988"/>
                  </a:lnTo>
                  <a:lnTo>
                    <a:pt x="77168" y="2015913"/>
                  </a:lnTo>
                  <a:lnTo>
                    <a:pt x="115438" y="2040251"/>
                  </a:lnTo>
                  <a:lnTo>
                    <a:pt x="158833" y="2055763"/>
                  </a:lnTo>
                  <a:lnTo>
                    <a:pt x="206121" y="2061209"/>
                  </a:lnTo>
                  <a:lnTo>
                    <a:pt x="3039872" y="2061209"/>
                  </a:lnTo>
                  <a:lnTo>
                    <a:pt x="3087119" y="2055763"/>
                  </a:lnTo>
                  <a:lnTo>
                    <a:pt x="3130498" y="2040251"/>
                  </a:lnTo>
                  <a:lnTo>
                    <a:pt x="3168771" y="2015913"/>
                  </a:lnTo>
                  <a:lnTo>
                    <a:pt x="3200696" y="1983988"/>
                  </a:lnTo>
                  <a:lnTo>
                    <a:pt x="3225034" y="1945715"/>
                  </a:lnTo>
                  <a:lnTo>
                    <a:pt x="3240546" y="1902336"/>
                  </a:lnTo>
                  <a:lnTo>
                    <a:pt x="3245993" y="1855089"/>
                  </a:lnTo>
                  <a:lnTo>
                    <a:pt x="3245993" y="206120"/>
                  </a:lnTo>
                  <a:lnTo>
                    <a:pt x="3240546" y="158873"/>
                  </a:lnTo>
                  <a:lnTo>
                    <a:pt x="3225034" y="115494"/>
                  </a:lnTo>
                  <a:lnTo>
                    <a:pt x="3200696" y="77221"/>
                  </a:lnTo>
                  <a:lnTo>
                    <a:pt x="3168771" y="45296"/>
                  </a:lnTo>
                  <a:lnTo>
                    <a:pt x="3130498" y="20958"/>
                  </a:lnTo>
                  <a:lnTo>
                    <a:pt x="3087119" y="5446"/>
                  </a:lnTo>
                  <a:lnTo>
                    <a:pt x="3039872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3185413" y="837946"/>
              <a:ext cx="3246120" cy="2061210"/>
            </a:xfrm>
            <a:custGeom>
              <a:rect b="b" l="l" r="r" t="t"/>
              <a:pathLst>
                <a:path extrusionOk="0" h="2061210" w="3246120">
                  <a:moveTo>
                    <a:pt x="0" y="206120"/>
                  </a:moveTo>
                  <a:lnTo>
                    <a:pt x="5439" y="158873"/>
                  </a:lnTo>
                  <a:lnTo>
                    <a:pt x="20936" y="115494"/>
                  </a:lnTo>
                  <a:lnTo>
                    <a:pt x="45256" y="77221"/>
                  </a:lnTo>
                  <a:lnTo>
                    <a:pt x="77168" y="45296"/>
                  </a:lnTo>
                  <a:lnTo>
                    <a:pt x="115438" y="20958"/>
                  </a:lnTo>
                  <a:lnTo>
                    <a:pt x="158833" y="5446"/>
                  </a:lnTo>
                  <a:lnTo>
                    <a:pt x="206121" y="0"/>
                  </a:lnTo>
                  <a:lnTo>
                    <a:pt x="3039872" y="0"/>
                  </a:lnTo>
                  <a:lnTo>
                    <a:pt x="3087119" y="5446"/>
                  </a:lnTo>
                  <a:lnTo>
                    <a:pt x="3130498" y="20958"/>
                  </a:lnTo>
                  <a:lnTo>
                    <a:pt x="3168771" y="45296"/>
                  </a:lnTo>
                  <a:lnTo>
                    <a:pt x="3200696" y="77221"/>
                  </a:lnTo>
                  <a:lnTo>
                    <a:pt x="3225034" y="115494"/>
                  </a:lnTo>
                  <a:lnTo>
                    <a:pt x="3240546" y="158873"/>
                  </a:lnTo>
                  <a:lnTo>
                    <a:pt x="3245993" y="206120"/>
                  </a:lnTo>
                  <a:lnTo>
                    <a:pt x="3245993" y="1855089"/>
                  </a:lnTo>
                  <a:lnTo>
                    <a:pt x="3240546" y="1902336"/>
                  </a:lnTo>
                  <a:lnTo>
                    <a:pt x="3225034" y="1945715"/>
                  </a:lnTo>
                  <a:lnTo>
                    <a:pt x="3200696" y="1983988"/>
                  </a:lnTo>
                  <a:lnTo>
                    <a:pt x="3168771" y="2015913"/>
                  </a:lnTo>
                  <a:lnTo>
                    <a:pt x="3130498" y="2040251"/>
                  </a:lnTo>
                  <a:lnTo>
                    <a:pt x="3087119" y="2055763"/>
                  </a:lnTo>
                  <a:lnTo>
                    <a:pt x="3039872" y="2061209"/>
                  </a:lnTo>
                  <a:lnTo>
                    <a:pt x="206121" y="2061209"/>
                  </a:lnTo>
                  <a:lnTo>
                    <a:pt x="158833" y="2055763"/>
                  </a:lnTo>
                  <a:lnTo>
                    <a:pt x="115438" y="2040251"/>
                  </a:lnTo>
                  <a:lnTo>
                    <a:pt x="77168" y="2015913"/>
                  </a:lnTo>
                  <a:lnTo>
                    <a:pt x="45256" y="1983988"/>
                  </a:lnTo>
                  <a:lnTo>
                    <a:pt x="20936" y="1945715"/>
                  </a:lnTo>
                  <a:lnTo>
                    <a:pt x="5439" y="1902336"/>
                  </a:lnTo>
                  <a:lnTo>
                    <a:pt x="0" y="1855089"/>
                  </a:lnTo>
                  <a:lnTo>
                    <a:pt x="0" y="20612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3546093" y="1180592"/>
              <a:ext cx="3246120" cy="2061210"/>
            </a:xfrm>
            <a:custGeom>
              <a:rect b="b" l="l" r="r" t="t"/>
              <a:pathLst>
                <a:path extrusionOk="0" h="2061210" w="3246120">
                  <a:moveTo>
                    <a:pt x="3039872" y="0"/>
                  </a:moveTo>
                  <a:lnTo>
                    <a:pt x="206120" y="0"/>
                  </a:lnTo>
                  <a:lnTo>
                    <a:pt x="158833" y="5446"/>
                  </a:lnTo>
                  <a:lnTo>
                    <a:pt x="115438" y="20958"/>
                  </a:lnTo>
                  <a:lnTo>
                    <a:pt x="77168" y="45296"/>
                  </a:lnTo>
                  <a:lnTo>
                    <a:pt x="45256" y="77221"/>
                  </a:lnTo>
                  <a:lnTo>
                    <a:pt x="20936" y="115494"/>
                  </a:lnTo>
                  <a:lnTo>
                    <a:pt x="5439" y="158873"/>
                  </a:lnTo>
                  <a:lnTo>
                    <a:pt x="0" y="206121"/>
                  </a:lnTo>
                  <a:lnTo>
                    <a:pt x="0" y="1855089"/>
                  </a:lnTo>
                  <a:lnTo>
                    <a:pt x="5439" y="1902336"/>
                  </a:lnTo>
                  <a:lnTo>
                    <a:pt x="20936" y="1945715"/>
                  </a:lnTo>
                  <a:lnTo>
                    <a:pt x="45256" y="1983988"/>
                  </a:lnTo>
                  <a:lnTo>
                    <a:pt x="77168" y="2015913"/>
                  </a:lnTo>
                  <a:lnTo>
                    <a:pt x="115438" y="2040251"/>
                  </a:lnTo>
                  <a:lnTo>
                    <a:pt x="158833" y="2055763"/>
                  </a:lnTo>
                  <a:lnTo>
                    <a:pt x="206120" y="2061210"/>
                  </a:lnTo>
                  <a:lnTo>
                    <a:pt x="3039872" y="2061210"/>
                  </a:lnTo>
                  <a:lnTo>
                    <a:pt x="3087119" y="2055763"/>
                  </a:lnTo>
                  <a:lnTo>
                    <a:pt x="3130498" y="2040251"/>
                  </a:lnTo>
                  <a:lnTo>
                    <a:pt x="3168771" y="2015913"/>
                  </a:lnTo>
                  <a:lnTo>
                    <a:pt x="3200696" y="1983988"/>
                  </a:lnTo>
                  <a:lnTo>
                    <a:pt x="3225034" y="1945715"/>
                  </a:lnTo>
                  <a:lnTo>
                    <a:pt x="3240546" y="1902336"/>
                  </a:lnTo>
                  <a:lnTo>
                    <a:pt x="3245992" y="1855089"/>
                  </a:lnTo>
                  <a:lnTo>
                    <a:pt x="3245992" y="206121"/>
                  </a:lnTo>
                  <a:lnTo>
                    <a:pt x="3240546" y="158873"/>
                  </a:lnTo>
                  <a:lnTo>
                    <a:pt x="3225034" y="115494"/>
                  </a:lnTo>
                  <a:lnTo>
                    <a:pt x="3200696" y="77221"/>
                  </a:lnTo>
                  <a:lnTo>
                    <a:pt x="3168771" y="45296"/>
                  </a:lnTo>
                  <a:lnTo>
                    <a:pt x="3130498" y="20958"/>
                  </a:lnTo>
                  <a:lnTo>
                    <a:pt x="3087119" y="5446"/>
                  </a:lnTo>
                  <a:lnTo>
                    <a:pt x="3039872" y="0"/>
                  </a:lnTo>
                  <a:close/>
                </a:path>
              </a:pathLst>
            </a:custGeom>
            <a:solidFill>
              <a:srgbClr val="CACACA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3546093" y="1180592"/>
              <a:ext cx="3246120" cy="2061210"/>
            </a:xfrm>
            <a:custGeom>
              <a:rect b="b" l="l" r="r" t="t"/>
              <a:pathLst>
                <a:path extrusionOk="0" h="2061210" w="3246120">
                  <a:moveTo>
                    <a:pt x="0" y="206121"/>
                  </a:moveTo>
                  <a:lnTo>
                    <a:pt x="5439" y="158873"/>
                  </a:lnTo>
                  <a:lnTo>
                    <a:pt x="20936" y="115494"/>
                  </a:lnTo>
                  <a:lnTo>
                    <a:pt x="45256" y="77221"/>
                  </a:lnTo>
                  <a:lnTo>
                    <a:pt x="77168" y="45296"/>
                  </a:lnTo>
                  <a:lnTo>
                    <a:pt x="115438" y="20958"/>
                  </a:lnTo>
                  <a:lnTo>
                    <a:pt x="158833" y="5446"/>
                  </a:lnTo>
                  <a:lnTo>
                    <a:pt x="206120" y="0"/>
                  </a:lnTo>
                  <a:lnTo>
                    <a:pt x="3039872" y="0"/>
                  </a:lnTo>
                  <a:lnTo>
                    <a:pt x="3087119" y="5446"/>
                  </a:lnTo>
                  <a:lnTo>
                    <a:pt x="3130498" y="20958"/>
                  </a:lnTo>
                  <a:lnTo>
                    <a:pt x="3168771" y="45296"/>
                  </a:lnTo>
                  <a:lnTo>
                    <a:pt x="3200696" y="77221"/>
                  </a:lnTo>
                  <a:lnTo>
                    <a:pt x="3225034" y="115494"/>
                  </a:lnTo>
                  <a:lnTo>
                    <a:pt x="3240546" y="158873"/>
                  </a:lnTo>
                  <a:lnTo>
                    <a:pt x="3245992" y="206121"/>
                  </a:lnTo>
                  <a:lnTo>
                    <a:pt x="3245992" y="1855089"/>
                  </a:lnTo>
                  <a:lnTo>
                    <a:pt x="3240546" y="1902336"/>
                  </a:lnTo>
                  <a:lnTo>
                    <a:pt x="3225034" y="1945715"/>
                  </a:lnTo>
                  <a:lnTo>
                    <a:pt x="3200696" y="1983988"/>
                  </a:lnTo>
                  <a:lnTo>
                    <a:pt x="3168771" y="2015913"/>
                  </a:lnTo>
                  <a:lnTo>
                    <a:pt x="3130498" y="2040251"/>
                  </a:lnTo>
                  <a:lnTo>
                    <a:pt x="3087119" y="2055763"/>
                  </a:lnTo>
                  <a:lnTo>
                    <a:pt x="3039872" y="2061210"/>
                  </a:lnTo>
                  <a:lnTo>
                    <a:pt x="206120" y="2061210"/>
                  </a:lnTo>
                  <a:lnTo>
                    <a:pt x="158833" y="2055763"/>
                  </a:lnTo>
                  <a:lnTo>
                    <a:pt x="115438" y="2040251"/>
                  </a:lnTo>
                  <a:lnTo>
                    <a:pt x="77168" y="2015913"/>
                  </a:lnTo>
                  <a:lnTo>
                    <a:pt x="45256" y="1983988"/>
                  </a:lnTo>
                  <a:lnTo>
                    <a:pt x="20936" y="1945715"/>
                  </a:lnTo>
                  <a:lnTo>
                    <a:pt x="5439" y="1902336"/>
                  </a:lnTo>
                  <a:lnTo>
                    <a:pt x="0" y="1855089"/>
                  </a:lnTo>
                  <a:lnTo>
                    <a:pt x="0" y="206121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21"/>
          <p:cNvSpPr txBox="1"/>
          <p:nvPr/>
        </p:nvSpPr>
        <p:spPr>
          <a:xfrm>
            <a:off x="4876927" y="1776222"/>
            <a:ext cx="584200" cy="742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endParaRPr sz="4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69" name="Google Shape;269;p21"/>
          <p:cNvGrpSpPr/>
          <p:nvPr/>
        </p:nvGrpSpPr>
        <p:grpSpPr>
          <a:xfrm>
            <a:off x="1201737" y="3843146"/>
            <a:ext cx="3606737" cy="2404491"/>
            <a:chOff x="1201737" y="3843146"/>
            <a:chExt cx="3606737" cy="2404491"/>
          </a:xfrm>
        </p:grpSpPr>
        <p:sp>
          <p:nvSpPr>
            <p:cNvPr id="270" name="Google Shape;270;p21"/>
            <p:cNvSpPr/>
            <p:nvPr/>
          </p:nvSpPr>
          <p:spPr>
            <a:xfrm>
              <a:off x="1201737" y="3843146"/>
              <a:ext cx="3246120" cy="2061845"/>
            </a:xfrm>
            <a:custGeom>
              <a:rect b="b" l="l" r="r" t="t"/>
              <a:pathLst>
                <a:path extrusionOk="0" h="2061845" w="3246120">
                  <a:moveTo>
                    <a:pt x="3039808" y="0"/>
                  </a:moveTo>
                  <a:lnTo>
                    <a:pt x="206184" y="0"/>
                  </a:lnTo>
                  <a:lnTo>
                    <a:pt x="158893" y="5446"/>
                  </a:lnTo>
                  <a:lnTo>
                    <a:pt x="115489" y="20958"/>
                  </a:lnTo>
                  <a:lnTo>
                    <a:pt x="77207" y="45296"/>
                  </a:lnTo>
                  <a:lnTo>
                    <a:pt x="45281" y="77221"/>
                  </a:lnTo>
                  <a:lnTo>
                    <a:pt x="20948" y="115494"/>
                  </a:lnTo>
                  <a:lnTo>
                    <a:pt x="5443" y="158873"/>
                  </a:lnTo>
                  <a:lnTo>
                    <a:pt x="0" y="206120"/>
                  </a:lnTo>
                  <a:lnTo>
                    <a:pt x="0" y="1855139"/>
                  </a:lnTo>
                  <a:lnTo>
                    <a:pt x="5443" y="1902399"/>
                  </a:lnTo>
                  <a:lnTo>
                    <a:pt x="20948" y="1945783"/>
                  </a:lnTo>
                  <a:lnTo>
                    <a:pt x="45281" y="1984054"/>
                  </a:lnTo>
                  <a:lnTo>
                    <a:pt x="77207" y="2015976"/>
                  </a:lnTo>
                  <a:lnTo>
                    <a:pt x="115489" y="2040309"/>
                  </a:lnTo>
                  <a:lnTo>
                    <a:pt x="158893" y="2055816"/>
                  </a:lnTo>
                  <a:lnTo>
                    <a:pt x="206184" y="2061260"/>
                  </a:lnTo>
                  <a:lnTo>
                    <a:pt x="3039808" y="2061260"/>
                  </a:lnTo>
                  <a:lnTo>
                    <a:pt x="3087095" y="2055816"/>
                  </a:lnTo>
                  <a:lnTo>
                    <a:pt x="3130490" y="2040309"/>
                  </a:lnTo>
                  <a:lnTo>
                    <a:pt x="3168760" y="2015976"/>
                  </a:lnTo>
                  <a:lnTo>
                    <a:pt x="3200672" y="1984054"/>
                  </a:lnTo>
                  <a:lnTo>
                    <a:pt x="3224993" y="1945783"/>
                  </a:lnTo>
                  <a:lnTo>
                    <a:pt x="3240489" y="1902399"/>
                  </a:lnTo>
                  <a:lnTo>
                    <a:pt x="3245929" y="1855139"/>
                  </a:lnTo>
                  <a:lnTo>
                    <a:pt x="3245929" y="206120"/>
                  </a:lnTo>
                  <a:lnTo>
                    <a:pt x="3240489" y="158873"/>
                  </a:lnTo>
                  <a:lnTo>
                    <a:pt x="3224993" y="115494"/>
                  </a:lnTo>
                  <a:lnTo>
                    <a:pt x="3200672" y="77221"/>
                  </a:lnTo>
                  <a:lnTo>
                    <a:pt x="3168760" y="45296"/>
                  </a:lnTo>
                  <a:lnTo>
                    <a:pt x="3130490" y="20958"/>
                  </a:lnTo>
                  <a:lnTo>
                    <a:pt x="3087095" y="5446"/>
                  </a:lnTo>
                  <a:lnTo>
                    <a:pt x="3039808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1201737" y="3843146"/>
              <a:ext cx="3246120" cy="2061845"/>
            </a:xfrm>
            <a:custGeom>
              <a:rect b="b" l="l" r="r" t="t"/>
              <a:pathLst>
                <a:path extrusionOk="0" h="2061845" w="3246120">
                  <a:moveTo>
                    <a:pt x="0" y="206120"/>
                  </a:moveTo>
                  <a:lnTo>
                    <a:pt x="5443" y="158873"/>
                  </a:lnTo>
                  <a:lnTo>
                    <a:pt x="20948" y="115494"/>
                  </a:lnTo>
                  <a:lnTo>
                    <a:pt x="45281" y="77221"/>
                  </a:lnTo>
                  <a:lnTo>
                    <a:pt x="77207" y="45296"/>
                  </a:lnTo>
                  <a:lnTo>
                    <a:pt x="115489" y="20958"/>
                  </a:lnTo>
                  <a:lnTo>
                    <a:pt x="158893" y="5446"/>
                  </a:lnTo>
                  <a:lnTo>
                    <a:pt x="206184" y="0"/>
                  </a:lnTo>
                  <a:lnTo>
                    <a:pt x="3039808" y="0"/>
                  </a:lnTo>
                  <a:lnTo>
                    <a:pt x="3087095" y="5446"/>
                  </a:lnTo>
                  <a:lnTo>
                    <a:pt x="3130490" y="20958"/>
                  </a:lnTo>
                  <a:lnTo>
                    <a:pt x="3168760" y="45296"/>
                  </a:lnTo>
                  <a:lnTo>
                    <a:pt x="3200672" y="77221"/>
                  </a:lnTo>
                  <a:lnTo>
                    <a:pt x="3224993" y="115494"/>
                  </a:lnTo>
                  <a:lnTo>
                    <a:pt x="3240489" y="158873"/>
                  </a:lnTo>
                  <a:lnTo>
                    <a:pt x="3245929" y="206120"/>
                  </a:lnTo>
                  <a:lnTo>
                    <a:pt x="3245929" y="1855139"/>
                  </a:lnTo>
                  <a:lnTo>
                    <a:pt x="3240489" y="1902399"/>
                  </a:lnTo>
                  <a:lnTo>
                    <a:pt x="3224993" y="1945783"/>
                  </a:lnTo>
                  <a:lnTo>
                    <a:pt x="3200672" y="1984054"/>
                  </a:lnTo>
                  <a:lnTo>
                    <a:pt x="3168760" y="2015976"/>
                  </a:lnTo>
                  <a:lnTo>
                    <a:pt x="3130490" y="2040309"/>
                  </a:lnTo>
                  <a:lnTo>
                    <a:pt x="3087095" y="2055816"/>
                  </a:lnTo>
                  <a:lnTo>
                    <a:pt x="3039808" y="2061260"/>
                  </a:lnTo>
                  <a:lnTo>
                    <a:pt x="206184" y="2061260"/>
                  </a:lnTo>
                  <a:lnTo>
                    <a:pt x="158893" y="2055816"/>
                  </a:lnTo>
                  <a:lnTo>
                    <a:pt x="115489" y="2040309"/>
                  </a:lnTo>
                  <a:lnTo>
                    <a:pt x="77207" y="2015976"/>
                  </a:lnTo>
                  <a:lnTo>
                    <a:pt x="45281" y="1984054"/>
                  </a:lnTo>
                  <a:lnTo>
                    <a:pt x="20948" y="1945783"/>
                  </a:lnTo>
                  <a:lnTo>
                    <a:pt x="5443" y="1902399"/>
                  </a:lnTo>
                  <a:lnTo>
                    <a:pt x="0" y="1855139"/>
                  </a:lnTo>
                  <a:lnTo>
                    <a:pt x="0" y="20612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1562354" y="4185792"/>
              <a:ext cx="3246120" cy="2061845"/>
            </a:xfrm>
            <a:custGeom>
              <a:rect b="b" l="l" r="r" t="t"/>
              <a:pathLst>
                <a:path extrusionOk="0" h="2061845" w="3246120">
                  <a:moveTo>
                    <a:pt x="3039872" y="0"/>
                  </a:moveTo>
                  <a:lnTo>
                    <a:pt x="206121" y="0"/>
                  </a:lnTo>
                  <a:lnTo>
                    <a:pt x="158873" y="5446"/>
                  </a:lnTo>
                  <a:lnTo>
                    <a:pt x="115494" y="20958"/>
                  </a:lnTo>
                  <a:lnTo>
                    <a:pt x="77221" y="45296"/>
                  </a:lnTo>
                  <a:lnTo>
                    <a:pt x="45296" y="77221"/>
                  </a:lnTo>
                  <a:lnTo>
                    <a:pt x="20958" y="115494"/>
                  </a:lnTo>
                  <a:lnTo>
                    <a:pt x="5446" y="158873"/>
                  </a:lnTo>
                  <a:lnTo>
                    <a:pt x="0" y="206120"/>
                  </a:lnTo>
                  <a:lnTo>
                    <a:pt x="0" y="1855127"/>
                  </a:lnTo>
                  <a:lnTo>
                    <a:pt x="5446" y="1902386"/>
                  </a:lnTo>
                  <a:lnTo>
                    <a:pt x="20958" y="1945770"/>
                  </a:lnTo>
                  <a:lnTo>
                    <a:pt x="45296" y="1984042"/>
                  </a:lnTo>
                  <a:lnTo>
                    <a:pt x="77221" y="2015963"/>
                  </a:lnTo>
                  <a:lnTo>
                    <a:pt x="115494" y="2040296"/>
                  </a:lnTo>
                  <a:lnTo>
                    <a:pt x="158873" y="2055803"/>
                  </a:lnTo>
                  <a:lnTo>
                    <a:pt x="206121" y="2061248"/>
                  </a:lnTo>
                  <a:lnTo>
                    <a:pt x="3039872" y="2061248"/>
                  </a:lnTo>
                  <a:lnTo>
                    <a:pt x="3087159" y="2055803"/>
                  </a:lnTo>
                  <a:lnTo>
                    <a:pt x="3130554" y="2040296"/>
                  </a:lnTo>
                  <a:lnTo>
                    <a:pt x="3168824" y="2015963"/>
                  </a:lnTo>
                  <a:lnTo>
                    <a:pt x="3200736" y="1984042"/>
                  </a:lnTo>
                  <a:lnTo>
                    <a:pt x="3225056" y="1945770"/>
                  </a:lnTo>
                  <a:lnTo>
                    <a:pt x="3240553" y="1902386"/>
                  </a:lnTo>
                  <a:lnTo>
                    <a:pt x="3245993" y="1855127"/>
                  </a:lnTo>
                  <a:lnTo>
                    <a:pt x="3245993" y="206120"/>
                  </a:lnTo>
                  <a:lnTo>
                    <a:pt x="3240553" y="158873"/>
                  </a:lnTo>
                  <a:lnTo>
                    <a:pt x="3225056" y="115494"/>
                  </a:lnTo>
                  <a:lnTo>
                    <a:pt x="3200736" y="77221"/>
                  </a:lnTo>
                  <a:lnTo>
                    <a:pt x="3168824" y="45296"/>
                  </a:lnTo>
                  <a:lnTo>
                    <a:pt x="3130554" y="20958"/>
                  </a:lnTo>
                  <a:lnTo>
                    <a:pt x="3087159" y="5446"/>
                  </a:lnTo>
                  <a:lnTo>
                    <a:pt x="3039872" y="0"/>
                  </a:lnTo>
                  <a:close/>
                </a:path>
              </a:pathLst>
            </a:custGeom>
            <a:solidFill>
              <a:srgbClr val="FFFFFF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1562354" y="4185792"/>
              <a:ext cx="3246120" cy="2061845"/>
            </a:xfrm>
            <a:custGeom>
              <a:rect b="b" l="l" r="r" t="t"/>
              <a:pathLst>
                <a:path extrusionOk="0" h="2061845" w="3246120">
                  <a:moveTo>
                    <a:pt x="0" y="206120"/>
                  </a:moveTo>
                  <a:lnTo>
                    <a:pt x="5446" y="158873"/>
                  </a:lnTo>
                  <a:lnTo>
                    <a:pt x="20958" y="115494"/>
                  </a:lnTo>
                  <a:lnTo>
                    <a:pt x="45296" y="77221"/>
                  </a:lnTo>
                  <a:lnTo>
                    <a:pt x="77221" y="45296"/>
                  </a:lnTo>
                  <a:lnTo>
                    <a:pt x="115494" y="20958"/>
                  </a:lnTo>
                  <a:lnTo>
                    <a:pt x="158873" y="5446"/>
                  </a:lnTo>
                  <a:lnTo>
                    <a:pt x="206121" y="0"/>
                  </a:lnTo>
                  <a:lnTo>
                    <a:pt x="3039872" y="0"/>
                  </a:lnTo>
                  <a:lnTo>
                    <a:pt x="3087159" y="5446"/>
                  </a:lnTo>
                  <a:lnTo>
                    <a:pt x="3130554" y="20958"/>
                  </a:lnTo>
                  <a:lnTo>
                    <a:pt x="3168824" y="45296"/>
                  </a:lnTo>
                  <a:lnTo>
                    <a:pt x="3200736" y="77221"/>
                  </a:lnTo>
                  <a:lnTo>
                    <a:pt x="3225056" y="115494"/>
                  </a:lnTo>
                  <a:lnTo>
                    <a:pt x="3240553" y="158873"/>
                  </a:lnTo>
                  <a:lnTo>
                    <a:pt x="3245993" y="206120"/>
                  </a:lnTo>
                  <a:lnTo>
                    <a:pt x="3245993" y="1855127"/>
                  </a:lnTo>
                  <a:lnTo>
                    <a:pt x="3240553" y="1902386"/>
                  </a:lnTo>
                  <a:lnTo>
                    <a:pt x="3225056" y="1945770"/>
                  </a:lnTo>
                  <a:lnTo>
                    <a:pt x="3200736" y="1984042"/>
                  </a:lnTo>
                  <a:lnTo>
                    <a:pt x="3168824" y="2015963"/>
                  </a:lnTo>
                  <a:lnTo>
                    <a:pt x="3130554" y="2040296"/>
                  </a:lnTo>
                  <a:lnTo>
                    <a:pt x="3087159" y="2055803"/>
                  </a:lnTo>
                  <a:lnTo>
                    <a:pt x="3039872" y="2061248"/>
                  </a:lnTo>
                  <a:lnTo>
                    <a:pt x="206121" y="2061248"/>
                  </a:lnTo>
                  <a:lnTo>
                    <a:pt x="158873" y="2055803"/>
                  </a:lnTo>
                  <a:lnTo>
                    <a:pt x="115494" y="2040296"/>
                  </a:lnTo>
                  <a:lnTo>
                    <a:pt x="77221" y="2015963"/>
                  </a:lnTo>
                  <a:lnTo>
                    <a:pt x="45296" y="1984042"/>
                  </a:lnTo>
                  <a:lnTo>
                    <a:pt x="20958" y="1945770"/>
                  </a:lnTo>
                  <a:lnTo>
                    <a:pt x="5446" y="1902386"/>
                  </a:lnTo>
                  <a:lnTo>
                    <a:pt x="0" y="1855127"/>
                  </a:lnTo>
                  <a:lnTo>
                    <a:pt x="0" y="20612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" name="Google Shape;274;p21"/>
          <p:cNvSpPr txBox="1"/>
          <p:nvPr/>
        </p:nvSpPr>
        <p:spPr>
          <a:xfrm>
            <a:off x="2062098" y="4470653"/>
            <a:ext cx="2249170" cy="13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375">
            <a:spAutoFit/>
          </a:bodyPr>
          <a:lstStyle/>
          <a:p>
            <a:pPr indent="-727710" lvl="0" marL="739775" marR="5080" rtl="0" algn="l">
              <a:lnSpc>
                <a:spcPct val="1042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  OS</a:t>
            </a:r>
            <a:endParaRPr sz="4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75" name="Google Shape;275;p21"/>
          <p:cNvGrpSpPr/>
          <p:nvPr/>
        </p:nvGrpSpPr>
        <p:grpSpPr>
          <a:xfrm>
            <a:off x="5169027" y="3843146"/>
            <a:ext cx="3606800" cy="2404491"/>
            <a:chOff x="5169027" y="3843146"/>
            <a:chExt cx="3606800" cy="2404491"/>
          </a:xfrm>
        </p:grpSpPr>
        <p:sp>
          <p:nvSpPr>
            <p:cNvPr id="276" name="Google Shape;276;p21"/>
            <p:cNvSpPr/>
            <p:nvPr/>
          </p:nvSpPr>
          <p:spPr>
            <a:xfrm>
              <a:off x="5169027" y="3843146"/>
              <a:ext cx="3246120" cy="2061845"/>
            </a:xfrm>
            <a:custGeom>
              <a:rect b="b" l="l" r="r" t="t"/>
              <a:pathLst>
                <a:path extrusionOk="0" h="2061845" w="3246120">
                  <a:moveTo>
                    <a:pt x="3039872" y="0"/>
                  </a:moveTo>
                  <a:lnTo>
                    <a:pt x="206121" y="0"/>
                  </a:lnTo>
                  <a:lnTo>
                    <a:pt x="158873" y="5446"/>
                  </a:lnTo>
                  <a:lnTo>
                    <a:pt x="115494" y="20958"/>
                  </a:lnTo>
                  <a:lnTo>
                    <a:pt x="77221" y="45296"/>
                  </a:lnTo>
                  <a:lnTo>
                    <a:pt x="45296" y="77221"/>
                  </a:lnTo>
                  <a:lnTo>
                    <a:pt x="20958" y="115494"/>
                  </a:lnTo>
                  <a:lnTo>
                    <a:pt x="5446" y="158873"/>
                  </a:lnTo>
                  <a:lnTo>
                    <a:pt x="0" y="206120"/>
                  </a:lnTo>
                  <a:lnTo>
                    <a:pt x="0" y="1855139"/>
                  </a:lnTo>
                  <a:lnTo>
                    <a:pt x="5446" y="1902399"/>
                  </a:lnTo>
                  <a:lnTo>
                    <a:pt x="20958" y="1945783"/>
                  </a:lnTo>
                  <a:lnTo>
                    <a:pt x="45296" y="1984054"/>
                  </a:lnTo>
                  <a:lnTo>
                    <a:pt x="77221" y="2015976"/>
                  </a:lnTo>
                  <a:lnTo>
                    <a:pt x="115494" y="2040309"/>
                  </a:lnTo>
                  <a:lnTo>
                    <a:pt x="158873" y="2055816"/>
                  </a:lnTo>
                  <a:lnTo>
                    <a:pt x="206121" y="2061260"/>
                  </a:lnTo>
                  <a:lnTo>
                    <a:pt x="3039872" y="2061260"/>
                  </a:lnTo>
                  <a:lnTo>
                    <a:pt x="3087119" y="2055816"/>
                  </a:lnTo>
                  <a:lnTo>
                    <a:pt x="3130498" y="2040309"/>
                  </a:lnTo>
                  <a:lnTo>
                    <a:pt x="3168771" y="2015976"/>
                  </a:lnTo>
                  <a:lnTo>
                    <a:pt x="3200696" y="1984054"/>
                  </a:lnTo>
                  <a:lnTo>
                    <a:pt x="3225034" y="1945783"/>
                  </a:lnTo>
                  <a:lnTo>
                    <a:pt x="3240546" y="1902399"/>
                  </a:lnTo>
                  <a:lnTo>
                    <a:pt x="3245993" y="1855139"/>
                  </a:lnTo>
                  <a:lnTo>
                    <a:pt x="3245993" y="206120"/>
                  </a:lnTo>
                  <a:lnTo>
                    <a:pt x="3240546" y="158873"/>
                  </a:lnTo>
                  <a:lnTo>
                    <a:pt x="3225034" y="115494"/>
                  </a:lnTo>
                  <a:lnTo>
                    <a:pt x="3200696" y="77221"/>
                  </a:lnTo>
                  <a:lnTo>
                    <a:pt x="3168771" y="45296"/>
                  </a:lnTo>
                  <a:lnTo>
                    <a:pt x="3130498" y="20958"/>
                  </a:lnTo>
                  <a:lnTo>
                    <a:pt x="3087119" y="5446"/>
                  </a:lnTo>
                  <a:lnTo>
                    <a:pt x="3039872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5169027" y="3843146"/>
              <a:ext cx="3246120" cy="2061845"/>
            </a:xfrm>
            <a:custGeom>
              <a:rect b="b" l="l" r="r" t="t"/>
              <a:pathLst>
                <a:path extrusionOk="0" h="2061845" w="3246120">
                  <a:moveTo>
                    <a:pt x="0" y="206120"/>
                  </a:moveTo>
                  <a:lnTo>
                    <a:pt x="5446" y="158873"/>
                  </a:lnTo>
                  <a:lnTo>
                    <a:pt x="20958" y="115494"/>
                  </a:lnTo>
                  <a:lnTo>
                    <a:pt x="45296" y="77221"/>
                  </a:lnTo>
                  <a:lnTo>
                    <a:pt x="77221" y="45296"/>
                  </a:lnTo>
                  <a:lnTo>
                    <a:pt x="115494" y="20958"/>
                  </a:lnTo>
                  <a:lnTo>
                    <a:pt x="158873" y="5446"/>
                  </a:lnTo>
                  <a:lnTo>
                    <a:pt x="206121" y="0"/>
                  </a:lnTo>
                  <a:lnTo>
                    <a:pt x="3039872" y="0"/>
                  </a:lnTo>
                  <a:lnTo>
                    <a:pt x="3087119" y="5446"/>
                  </a:lnTo>
                  <a:lnTo>
                    <a:pt x="3130498" y="20958"/>
                  </a:lnTo>
                  <a:lnTo>
                    <a:pt x="3168771" y="45296"/>
                  </a:lnTo>
                  <a:lnTo>
                    <a:pt x="3200696" y="77221"/>
                  </a:lnTo>
                  <a:lnTo>
                    <a:pt x="3225034" y="115494"/>
                  </a:lnTo>
                  <a:lnTo>
                    <a:pt x="3240546" y="158873"/>
                  </a:lnTo>
                  <a:lnTo>
                    <a:pt x="3245993" y="206120"/>
                  </a:lnTo>
                  <a:lnTo>
                    <a:pt x="3245993" y="1855139"/>
                  </a:lnTo>
                  <a:lnTo>
                    <a:pt x="3240546" y="1902399"/>
                  </a:lnTo>
                  <a:lnTo>
                    <a:pt x="3225034" y="1945783"/>
                  </a:lnTo>
                  <a:lnTo>
                    <a:pt x="3200696" y="1984054"/>
                  </a:lnTo>
                  <a:lnTo>
                    <a:pt x="3168771" y="2015976"/>
                  </a:lnTo>
                  <a:lnTo>
                    <a:pt x="3130498" y="2040309"/>
                  </a:lnTo>
                  <a:lnTo>
                    <a:pt x="3087119" y="2055816"/>
                  </a:lnTo>
                  <a:lnTo>
                    <a:pt x="3039872" y="2061260"/>
                  </a:lnTo>
                  <a:lnTo>
                    <a:pt x="206121" y="2061260"/>
                  </a:lnTo>
                  <a:lnTo>
                    <a:pt x="158873" y="2055816"/>
                  </a:lnTo>
                  <a:lnTo>
                    <a:pt x="115494" y="2040309"/>
                  </a:lnTo>
                  <a:lnTo>
                    <a:pt x="77221" y="2015976"/>
                  </a:lnTo>
                  <a:lnTo>
                    <a:pt x="45296" y="1984054"/>
                  </a:lnTo>
                  <a:lnTo>
                    <a:pt x="20958" y="1945783"/>
                  </a:lnTo>
                  <a:lnTo>
                    <a:pt x="5446" y="1902399"/>
                  </a:lnTo>
                  <a:lnTo>
                    <a:pt x="0" y="1855139"/>
                  </a:lnTo>
                  <a:lnTo>
                    <a:pt x="0" y="206120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5529707" y="4185792"/>
              <a:ext cx="3246120" cy="2061845"/>
            </a:xfrm>
            <a:custGeom>
              <a:rect b="b" l="l" r="r" t="t"/>
              <a:pathLst>
                <a:path extrusionOk="0" h="2061845" w="3246120">
                  <a:moveTo>
                    <a:pt x="3039871" y="0"/>
                  </a:moveTo>
                  <a:lnTo>
                    <a:pt x="206120" y="0"/>
                  </a:lnTo>
                  <a:lnTo>
                    <a:pt x="158873" y="5446"/>
                  </a:lnTo>
                  <a:lnTo>
                    <a:pt x="115494" y="20958"/>
                  </a:lnTo>
                  <a:lnTo>
                    <a:pt x="77221" y="45296"/>
                  </a:lnTo>
                  <a:lnTo>
                    <a:pt x="45296" y="77221"/>
                  </a:lnTo>
                  <a:lnTo>
                    <a:pt x="20958" y="115494"/>
                  </a:lnTo>
                  <a:lnTo>
                    <a:pt x="5446" y="158873"/>
                  </a:lnTo>
                  <a:lnTo>
                    <a:pt x="0" y="206120"/>
                  </a:lnTo>
                  <a:lnTo>
                    <a:pt x="0" y="1855127"/>
                  </a:lnTo>
                  <a:lnTo>
                    <a:pt x="5446" y="1902386"/>
                  </a:lnTo>
                  <a:lnTo>
                    <a:pt x="20958" y="1945770"/>
                  </a:lnTo>
                  <a:lnTo>
                    <a:pt x="45296" y="1984042"/>
                  </a:lnTo>
                  <a:lnTo>
                    <a:pt x="77221" y="2015963"/>
                  </a:lnTo>
                  <a:lnTo>
                    <a:pt x="115494" y="2040296"/>
                  </a:lnTo>
                  <a:lnTo>
                    <a:pt x="158873" y="2055803"/>
                  </a:lnTo>
                  <a:lnTo>
                    <a:pt x="206120" y="2061248"/>
                  </a:lnTo>
                  <a:lnTo>
                    <a:pt x="3039871" y="2061248"/>
                  </a:lnTo>
                  <a:lnTo>
                    <a:pt x="3087119" y="2055803"/>
                  </a:lnTo>
                  <a:lnTo>
                    <a:pt x="3130498" y="2040296"/>
                  </a:lnTo>
                  <a:lnTo>
                    <a:pt x="3168771" y="2015963"/>
                  </a:lnTo>
                  <a:lnTo>
                    <a:pt x="3200696" y="1984042"/>
                  </a:lnTo>
                  <a:lnTo>
                    <a:pt x="3225034" y="1945770"/>
                  </a:lnTo>
                  <a:lnTo>
                    <a:pt x="3240546" y="1902386"/>
                  </a:lnTo>
                  <a:lnTo>
                    <a:pt x="3245992" y="1855127"/>
                  </a:lnTo>
                  <a:lnTo>
                    <a:pt x="3245992" y="206120"/>
                  </a:lnTo>
                  <a:lnTo>
                    <a:pt x="3240546" y="158873"/>
                  </a:lnTo>
                  <a:lnTo>
                    <a:pt x="3225034" y="115494"/>
                  </a:lnTo>
                  <a:lnTo>
                    <a:pt x="3200696" y="77221"/>
                  </a:lnTo>
                  <a:lnTo>
                    <a:pt x="3168771" y="45296"/>
                  </a:lnTo>
                  <a:lnTo>
                    <a:pt x="3130498" y="20958"/>
                  </a:lnTo>
                  <a:lnTo>
                    <a:pt x="3087119" y="5446"/>
                  </a:lnTo>
                  <a:lnTo>
                    <a:pt x="3039871" y="0"/>
                  </a:lnTo>
                  <a:close/>
                </a:path>
              </a:pathLst>
            </a:custGeom>
            <a:solidFill>
              <a:srgbClr val="FFFFFF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5529707" y="4185792"/>
              <a:ext cx="3246120" cy="2061845"/>
            </a:xfrm>
            <a:custGeom>
              <a:rect b="b" l="l" r="r" t="t"/>
              <a:pathLst>
                <a:path extrusionOk="0" h="2061845" w="3246120">
                  <a:moveTo>
                    <a:pt x="0" y="206120"/>
                  </a:moveTo>
                  <a:lnTo>
                    <a:pt x="5446" y="158873"/>
                  </a:lnTo>
                  <a:lnTo>
                    <a:pt x="20958" y="115494"/>
                  </a:lnTo>
                  <a:lnTo>
                    <a:pt x="45296" y="77221"/>
                  </a:lnTo>
                  <a:lnTo>
                    <a:pt x="77221" y="45296"/>
                  </a:lnTo>
                  <a:lnTo>
                    <a:pt x="115494" y="20958"/>
                  </a:lnTo>
                  <a:lnTo>
                    <a:pt x="158873" y="5446"/>
                  </a:lnTo>
                  <a:lnTo>
                    <a:pt x="206120" y="0"/>
                  </a:lnTo>
                  <a:lnTo>
                    <a:pt x="3039871" y="0"/>
                  </a:lnTo>
                  <a:lnTo>
                    <a:pt x="3087119" y="5446"/>
                  </a:lnTo>
                  <a:lnTo>
                    <a:pt x="3130498" y="20958"/>
                  </a:lnTo>
                  <a:lnTo>
                    <a:pt x="3168771" y="45296"/>
                  </a:lnTo>
                  <a:lnTo>
                    <a:pt x="3200696" y="77221"/>
                  </a:lnTo>
                  <a:lnTo>
                    <a:pt x="3225034" y="115494"/>
                  </a:lnTo>
                  <a:lnTo>
                    <a:pt x="3240546" y="158873"/>
                  </a:lnTo>
                  <a:lnTo>
                    <a:pt x="3245992" y="206120"/>
                  </a:lnTo>
                  <a:lnTo>
                    <a:pt x="3245992" y="1855127"/>
                  </a:lnTo>
                  <a:lnTo>
                    <a:pt x="3240546" y="1902386"/>
                  </a:lnTo>
                  <a:lnTo>
                    <a:pt x="3225034" y="1945770"/>
                  </a:lnTo>
                  <a:lnTo>
                    <a:pt x="3200696" y="1984042"/>
                  </a:lnTo>
                  <a:lnTo>
                    <a:pt x="3168771" y="2015963"/>
                  </a:lnTo>
                  <a:lnTo>
                    <a:pt x="3130498" y="2040296"/>
                  </a:lnTo>
                  <a:lnTo>
                    <a:pt x="3087119" y="2055803"/>
                  </a:lnTo>
                  <a:lnTo>
                    <a:pt x="3039871" y="2061248"/>
                  </a:lnTo>
                  <a:lnTo>
                    <a:pt x="206120" y="2061248"/>
                  </a:lnTo>
                  <a:lnTo>
                    <a:pt x="158873" y="2055803"/>
                  </a:lnTo>
                  <a:lnTo>
                    <a:pt x="115494" y="2040296"/>
                  </a:lnTo>
                  <a:lnTo>
                    <a:pt x="77221" y="2015963"/>
                  </a:lnTo>
                  <a:lnTo>
                    <a:pt x="45296" y="1984042"/>
                  </a:lnTo>
                  <a:lnTo>
                    <a:pt x="20958" y="1945770"/>
                  </a:lnTo>
                  <a:lnTo>
                    <a:pt x="5446" y="1902386"/>
                  </a:lnTo>
                  <a:lnTo>
                    <a:pt x="0" y="1855127"/>
                  </a:lnTo>
                  <a:lnTo>
                    <a:pt x="0" y="206120"/>
                  </a:lnTo>
                  <a:close/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21"/>
          <p:cNvSpPr txBox="1"/>
          <p:nvPr/>
        </p:nvSpPr>
        <p:spPr>
          <a:xfrm>
            <a:off x="5758688" y="4470653"/>
            <a:ext cx="2789555" cy="13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375">
            <a:spAutoFit/>
          </a:bodyPr>
          <a:lstStyle/>
          <a:p>
            <a:pPr indent="-998855" lvl="0" marL="1010919" marR="5080" rtl="0" algn="l">
              <a:lnSpc>
                <a:spcPct val="1042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Distributed  OS</a:t>
            </a:r>
            <a:endParaRPr sz="4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/>
          <p:nvPr/>
        </p:nvSpPr>
        <p:spPr>
          <a:xfrm>
            <a:off x="1162812" y="341376"/>
            <a:ext cx="3236976" cy="121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2"/>
          <p:cNvSpPr txBox="1"/>
          <p:nvPr>
            <p:ph type="title"/>
          </p:nvPr>
        </p:nvSpPr>
        <p:spPr>
          <a:xfrm>
            <a:off x="1524000" y="228600"/>
            <a:ext cx="33060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300">
                <a:latin typeface="Trebuchet MS"/>
                <a:ea typeface="Trebuchet MS"/>
                <a:cs typeface="Trebuchet MS"/>
                <a:sym typeface="Trebuchet MS"/>
              </a:rPr>
              <a:t>Differences</a:t>
            </a:r>
            <a:endParaRPr sz="4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89" name="Google Shape;289;p22"/>
          <p:cNvGraphicFramePr/>
          <p:nvPr/>
        </p:nvGraphicFramePr>
        <p:xfrm>
          <a:off x="1371600" y="23635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{BE533CAD-223A-4A48-924A-0C87430051B7}</a:tableStyleId>
              </a:tblPr>
              <a:tblGrid>
                <a:gridCol w="1543050"/>
                <a:gridCol w="3105775"/>
                <a:gridCol w="2850525"/>
              </a:tblGrid>
              <a:tr h="2865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Metrics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9D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Network OS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9D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Distributed OS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9DD1"/>
                    </a:solidFill>
                  </a:tcPr>
                </a:tc>
              </a:tr>
              <a:tr h="772000">
                <a:tc>
                  <a:txBody>
                    <a:bodyPr/>
                    <a:lstStyle/>
                    <a:p>
                      <a:pPr indent="0" lvl="0" marL="91440" marR="65405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System  Image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7651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The Users are aware that  multiple systems are used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Virtual Uniprocessor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FED"/>
                    </a:solidFill>
                  </a:tcPr>
                </a:tc>
              </a:tr>
              <a:tr h="7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599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The User knows in which  machine his job is executed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Unaware of this information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52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User know where his/her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information is stored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Does not know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FED"/>
                    </a:solidFill>
                  </a:tcPr>
                </a:tc>
              </a:tr>
              <a:tr h="52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7493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Explicit commands for file  transfer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Same Commands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52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3759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Control over file placement is  manual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Automatic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FED"/>
                    </a:solidFill>
                  </a:tcPr>
                </a:tc>
              </a:tr>
              <a:tr h="286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22"/>
          <p:cNvSpPr txBox="1"/>
          <p:nvPr/>
        </p:nvSpPr>
        <p:spPr>
          <a:xfrm>
            <a:off x="1259325" y="902700"/>
            <a:ext cx="7239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network operating system is made up of 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and associated protocols that allow a set of computer network to be used together.</a:t>
            </a:r>
            <a:endParaRPr/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 distributed operating system is an ordinary centralized operating system but runs on multiple independent CPUs. 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" name="Google Shape;295;p23"/>
          <p:cNvGraphicFramePr/>
          <p:nvPr/>
        </p:nvGraphicFramePr>
        <p:xfrm>
          <a:off x="1470025" y="16939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{BE533CAD-223A-4A48-924A-0C87430051B7}</a:tableStyleId>
              </a:tblPr>
              <a:tblGrid>
                <a:gridCol w="1730375"/>
                <a:gridCol w="2877825"/>
                <a:gridCol w="2891150"/>
              </a:tblGrid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Metrics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9D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Network OS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9D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Distributed OS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9DD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Autonomy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Each Computer is independent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Not independent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FE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Have local OS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Common OS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Degree of autonomy is high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Low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FED"/>
                    </a:solidFill>
                  </a:tcPr>
                </a:tc>
              </a:tr>
              <a:tr h="914275">
                <a:tc>
                  <a:txBody>
                    <a:bodyPr/>
                    <a:lstStyle/>
                    <a:p>
                      <a:pPr indent="0" lvl="0" marL="91440" marR="50165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Fault  Tolerance  Capability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Little or No fault tolerance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capability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High Fault tolerance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914275">
                <a:tc>
                  <a:txBody>
                    <a:bodyPr/>
                    <a:lstStyle/>
                    <a:p>
                      <a:pPr indent="0" lvl="0" marL="91440" marR="50165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Example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Microsoft Windows Server 2003, Microsoft Windows Server 2008, UNIX, Linux</a:t>
                      </a:r>
                      <a:endParaRPr b="0"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AIX operating system for IBM RS/6000 computers.</a:t>
                      </a:r>
                      <a:endParaRPr/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Solaris operating system for SUN multiprocessor workstations. .</a:t>
                      </a:r>
                      <a:endParaRPr b="0"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296" name="Google Shape;296;p23"/>
          <p:cNvSpPr/>
          <p:nvPr/>
        </p:nvSpPr>
        <p:spPr>
          <a:xfrm>
            <a:off x="1162811" y="341375"/>
            <a:ext cx="3236976" cy="121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3"/>
          <p:cNvSpPr txBox="1"/>
          <p:nvPr>
            <p:ph type="title"/>
          </p:nvPr>
        </p:nvSpPr>
        <p:spPr>
          <a:xfrm>
            <a:off x="1514094" y="485978"/>
            <a:ext cx="2534285" cy="680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300">
                <a:latin typeface="Trebuchet MS"/>
                <a:ea typeface="Trebuchet MS"/>
                <a:cs typeface="Trebuchet MS"/>
                <a:sym typeface="Trebuchet MS"/>
              </a:rPr>
              <a:t>Differences</a:t>
            </a:r>
            <a:endParaRPr sz="4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23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/>
          <p:nvPr>
            <p:ph type="title"/>
          </p:nvPr>
        </p:nvSpPr>
        <p:spPr>
          <a:xfrm>
            <a:off x="1011969" y="91446"/>
            <a:ext cx="5646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ISSUES IN DESIGNING</a:t>
            </a:r>
            <a:endParaRPr/>
          </a:p>
        </p:txBody>
      </p:sp>
      <p:sp>
        <p:nvSpPr>
          <p:cNvPr id="304" name="Google Shape;304;p24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1011969" y="631954"/>
            <a:ext cx="44235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DISTRIBUTED OS</a:t>
            </a:r>
            <a:endParaRPr sz="3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1011975" y="1245150"/>
            <a:ext cx="80553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-274955" lvl="0" marL="287020" marR="53339" rtl="0" algn="l">
              <a:lnSpc>
                <a:spcPct val="108148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2200"/>
              <a:buFont typeface="Noto Sans Symbols"/>
              <a:buChar char="❖"/>
            </a:pP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Differences in the complexity of the Design between  traditional system and Distributed system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4955" lvl="0" marL="287020" marR="26669" rtl="0" algn="l">
              <a:lnSpc>
                <a:spcPct val="108148"/>
              </a:lnSpc>
              <a:spcBef>
                <a:spcPts val="600"/>
              </a:spcBef>
              <a:spcAft>
                <a:spcPts val="0"/>
              </a:spcAft>
              <a:buClr>
                <a:srgbClr val="00AF50"/>
              </a:buClr>
              <a:buSzPts val="2200"/>
              <a:buFont typeface="Noto Sans Symbols"/>
              <a:buChar char="❖"/>
            </a:pP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Centralized Os-User can request status information and  it is available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Distributed OS- cannot have Complete information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1085500" y="4012750"/>
            <a:ext cx="88407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about the system and not available to the user.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7655" lvl="0" marL="287655" marR="1979295" rtl="0" algn="l">
              <a:lnSpc>
                <a:spcPct val="1085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2200"/>
              <a:buFont typeface="Noto Sans Symbols"/>
              <a:buChar char="❖"/>
            </a:pP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Centralized Os- Resources are nearer  Distributed Os-Far away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4955" lvl="0" marL="28702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00AF50"/>
              </a:buClr>
              <a:buSzPts val="2200"/>
              <a:buFont typeface="Noto Sans Symbols"/>
              <a:buChar char="❖"/>
            </a:pP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Centralized Os- Common Clock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08148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Distributed OS- No Common clock,Lack of Up to date information (Delivery of messages – delayed/lost)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/>
          <p:nvPr>
            <p:ph type="title"/>
          </p:nvPr>
        </p:nvSpPr>
        <p:spPr>
          <a:xfrm>
            <a:off x="1027944" y="92934"/>
            <a:ext cx="20421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ISSUES</a:t>
            </a:r>
            <a:endParaRPr sz="4400"/>
          </a:p>
        </p:txBody>
      </p:sp>
      <p:sp>
        <p:nvSpPr>
          <p:cNvPr id="313" name="Google Shape;313;p25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4" name="Google Shape;314;p25"/>
          <p:cNvSpPr txBox="1"/>
          <p:nvPr/>
        </p:nvSpPr>
        <p:spPr>
          <a:xfrm>
            <a:off x="1427202" y="921375"/>
            <a:ext cx="4085700" cy="4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-363855" lvl="0" marL="375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3100"/>
              <a:buFont typeface="Noto Sans Symbols"/>
              <a:buChar char="❖"/>
            </a:pPr>
            <a:r>
              <a:rPr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Transparency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3855" lvl="0" marL="3759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3100"/>
              <a:buFont typeface="Noto Sans Symbols"/>
              <a:buChar char="❖"/>
            </a:pPr>
            <a:r>
              <a:rPr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Reliability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3855" lvl="0" marL="3759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3100"/>
              <a:buFont typeface="Noto Sans Symbols"/>
              <a:buChar char="❖"/>
            </a:pPr>
            <a:r>
              <a:rPr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Flexibility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3855" lvl="0" marL="3759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3100"/>
              <a:buFont typeface="Noto Sans Symbols"/>
              <a:buChar char="❖"/>
            </a:pPr>
            <a:r>
              <a:rPr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3855" lvl="0" marL="37592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619DD1"/>
              </a:buClr>
              <a:buSzPts val="3100"/>
              <a:buFont typeface="Noto Sans Symbols"/>
              <a:buChar char="❖"/>
            </a:pPr>
            <a:r>
              <a:rPr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Scalability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3855" lvl="0" marL="3759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3100"/>
              <a:buFont typeface="Noto Sans Symbols"/>
              <a:buChar char="❖"/>
            </a:pPr>
            <a:r>
              <a:rPr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Heterogeneity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3855" lvl="0" marL="3759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3100"/>
              <a:buFont typeface="Noto Sans Symbols"/>
              <a:buChar char="❖"/>
            </a:pPr>
            <a:r>
              <a:rPr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26"/>
          <p:cNvGrpSpPr/>
          <p:nvPr/>
        </p:nvGrpSpPr>
        <p:grpSpPr>
          <a:xfrm>
            <a:off x="1196340" y="91439"/>
            <a:ext cx="6422136" cy="1700785"/>
            <a:chOff x="1196340" y="91439"/>
            <a:chExt cx="6422136" cy="1700785"/>
          </a:xfrm>
        </p:grpSpPr>
        <p:sp>
          <p:nvSpPr>
            <p:cNvPr id="320" name="Google Shape;320;p26"/>
            <p:cNvSpPr/>
            <p:nvPr/>
          </p:nvSpPr>
          <p:spPr>
            <a:xfrm>
              <a:off x="1196340" y="91439"/>
              <a:ext cx="6422136" cy="110642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1196340" y="685800"/>
              <a:ext cx="5196840" cy="11064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26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p26"/>
          <p:cNvSpPr txBox="1"/>
          <p:nvPr>
            <p:ph type="title"/>
          </p:nvPr>
        </p:nvSpPr>
        <p:spPr>
          <a:xfrm>
            <a:off x="1447800" y="1447800"/>
            <a:ext cx="2949575" cy="1397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2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lot of issues  But</a:t>
            </a:r>
            <a:endParaRPr sz="4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4" name="Google Shape;324;p26"/>
          <p:cNvSpPr txBox="1"/>
          <p:nvPr/>
        </p:nvSpPr>
        <p:spPr>
          <a:xfrm>
            <a:off x="1524000" y="2819400"/>
            <a:ext cx="5548800" cy="3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-283844" lvl="0" marL="2959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3200"/>
              <a:buFont typeface="Arial"/>
              <a:buChar char=""/>
            </a:pPr>
            <a:r>
              <a:rPr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flexible,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29591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3200"/>
              <a:buFont typeface="Arial"/>
              <a:buChar char=""/>
            </a:pPr>
            <a:r>
              <a:rPr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efficient,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29591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3200"/>
              <a:buFont typeface="Arial"/>
              <a:buChar char=""/>
            </a:pPr>
            <a:r>
              <a:rPr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reliable,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29591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3200"/>
              <a:buFont typeface="Arial"/>
              <a:buChar char=""/>
            </a:pPr>
            <a:r>
              <a:rPr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secure, and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29591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619DD1"/>
              </a:buClr>
              <a:buSzPts val="3200"/>
              <a:buFont typeface="Arial"/>
              <a:buChar char=""/>
            </a:pPr>
            <a:r>
              <a:rPr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easy to use.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type="title"/>
          </p:nvPr>
        </p:nvSpPr>
        <p:spPr>
          <a:xfrm>
            <a:off x="1514219" y="341378"/>
            <a:ext cx="34455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Transparency</a:t>
            </a:r>
            <a:endParaRPr sz="4300"/>
          </a:p>
        </p:txBody>
      </p:sp>
      <p:sp>
        <p:nvSpPr>
          <p:cNvPr id="330" name="Google Shape;330;p27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Google Shape;331;p27"/>
          <p:cNvSpPr txBox="1"/>
          <p:nvPr/>
        </p:nvSpPr>
        <p:spPr>
          <a:xfrm>
            <a:off x="1266575" y="1015475"/>
            <a:ext cx="7016400" cy="5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2250"/>
              <a:buFont typeface="Arial"/>
              <a:buChar char="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Single Virtual Uniprocessor image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4320" lvl="0" marL="28702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250"/>
              <a:buFont typeface="Arial"/>
              <a:buChar char="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Eight forms of transparency - ISO 1992 Reference Model for Open Distributed Processing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2425" lvl="1" marL="117665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25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Access transparency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1483" lvl="1" marL="127571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25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Location transparency,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2425" lvl="1" marL="117665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25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Replication transparency,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2425" lvl="1" marL="1176655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619DD1"/>
              </a:buClr>
              <a:buSzPts val="225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Failure transparency,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2425" lvl="1" marL="117665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25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Migration transparency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2425" lvl="1" marL="117665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25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Concurrency transparency,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2425" lvl="1" marL="117665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25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transparency, and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2425" lvl="1" marL="117665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25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Scaling transparency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/>
          <p:nvPr/>
        </p:nvSpPr>
        <p:spPr>
          <a:xfrm>
            <a:off x="1162812" y="341376"/>
            <a:ext cx="4148328" cy="121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8"/>
          <p:cNvSpPr txBox="1"/>
          <p:nvPr>
            <p:ph type="title"/>
          </p:nvPr>
        </p:nvSpPr>
        <p:spPr>
          <a:xfrm>
            <a:off x="1514094" y="485978"/>
            <a:ext cx="3445510" cy="680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Transparency</a:t>
            </a:r>
            <a:endParaRPr sz="4300"/>
          </a:p>
        </p:txBody>
      </p:sp>
      <p:sp>
        <p:nvSpPr>
          <p:cNvPr id="338" name="Google Shape;338;p28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28"/>
          <p:cNvSpPr txBox="1"/>
          <p:nvPr>
            <p:ph idx="1" type="body"/>
          </p:nvPr>
        </p:nvSpPr>
        <p:spPr>
          <a:xfrm>
            <a:off x="1121765" y="1160119"/>
            <a:ext cx="7273200" cy="4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-274955" lvl="0" marL="2870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2550"/>
              <a:buFont typeface="Arial"/>
              <a:buChar char=""/>
            </a:pPr>
            <a:r>
              <a:rPr lang="en-US" u="sng"/>
              <a:t>Access transparency</a:t>
            </a:r>
            <a:endParaRPr/>
          </a:p>
          <a:p>
            <a:pPr indent="-274955" lvl="0" marL="287020" marR="5080" rtl="0" algn="just">
              <a:lnSpc>
                <a:spcPct val="108125"/>
              </a:lnSpc>
              <a:spcBef>
                <a:spcPts val="645"/>
              </a:spcBef>
              <a:spcAft>
                <a:spcPts val="0"/>
              </a:spcAft>
              <a:buClr>
                <a:srgbClr val="619DD1"/>
              </a:buClr>
              <a:buSzPts val="2550"/>
              <a:buFont typeface="Arial"/>
              <a:buChar char=""/>
            </a:pPr>
            <a:r>
              <a:rPr b="0" i="0"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/>
              <a:t>User should not be able to recognize a resource as local or remote</a:t>
            </a:r>
            <a:endParaRPr/>
          </a:p>
          <a:p>
            <a:pPr indent="-355599" lvl="1" marL="907414" marR="133985" rtl="0" algn="just">
              <a:lnSpc>
                <a:spcPct val="108125"/>
              </a:lnSpc>
              <a:spcBef>
                <a:spcPts val="595"/>
              </a:spcBef>
              <a:spcAft>
                <a:spcPts val="0"/>
              </a:spcAft>
              <a:buClr>
                <a:srgbClr val="619DD1"/>
              </a:buClr>
              <a:buSzPts val="2550"/>
              <a:buFont typeface="Noto Sans Symbols"/>
              <a:buChar char="❖"/>
            </a:pPr>
            <a:r>
              <a:rPr lang="en-US" sz="3200">
                <a:latin typeface="Trebuchet MS"/>
                <a:ea typeface="Trebuchet MS"/>
                <a:cs typeface="Trebuchet MS"/>
                <a:sym typeface="Trebuchet MS"/>
              </a:rPr>
              <a:t>Remote resources in the same way as  local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599" lvl="1" marL="907414" rtl="0" algn="just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rgbClr val="619DD1"/>
              </a:buClr>
              <a:buSzPts val="2550"/>
              <a:buFont typeface="Noto Sans Symbols"/>
              <a:buChar char="❖"/>
            </a:pPr>
            <a:r>
              <a:rPr lang="en-US" sz="3200">
                <a:latin typeface="Trebuchet MS"/>
                <a:ea typeface="Trebuchet MS"/>
                <a:cs typeface="Trebuchet MS"/>
                <a:sym typeface="Trebuchet MS"/>
              </a:rPr>
              <a:t>Uniform system calls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599" lvl="1" marL="907414" rtl="0" algn="just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619DD1"/>
              </a:buClr>
              <a:buSzPts val="2550"/>
              <a:buFont typeface="Noto Sans Symbols"/>
              <a:buChar char="❖"/>
            </a:pPr>
            <a:r>
              <a:rPr lang="en-US" sz="3200">
                <a:latin typeface="Trebuchet MS"/>
                <a:ea typeface="Trebuchet MS"/>
                <a:cs typeface="Trebuchet MS"/>
                <a:sym typeface="Trebuchet MS"/>
              </a:rPr>
              <a:t>Suitable for limited types of application due to its Performance limitations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/>
          <p:nvPr/>
        </p:nvSpPr>
        <p:spPr>
          <a:xfrm>
            <a:off x="1335444" y="502228"/>
            <a:ext cx="34455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1D2158"/>
                </a:solidFill>
                <a:latin typeface="Trebuchet MS"/>
                <a:ea typeface="Trebuchet MS"/>
                <a:cs typeface="Trebuchet MS"/>
                <a:sym typeface="Trebuchet MS"/>
              </a:rPr>
              <a:t>Transparency</a:t>
            </a:r>
            <a:endParaRPr sz="4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45" name="Google Shape;345;p29"/>
          <p:cNvGrpSpPr/>
          <p:nvPr/>
        </p:nvGrpSpPr>
        <p:grpSpPr>
          <a:xfrm>
            <a:off x="1117358" y="2899410"/>
            <a:ext cx="3153410" cy="1576705"/>
            <a:chOff x="1117358" y="2899410"/>
            <a:chExt cx="3153410" cy="1576705"/>
          </a:xfrm>
        </p:grpSpPr>
        <p:sp>
          <p:nvSpPr>
            <p:cNvPr id="346" name="Google Shape;346;p29"/>
            <p:cNvSpPr/>
            <p:nvPr/>
          </p:nvSpPr>
          <p:spPr>
            <a:xfrm>
              <a:off x="1117358" y="2899410"/>
              <a:ext cx="3153410" cy="1576705"/>
            </a:xfrm>
            <a:custGeom>
              <a:rect b="b" l="l" r="r" t="t"/>
              <a:pathLst>
                <a:path extrusionOk="0" h="1576704" w="3153410">
                  <a:moveTo>
                    <a:pt x="2995536" y="0"/>
                  </a:moveTo>
                  <a:lnTo>
                    <a:pt x="157721" y="0"/>
                  </a:lnTo>
                  <a:lnTo>
                    <a:pt x="107858" y="8040"/>
                  </a:lnTo>
                  <a:lnTo>
                    <a:pt x="64561" y="30431"/>
                  </a:lnTo>
                  <a:lnTo>
                    <a:pt x="30423" y="64574"/>
                  </a:lnTo>
                  <a:lnTo>
                    <a:pt x="8038" y="107874"/>
                  </a:lnTo>
                  <a:lnTo>
                    <a:pt x="0" y="157734"/>
                  </a:lnTo>
                  <a:lnTo>
                    <a:pt x="0" y="1418970"/>
                  </a:lnTo>
                  <a:lnTo>
                    <a:pt x="8038" y="1468830"/>
                  </a:lnTo>
                  <a:lnTo>
                    <a:pt x="30423" y="1512130"/>
                  </a:lnTo>
                  <a:lnTo>
                    <a:pt x="64561" y="1546273"/>
                  </a:lnTo>
                  <a:lnTo>
                    <a:pt x="107858" y="1568664"/>
                  </a:lnTo>
                  <a:lnTo>
                    <a:pt x="157721" y="1576704"/>
                  </a:lnTo>
                  <a:lnTo>
                    <a:pt x="2995536" y="1576704"/>
                  </a:lnTo>
                  <a:lnTo>
                    <a:pt x="3045395" y="1568664"/>
                  </a:lnTo>
                  <a:lnTo>
                    <a:pt x="3088695" y="1546273"/>
                  </a:lnTo>
                  <a:lnTo>
                    <a:pt x="3122839" y="1512130"/>
                  </a:lnTo>
                  <a:lnTo>
                    <a:pt x="3145229" y="1468830"/>
                  </a:lnTo>
                  <a:lnTo>
                    <a:pt x="3153270" y="1418970"/>
                  </a:lnTo>
                  <a:lnTo>
                    <a:pt x="3153270" y="157734"/>
                  </a:lnTo>
                  <a:lnTo>
                    <a:pt x="3145229" y="107874"/>
                  </a:lnTo>
                  <a:lnTo>
                    <a:pt x="3122839" y="64574"/>
                  </a:lnTo>
                  <a:lnTo>
                    <a:pt x="3088695" y="30431"/>
                  </a:lnTo>
                  <a:lnTo>
                    <a:pt x="3045395" y="8040"/>
                  </a:lnTo>
                  <a:lnTo>
                    <a:pt x="2995536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1117358" y="2899410"/>
              <a:ext cx="3153410" cy="1576705"/>
            </a:xfrm>
            <a:custGeom>
              <a:rect b="b" l="l" r="r" t="t"/>
              <a:pathLst>
                <a:path extrusionOk="0" h="1576704" w="3153410">
                  <a:moveTo>
                    <a:pt x="0" y="157734"/>
                  </a:moveTo>
                  <a:lnTo>
                    <a:pt x="8038" y="107874"/>
                  </a:lnTo>
                  <a:lnTo>
                    <a:pt x="30423" y="64574"/>
                  </a:lnTo>
                  <a:lnTo>
                    <a:pt x="64561" y="30431"/>
                  </a:lnTo>
                  <a:lnTo>
                    <a:pt x="107858" y="8040"/>
                  </a:lnTo>
                  <a:lnTo>
                    <a:pt x="157721" y="0"/>
                  </a:lnTo>
                  <a:lnTo>
                    <a:pt x="2995536" y="0"/>
                  </a:lnTo>
                  <a:lnTo>
                    <a:pt x="3045395" y="8040"/>
                  </a:lnTo>
                  <a:lnTo>
                    <a:pt x="3088695" y="30431"/>
                  </a:lnTo>
                  <a:lnTo>
                    <a:pt x="3122839" y="64574"/>
                  </a:lnTo>
                  <a:lnTo>
                    <a:pt x="3145229" y="107874"/>
                  </a:lnTo>
                  <a:lnTo>
                    <a:pt x="3153270" y="157734"/>
                  </a:lnTo>
                  <a:lnTo>
                    <a:pt x="3153270" y="1418970"/>
                  </a:lnTo>
                  <a:lnTo>
                    <a:pt x="3145229" y="1468830"/>
                  </a:lnTo>
                  <a:lnTo>
                    <a:pt x="3122839" y="1512130"/>
                  </a:lnTo>
                  <a:lnTo>
                    <a:pt x="3088695" y="1546273"/>
                  </a:lnTo>
                  <a:lnTo>
                    <a:pt x="3045395" y="1568664"/>
                  </a:lnTo>
                  <a:lnTo>
                    <a:pt x="2995536" y="1576704"/>
                  </a:lnTo>
                  <a:lnTo>
                    <a:pt x="157721" y="1576704"/>
                  </a:lnTo>
                  <a:lnTo>
                    <a:pt x="107858" y="1568664"/>
                  </a:lnTo>
                  <a:lnTo>
                    <a:pt x="64561" y="1546273"/>
                  </a:lnTo>
                  <a:lnTo>
                    <a:pt x="30423" y="1512130"/>
                  </a:lnTo>
                  <a:lnTo>
                    <a:pt x="8038" y="1468830"/>
                  </a:lnTo>
                  <a:lnTo>
                    <a:pt x="0" y="1418970"/>
                  </a:lnTo>
                  <a:lnTo>
                    <a:pt x="0" y="157734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29"/>
          <p:cNvSpPr txBox="1"/>
          <p:nvPr/>
        </p:nvSpPr>
        <p:spPr>
          <a:xfrm>
            <a:off x="1185163" y="2987116"/>
            <a:ext cx="3016885" cy="1280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514984" lvl="0" marL="12700" marR="5080" rt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Location  Transparency</a:t>
            </a:r>
            <a:endParaRPr sz="4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49" name="Google Shape;349;p29"/>
          <p:cNvGrpSpPr/>
          <p:nvPr/>
        </p:nvGrpSpPr>
        <p:grpSpPr>
          <a:xfrm>
            <a:off x="4270628" y="1992883"/>
            <a:ext cx="4414647" cy="1695069"/>
            <a:chOff x="4270628" y="1992883"/>
            <a:chExt cx="4414647" cy="1695069"/>
          </a:xfrm>
        </p:grpSpPr>
        <p:sp>
          <p:nvSpPr>
            <p:cNvPr id="350" name="Google Shape;350;p29"/>
            <p:cNvSpPr/>
            <p:nvPr/>
          </p:nvSpPr>
          <p:spPr>
            <a:xfrm>
              <a:off x="4270628" y="2781172"/>
              <a:ext cx="1261745" cy="906780"/>
            </a:xfrm>
            <a:custGeom>
              <a:rect b="b" l="l" r="r" t="t"/>
              <a:pathLst>
                <a:path extrusionOk="0" h="906779" w="1261745">
                  <a:moveTo>
                    <a:pt x="0" y="906526"/>
                  </a:moveTo>
                  <a:lnTo>
                    <a:pt x="1261237" y="0"/>
                  </a:lnTo>
                </a:path>
              </a:pathLst>
            </a:custGeom>
            <a:noFill/>
            <a:ln cap="flat" cmpd="sng" w="25400">
              <a:solidFill>
                <a:srgbClr val="4D7B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5531865" y="1992883"/>
              <a:ext cx="3153410" cy="1576705"/>
            </a:xfrm>
            <a:custGeom>
              <a:rect b="b" l="l" r="r" t="t"/>
              <a:pathLst>
                <a:path extrusionOk="0" h="1576704" w="3153409">
                  <a:moveTo>
                    <a:pt x="2995549" y="0"/>
                  </a:moveTo>
                  <a:lnTo>
                    <a:pt x="157607" y="0"/>
                  </a:lnTo>
                  <a:lnTo>
                    <a:pt x="107809" y="8040"/>
                  </a:lnTo>
                  <a:lnTo>
                    <a:pt x="64547" y="30431"/>
                  </a:lnTo>
                  <a:lnTo>
                    <a:pt x="30423" y="64574"/>
                  </a:lnTo>
                  <a:lnTo>
                    <a:pt x="8039" y="107874"/>
                  </a:lnTo>
                  <a:lnTo>
                    <a:pt x="0" y="157733"/>
                  </a:lnTo>
                  <a:lnTo>
                    <a:pt x="0" y="1418970"/>
                  </a:lnTo>
                  <a:lnTo>
                    <a:pt x="8039" y="1468816"/>
                  </a:lnTo>
                  <a:lnTo>
                    <a:pt x="30423" y="1512085"/>
                  </a:lnTo>
                  <a:lnTo>
                    <a:pt x="64547" y="1546191"/>
                  </a:lnTo>
                  <a:lnTo>
                    <a:pt x="107809" y="1568550"/>
                  </a:lnTo>
                  <a:lnTo>
                    <a:pt x="157607" y="1576577"/>
                  </a:lnTo>
                  <a:lnTo>
                    <a:pt x="2995549" y="1576577"/>
                  </a:lnTo>
                  <a:lnTo>
                    <a:pt x="3045346" y="1568550"/>
                  </a:lnTo>
                  <a:lnTo>
                    <a:pt x="3088608" y="1546191"/>
                  </a:lnTo>
                  <a:lnTo>
                    <a:pt x="3122732" y="1512085"/>
                  </a:lnTo>
                  <a:lnTo>
                    <a:pt x="3145116" y="1468816"/>
                  </a:lnTo>
                  <a:lnTo>
                    <a:pt x="3153156" y="1418970"/>
                  </a:lnTo>
                  <a:lnTo>
                    <a:pt x="3153156" y="157733"/>
                  </a:lnTo>
                  <a:lnTo>
                    <a:pt x="3145116" y="107874"/>
                  </a:lnTo>
                  <a:lnTo>
                    <a:pt x="3122732" y="64574"/>
                  </a:lnTo>
                  <a:lnTo>
                    <a:pt x="3088608" y="30431"/>
                  </a:lnTo>
                  <a:lnTo>
                    <a:pt x="3045346" y="8040"/>
                  </a:lnTo>
                  <a:lnTo>
                    <a:pt x="2995549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5531865" y="1992883"/>
              <a:ext cx="3153410" cy="1576705"/>
            </a:xfrm>
            <a:custGeom>
              <a:rect b="b" l="l" r="r" t="t"/>
              <a:pathLst>
                <a:path extrusionOk="0" h="1576704" w="3153409">
                  <a:moveTo>
                    <a:pt x="0" y="157733"/>
                  </a:moveTo>
                  <a:lnTo>
                    <a:pt x="8039" y="107874"/>
                  </a:lnTo>
                  <a:lnTo>
                    <a:pt x="30423" y="64574"/>
                  </a:lnTo>
                  <a:lnTo>
                    <a:pt x="64547" y="30431"/>
                  </a:lnTo>
                  <a:lnTo>
                    <a:pt x="107809" y="8040"/>
                  </a:lnTo>
                  <a:lnTo>
                    <a:pt x="157607" y="0"/>
                  </a:lnTo>
                  <a:lnTo>
                    <a:pt x="2995549" y="0"/>
                  </a:lnTo>
                  <a:lnTo>
                    <a:pt x="3045346" y="8040"/>
                  </a:lnTo>
                  <a:lnTo>
                    <a:pt x="3088608" y="30431"/>
                  </a:lnTo>
                  <a:lnTo>
                    <a:pt x="3122732" y="64574"/>
                  </a:lnTo>
                  <a:lnTo>
                    <a:pt x="3145116" y="107874"/>
                  </a:lnTo>
                  <a:lnTo>
                    <a:pt x="3153156" y="157733"/>
                  </a:lnTo>
                  <a:lnTo>
                    <a:pt x="3153156" y="1418970"/>
                  </a:lnTo>
                  <a:lnTo>
                    <a:pt x="3145116" y="1468816"/>
                  </a:lnTo>
                  <a:lnTo>
                    <a:pt x="3122732" y="1512085"/>
                  </a:lnTo>
                  <a:lnTo>
                    <a:pt x="3088608" y="1546191"/>
                  </a:lnTo>
                  <a:lnTo>
                    <a:pt x="3045346" y="1568550"/>
                  </a:lnTo>
                  <a:lnTo>
                    <a:pt x="2995549" y="1576577"/>
                  </a:lnTo>
                  <a:lnTo>
                    <a:pt x="157607" y="1576577"/>
                  </a:lnTo>
                  <a:lnTo>
                    <a:pt x="107809" y="1568550"/>
                  </a:lnTo>
                  <a:lnTo>
                    <a:pt x="64547" y="1546191"/>
                  </a:lnTo>
                  <a:lnTo>
                    <a:pt x="30423" y="1512085"/>
                  </a:lnTo>
                  <a:lnTo>
                    <a:pt x="8039" y="1468816"/>
                  </a:lnTo>
                  <a:lnTo>
                    <a:pt x="0" y="1418970"/>
                  </a:lnTo>
                  <a:lnTo>
                    <a:pt x="0" y="157733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9"/>
          <p:cNvSpPr txBox="1"/>
          <p:nvPr>
            <p:ph type="title"/>
          </p:nvPr>
        </p:nvSpPr>
        <p:spPr>
          <a:xfrm>
            <a:off x="5600191" y="2080641"/>
            <a:ext cx="3016885" cy="1280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807720" lvl="0" marL="12700" marR="5080" rt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Name  Transparency</a:t>
            </a:r>
            <a:endParaRPr sz="4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54" name="Google Shape;354;p29"/>
          <p:cNvGrpSpPr/>
          <p:nvPr/>
        </p:nvGrpSpPr>
        <p:grpSpPr>
          <a:xfrm>
            <a:off x="4270628" y="3687698"/>
            <a:ext cx="4414647" cy="1695069"/>
            <a:chOff x="4270628" y="3687698"/>
            <a:chExt cx="4414647" cy="1695069"/>
          </a:xfrm>
        </p:grpSpPr>
        <p:sp>
          <p:nvSpPr>
            <p:cNvPr id="355" name="Google Shape;355;p29"/>
            <p:cNvSpPr/>
            <p:nvPr/>
          </p:nvSpPr>
          <p:spPr>
            <a:xfrm>
              <a:off x="4270628" y="3687698"/>
              <a:ext cx="1261745" cy="906780"/>
            </a:xfrm>
            <a:custGeom>
              <a:rect b="b" l="l" r="r" t="t"/>
              <a:pathLst>
                <a:path extrusionOk="0" h="906779" w="1261745">
                  <a:moveTo>
                    <a:pt x="0" y="0"/>
                  </a:moveTo>
                  <a:lnTo>
                    <a:pt x="1261237" y="906652"/>
                  </a:lnTo>
                </a:path>
              </a:pathLst>
            </a:custGeom>
            <a:noFill/>
            <a:ln cap="flat" cmpd="sng" w="25400">
              <a:solidFill>
                <a:srgbClr val="4D7B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5531865" y="3806062"/>
              <a:ext cx="3153410" cy="1576705"/>
            </a:xfrm>
            <a:custGeom>
              <a:rect b="b" l="l" r="r" t="t"/>
              <a:pathLst>
                <a:path extrusionOk="0" h="1576704" w="3153409">
                  <a:moveTo>
                    <a:pt x="2995549" y="0"/>
                  </a:moveTo>
                  <a:lnTo>
                    <a:pt x="157607" y="0"/>
                  </a:lnTo>
                  <a:lnTo>
                    <a:pt x="107809" y="8027"/>
                  </a:lnTo>
                  <a:lnTo>
                    <a:pt x="64547" y="30386"/>
                  </a:lnTo>
                  <a:lnTo>
                    <a:pt x="30423" y="64492"/>
                  </a:lnTo>
                  <a:lnTo>
                    <a:pt x="8039" y="107761"/>
                  </a:lnTo>
                  <a:lnTo>
                    <a:pt x="0" y="157606"/>
                  </a:lnTo>
                  <a:lnTo>
                    <a:pt x="0" y="1418844"/>
                  </a:lnTo>
                  <a:lnTo>
                    <a:pt x="8039" y="1468703"/>
                  </a:lnTo>
                  <a:lnTo>
                    <a:pt x="30423" y="1512003"/>
                  </a:lnTo>
                  <a:lnTo>
                    <a:pt x="64547" y="1546146"/>
                  </a:lnTo>
                  <a:lnTo>
                    <a:pt x="107809" y="1568537"/>
                  </a:lnTo>
                  <a:lnTo>
                    <a:pt x="157607" y="1576578"/>
                  </a:lnTo>
                  <a:lnTo>
                    <a:pt x="2995549" y="1576578"/>
                  </a:lnTo>
                  <a:lnTo>
                    <a:pt x="3045346" y="1568537"/>
                  </a:lnTo>
                  <a:lnTo>
                    <a:pt x="3088608" y="1546146"/>
                  </a:lnTo>
                  <a:lnTo>
                    <a:pt x="3122732" y="1512003"/>
                  </a:lnTo>
                  <a:lnTo>
                    <a:pt x="3145116" y="1468703"/>
                  </a:lnTo>
                  <a:lnTo>
                    <a:pt x="3153156" y="1418844"/>
                  </a:lnTo>
                  <a:lnTo>
                    <a:pt x="3153156" y="157606"/>
                  </a:lnTo>
                  <a:lnTo>
                    <a:pt x="3145116" y="107761"/>
                  </a:lnTo>
                  <a:lnTo>
                    <a:pt x="3122732" y="64492"/>
                  </a:lnTo>
                  <a:lnTo>
                    <a:pt x="3088608" y="30386"/>
                  </a:lnTo>
                  <a:lnTo>
                    <a:pt x="3045346" y="8027"/>
                  </a:lnTo>
                  <a:lnTo>
                    <a:pt x="2995549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5531865" y="3806062"/>
              <a:ext cx="3153410" cy="1576705"/>
            </a:xfrm>
            <a:custGeom>
              <a:rect b="b" l="l" r="r" t="t"/>
              <a:pathLst>
                <a:path extrusionOk="0" h="1576704" w="3153409">
                  <a:moveTo>
                    <a:pt x="0" y="157606"/>
                  </a:moveTo>
                  <a:lnTo>
                    <a:pt x="8039" y="107761"/>
                  </a:lnTo>
                  <a:lnTo>
                    <a:pt x="30423" y="64492"/>
                  </a:lnTo>
                  <a:lnTo>
                    <a:pt x="64547" y="30386"/>
                  </a:lnTo>
                  <a:lnTo>
                    <a:pt x="107809" y="8027"/>
                  </a:lnTo>
                  <a:lnTo>
                    <a:pt x="157607" y="0"/>
                  </a:lnTo>
                  <a:lnTo>
                    <a:pt x="2995549" y="0"/>
                  </a:lnTo>
                  <a:lnTo>
                    <a:pt x="3045346" y="8027"/>
                  </a:lnTo>
                  <a:lnTo>
                    <a:pt x="3088608" y="30386"/>
                  </a:lnTo>
                  <a:lnTo>
                    <a:pt x="3122732" y="64492"/>
                  </a:lnTo>
                  <a:lnTo>
                    <a:pt x="3145116" y="107761"/>
                  </a:lnTo>
                  <a:lnTo>
                    <a:pt x="3153156" y="157606"/>
                  </a:lnTo>
                  <a:lnTo>
                    <a:pt x="3153156" y="1418844"/>
                  </a:lnTo>
                  <a:lnTo>
                    <a:pt x="3145116" y="1468703"/>
                  </a:lnTo>
                  <a:lnTo>
                    <a:pt x="3122732" y="1512003"/>
                  </a:lnTo>
                  <a:lnTo>
                    <a:pt x="3088608" y="1546146"/>
                  </a:lnTo>
                  <a:lnTo>
                    <a:pt x="3045346" y="1568537"/>
                  </a:lnTo>
                  <a:lnTo>
                    <a:pt x="2995549" y="1576578"/>
                  </a:lnTo>
                  <a:lnTo>
                    <a:pt x="157607" y="1576578"/>
                  </a:lnTo>
                  <a:lnTo>
                    <a:pt x="107809" y="1568537"/>
                  </a:lnTo>
                  <a:lnTo>
                    <a:pt x="64547" y="1546146"/>
                  </a:lnTo>
                  <a:lnTo>
                    <a:pt x="30423" y="1512003"/>
                  </a:lnTo>
                  <a:lnTo>
                    <a:pt x="8039" y="1468703"/>
                  </a:lnTo>
                  <a:lnTo>
                    <a:pt x="0" y="1418844"/>
                  </a:lnTo>
                  <a:lnTo>
                    <a:pt x="0" y="157606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8" name="Google Shape;358;p29"/>
          <p:cNvSpPr txBox="1"/>
          <p:nvPr/>
        </p:nvSpPr>
        <p:spPr>
          <a:xfrm>
            <a:off x="6185661" y="3893896"/>
            <a:ext cx="1851025" cy="1280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360680" lvl="0" marL="12700" marR="5080" rt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 Mobility</a:t>
            </a:r>
            <a:endParaRPr sz="4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9" name="Google Shape;359;p29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1676400" y="304800"/>
            <a:ext cx="434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TEXT BOOKS AND REFERENCES</a:t>
            </a:r>
            <a:endParaRPr/>
          </a:p>
        </p:txBody>
      </p:sp>
      <p:sp>
        <p:nvSpPr>
          <p:cNvPr id="82" name="Google Shape;82;p3"/>
          <p:cNvSpPr txBox="1"/>
          <p:nvPr/>
        </p:nvSpPr>
        <p:spPr>
          <a:xfrm>
            <a:off x="1371600" y="1066800"/>
            <a:ext cx="73152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BOOKS: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Pradeep K Sinha , "Distributed Operating Systems: Concepts and Design", Prentice Hall of India, New Delhi, 2009.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Rajkumar Buyya, Christian Vecchiola, Thamarai Selvi S , "Mastering Cloud Computing", Tata McGraw Hill Education Private Limited,, New Delhi, 2013.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Andrew S Tanenbaum, Marteen Van Steen , "Distributed Systems Principles and Paradigms", Pearson Education / Prentice Hall of India, New Delhi, 2007.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George Coulouris, Jean Dollimore , "Distributed Systems Concept and Design", Pearson Education, New Delhi, 2006.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David S Linthicium , "Cloud Computing and SOA Convergence in your Enterprise", Pearson, USA, 2010.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Sébastien Goasguen , "Docker in the Cloud -Recipes for AWS, Azure, Google, and More", O‘Reilly Media, USA, 2016.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/>
        </p:nvSpPr>
        <p:spPr>
          <a:xfrm>
            <a:off x="1029325" y="604200"/>
            <a:ext cx="8037900" cy="6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Name Transparency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3855" lvl="0" marL="650240" marR="0" rtl="0" algn="just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619DD1"/>
              </a:buClr>
              <a:buSzPts val="2713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Name of resource does not reveal physical location of the resource 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4320" lvl="0" marL="561340" marR="415925" rtl="0" algn="just">
              <a:lnSpc>
                <a:spcPct val="123571"/>
              </a:lnSpc>
              <a:spcBef>
                <a:spcPts val="650"/>
              </a:spcBef>
              <a:spcAft>
                <a:spcPts val="0"/>
              </a:spcAft>
              <a:buClr>
                <a:srgbClr val="619DD1"/>
              </a:buClr>
              <a:buSzPts val="2713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Movement of files need not change  the names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9705" lvl="0" marL="286385" marR="1628775" rtl="0" algn="just">
              <a:lnSpc>
                <a:spcPct val="145000"/>
              </a:lnSpc>
              <a:spcBef>
                <a:spcPts val="115"/>
              </a:spcBef>
              <a:spcAft>
                <a:spcPts val="0"/>
              </a:spcAft>
              <a:buClr>
                <a:srgbClr val="619DD1"/>
              </a:buClr>
              <a:buSzPts val="2713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names are unique </a:t>
            </a:r>
            <a:r>
              <a:rPr lang="en-US" sz="2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9525" lvl="0" marL="106363" marR="1628775" rtl="0" algn="l">
              <a:lnSpc>
                <a:spcPct val="145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 Mobility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1940" lvl="0" marL="564515" marR="1203325" rtl="0" algn="just">
              <a:lnSpc>
                <a:spcPct val="123571"/>
              </a:lnSpc>
              <a:spcBef>
                <a:spcPts val="470"/>
              </a:spcBef>
              <a:spcAft>
                <a:spcPts val="0"/>
              </a:spcAft>
              <a:buClr>
                <a:srgbClr val="619DD1"/>
              </a:buClr>
              <a:buSzPts val="2713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Same resources from  different locations are accessed with same name.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3854" lvl="0" marL="645795" marR="0" rtl="0" algn="just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rgbClr val="619DD1"/>
              </a:buClr>
              <a:buSzPts val="2713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Users access to resources without any extra effort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5" name="Google Shape;365;p30"/>
          <p:cNvSpPr txBox="1"/>
          <p:nvPr>
            <p:ph type="title"/>
          </p:nvPr>
        </p:nvSpPr>
        <p:spPr>
          <a:xfrm>
            <a:off x="1183525" y="70025"/>
            <a:ext cx="34455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</a:rPr>
              <a:t>Transparency</a:t>
            </a:r>
            <a:endParaRPr sz="4300"/>
          </a:p>
        </p:txBody>
      </p:sp>
      <p:sp>
        <p:nvSpPr>
          <p:cNvPr id="366" name="Google Shape;366;p30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/>
          <p:nvPr>
            <p:ph type="title"/>
          </p:nvPr>
        </p:nvSpPr>
        <p:spPr>
          <a:xfrm>
            <a:off x="1981200" y="990600"/>
            <a:ext cx="68514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619DD1"/>
                </a:solidFill>
                <a:latin typeface="Arial"/>
                <a:ea typeface="Arial"/>
                <a:cs typeface="Arial"/>
                <a:sym typeface="Arial"/>
              </a:rPr>
              <a:t></a:t>
            </a:r>
            <a:r>
              <a:rPr b="0" lang="en-US" sz="3700" u="sng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Replication Transparency</a:t>
            </a:r>
            <a:endParaRPr sz="3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2" name="Google Shape;372;p31"/>
          <p:cNvSpPr txBox="1"/>
          <p:nvPr/>
        </p:nvSpPr>
        <p:spPr>
          <a:xfrm>
            <a:off x="1371600" y="1668759"/>
            <a:ext cx="7772400" cy="4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83844" lvl="0" marL="295910" marR="29337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2164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</a:t>
            </a: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ting Replicas of fil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 and resources on different nodes of distributed systems –Better performance and reliability 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9415" lvl="0" marL="41148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164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Should be transparent to users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99744" lvl="1" marL="833119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736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Issues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99744" lvl="2" marL="1085850" marR="0" rtl="0" algn="just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297ED4"/>
              </a:buClr>
              <a:buSzPts val="2736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Naming of replicas (name of replica should be mapped to user supplied name by the system) 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99744" lvl="2" marL="1085850" marR="0" rtl="0" algn="just">
              <a:lnSpc>
                <a:spcPct val="100000"/>
              </a:lnSpc>
              <a:spcBef>
                <a:spcPts val="1055"/>
              </a:spcBef>
              <a:spcAft>
                <a:spcPts val="0"/>
              </a:spcAft>
              <a:buClr>
                <a:srgbClr val="297ED4"/>
              </a:buClr>
              <a:buSzPts val="2736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Replication control (No.of copies? When to create? Where to place?)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3" name="Google Shape;373;p31"/>
          <p:cNvSpPr txBox="1"/>
          <p:nvPr/>
        </p:nvSpPr>
        <p:spPr>
          <a:xfrm>
            <a:off x="1676400" y="304800"/>
            <a:ext cx="3445510" cy="680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Transparency</a:t>
            </a:r>
            <a:endParaRPr sz="4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4" name="Google Shape;374;p31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/>
          <p:nvPr/>
        </p:nvSpPr>
        <p:spPr>
          <a:xfrm>
            <a:off x="1162812" y="341376"/>
            <a:ext cx="4148328" cy="121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2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1" name="Google Shape;381;p32"/>
          <p:cNvSpPr txBox="1"/>
          <p:nvPr/>
        </p:nvSpPr>
        <p:spPr>
          <a:xfrm>
            <a:off x="1266571" y="1160119"/>
            <a:ext cx="7262495" cy="5513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-27432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2231"/>
              <a:buFont typeface="Arial"/>
              <a:buChar char=""/>
            </a:pPr>
            <a:r>
              <a:rPr lang="en-US" sz="2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Failure Transparency </a:t>
            </a:r>
            <a:endParaRPr/>
          </a:p>
          <a:p>
            <a:pPr indent="-274320" lvl="0" marL="287020" marR="0" rtl="0" algn="just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619DD1"/>
              </a:buClr>
              <a:buSzPts val="2231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Masking from users- partial failure in the system</a:t>
            </a:r>
            <a:endParaRPr/>
          </a:p>
          <a:p>
            <a:pPr indent="-274320" lvl="0" marL="287020" marR="0" rtl="0" algn="just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619DD1"/>
              </a:buClr>
              <a:buSzPts val="2231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DOS will continue to function in degraded form when failure occurs.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730250" marR="0" rtl="0" algn="just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619DD1"/>
              </a:buClr>
              <a:buSzPts val="2231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communication link failure,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730250" marR="0" rtl="0" algn="just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19DD1"/>
              </a:buClr>
              <a:buSzPts val="2231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 machine failure, or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730250" marR="0" rtl="0" algn="just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619DD1"/>
              </a:buClr>
              <a:buSzPts val="2231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 device crash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4319" lvl="0" marL="286385" marR="5080" rtl="0" algn="just">
              <a:lnSpc>
                <a:spcPct val="123571"/>
              </a:lnSpc>
              <a:spcBef>
                <a:spcPts val="5"/>
              </a:spcBef>
              <a:spcAft>
                <a:spcPts val="0"/>
              </a:spcAft>
              <a:buClr>
                <a:srgbClr val="619DD1"/>
              </a:buClr>
              <a:buSzPts val="2231"/>
              <a:buFont typeface="Arial"/>
              <a:buChar char="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 types of failures cannot be handled in a user transparent manner.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4319" lvl="0" marL="286385" marR="904239" rtl="0" algn="just">
              <a:lnSpc>
                <a:spcPct val="123571"/>
              </a:lnSpc>
              <a:spcBef>
                <a:spcPts val="590"/>
              </a:spcBef>
              <a:spcAft>
                <a:spcPts val="0"/>
              </a:spcAft>
              <a:buClr>
                <a:srgbClr val="619DD1"/>
              </a:buClr>
              <a:buSzPts val="2231"/>
              <a:buFont typeface="Arial"/>
              <a:buChar char="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Theoretically possible, Practically not  justified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/>
          <p:nvPr>
            <p:ph type="title"/>
          </p:nvPr>
        </p:nvSpPr>
        <p:spPr>
          <a:xfrm>
            <a:off x="1066800" y="152400"/>
            <a:ext cx="3445510" cy="680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</a:rPr>
              <a:t>Transparency</a:t>
            </a:r>
            <a:endParaRPr sz="4300"/>
          </a:p>
        </p:txBody>
      </p:sp>
      <p:sp>
        <p:nvSpPr>
          <p:cNvPr id="387" name="Google Shape;387;p33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8" name="Google Shape;388;p33"/>
          <p:cNvSpPr txBox="1"/>
          <p:nvPr/>
        </p:nvSpPr>
        <p:spPr>
          <a:xfrm>
            <a:off x="990600" y="838200"/>
            <a:ext cx="7949083" cy="5811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Migration Transparency – </a:t>
            </a:r>
            <a:endParaRPr/>
          </a:p>
          <a:p>
            <a:pPr indent="0" lvl="0" marL="127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(Performance ,Reliability, Security)</a:t>
            </a:r>
            <a:endParaRPr/>
          </a:p>
          <a:p>
            <a:pPr indent="-447675" lvl="0" marL="12700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1929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Migration decisions should be automatic</a:t>
            </a:r>
            <a:endParaRPr/>
          </a:p>
          <a:p>
            <a:pPr indent="-447039" lvl="0" marL="1270000" marR="30988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1929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Migration should not require any change  in name</a:t>
            </a:r>
            <a:endParaRPr/>
          </a:p>
          <a:p>
            <a:pPr indent="-447039" lvl="0" marL="1270000" marR="197485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1929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the receiver process migrates to another location  before receiving messages  from the sender , IPC should ensure that migrated process receives the message.</a:t>
            </a:r>
            <a:endParaRPr/>
          </a:p>
          <a:p>
            <a:pPr indent="0" lvl="0" marL="106679" marR="0" rtl="0" algn="just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Concurrency Tranparency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7675" lvl="0" marL="12700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1929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user- spatially separated use the system concurrently</a:t>
            </a:r>
            <a:endParaRPr/>
          </a:p>
          <a:p>
            <a:pPr indent="-447039" lvl="0" marL="1270000" marR="508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1929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Concurrent update of the same file  by two processes should  not be allowed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/>
          <p:nvPr/>
        </p:nvSpPr>
        <p:spPr>
          <a:xfrm>
            <a:off x="1162812" y="341376"/>
            <a:ext cx="4148328" cy="121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4" name="Google Shape;394;p34"/>
          <p:cNvGrpSpPr/>
          <p:nvPr/>
        </p:nvGrpSpPr>
        <p:grpSpPr>
          <a:xfrm>
            <a:off x="3491865" y="2163952"/>
            <a:ext cx="2280920" cy="3110230"/>
            <a:chOff x="3491865" y="2163952"/>
            <a:chExt cx="2280920" cy="3110230"/>
          </a:xfrm>
        </p:grpSpPr>
        <p:sp>
          <p:nvSpPr>
            <p:cNvPr id="395" name="Google Shape;395;p34"/>
            <p:cNvSpPr/>
            <p:nvPr/>
          </p:nvSpPr>
          <p:spPr>
            <a:xfrm>
              <a:off x="3491865" y="2163952"/>
              <a:ext cx="2280920" cy="3110230"/>
            </a:xfrm>
            <a:custGeom>
              <a:rect b="b" l="l" r="r" t="t"/>
              <a:pathLst>
                <a:path extrusionOk="0" h="3110229" w="2280920">
                  <a:moveTo>
                    <a:pt x="1900427" y="0"/>
                  </a:moveTo>
                  <a:lnTo>
                    <a:pt x="380111" y="0"/>
                  </a:lnTo>
                  <a:lnTo>
                    <a:pt x="332430" y="2961"/>
                  </a:lnTo>
                  <a:lnTo>
                    <a:pt x="286517" y="11608"/>
                  </a:lnTo>
                  <a:lnTo>
                    <a:pt x="242727" y="25584"/>
                  </a:lnTo>
                  <a:lnTo>
                    <a:pt x="201418" y="44531"/>
                  </a:lnTo>
                  <a:lnTo>
                    <a:pt x="162944" y="68095"/>
                  </a:lnTo>
                  <a:lnTo>
                    <a:pt x="127663" y="95918"/>
                  </a:lnTo>
                  <a:lnTo>
                    <a:pt x="95930" y="127643"/>
                  </a:lnTo>
                  <a:lnTo>
                    <a:pt x="68102" y="162915"/>
                  </a:lnTo>
                  <a:lnTo>
                    <a:pt x="44535" y="201376"/>
                  </a:lnTo>
                  <a:lnTo>
                    <a:pt x="25585" y="242670"/>
                  </a:lnTo>
                  <a:lnTo>
                    <a:pt x="11608" y="286440"/>
                  </a:lnTo>
                  <a:lnTo>
                    <a:pt x="2961" y="332330"/>
                  </a:lnTo>
                  <a:lnTo>
                    <a:pt x="0" y="379984"/>
                  </a:lnTo>
                  <a:lnTo>
                    <a:pt x="0" y="2729738"/>
                  </a:lnTo>
                  <a:lnTo>
                    <a:pt x="2961" y="2777391"/>
                  </a:lnTo>
                  <a:lnTo>
                    <a:pt x="11608" y="2823281"/>
                  </a:lnTo>
                  <a:lnTo>
                    <a:pt x="25585" y="2867051"/>
                  </a:lnTo>
                  <a:lnTo>
                    <a:pt x="44535" y="2908345"/>
                  </a:lnTo>
                  <a:lnTo>
                    <a:pt x="68102" y="2946806"/>
                  </a:lnTo>
                  <a:lnTo>
                    <a:pt x="95930" y="2982078"/>
                  </a:lnTo>
                  <a:lnTo>
                    <a:pt x="127663" y="3013803"/>
                  </a:lnTo>
                  <a:lnTo>
                    <a:pt x="162944" y="3041626"/>
                  </a:lnTo>
                  <a:lnTo>
                    <a:pt x="201418" y="3065190"/>
                  </a:lnTo>
                  <a:lnTo>
                    <a:pt x="242727" y="3084137"/>
                  </a:lnTo>
                  <a:lnTo>
                    <a:pt x="286517" y="3098113"/>
                  </a:lnTo>
                  <a:lnTo>
                    <a:pt x="332430" y="3106760"/>
                  </a:lnTo>
                  <a:lnTo>
                    <a:pt x="380111" y="3109722"/>
                  </a:lnTo>
                  <a:lnTo>
                    <a:pt x="1900427" y="3109722"/>
                  </a:lnTo>
                  <a:lnTo>
                    <a:pt x="1948081" y="3106760"/>
                  </a:lnTo>
                  <a:lnTo>
                    <a:pt x="1993971" y="3098113"/>
                  </a:lnTo>
                  <a:lnTo>
                    <a:pt x="2037741" y="3084137"/>
                  </a:lnTo>
                  <a:lnTo>
                    <a:pt x="2079035" y="3065190"/>
                  </a:lnTo>
                  <a:lnTo>
                    <a:pt x="2117496" y="3041626"/>
                  </a:lnTo>
                  <a:lnTo>
                    <a:pt x="2152768" y="3013803"/>
                  </a:lnTo>
                  <a:lnTo>
                    <a:pt x="2184493" y="2982078"/>
                  </a:lnTo>
                  <a:lnTo>
                    <a:pt x="2212316" y="2946806"/>
                  </a:lnTo>
                  <a:lnTo>
                    <a:pt x="2235880" y="2908345"/>
                  </a:lnTo>
                  <a:lnTo>
                    <a:pt x="2254827" y="2867051"/>
                  </a:lnTo>
                  <a:lnTo>
                    <a:pt x="2268803" y="2823281"/>
                  </a:lnTo>
                  <a:lnTo>
                    <a:pt x="2277450" y="2777391"/>
                  </a:lnTo>
                  <a:lnTo>
                    <a:pt x="2280412" y="2729738"/>
                  </a:lnTo>
                  <a:lnTo>
                    <a:pt x="2280412" y="379984"/>
                  </a:lnTo>
                  <a:lnTo>
                    <a:pt x="2277450" y="332330"/>
                  </a:lnTo>
                  <a:lnTo>
                    <a:pt x="2268803" y="286440"/>
                  </a:lnTo>
                  <a:lnTo>
                    <a:pt x="2254827" y="242670"/>
                  </a:lnTo>
                  <a:lnTo>
                    <a:pt x="2235880" y="201376"/>
                  </a:lnTo>
                  <a:lnTo>
                    <a:pt x="2212316" y="162915"/>
                  </a:lnTo>
                  <a:lnTo>
                    <a:pt x="2184493" y="127643"/>
                  </a:lnTo>
                  <a:lnTo>
                    <a:pt x="2152768" y="95918"/>
                  </a:lnTo>
                  <a:lnTo>
                    <a:pt x="2117496" y="68095"/>
                  </a:lnTo>
                  <a:lnTo>
                    <a:pt x="2079035" y="44531"/>
                  </a:lnTo>
                  <a:lnTo>
                    <a:pt x="2037741" y="25584"/>
                  </a:lnTo>
                  <a:lnTo>
                    <a:pt x="1993971" y="11608"/>
                  </a:lnTo>
                  <a:lnTo>
                    <a:pt x="1948081" y="2961"/>
                  </a:lnTo>
                  <a:lnTo>
                    <a:pt x="1900427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3491865" y="2163952"/>
              <a:ext cx="2280920" cy="3110230"/>
            </a:xfrm>
            <a:custGeom>
              <a:rect b="b" l="l" r="r" t="t"/>
              <a:pathLst>
                <a:path extrusionOk="0" h="3110229" w="2280920">
                  <a:moveTo>
                    <a:pt x="0" y="379984"/>
                  </a:moveTo>
                  <a:lnTo>
                    <a:pt x="2961" y="332330"/>
                  </a:lnTo>
                  <a:lnTo>
                    <a:pt x="11608" y="286440"/>
                  </a:lnTo>
                  <a:lnTo>
                    <a:pt x="25585" y="242670"/>
                  </a:lnTo>
                  <a:lnTo>
                    <a:pt x="44535" y="201376"/>
                  </a:lnTo>
                  <a:lnTo>
                    <a:pt x="68102" y="162915"/>
                  </a:lnTo>
                  <a:lnTo>
                    <a:pt x="95930" y="127643"/>
                  </a:lnTo>
                  <a:lnTo>
                    <a:pt x="127663" y="95918"/>
                  </a:lnTo>
                  <a:lnTo>
                    <a:pt x="162944" y="68095"/>
                  </a:lnTo>
                  <a:lnTo>
                    <a:pt x="201418" y="44531"/>
                  </a:lnTo>
                  <a:lnTo>
                    <a:pt x="242727" y="25584"/>
                  </a:lnTo>
                  <a:lnTo>
                    <a:pt x="286517" y="11608"/>
                  </a:lnTo>
                  <a:lnTo>
                    <a:pt x="332430" y="2961"/>
                  </a:lnTo>
                  <a:lnTo>
                    <a:pt x="380111" y="0"/>
                  </a:lnTo>
                  <a:lnTo>
                    <a:pt x="1900427" y="0"/>
                  </a:lnTo>
                  <a:lnTo>
                    <a:pt x="1948081" y="2961"/>
                  </a:lnTo>
                  <a:lnTo>
                    <a:pt x="1993971" y="11608"/>
                  </a:lnTo>
                  <a:lnTo>
                    <a:pt x="2037741" y="25584"/>
                  </a:lnTo>
                  <a:lnTo>
                    <a:pt x="2079035" y="44531"/>
                  </a:lnTo>
                  <a:lnTo>
                    <a:pt x="2117496" y="68095"/>
                  </a:lnTo>
                  <a:lnTo>
                    <a:pt x="2152768" y="95918"/>
                  </a:lnTo>
                  <a:lnTo>
                    <a:pt x="2184493" y="127643"/>
                  </a:lnTo>
                  <a:lnTo>
                    <a:pt x="2212316" y="162915"/>
                  </a:lnTo>
                  <a:lnTo>
                    <a:pt x="2235880" y="201376"/>
                  </a:lnTo>
                  <a:lnTo>
                    <a:pt x="2254827" y="242670"/>
                  </a:lnTo>
                  <a:lnTo>
                    <a:pt x="2268803" y="286440"/>
                  </a:lnTo>
                  <a:lnTo>
                    <a:pt x="2277450" y="332330"/>
                  </a:lnTo>
                  <a:lnTo>
                    <a:pt x="2280412" y="379984"/>
                  </a:lnTo>
                  <a:lnTo>
                    <a:pt x="2280412" y="2729738"/>
                  </a:lnTo>
                  <a:lnTo>
                    <a:pt x="2277450" y="2777391"/>
                  </a:lnTo>
                  <a:lnTo>
                    <a:pt x="2268803" y="2823281"/>
                  </a:lnTo>
                  <a:lnTo>
                    <a:pt x="2254827" y="2867051"/>
                  </a:lnTo>
                  <a:lnTo>
                    <a:pt x="2235880" y="2908345"/>
                  </a:lnTo>
                  <a:lnTo>
                    <a:pt x="2212316" y="2946806"/>
                  </a:lnTo>
                  <a:lnTo>
                    <a:pt x="2184493" y="2982078"/>
                  </a:lnTo>
                  <a:lnTo>
                    <a:pt x="2152768" y="3013803"/>
                  </a:lnTo>
                  <a:lnTo>
                    <a:pt x="2117496" y="3041626"/>
                  </a:lnTo>
                  <a:lnTo>
                    <a:pt x="2079035" y="3065190"/>
                  </a:lnTo>
                  <a:lnTo>
                    <a:pt x="2037741" y="3084137"/>
                  </a:lnTo>
                  <a:lnTo>
                    <a:pt x="1993971" y="3098113"/>
                  </a:lnTo>
                  <a:lnTo>
                    <a:pt x="1948081" y="3106760"/>
                  </a:lnTo>
                  <a:lnTo>
                    <a:pt x="1900427" y="3109722"/>
                  </a:lnTo>
                  <a:lnTo>
                    <a:pt x="380111" y="3109722"/>
                  </a:lnTo>
                  <a:lnTo>
                    <a:pt x="332430" y="3106760"/>
                  </a:lnTo>
                  <a:lnTo>
                    <a:pt x="286517" y="3098113"/>
                  </a:lnTo>
                  <a:lnTo>
                    <a:pt x="242727" y="3084137"/>
                  </a:lnTo>
                  <a:lnTo>
                    <a:pt x="201418" y="3065190"/>
                  </a:lnTo>
                  <a:lnTo>
                    <a:pt x="162944" y="3041626"/>
                  </a:lnTo>
                  <a:lnTo>
                    <a:pt x="127663" y="3013803"/>
                  </a:lnTo>
                  <a:lnTo>
                    <a:pt x="95930" y="2982078"/>
                  </a:lnTo>
                  <a:lnTo>
                    <a:pt x="68102" y="2946806"/>
                  </a:lnTo>
                  <a:lnTo>
                    <a:pt x="44535" y="2908345"/>
                  </a:lnTo>
                  <a:lnTo>
                    <a:pt x="25585" y="2867051"/>
                  </a:lnTo>
                  <a:lnTo>
                    <a:pt x="11608" y="2823281"/>
                  </a:lnTo>
                  <a:lnTo>
                    <a:pt x="2961" y="2777391"/>
                  </a:lnTo>
                  <a:lnTo>
                    <a:pt x="0" y="2729738"/>
                  </a:lnTo>
                  <a:lnTo>
                    <a:pt x="0" y="379984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p34"/>
          <p:cNvSpPr txBox="1"/>
          <p:nvPr/>
        </p:nvSpPr>
        <p:spPr>
          <a:xfrm>
            <a:off x="3627707" y="3071060"/>
            <a:ext cx="18759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12700" marR="508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Concurrency  Resource  sharing  mechanism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98" name="Google Shape;398;p34"/>
          <p:cNvGrpSpPr/>
          <p:nvPr/>
        </p:nvGrpSpPr>
        <p:grpSpPr>
          <a:xfrm>
            <a:off x="3191891" y="1113789"/>
            <a:ext cx="2880360" cy="1266698"/>
            <a:chOff x="3191891" y="1113789"/>
            <a:chExt cx="2880360" cy="1266698"/>
          </a:xfrm>
        </p:grpSpPr>
        <p:sp>
          <p:nvSpPr>
            <p:cNvPr id="399" name="Google Shape;399;p34"/>
            <p:cNvSpPr/>
            <p:nvPr/>
          </p:nvSpPr>
          <p:spPr>
            <a:xfrm>
              <a:off x="4632071" y="2163952"/>
              <a:ext cx="0" cy="216535"/>
            </a:xfrm>
            <a:custGeom>
              <a:rect b="b" l="l" r="r" t="t"/>
              <a:pathLst>
                <a:path extrusionOk="0" h="216535" w="120000">
                  <a:moveTo>
                    <a:pt x="0" y="0"/>
                  </a:moveTo>
                  <a:lnTo>
                    <a:pt x="0" y="216026"/>
                  </a:lnTo>
                </a:path>
              </a:pathLst>
            </a:custGeom>
            <a:noFill/>
            <a:ln cap="flat" cmpd="sng" w="25400">
              <a:solidFill>
                <a:srgbClr val="4D7B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191891" y="1113789"/>
              <a:ext cx="2880360" cy="1266190"/>
            </a:xfrm>
            <a:custGeom>
              <a:rect b="b" l="l" r="r" t="t"/>
              <a:pathLst>
                <a:path extrusionOk="0" h="1266189" w="2880360">
                  <a:moveTo>
                    <a:pt x="2669285" y="0"/>
                  </a:moveTo>
                  <a:lnTo>
                    <a:pt x="211073" y="0"/>
                  </a:lnTo>
                  <a:lnTo>
                    <a:pt x="162672" y="5573"/>
                  </a:lnTo>
                  <a:lnTo>
                    <a:pt x="118243" y="21451"/>
                  </a:lnTo>
                  <a:lnTo>
                    <a:pt x="79052" y="46366"/>
                  </a:lnTo>
                  <a:lnTo>
                    <a:pt x="46366" y="79052"/>
                  </a:lnTo>
                  <a:lnTo>
                    <a:pt x="21451" y="118243"/>
                  </a:lnTo>
                  <a:lnTo>
                    <a:pt x="5573" y="162672"/>
                  </a:lnTo>
                  <a:lnTo>
                    <a:pt x="0" y="211074"/>
                  </a:lnTo>
                  <a:lnTo>
                    <a:pt x="0" y="1055115"/>
                  </a:lnTo>
                  <a:lnTo>
                    <a:pt x="5573" y="1103517"/>
                  </a:lnTo>
                  <a:lnTo>
                    <a:pt x="21451" y="1147946"/>
                  </a:lnTo>
                  <a:lnTo>
                    <a:pt x="46366" y="1187137"/>
                  </a:lnTo>
                  <a:lnTo>
                    <a:pt x="79052" y="1219823"/>
                  </a:lnTo>
                  <a:lnTo>
                    <a:pt x="118243" y="1244738"/>
                  </a:lnTo>
                  <a:lnTo>
                    <a:pt x="162672" y="1260616"/>
                  </a:lnTo>
                  <a:lnTo>
                    <a:pt x="211073" y="1266189"/>
                  </a:lnTo>
                  <a:lnTo>
                    <a:pt x="2669285" y="1266189"/>
                  </a:lnTo>
                  <a:lnTo>
                    <a:pt x="2717687" y="1260616"/>
                  </a:lnTo>
                  <a:lnTo>
                    <a:pt x="2762116" y="1244738"/>
                  </a:lnTo>
                  <a:lnTo>
                    <a:pt x="2801307" y="1219823"/>
                  </a:lnTo>
                  <a:lnTo>
                    <a:pt x="2833993" y="1187137"/>
                  </a:lnTo>
                  <a:lnTo>
                    <a:pt x="2858908" y="1147946"/>
                  </a:lnTo>
                  <a:lnTo>
                    <a:pt x="2874786" y="1103517"/>
                  </a:lnTo>
                  <a:lnTo>
                    <a:pt x="2880360" y="1055115"/>
                  </a:lnTo>
                  <a:lnTo>
                    <a:pt x="2880360" y="211074"/>
                  </a:lnTo>
                  <a:lnTo>
                    <a:pt x="2874786" y="162672"/>
                  </a:lnTo>
                  <a:lnTo>
                    <a:pt x="2858908" y="118243"/>
                  </a:lnTo>
                  <a:lnTo>
                    <a:pt x="2833993" y="79052"/>
                  </a:lnTo>
                  <a:lnTo>
                    <a:pt x="2801307" y="46366"/>
                  </a:lnTo>
                  <a:lnTo>
                    <a:pt x="2762116" y="21451"/>
                  </a:lnTo>
                  <a:lnTo>
                    <a:pt x="2717687" y="5573"/>
                  </a:lnTo>
                  <a:lnTo>
                    <a:pt x="2669285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191891" y="1113789"/>
              <a:ext cx="2880360" cy="1266190"/>
            </a:xfrm>
            <a:custGeom>
              <a:rect b="b" l="l" r="r" t="t"/>
              <a:pathLst>
                <a:path extrusionOk="0" h="1266189" w="2880360">
                  <a:moveTo>
                    <a:pt x="0" y="211074"/>
                  </a:moveTo>
                  <a:lnTo>
                    <a:pt x="5573" y="162672"/>
                  </a:lnTo>
                  <a:lnTo>
                    <a:pt x="21451" y="118243"/>
                  </a:lnTo>
                  <a:lnTo>
                    <a:pt x="46366" y="79052"/>
                  </a:lnTo>
                  <a:lnTo>
                    <a:pt x="79052" y="46366"/>
                  </a:lnTo>
                  <a:lnTo>
                    <a:pt x="118243" y="21451"/>
                  </a:lnTo>
                  <a:lnTo>
                    <a:pt x="162672" y="5573"/>
                  </a:lnTo>
                  <a:lnTo>
                    <a:pt x="211073" y="0"/>
                  </a:lnTo>
                  <a:lnTo>
                    <a:pt x="2669285" y="0"/>
                  </a:lnTo>
                  <a:lnTo>
                    <a:pt x="2717687" y="5573"/>
                  </a:lnTo>
                  <a:lnTo>
                    <a:pt x="2762116" y="21451"/>
                  </a:lnTo>
                  <a:lnTo>
                    <a:pt x="2801307" y="46366"/>
                  </a:lnTo>
                  <a:lnTo>
                    <a:pt x="2833993" y="79052"/>
                  </a:lnTo>
                  <a:lnTo>
                    <a:pt x="2858908" y="118243"/>
                  </a:lnTo>
                  <a:lnTo>
                    <a:pt x="2874786" y="162672"/>
                  </a:lnTo>
                  <a:lnTo>
                    <a:pt x="2880360" y="211074"/>
                  </a:lnTo>
                  <a:lnTo>
                    <a:pt x="2880360" y="1055115"/>
                  </a:lnTo>
                  <a:lnTo>
                    <a:pt x="2874786" y="1103517"/>
                  </a:lnTo>
                  <a:lnTo>
                    <a:pt x="2858908" y="1147946"/>
                  </a:lnTo>
                  <a:lnTo>
                    <a:pt x="2833993" y="1187137"/>
                  </a:lnTo>
                  <a:lnTo>
                    <a:pt x="2801307" y="1219823"/>
                  </a:lnTo>
                  <a:lnTo>
                    <a:pt x="2762116" y="1244738"/>
                  </a:lnTo>
                  <a:lnTo>
                    <a:pt x="2717687" y="1260616"/>
                  </a:lnTo>
                  <a:lnTo>
                    <a:pt x="2669285" y="1266189"/>
                  </a:lnTo>
                  <a:lnTo>
                    <a:pt x="211073" y="1266189"/>
                  </a:lnTo>
                  <a:lnTo>
                    <a:pt x="162672" y="1260616"/>
                  </a:lnTo>
                  <a:lnTo>
                    <a:pt x="118243" y="1244738"/>
                  </a:lnTo>
                  <a:lnTo>
                    <a:pt x="79052" y="1219823"/>
                  </a:lnTo>
                  <a:lnTo>
                    <a:pt x="46366" y="1187137"/>
                  </a:lnTo>
                  <a:lnTo>
                    <a:pt x="21451" y="1147946"/>
                  </a:lnTo>
                  <a:lnTo>
                    <a:pt x="5573" y="1103517"/>
                  </a:lnTo>
                  <a:lnTo>
                    <a:pt x="0" y="1055115"/>
                  </a:lnTo>
                  <a:lnTo>
                    <a:pt x="0" y="211074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2" name="Google Shape;402;p34"/>
          <p:cNvSpPr txBox="1"/>
          <p:nvPr/>
        </p:nvSpPr>
        <p:spPr>
          <a:xfrm>
            <a:off x="3348990" y="1233881"/>
            <a:ext cx="2567940" cy="9378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-538480" lvl="0" marL="550545" marR="5080" rtl="0" algn="l">
              <a:lnSpc>
                <a:spcPct val="104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Event Ordering  Property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03" name="Google Shape;403;p34"/>
          <p:cNvGrpSpPr/>
          <p:nvPr/>
        </p:nvGrpSpPr>
        <p:grpSpPr>
          <a:xfrm>
            <a:off x="5577204" y="3222625"/>
            <a:ext cx="2054225" cy="992505"/>
            <a:chOff x="5577204" y="3222625"/>
            <a:chExt cx="2054225" cy="992505"/>
          </a:xfrm>
        </p:grpSpPr>
        <p:sp>
          <p:nvSpPr>
            <p:cNvPr id="404" name="Google Shape;404;p34"/>
            <p:cNvSpPr/>
            <p:nvPr/>
          </p:nvSpPr>
          <p:spPr>
            <a:xfrm>
              <a:off x="5577204" y="3222625"/>
              <a:ext cx="2054225" cy="992505"/>
            </a:xfrm>
            <a:custGeom>
              <a:rect b="b" l="l" r="r" t="t"/>
              <a:pathLst>
                <a:path extrusionOk="0" h="992504" w="2054225">
                  <a:moveTo>
                    <a:pt x="1888363" y="0"/>
                  </a:moveTo>
                  <a:lnTo>
                    <a:pt x="165354" y="0"/>
                  </a:lnTo>
                  <a:lnTo>
                    <a:pt x="121399" y="5907"/>
                  </a:lnTo>
                  <a:lnTo>
                    <a:pt x="81900" y="22577"/>
                  </a:lnTo>
                  <a:lnTo>
                    <a:pt x="48434" y="48434"/>
                  </a:lnTo>
                  <a:lnTo>
                    <a:pt x="22577" y="81900"/>
                  </a:lnTo>
                  <a:lnTo>
                    <a:pt x="5907" y="121399"/>
                  </a:lnTo>
                  <a:lnTo>
                    <a:pt x="0" y="165353"/>
                  </a:lnTo>
                  <a:lnTo>
                    <a:pt x="0" y="827024"/>
                  </a:lnTo>
                  <a:lnTo>
                    <a:pt x="5907" y="870978"/>
                  </a:lnTo>
                  <a:lnTo>
                    <a:pt x="22577" y="910477"/>
                  </a:lnTo>
                  <a:lnTo>
                    <a:pt x="48434" y="943943"/>
                  </a:lnTo>
                  <a:lnTo>
                    <a:pt x="81900" y="969800"/>
                  </a:lnTo>
                  <a:lnTo>
                    <a:pt x="121399" y="986470"/>
                  </a:lnTo>
                  <a:lnTo>
                    <a:pt x="165354" y="992377"/>
                  </a:lnTo>
                  <a:lnTo>
                    <a:pt x="1888363" y="992377"/>
                  </a:lnTo>
                  <a:lnTo>
                    <a:pt x="1932317" y="986470"/>
                  </a:lnTo>
                  <a:lnTo>
                    <a:pt x="1971816" y="969800"/>
                  </a:lnTo>
                  <a:lnTo>
                    <a:pt x="2005282" y="943943"/>
                  </a:lnTo>
                  <a:lnTo>
                    <a:pt x="2031139" y="910477"/>
                  </a:lnTo>
                  <a:lnTo>
                    <a:pt x="2047809" y="870978"/>
                  </a:lnTo>
                  <a:lnTo>
                    <a:pt x="2053717" y="827024"/>
                  </a:lnTo>
                  <a:lnTo>
                    <a:pt x="2053717" y="165353"/>
                  </a:lnTo>
                  <a:lnTo>
                    <a:pt x="2047809" y="121399"/>
                  </a:lnTo>
                  <a:lnTo>
                    <a:pt x="2031139" y="81900"/>
                  </a:lnTo>
                  <a:lnTo>
                    <a:pt x="2005282" y="48434"/>
                  </a:lnTo>
                  <a:lnTo>
                    <a:pt x="1971816" y="22577"/>
                  </a:lnTo>
                  <a:lnTo>
                    <a:pt x="1932317" y="5907"/>
                  </a:lnTo>
                  <a:lnTo>
                    <a:pt x="1888363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5577204" y="3222625"/>
              <a:ext cx="2054225" cy="992505"/>
            </a:xfrm>
            <a:custGeom>
              <a:rect b="b" l="l" r="r" t="t"/>
              <a:pathLst>
                <a:path extrusionOk="0" h="992504" w="2054225">
                  <a:moveTo>
                    <a:pt x="0" y="165353"/>
                  </a:moveTo>
                  <a:lnTo>
                    <a:pt x="5907" y="121399"/>
                  </a:lnTo>
                  <a:lnTo>
                    <a:pt x="22577" y="81900"/>
                  </a:lnTo>
                  <a:lnTo>
                    <a:pt x="48434" y="48434"/>
                  </a:lnTo>
                  <a:lnTo>
                    <a:pt x="81900" y="22577"/>
                  </a:lnTo>
                  <a:lnTo>
                    <a:pt x="121399" y="5907"/>
                  </a:lnTo>
                  <a:lnTo>
                    <a:pt x="165354" y="0"/>
                  </a:lnTo>
                  <a:lnTo>
                    <a:pt x="1888363" y="0"/>
                  </a:lnTo>
                  <a:lnTo>
                    <a:pt x="1932317" y="5907"/>
                  </a:lnTo>
                  <a:lnTo>
                    <a:pt x="1971816" y="22577"/>
                  </a:lnTo>
                  <a:lnTo>
                    <a:pt x="2005282" y="48434"/>
                  </a:lnTo>
                  <a:lnTo>
                    <a:pt x="2031139" y="81900"/>
                  </a:lnTo>
                  <a:lnTo>
                    <a:pt x="2047809" y="121399"/>
                  </a:lnTo>
                  <a:lnTo>
                    <a:pt x="2053717" y="165353"/>
                  </a:lnTo>
                  <a:lnTo>
                    <a:pt x="2053717" y="827024"/>
                  </a:lnTo>
                  <a:lnTo>
                    <a:pt x="2047809" y="870978"/>
                  </a:lnTo>
                  <a:lnTo>
                    <a:pt x="2031139" y="910477"/>
                  </a:lnTo>
                  <a:lnTo>
                    <a:pt x="2005282" y="943943"/>
                  </a:lnTo>
                  <a:lnTo>
                    <a:pt x="1971816" y="969800"/>
                  </a:lnTo>
                  <a:lnTo>
                    <a:pt x="1932317" y="986470"/>
                  </a:lnTo>
                  <a:lnTo>
                    <a:pt x="1888363" y="992377"/>
                  </a:lnTo>
                  <a:lnTo>
                    <a:pt x="165354" y="992377"/>
                  </a:lnTo>
                  <a:lnTo>
                    <a:pt x="121399" y="986470"/>
                  </a:lnTo>
                  <a:lnTo>
                    <a:pt x="81900" y="969800"/>
                  </a:lnTo>
                  <a:lnTo>
                    <a:pt x="48434" y="943943"/>
                  </a:lnTo>
                  <a:lnTo>
                    <a:pt x="22577" y="910477"/>
                  </a:lnTo>
                  <a:lnTo>
                    <a:pt x="5907" y="870978"/>
                  </a:lnTo>
                  <a:lnTo>
                    <a:pt x="0" y="827024"/>
                  </a:lnTo>
                  <a:lnTo>
                    <a:pt x="0" y="165353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6" name="Google Shape;406;p34"/>
          <p:cNvSpPr txBox="1"/>
          <p:nvPr/>
        </p:nvSpPr>
        <p:spPr>
          <a:xfrm>
            <a:off x="5564504" y="3315970"/>
            <a:ext cx="1958975" cy="738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457200" lvl="0" marL="469900" marR="5080" rtl="0" algn="l">
              <a:lnSpc>
                <a:spcPct val="104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 N</a:t>
            </a:r>
            <a:r>
              <a:rPr lang="en-US" sz="2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 Starvation  Property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07" name="Google Shape;407;p34"/>
          <p:cNvGrpSpPr/>
          <p:nvPr/>
        </p:nvGrpSpPr>
        <p:grpSpPr>
          <a:xfrm>
            <a:off x="3362578" y="5119751"/>
            <a:ext cx="2539365" cy="1142365"/>
            <a:chOff x="3362578" y="5119751"/>
            <a:chExt cx="2539365" cy="1142365"/>
          </a:xfrm>
        </p:grpSpPr>
        <p:sp>
          <p:nvSpPr>
            <p:cNvPr id="408" name="Google Shape;408;p34"/>
            <p:cNvSpPr/>
            <p:nvPr/>
          </p:nvSpPr>
          <p:spPr>
            <a:xfrm>
              <a:off x="4632070" y="5119751"/>
              <a:ext cx="0" cy="154305"/>
            </a:xfrm>
            <a:custGeom>
              <a:rect b="b" l="l" r="r" t="t"/>
              <a:pathLst>
                <a:path extrusionOk="0" h="154304" w="120000">
                  <a:moveTo>
                    <a:pt x="0" y="153924"/>
                  </a:moveTo>
                  <a:lnTo>
                    <a:pt x="0" y="0"/>
                  </a:lnTo>
                </a:path>
              </a:pathLst>
            </a:custGeom>
            <a:noFill/>
            <a:ln cap="flat" cmpd="sng" w="25400">
              <a:solidFill>
                <a:srgbClr val="4D7B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3362578" y="5119751"/>
              <a:ext cx="2539365" cy="1142365"/>
            </a:xfrm>
            <a:custGeom>
              <a:rect b="b" l="l" r="r" t="t"/>
              <a:pathLst>
                <a:path extrusionOk="0" h="1142364" w="2539365">
                  <a:moveTo>
                    <a:pt x="2348738" y="0"/>
                  </a:moveTo>
                  <a:lnTo>
                    <a:pt x="190246" y="0"/>
                  </a:lnTo>
                  <a:lnTo>
                    <a:pt x="146637" y="5027"/>
                  </a:lnTo>
                  <a:lnTo>
                    <a:pt x="106598" y="19346"/>
                  </a:lnTo>
                  <a:lnTo>
                    <a:pt x="71274" y="41817"/>
                  </a:lnTo>
                  <a:lnTo>
                    <a:pt x="41807" y="71297"/>
                  </a:lnTo>
                  <a:lnTo>
                    <a:pt x="19343" y="106644"/>
                  </a:lnTo>
                  <a:lnTo>
                    <a:pt x="5026" y="146717"/>
                  </a:lnTo>
                  <a:lnTo>
                    <a:pt x="0" y="190373"/>
                  </a:lnTo>
                  <a:lnTo>
                    <a:pt x="0" y="951661"/>
                  </a:lnTo>
                  <a:lnTo>
                    <a:pt x="5026" y="995303"/>
                  </a:lnTo>
                  <a:lnTo>
                    <a:pt x="19343" y="1035365"/>
                  </a:lnTo>
                  <a:lnTo>
                    <a:pt x="41807" y="1070706"/>
                  </a:lnTo>
                  <a:lnTo>
                    <a:pt x="71274" y="1100181"/>
                  </a:lnTo>
                  <a:lnTo>
                    <a:pt x="106598" y="1122650"/>
                  </a:lnTo>
                  <a:lnTo>
                    <a:pt x="146637" y="1136969"/>
                  </a:lnTo>
                  <a:lnTo>
                    <a:pt x="190246" y="1141996"/>
                  </a:lnTo>
                  <a:lnTo>
                    <a:pt x="2348738" y="1141996"/>
                  </a:lnTo>
                  <a:lnTo>
                    <a:pt x="2392393" y="1136969"/>
                  </a:lnTo>
                  <a:lnTo>
                    <a:pt x="2432466" y="1122650"/>
                  </a:lnTo>
                  <a:lnTo>
                    <a:pt x="2467813" y="1100181"/>
                  </a:lnTo>
                  <a:lnTo>
                    <a:pt x="2497293" y="1070706"/>
                  </a:lnTo>
                  <a:lnTo>
                    <a:pt x="2519764" y="1035365"/>
                  </a:lnTo>
                  <a:lnTo>
                    <a:pt x="2534083" y="995303"/>
                  </a:lnTo>
                  <a:lnTo>
                    <a:pt x="2539111" y="951661"/>
                  </a:lnTo>
                  <a:lnTo>
                    <a:pt x="2539111" y="190373"/>
                  </a:lnTo>
                  <a:lnTo>
                    <a:pt x="2534083" y="146717"/>
                  </a:lnTo>
                  <a:lnTo>
                    <a:pt x="2519764" y="106644"/>
                  </a:lnTo>
                  <a:lnTo>
                    <a:pt x="2497293" y="71297"/>
                  </a:lnTo>
                  <a:lnTo>
                    <a:pt x="2467813" y="41817"/>
                  </a:lnTo>
                  <a:lnTo>
                    <a:pt x="2432466" y="19346"/>
                  </a:lnTo>
                  <a:lnTo>
                    <a:pt x="2392393" y="5027"/>
                  </a:lnTo>
                  <a:lnTo>
                    <a:pt x="2348738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3362578" y="5119751"/>
              <a:ext cx="2539365" cy="1142365"/>
            </a:xfrm>
            <a:custGeom>
              <a:rect b="b" l="l" r="r" t="t"/>
              <a:pathLst>
                <a:path extrusionOk="0" h="1142364" w="2539365">
                  <a:moveTo>
                    <a:pt x="0" y="190373"/>
                  </a:moveTo>
                  <a:lnTo>
                    <a:pt x="5026" y="146717"/>
                  </a:lnTo>
                  <a:lnTo>
                    <a:pt x="19343" y="106644"/>
                  </a:lnTo>
                  <a:lnTo>
                    <a:pt x="41807" y="71297"/>
                  </a:lnTo>
                  <a:lnTo>
                    <a:pt x="71274" y="41817"/>
                  </a:lnTo>
                  <a:lnTo>
                    <a:pt x="106598" y="19346"/>
                  </a:lnTo>
                  <a:lnTo>
                    <a:pt x="146637" y="5027"/>
                  </a:lnTo>
                  <a:lnTo>
                    <a:pt x="190246" y="0"/>
                  </a:lnTo>
                  <a:lnTo>
                    <a:pt x="2348738" y="0"/>
                  </a:lnTo>
                  <a:lnTo>
                    <a:pt x="2392393" y="5027"/>
                  </a:lnTo>
                  <a:lnTo>
                    <a:pt x="2432466" y="19346"/>
                  </a:lnTo>
                  <a:lnTo>
                    <a:pt x="2467813" y="41817"/>
                  </a:lnTo>
                  <a:lnTo>
                    <a:pt x="2497293" y="71297"/>
                  </a:lnTo>
                  <a:lnTo>
                    <a:pt x="2519764" y="106644"/>
                  </a:lnTo>
                  <a:lnTo>
                    <a:pt x="2534083" y="146717"/>
                  </a:lnTo>
                  <a:lnTo>
                    <a:pt x="2539111" y="190373"/>
                  </a:lnTo>
                  <a:lnTo>
                    <a:pt x="2539111" y="951661"/>
                  </a:lnTo>
                  <a:lnTo>
                    <a:pt x="2534083" y="995303"/>
                  </a:lnTo>
                  <a:lnTo>
                    <a:pt x="2519764" y="1035365"/>
                  </a:lnTo>
                  <a:lnTo>
                    <a:pt x="2497293" y="1070706"/>
                  </a:lnTo>
                  <a:lnTo>
                    <a:pt x="2467813" y="1100181"/>
                  </a:lnTo>
                  <a:lnTo>
                    <a:pt x="2432466" y="1122650"/>
                  </a:lnTo>
                  <a:lnTo>
                    <a:pt x="2392393" y="1136969"/>
                  </a:lnTo>
                  <a:lnTo>
                    <a:pt x="2348738" y="1141996"/>
                  </a:lnTo>
                  <a:lnTo>
                    <a:pt x="190246" y="1141996"/>
                  </a:lnTo>
                  <a:lnTo>
                    <a:pt x="146637" y="1136969"/>
                  </a:lnTo>
                  <a:lnTo>
                    <a:pt x="106598" y="1122650"/>
                  </a:lnTo>
                  <a:lnTo>
                    <a:pt x="71274" y="1100181"/>
                  </a:lnTo>
                  <a:lnTo>
                    <a:pt x="41807" y="1070706"/>
                  </a:lnTo>
                  <a:lnTo>
                    <a:pt x="19343" y="1035365"/>
                  </a:lnTo>
                  <a:lnTo>
                    <a:pt x="5026" y="995303"/>
                  </a:lnTo>
                  <a:lnTo>
                    <a:pt x="0" y="951661"/>
                  </a:lnTo>
                  <a:lnTo>
                    <a:pt x="0" y="190373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1" name="Google Shape;411;p34"/>
          <p:cNvSpPr txBox="1"/>
          <p:nvPr/>
        </p:nvSpPr>
        <p:spPr>
          <a:xfrm>
            <a:off x="3485769" y="5271617"/>
            <a:ext cx="2293620" cy="767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538480" lvl="0" marL="550545" marR="5080" rtl="0" algn="l">
              <a:lnSpc>
                <a:spcPct val="104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Mutual Exclusion  Property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12" name="Google Shape;412;p34"/>
          <p:cNvGrpSpPr/>
          <p:nvPr/>
        </p:nvGrpSpPr>
        <p:grpSpPr>
          <a:xfrm>
            <a:off x="1259636" y="3244088"/>
            <a:ext cx="2294459" cy="992505"/>
            <a:chOff x="1259636" y="3244088"/>
            <a:chExt cx="2294459" cy="992505"/>
          </a:xfrm>
        </p:grpSpPr>
        <p:sp>
          <p:nvSpPr>
            <p:cNvPr id="413" name="Google Shape;413;p34"/>
            <p:cNvSpPr/>
            <p:nvPr/>
          </p:nvSpPr>
          <p:spPr>
            <a:xfrm>
              <a:off x="3491865" y="3729228"/>
              <a:ext cx="62230" cy="635"/>
            </a:xfrm>
            <a:custGeom>
              <a:rect b="b" l="l" r="r" t="t"/>
              <a:pathLst>
                <a:path extrusionOk="0" h="635" w="62229">
                  <a:moveTo>
                    <a:pt x="-12700" y="254"/>
                  </a:moveTo>
                  <a:lnTo>
                    <a:pt x="74675" y="254"/>
                  </a:lnTo>
                </a:path>
              </a:pathLst>
            </a:custGeom>
            <a:noFill/>
            <a:ln cap="flat" cmpd="sng" w="25900">
              <a:solidFill>
                <a:srgbClr val="4D7B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1259636" y="3244088"/>
              <a:ext cx="2294255" cy="992505"/>
            </a:xfrm>
            <a:custGeom>
              <a:rect b="b" l="l" r="r" t="t"/>
              <a:pathLst>
                <a:path extrusionOk="0" h="992504" w="2294254">
                  <a:moveTo>
                    <a:pt x="2128723" y="0"/>
                  </a:moveTo>
                  <a:lnTo>
                    <a:pt x="165430" y="0"/>
                  </a:lnTo>
                  <a:lnTo>
                    <a:pt x="121426" y="5907"/>
                  </a:lnTo>
                  <a:lnTo>
                    <a:pt x="81900" y="22577"/>
                  </a:lnTo>
                  <a:lnTo>
                    <a:pt x="48425" y="48434"/>
                  </a:lnTo>
                  <a:lnTo>
                    <a:pt x="22569" y="81900"/>
                  </a:lnTo>
                  <a:lnTo>
                    <a:pt x="5904" y="121399"/>
                  </a:lnTo>
                  <a:lnTo>
                    <a:pt x="0" y="165353"/>
                  </a:lnTo>
                  <a:lnTo>
                    <a:pt x="0" y="826897"/>
                  </a:lnTo>
                  <a:lnTo>
                    <a:pt x="5904" y="870851"/>
                  </a:lnTo>
                  <a:lnTo>
                    <a:pt x="22569" y="910350"/>
                  </a:lnTo>
                  <a:lnTo>
                    <a:pt x="48425" y="943816"/>
                  </a:lnTo>
                  <a:lnTo>
                    <a:pt x="81900" y="969673"/>
                  </a:lnTo>
                  <a:lnTo>
                    <a:pt x="121426" y="986343"/>
                  </a:lnTo>
                  <a:lnTo>
                    <a:pt x="165430" y="992251"/>
                  </a:lnTo>
                  <a:lnTo>
                    <a:pt x="2128723" y="992251"/>
                  </a:lnTo>
                  <a:lnTo>
                    <a:pt x="2172686" y="986343"/>
                  </a:lnTo>
                  <a:lnTo>
                    <a:pt x="2212209" y="969673"/>
                  </a:lnTo>
                  <a:lnTo>
                    <a:pt x="2245706" y="943816"/>
                  </a:lnTo>
                  <a:lnTo>
                    <a:pt x="2271593" y="910350"/>
                  </a:lnTo>
                  <a:lnTo>
                    <a:pt x="2288287" y="870851"/>
                  </a:lnTo>
                  <a:lnTo>
                    <a:pt x="2294204" y="826897"/>
                  </a:lnTo>
                  <a:lnTo>
                    <a:pt x="2294204" y="165353"/>
                  </a:lnTo>
                  <a:lnTo>
                    <a:pt x="2288287" y="121399"/>
                  </a:lnTo>
                  <a:lnTo>
                    <a:pt x="2271593" y="81900"/>
                  </a:lnTo>
                  <a:lnTo>
                    <a:pt x="2245706" y="48434"/>
                  </a:lnTo>
                  <a:lnTo>
                    <a:pt x="2212209" y="22577"/>
                  </a:lnTo>
                  <a:lnTo>
                    <a:pt x="2172686" y="5907"/>
                  </a:lnTo>
                  <a:lnTo>
                    <a:pt x="2128723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1259636" y="3244088"/>
              <a:ext cx="2294255" cy="992505"/>
            </a:xfrm>
            <a:custGeom>
              <a:rect b="b" l="l" r="r" t="t"/>
              <a:pathLst>
                <a:path extrusionOk="0" h="992504" w="2294254">
                  <a:moveTo>
                    <a:pt x="0" y="165353"/>
                  </a:moveTo>
                  <a:lnTo>
                    <a:pt x="5904" y="121399"/>
                  </a:lnTo>
                  <a:lnTo>
                    <a:pt x="22569" y="81900"/>
                  </a:lnTo>
                  <a:lnTo>
                    <a:pt x="48425" y="48434"/>
                  </a:lnTo>
                  <a:lnTo>
                    <a:pt x="81900" y="22577"/>
                  </a:lnTo>
                  <a:lnTo>
                    <a:pt x="121426" y="5907"/>
                  </a:lnTo>
                  <a:lnTo>
                    <a:pt x="165430" y="0"/>
                  </a:lnTo>
                  <a:lnTo>
                    <a:pt x="2128723" y="0"/>
                  </a:lnTo>
                  <a:lnTo>
                    <a:pt x="2172686" y="5907"/>
                  </a:lnTo>
                  <a:lnTo>
                    <a:pt x="2212209" y="22577"/>
                  </a:lnTo>
                  <a:lnTo>
                    <a:pt x="2245706" y="48434"/>
                  </a:lnTo>
                  <a:lnTo>
                    <a:pt x="2271593" y="81900"/>
                  </a:lnTo>
                  <a:lnTo>
                    <a:pt x="2288287" y="121399"/>
                  </a:lnTo>
                  <a:lnTo>
                    <a:pt x="2294204" y="165353"/>
                  </a:lnTo>
                  <a:lnTo>
                    <a:pt x="2294204" y="826897"/>
                  </a:lnTo>
                  <a:lnTo>
                    <a:pt x="2288287" y="870851"/>
                  </a:lnTo>
                  <a:lnTo>
                    <a:pt x="2271593" y="910350"/>
                  </a:lnTo>
                  <a:lnTo>
                    <a:pt x="2245706" y="943816"/>
                  </a:lnTo>
                  <a:lnTo>
                    <a:pt x="2212209" y="969673"/>
                  </a:lnTo>
                  <a:lnTo>
                    <a:pt x="2172686" y="986343"/>
                  </a:lnTo>
                  <a:lnTo>
                    <a:pt x="2128723" y="992251"/>
                  </a:lnTo>
                  <a:lnTo>
                    <a:pt x="165430" y="992251"/>
                  </a:lnTo>
                  <a:lnTo>
                    <a:pt x="121426" y="986343"/>
                  </a:lnTo>
                  <a:lnTo>
                    <a:pt x="81900" y="969673"/>
                  </a:lnTo>
                  <a:lnTo>
                    <a:pt x="48425" y="943816"/>
                  </a:lnTo>
                  <a:lnTo>
                    <a:pt x="22569" y="910350"/>
                  </a:lnTo>
                  <a:lnTo>
                    <a:pt x="5904" y="870851"/>
                  </a:lnTo>
                  <a:lnTo>
                    <a:pt x="0" y="826897"/>
                  </a:lnTo>
                  <a:lnTo>
                    <a:pt x="0" y="165353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6" name="Google Shape;416;p34"/>
          <p:cNvSpPr txBox="1"/>
          <p:nvPr/>
        </p:nvSpPr>
        <p:spPr>
          <a:xfrm>
            <a:off x="1421638" y="3291332"/>
            <a:ext cx="196723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-332740" lvl="0" marL="344805" marR="5080" rtl="0" algn="l">
              <a:lnSpc>
                <a:spcPct val="10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No Deadlock  Property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7" name="Google Shape;417;p34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8" name="Google Shape;418;p34"/>
          <p:cNvSpPr txBox="1"/>
          <p:nvPr/>
        </p:nvSpPr>
        <p:spPr>
          <a:xfrm>
            <a:off x="6629400" y="1219200"/>
            <a:ext cx="2514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request to resources -&gt; properly ordered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5"/>
          <p:cNvSpPr txBox="1"/>
          <p:nvPr>
            <p:ph type="title"/>
          </p:nvPr>
        </p:nvSpPr>
        <p:spPr>
          <a:xfrm>
            <a:off x="1600200" y="0"/>
            <a:ext cx="3445510" cy="680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</a:rPr>
              <a:t>Transparency</a:t>
            </a:r>
            <a:endParaRPr sz="4300"/>
          </a:p>
        </p:txBody>
      </p:sp>
      <p:sp>
        <p:nvSpPr>
          <p:cNvPr id="424" name="Google Shape;424;p35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5" name="Google Shape;425;p35"/>
          <p:cNvSpPr txBox="1"/>
          <p:nvPr/>
        </p:nvSpPr>
        <p:spPr>
          <a:xfrm>
            <a:off x="1194916" y="815320"/>
            <a:ext cx="7949084" cy="604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Transparency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allow the system to be automatically reconfigured</a:t>
            </a:r>
            <a:endParaRPr/>
          </a:p>
          <a:p>
            <a:pPr indent="-317500" lvl="0" marL="733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314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Processor – Loads should be distributed(No Idle Processors)</a:t>
            </a:r>
            <a:endParaRPr/>
          </a:p>
          <a:p>
            <a:pPr indent="-317500" lvl="0" marL="733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314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Processing capability should be uniformly distributed among the available jobs</a:t>
            </a:r>
            <a:endParaRPr/>
          </a:p>
          <a:p>
            <a:pPr indent="-317500" lvl="0" marL="733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</a:t>
            </a:r>
            <a:endParaRPr/>
          </a:p>
          <a:p>
            <a:pPr indent="-236219" lvl="0" marL="652780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314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Intelligent resource allocation and migration  facility</a:t>
            </a:r>
            <a:endParaRPr/>
          </a:p>
          <a:p>
            <a:pPr indent="0" lvl="0" marL="28702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Scaling Transparency</a:t>
            </a:r>
            <a:endParaRPr/>
          </a:p>
          <a:p>
            <a:pPr indent="-317500" lvl="0" marL="733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allow system to expand without disturbing the user activities.</a:t>
            </a:r>
            <a:endParaRPr/>
          </a:p>
          <a:p>
            <a:pPr indent="-317500" lvl="0" marL="73342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</a:t>
            </a:r>
            <a:endParaRPr/>
          </a:p>
          <a:p>
            <a:pPr indent="-317500" lvl="0" marL="733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314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of Open System Architecture</a:t>
            </a:r>
            <a:endParaRPr/>
          </a:p>
          <a:p>
            <a:pPr indent="-317500" lvl="0" marL="7334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314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of scalable algorithms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 txBox="1"/>
          <p:nvPr>
            <p:ph type="title"/>
          </p:nvPr>
        </p:nvSpPr>
        <p:spPr>
          <a:xfrm>
            <a:off x="1524000" y="304800"/>
            <a:ext cx="40485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2.Reliability</a:t>
            </a:r>
            <a:endParaRPr sz="4300"/>
          </a:p>
        </p:txBody>
      </p:sp>
      <p:grpSp>
        <p:nvGrpSpPr>
          <p:cNvPr id="431" name="Google Shape;431;p36"/>
          <p:cNvGrpSpPr/>
          <p:nvPr/>
        </p:nvGrpSpPr>
        <p:grpSpPr>
          <a:xfrm>
            <a:off x="3897529" y="1073281"/>
            <a:ext cx="2034741" cy="1587238"/>
            <a:chOff x="3344926" y="2760979"/>
            <a:chExt cx="2280920" cy="3110230"/>
          </a:xfrm>
        </p:grpSpPr>
        <p:sp>
          <p:nvSpPr>
            <p:cNvPr id="432" name="Google Shape;432;p36"/>
            <p:cNvSpPr/>
            <p:nvPr/>
          </p:nvSpPr>
          <p:spPr>
            <a:xfrm>
              <a:off x="3344926" y="2760979"/>
              <a:ext cx="2280920" cy="3110230"/>
            </a:xfrm>
            <a:custGeom>
              <a:rect b="b" l="l" r="r" t="t"/>
              <a:pathLst>
                <a:path extrusionOk="0" h="3110229" w="2280920">
                  <a:moveTo>
                    <a:pt x="1900301" y="0"/>
                  </a:moveTo>
                  <a:lnTo>
                    <a:pt x="379984" y="0"/>
                  </a:lnTo>
                  <a:lnTo>
                    <a:pt x="332330" y="2961"/>
                  </a:lnTo>
                  <a:lnTo>
                    <a:pt x="286440" y="11608"/>
                  </a:lnTo>
                  <a:lnTo>
                    <a:pt x="242670" y="25585"/>
                  </a:lnTo>
                  <a:lnTo>
                    <a:pt x="201376" y="44535"/>
                  </a:lnTo>
                  <a:lnTo>
                    <a:pt x="162915" y="68102"/>
                  </a:lnTo>
                  <a:lnTo>
                    <a:pt x="127643" y="95930"/>
                  </a:lnTo>
                  <a:lnTo>
                    <a:pt x="95918" y="127663"/>
                  </a:lnTo>
                  <a:lnTo>
                    <a:pt x="68095" y="162944"/>
                  </a:lnTo>
                  <a:lnTo>
                    <a:pt x="44531" y="201418"/>
                  </a:lnTo>
                  <a:lnTo>
                    <a:pt x="25584" y="242727"/>
                  </a:lnTo>
                  <a:lnTo>
                    <a:pt x="11608" y="286517"/>
                  </a:lnTo>
                  <a:lnTo>
                    <a:pt x="2961" y="332430"/>
                  </a:lnTo>
                  <a:lnTo>
                    <a:pt x="0" y="380111"/>
                  </a:lnTo>
                  <a:lnTo>
                    <a:pt x="0" y="2729738"/>
                  </a:lnTo>
                  <a:lnTo>
                    <a:pt x="2961" y="2777410"/>
                  </a:lnTo>
                  <a:lnTo>
                    <a:pt x="11608" y="2823315"/>
                  </a:lnTo>
                  <a:lnTo>
                    <a:pt x="25584" y="2867098"/>
                  </a:lnTo>
                  <a:lnTo>
                    <a:pt x="44531" y="2908402"/>
                  </a:lnTo>
                  <a:lnTo>
                    <a:pt x="68095" y="2946870"/>
                  </a:lnTo>
                  <a:lnTo>
                    <a:pt x="95918" y="2982147"/>
                  </a:lnTo>
                  <a:lnTo>
                    <a:pt x="127643" y="3013876"/>
                  </a:lnTo>
                  <a:lnTo>
                    <a:pt x="162915" y="3041701"/>
                  </a:lnTo>
                  <a:lnTo>
                    <a:pt x="201376" y="3065266"/>
                  </a:lnTo>
                  <a:lnTo>
                    <a:pt x="242670" y="3084214"/>
                  </a:lnTo>
                  <a:lnTo>
                    <a:pt x="286440" y="3098190"/>
                  </a:lnTo>
                  <a:lnTo>
                    <a:pt x="332330" y="3106836"/>
                  </a:lnTo>
                  <a:lnTo>
                    <a:pt x="379984" y="3109798"/>
                  </a:lnTo>
                  <a:lnTo>
                    <a:pt x="1900301" y="3109798"/>
                  </a:lnTo>
                  <a:lnTo>
                    <a:pt x="1947981" y="3106836"/>
                  </a:lnTo>
                  <a:lnTo>
                    <a:pt x="1993894" y="3098190"/>
                  </a:lnTo>
                  <a:lnTo>
                    <a:pt x="2037684" y="3084214"/>
                  </a:lnTo>
                  <a:lnTo>
                    <a:pt x="2078993" y="3065266"/>
                  </a:lnTo>
                  <a:lnTo>
                    <a:pt x="2117467" y="3041701"/>
                  </a:lnTo>
                  <a:lnTo>
                    <a:pt x="2152748" y="3013876"/>
                  </a:lnTo>
                  <a:lnTo>
                    <a:pt x="2184481" y="2982147"/>
                  </a:lnTo>
                  <a:lnTo>
                    <a:pt x="2212309" y="2946870"/>
                  </a:lnTo>
                  <a:lnTo>
                    <a:pt x="2235876" y="2908402"/>
                  </a:lnTo>
                  <a:lnTo>
                    <a:pt x="2254826" y="2867098"/>
                  </a:lnTo>
                  <a:lnTo>
                    <a:pt x="2268803" y="2823315"/>
                  </a:lnTo>
                  <a:lnTo>
                    <a:pt x="2277450" y="2777410"/>
                  </a:lnTo>
                  <a:lnTo>
                    <a:pt x="2280412" y="2729738"/>
                  </a:lnTo>
                  <a:lnTo>
                    <a:pt x="2280412" y="380111"/>
                  </a:lnTo>
                  <a:lnTo>
                    <a:pt x="2277450" y="332430"/>
                  </a:lnTo>
                  <a:lnTo>
                    <a:pt x="2268803" y="286517"/>
                  </a:lnTo>
                  <a:lnTo>
                    <a:pt x="2254826" y="242727"/>
                  </a:lnTo>
                  <a:lnTo>
                    <a:pt x="2235876" y="201418"/>
                  </a:lnTo>
                  <a:lnTo>
                    <a:pt x="2212309" y="162944"/>
                  </a:lnTo>
                  <a:lnTo>
                    <a:pt x="2184481" y="127663"/>
                  </a:lnTo>
                  <a:lnTo>
                    <a:pt x="2152748" y="95930"/>
                  </a:lnTo>
                  <a:lnTo>
                    <a:pt x="2117467" y="68102"/>
                  </a:lnTo>
                  <a:lnTo>
                    <a:pt x="2078993" y="44535"/>
                  </a:lnTo>
                  <a:lnTo>
                    <a:pt x="2037684" y="25585"/>
                  </a:lnTo>
                  <a:lnTo>
                    <a:pt x="1993894" y="11608"/>
                  </a:lnTo>
                  <a:lnTo>
                    <a:pt x="1947981" y="2961"/>
                  </a:lnTo>
                  <a:lnTo>
                    <a:pt x="1900301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3344926" y="2760979"/>
              <a:ext cx="2280920" cy="3110230"/>
            </a:xfrm>
            <a:custGeom>
              <a:rect b="b" l="l" r="r" t="t"/>
              <a:pathLst>
                <a:path extrusionOk="0" h="3110229" w="2280920">
                  <a:moveTo>
                    <a:pt x="0" y="380111"/>
                  </a:moveTo>
                  <a:lnTo>
                    <a:pt x="2961" y="332430"/>
                  </a:lnTo>
                  <a:lnTo>
                    <a:pt x="11608" y="286517"/>
                  </a:lnTo>
                  <a:lnTo>
                    <a:pt x="25584" y="242727"/>
                  </a:lnTo>
                  <a:lnTo>
                    <a:pt x="44531" y="201418"/>
                  </a:lnTo>
                  <a:lnTo>
                    <a:pt x="68095" y="162944"/>
                  </a:lnTo>
                  <a:lnTo>
                    <a:pt x="95918" y="127663"/>
                  </a:lnTo>
                  <a:lnTo>
                    <a:pt x="127643" y="95930"/>
                  </a:lnTo>
                  <a:lnTo>
                    <a:pt x="162915" y="68102"/>
                  </a:lnTo>
                  <a:lnTo>
                    <a:pt x="201376" y="44535"/>
                  </a:lnTo>
                  <a:lnTo>
                    <a:pt x="242670" y="25585"/>
                  </a:lnTo>
                  <a:lnTo>
                    <a:pt x="286440" y="11608"/>
                  </a:lnTo>
                  <a:lnTo>
                    <a:pt x="332330" y="2961"/>
                  </a:lnTo>
                  <a:lnTo>
                    <a:pt x="379984" y="0"/>
                  </a:lnTo>
                  <a:lnTo>
                    <a:pt x="1900301" y="0"/>
                  </a:lnTo>
                  <a:lnTo>
                    <a:pt x="1947981" y="2961"/>
                  </a:lnTo>
                  <a:lnTo>
                    <a:pt x="1993894" y="11608"/>
                  </a:lnTo>
                  <a:lnTo>
                    <a:pt x="2037684" y="25585"/>
                  </a:lnTo>
                  <a:lnTo>
                    <a:pt x="2078993" y="44535"/>
                  </a:lnTo>
                  <a:lnTo>
                    <a:pt x="2117467" y="68102"/>
                  </a:lnTo>
                  <a:lnTo>
                    <a:pt x="2152748" y="95930"/>
                  </a:lnTo>
                  <a:lnTo>
                    <a:pt x="2184481" y="127663"/>
                  </a:lnTo>
                  <a:lnTo>
                    <a:pt x="2212309" y="162944"/>
                  </a:lnTo>
                  <a:lnTo>
                    <a:pt x="2235876" y="201418"/>
                  </a:lnTo>
                  <a:lnTo>
                    <a:pt x="2254826" y="242727"/>
                  </a:lnTo>
                  <a:lnTo>
                    <a:pt x="2268803" y="286517"/>
                  </a:lnTo>
                  <a:lnTo>
                    <a:pt x="2277450" y="332430"/>
                  </a:lnTo>
                  <a:lnTo>
                    <a:pt x="2280412" y="380111"/>
                  </a:lnTo>
                  <a:lnTo>
                    <a:pt x="2280412" y="2729738"/>
                  </a:lnTo>
                  <a:lnTo>
                    <a:pt x="2277450" y="2777410"/>
                  </a:lnTo>
                  <a:lnTo>
                    <a:pt x="2268803" y="2823315"/>
                  </a:lnTo>
                  <a:lnTo>
                    <a:pt x="2254826" y="2867098"/>
                  </a:lnTo>
                  <a:lnTo>
                    <a:pt x="2235876" y="2908402"/>
                  </a:lnTo>
                  <a:lnTo>
                    <a:pt x="2212309" y="2946870"/>
                  </a:lnTo>
                  <a:lnTo>
                    <a:pt x="2184481" y="2982147"/>
                  </a:lnTo>
                  <a:lnTo>
                    <a:pt x="2152748" y="3013876"/>
                  </a:lnTo>
                  <a:lnTo>
                    <a:pt x="2117467" y="3041701"/>
                  </a:lnTo>
                  <a:lnTo>
                    <a:pt x="2078993" y="3065266"/>
                  </a:lnTo>
                  <a:lnTo>
                    <a:pt x="2037684" y="3084214"/>
                  </a:lnTo>
                  <a:lnTo>
                    <a:pt x="1993894" y="3098190"/>
                  </a:lnTo>
                  <a:lnTo>
                    <a:pt x="1947981" y="3106836"/>
                  </a:lnTo>
                  <a:lnTo>
                    <a:pt x="1900301" y="3109798"/>
                  </a:lnTo>
                  <a:lnTo>
                    <a:pt x="379984" y="3109798"/>
                  </a:lnTo>
                  <a:lnTo>
                    <a:pt x="332330" y="3106836"/>
                  </a:lnTo>
                  <a:lnTo>
                    <a:pt x="286440" y="3098190"/>
                  </a:lnTo>
                  <a:lnTo>
                    <a:pt x="242670" y="3084214"/>
                  </a:lnTo>
                  <a:lnTo>
                    <a:pt x="201376" y="3065266"/>
                  </a:lnTo>
                  <a:lnTo>
                    <a:pt x="162915" y="3041701"/>
                  </a:lnTo>
                  <a:lnTo>
                    <a:pt x="127643" y="3013876"/>
                  </a:lnTo>
                  <a:lnTo>
                    <a:pt x="95918" y="2982147"/>
                  </a:lnTo>
                  <a:lnTo>
                    <a:pt x="68095" y="2946870"/>
                  </a:lnTo>
                  <a:lnTo>
                    <a:pt x="44531" y="2908402"/>
                  </a:lnTo>
                  <a:lnTo>
                    <a:pt x="25584" y="2867098"/>
                  </a:lnTo>
                  <a:lnTo>
                    <a:pt x="11608" y="2823315"/>
                  </a:lnTo>
                  <a:lnTo>
                    <a:pt x="2961" y="2777410"/>
                  </a:lnTo>
                  <a:lnTo>
                    <a:pt x="0" y="2729738"/>
                  </a:lnTo>
                  <a:lnTo>
                    <a:pt x="0" y="380111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4" name="Google Shape;434;p36"/>
          <p:cNvSpPr txBox="1"/>
          <p:nvPr/>
        </p:nvSpPr>
        <p:spPr>
          <a:xfrm>
            <a:off x="4038600" y="1600200"/>
            <a:ext cx="1698625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Reliability</a:t>
            </a:r>
            <a:endParaRPr sz="3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35" name="Google Shape;435;p36"/>
          <p:cNvGrpSpPr/>
          <p:nvPr/>
        </p:nvGrpSpPr>
        <p:grpSpPr>
          <a:xfrm>
            <a:off x="1232388" y="2907683"/>
            <a:ext cx="2107635" cy="1728493"/>
            <a:chOff x="3458209" y="1130808"/>
            <a:chExt cx="2054225" cy="1819275"/>
          </a:xfrm>
        </p:grpSpPr>
        <p:sp>
          <p:nvSpPr>
            <p:cNvPr id="436" name="Google Shape;436;p36"/>
            <p:cNvSpPr/>
            <p:nvPr/>
          </p:nvSpPr>
          <p:spPr>
            <a:xfrm>
              <a:off x="4485131" y="2760980"/>
              <a:ext cx="0" cy="188595"/>
            </a:xfrm>
            <a:custGeom>
              <a:rect b="b" l="l" r="r" t="t"/>
              <a:pathLst>
                <a:path extrusionOk="0" h="188594" w="120000">
                  <a:moveTo>
                    <a:pt x="0" y="0"/>
                  </a:moveTo>
                  <a:lnTo>
                    <a:pt x="0" y="188595"/>
                  </a:lnTo>
                </a:path>
              </a:pathLst>
            </a:custGeom>
            <a:noFill/>
            <a:ln cap="flat" cmpd="sng" w="25400">
              <a:solidFill>
                <a:srgbClr val="4D7B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3458209" y="1130808"/>
              <a:ext cx="2054225" cy="1819275"/>
            </a:xfrm>
            <a:custGeom>
              <a:rect b="b" l="l" r="r" t="t"/>
              <a:pathLst>
                <a:path extrusionOk="0" h="1819275" w="2054225">
                  <a:moveTo>
                    <a:pt x="1750694" y="0"/>
                  </a:moveTo>
                  <a:lnTo>
                    <a:pt x="303149" y="0"/>
                  </a:lnTo>
                  <a:lnTo>
                    <a:pt x="253986" y="3968"/>
                  </a:lnTo>
                  <a:lnTo>
                    <a:pt x="207345" y="15458"/>
                  </a:lnTo>
                  <a:lnTo>
                    <a:pt x="163851" y="33844"/>
                  </a:lnTo>
                  <a:lnTo>
                    <a:pt x="124129" y="58501"/>
                  </a:lnTo>
                  <a:lnTo>
                    <a:pt x="88804" y="88804"/>
                  </a:lnTo>
                  <a:lnTo>
                    <a:pt x="58501" y="124129"/>
                  </a:lnTo>
                  <a:lnTo>
                    <a:pt x="33844" y="163851"/>
                  </a:lnTo>
                  <a:lnTo>
                    <a:pt x="15458" y="207345"/>
                  </a:lnTo>
                  <a:lnTo>
                    <a:pt x="3968" y="253986"/>
                  </a:lnTo>
                  <a:lnTo>
                    <a:pt x="0" y="303149"/>
                  </a:lnTo>
                  <a:lnTo>
                    <a:pt x="0" y="1515617"/>
                  </a:lnTo>
                  <a:lnTo>
                    <a:pt x="3968" y="1564780"/>
                  </a:lnTo>
                  <a:lnTo>
                    <a:pt x="15458" y="1611421"/>
                  </a:lnTo>
                  <a:lnTo>
                    <a:pt x="33844" y="1654915"/>
                  </a:lnTo>
                  <a:lnTo>
                    <a:pt x="58501" y="1694637"/>
                  </a:lnTo>
                  <a:lnTo>
                    <a:pt x="88804" y="1729962"/>
                  </a:lnTo>
                  <a:lnTo>
                    <a:pt x="124129" y="1760265"/>
                  </a:lnTo>
                  <a:lnTo>
                    <a:pt x="163851" y="1784922"/>
                  </a:lnTo>
                  <a:lnTo>
                    <a:pt x="207345" y="1803308"/>
                  </a:lnTo>
                  <a:lnTo>
                    <a:pt x="253986" y="1814798"/>
                  </a:lnTo>
                  <a:lnTo>
                    <a:pt x="303149" y="1818766"/>
                  </a:lnTo>
                  <a:lnTo>
                    <a:pt x="1750694" y="1818766"/>
                  </a:lnTo>
                  <a:lnTo>
                    <a:pt x="1799854" y="1814798"/>
                  </a:lnTo>
                  <a:lnTo>
                    <a:pt x="1846485" y="1803308"/>
                  </a:lnTo>
                  <a:lnTo>
                    <a:pt x="1889964" y="1784922"/>
                  </a:lnTo>
                  <a:lnTo>
                    <a:pt x="1929669" y="1760265"/>
                  </a:lnTo>
                  <a:lnTo>
                    <a:pt x="1964975" y="1729962"/>
                  </a:lnTo>
                  <a:lnTo>
                    <a:pt x="1995260" y="1694637"/>
                  </a:lnTo>
                  <a:lnTo>
                    <a:pt x="2019900" y="1654915"/>
                  </a:lnTo>
                  <a:lnTo>
                    <a:pt x="2038271" y="1611421"/>
                  </a:lnTo>
                  <a:lnTo>
                    <a:pt x="2049751" y="1564780"/>
                  </a:lnTo>
                  <a:lnTo>
                    <a:pt x="2053716" y="1515617"/>
                  </a:lnTo>
                  <a:lnTo>
                    <a:pt x="2053716" y="303149"/>
                  </a:lnTo>
                  <a:lnTo>
                    <a:pt x="2049751" y="253986"/>
                  </a:lnTo>
                  <a:lnTo>
                    <a:pt x="2038271" y="207345"/>
                  </a:lnTo>
                  <a:lnTo>
                    <a:pt x="2019900" y="163851"/>
                  </a:lnTo>
                  <a:lnTo>
                    <a:pt x="1995260" y="124129"/>
                  </a:lnTo>
                  <a:lnTo>
                    <a:pt x="1964975" y="88804"/>
                  </a:lnTo>
                  <a:lnTo>
                    <a:pt x="1929669" y="58501"/>
                  </a:lnTo>
                  <a:lnTo>
                    <a:pt x="1889964" y="33844"/>
                  </a:lnTo>
                  <a:lnTo>
                    <a:pt x="1846485" y="15458"/>
                  </a:lnTo>
                  <a:lnTo>
                    <a:pt x="1799854" y="3968"/>
                  </a:lnTo>
                  <a:lnTo>
                    <a:pt x="1750694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3458209" y="1130808"/>
              <a:ext cx="2054225" cy="1819275"/>
            </a:xfrm>
            <a:custGeom>
              <a:rect b="b" l="l" r="r" t="t"/>
              <a:pathLst>
                <a:path extrusionOk="0" h="1819275" w="2054225">
                  <a:moveTo>
                    <a:pt x="0" y="303149"/>
                  </a:moveTo>
                  <a:lnTo>
                    <a:pt x="3968" y="253986"/>
                  </a:lnTo>
                  <a:lnTo>
                    <a:pt x="15458" y="207345"/>
                  </a:lnTo>
                  <a:lnTo>
                    <a:pt x="33844" y="163851"/>
                  </a:lnTo>
                  <a:lnTo>
                    <a:pt x="58501" y="124129"/>
                  </a:lnTo>
                  <a:lnTo>
                    <a:pt x="88804" y="88804"/>
                  </a:lnTo>
                  <a:lnTo>
                    <a:pt x="124129" y="58501"/>
                  </a:lnTo>
                  <a:lnTo>
                    <a:pt x="163851" y="33844"/>
                  </a:lnTo>
                  <a:lnTo>
                    <a:pt x="207345" y="15458"/>
                  </a:lnTo>
                  <a:lnTo>
                    <a:pt x="253986" y="3968"/>
                  </a:lnTo>
                  <a:lnTo>
                    <a:pt x="303149" y="0"/>
                  </a:lnTo>
                  <a:lnTo>
                    <a:pt x="1750694" y="0"/>
                  </a:lnTo>
                  <a:lnTo>
                    <a:pt x="1799854" y="3968"/>
                  </a:lnTo>
                  <a:lnTo>
                    <a:pt x="1846485" y="15458"/>
                  </a:lnTo>
                  <a:lnTo>
                    <a:pt x="1889964" y="33844"/>
                  </a:lnTo>
                  <a:lnTo>
                    <a:pt x="1929669" y="58501"/>
                  </a:lnTo>
                  <a:lnTo>
                    <a:pt x="1964975" y="88804"/>
                  </a:lnTo>
                  <a:lnTo>
                    <a:pt x="1995260" y="124129"/>
                  </a:lnTo>
                  <a:lnTo>
                    <a:pt x="2019900" y="163851"/>
                  </a:lnTo>
                  <a:lnTo>
                    <a:pt x="2038271" y="207345"/>
                  </a:lnTo>
                  <a:lnTo>
                    <a:pt x="2049751" y="253986"/>
                  </a:lnTo>
                  <a:lnTo>
                    <a:pt x="2053716" y="303149"/>
                  </a:lnTo>
                  <a:lnTo>
                    <a:pt x="2053716" y="1515617"/>
                  </a:lnTo>
                  <a:lnTo>
                    <a:pt x="2049751" y="1564780"/>
                  </a:lnTo>
                  <a:lnTo>
                    <a:pt x="2038271" y="1611421"/>
                  </a:lnTo>
                  <a:lnTo>
                    <a:pt x="2019900" y="1654915"/>
                  </a:lnTo>
                  <a:lnTo>
                    <a:pt x="1995260" y="1694637"/>
                  </a:lnTo>
                  <a:lnTo>
                    <a:pt x="1964975" y="1729962"/>
                  </a:lnTo>
                  <a:lnTo>
                    <a:pt x="1929669" y="1760265"/>
                  </a:lnTo>
                  <a:lnTo>
                    <a:pt x="1889964" y="1784922"/>
                  </a:lnTo>
                  <a:lnTo>
                    <a:pt x="1846485" y="1803308"/>
                  </a:lnTo>
                  <a:lnTo>
                    <a:pt x="1799854" y="1814798"/>
                  </a:lnTo>
                  <a:lnTo>
                    <a:pt x="1750694" y="1818766"/>
                  </a:lnTo>
                  <a:lnTo>
                    <a:pt x="303149" y="1818766"/>
                  </a:lnTo>
                  <a:lnTo>
                    <a:pt x="253986" y="1814798"/>
                  </a:lnTo>
                  <a:lnTo>
                    <a:pt x="207345" y="1803308"/>
                  </a:lnTo>
                  <a:lnTo>
                    <a:pt x="163851" y="1784922"/>
                  </a:lnTo>
                  <a:lnTo>
                    <a:pt x="124129" y="1760265"/>
                  </a:lnTo>
                  <a:lnTo>
                    <a:pt x="88804" y="1729962"/>
                  </a:lnTo>
                  <a:lnTo>
                    <a:pt x="58501" y="1694637"/>
                  </a:lnTo>
                  <a:lnTo>
                    <a:pt x="33844" y="1654915"/>
                  </a:lnTo>
                  <a:lnTo>
                    <a:pt x="15458" y="1611421"/>
                  </a:lnTo>
                  <a:lnTo>
                    <a:pt x="3968" y="1564780"/>
                  </a:lnTo>
                  <a:lnTo>
                    <a:pt x="0" y="1515617"/>
                  </a:lnTo>
                  <a:lnTo>
                    <a:pt x="0" y="303149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p36"/>
          <p:cNvSpPr txBox="1"/>
          <p:nvPr/>
        </p:nvSpPr>
        <p:spPr>
          <a:xfrm>
            <a:off x="1447800" y="3352800"/>
            <a:ext cx="16725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440055" lvl="0" marL="12700" marR="5080" rtl="0" algn="l">
              <a:lnSpc>
                <a:spcPct val="1045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Fault  Avoidance</a:t>
            </a:r>
            <a:endParaRPr sz="3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40" name="Google Shape;440;p36"/>
          <p:cNvGrpSpPr/>
          <p:nvPr/>
        </p:nvGrpSpPr>
        <p:grpSpPr>
          <a:xfrm>
            <a:off x="6181090" y="3136900"/>
            <a:ext cx="2950210" cy="1313180"/>
            <a:chOff x="4981066" y="4797171"/>
            <a:chExt cx="2950210" cy="1313180"/>
          </a:xfrm>
        </p:grpSpPr>
        <p:sp>
          <p:nvSpPr>
            <p:cNvPr id="441" name="Google Shape;441;p36"/>
            <p:cNvSpPr/>
            <p:nvPr/>
          </p:nvSpPr>
          <p:spPr>
            <a:xfrm>
              <a:off x="5318759" y="4797171"/>
              <a:ext cx="306705" cy="177165"/>
            </a:xfrm>
            <a:custGeom>
              <a:rect b="b" l="l" r="r" t="t"/>
              <a:pathLst>
                <a:path extrusionOk="0" h="177164" w="306704">
                  <a:moveTo>
                    <a:pt x="306577" y="177037"/>
                  </a:moveTo>
                  <a:lnTo>
                    <a:pt x="0" y="0"/>
                  </a:lnTo>
                </a:path>
              </a:pathLst>
            </a:custGeom>
            <a:noFill/>
            <a:ln cap="flat" cmpd="sng" w="25400">
              <a:solidFill>
                <a:srgbClr val="4D7B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4981066" y="4797171"/>
              <a:ext cx="2950210" cy="1313180"/>
            </a:xfrm>
            <a:custGeom>
              <a:rect b="b" l="l" r="r" t="t"/>
              <a:pathLst>
                <a:path extrusionOk="0" h="1313179" w="2950209">
                  <a:moveTo>
                    <a:pt x="2730754" y="0"/>
                  </a:moveTo>
                  <a:lnTo>
                    <a:pt x="218948" y="0"/>
                  </a:lnTo>
                  <a:lnTo>
                    <a:pt x="168750" y="5776"/>
                  </a:lnTo>
                  <a:lnTo>
                    <a:pt x="122667" y="22232"/>
                  </a:lnTo>
                  <a:lnTo>
                    <a:pt x="82014" y="48055"/>
                  </a:lnTo>
                  <a:lnTo>
                    <a:pt x="48105" y="81937"/>
                  </a:lnTo>
                  <a:lnTo>
                    <a:pt x="22257" y="122566"/>
                  </a:lnTo>
                  <a:lnTo>
                    <a:pt x="5783" y="168630"/>
                  </a:lnTo>
                  <a:lnTo>
                    <a:pt x="0" y="218820"/>
                  </a:lnTo>
                  <a:lnTo>
                    <a:pt x="0" y="1094257"/>
                  </a:lnTo>
                  <a:lnTo>
                    <a:pt x="5783" y="1144442"/>
                  </a:lnTo>
                  <a:lnTo>
                    <a:pt x="22257" y="1190511"/>
                  </a:lnTo>
                  <a:lnTo>
                    <a:pt x="48105" y="1231150"/>
                  </a:lnTo>
                  <a:lnTo>
                    <a:pt x="82014" y="1265045"/>
                  </a:lnTo>
                  <a:lnTo>
                    <a:pt x="122667" y="1290882"/>
                  </a:lnTo>
                  <a:lnTo>
                    <a:pt x="168750" y="1307348"/>
                  </a:lnTo>
                  <a:lnTo>
                    <a:pt x="218948" y="1313129"/>
                  </a:lnTo>
                  <a:lnTo>
                    <a:pt x="2730754" y="1313129"/>
                  </a:lnTo>
                  <a:lnTo>
                    <a:pt x="2780951" y="1307348"/>
                  </a:lnTo>
                  <a:lnTo>
                    <a:pt x="2827034" y="1290882"/>
                  </a:lnTo>
                  <a:lnTo>
                    <a:pt x="2867687" y="1265045"/>
                  </a:lnTo>
                  <a:lnTo>
                    <a:pt x="2901596" y="1231150"/>
                  </a:lnTo>
                  <a:lnTo>
                    <a:pt x="2927444" y="1190511"/>
                  </a:lnTo>
                  <a:lnTo>
                    <a:pt x="2943918" y="1144442"/>
                  </a:lnTo>
                  <a:lnTo>
                    <a:pt x="2949702" y="1094257"/>
                  </a:lnTo>
                  <a:lnTo>
                    <a:pt x="2949702" y="218820"/>
                  </a:lnTo>
                  <a:lnTo>
                    <a:pt x="2943918" y="168630"/>
                  </a:lnTo>
                  <a:lnTo>
                    <a:pt x="2927444" y="122566"/>
                  </a:lnTo>
                  <a:lnTo>
                    <a:pt x="2901596" y="81937"/>
                  </a:lnTo>
                  <a:lnTo>
                    <a:pt x="2867687" y="48055"/>
                  </a:lnTo>
                  <a:lnTo>
                    <a:pt x="2827034" y="22232"/>
                  </a:lnTo>
                  <a:lnTo>
                    <a:pt x="2780951" y="5776"/>
                  </a:lnTo>
                  <a:lnTo>
                    <a:pt x="2730754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4981066" y="4797171"/>
              <a:ext cx="2950210" cy="1313180"/>
            </a:xfrm>
            <a:custGeom>
              <a:rect b="b" l="l" r="r" t="t"/>
              <a:pathLst>
                <a:path extrusionOk="0" h="1313179" w="2950209">
                  <a:moveTo>
                    <a:pt x="0" y="218820"/>
                  </a:moveTo>
                  <a:lnTo>
                    <a:pt x="5783" y="168630"/>
                  </a:lnTo>
                  <a:lnTo>
                    <a:pt x="22257" y="122566"/>
                  </a:lnTo>
                  <a:lnTo>
                    <a:pt x="48105" y="81937"/>
                  </a:lnTo>
                  <a:lnTo>
                    <a:pt x="82014" y="48055"/>
                  </a:lnTo>
                  <a:lnTo>
                    <a:pt x="122667" y="22232"/>
                  </a:lnTo>
                  <a:lnTo>
                    <a:pt x="168750" y="5776"/>
                  </a:lnTo>
                  <a:lnTo>
                    <a:pt x="218948" y="0"/>
                  </a:lnTo>
                  <a:lnTo>
                    <a:pt x="2730754" y="0"/>
                  </a:lnTo>
                  <a:lnTo>
                    <a:pt x="2780951" y="5776"/>
                  </a:lnTo>
                  <a:lnTo>
                    <a:pt x="2827034" y="22232"/>
                  </a:lnTo>
                  <a:lnTo>
                    <a:pt x="2867687" y="48055"/>
                  </a:lnTo>
                  <a:lnTo>
                    <a:pt x="2901596" y="81937"/>
                  </a:lnTo>
                  <a:lnTo>
                    <a:pt x="2927444" y="122566"/>
                  </a:lnTo>
                  <a:lnTo>
                    <a:pt x="2943918" y="168630"/>
                  </a:lnTo>
                  <a:lnTo>
                    <a:pt x="2949702" y="218820"/>
                  </a:lnTo>
                  <a:lnTo>
                    <a:pt x="2949702" y="1094257"/>
                  </a:lnTo>
                  <a:lnTo>
                    <a:pt x="2943918" y="1144442"/>
                  </a:lnTo>
                  <a:lnTo>
                    <a:pt x="2927444" y="1190511"/>
                  </a:lnTo>
                  <a:lnTo>
                    <a:pt x="2901596" y="1231150"/>
                  </a:lnTo>
                  <a:lnTo>
                    <a:pt x="2867687" y="1265045"/>
                  </a:lnTo>
                  <a:lnTo>
                    <a:pt x="2827034" y="1290882"/>
                  </a:lnTo>
                  <a:lnTo>
                    <a:pt x="2780951" y="1307348"/>
                  </a:lnTo>
                  <a:lnTo>
                    <a:pt x="2730754" y="1313129"/>
                  </a:lnTo>
                  <a:lnTo>
                    <a:pt x="218948" y="1313129"/>
                  </a:lnTo>
                  <a:lnTo>
                    <a:pt x="168750" y="1307348"/>
                  </a:lnTo>
                  <a:lnTo>
                    <a:pt x="122667" y="1290882"/>
                  </a:lnTo>
                  <a:lnTo>
                    <a:pt x="82014" y="1265045"/>
                  </a:lnTo>
                  <a:lnTo>
                    <a:pt x="48105" y="1231150"/>
                  </a:lnTo>
                  <a:lnTo>
                    <a:pt x="22257" y="1190511"/>
                  </a:lnTo>
                  <a:lnTo>
                    <a:pt x="5783" y="1144442"/>
                  </a:lnTo>
                  <a:lnTo>
                    <a:pt x="0" y="1094257"/>
                  </a:lnTo>
                  <a:lnTo>
                    <a:pt x="0" y="218820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4" name="Google Shape;444;p36"/>
          <p:cNvSpPr txBox="1"/>
          <p:nvPr/>
        </p:nvSpPr>
        <p:spPr>
          <a:xfrm>
            <a:off x="6400800" y="3429000"/>
            <a:ext cx="2522855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952500" lvl="0" marL="12700" marR="5080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Fault  Detection/Recovery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45" name="Google Shape;445;p36"/>
          <p:cNvGrpSpPr/>
          <p:nvPr/>
        </p:nvGrpSpPr>
        <p:grpSpPr>
          <a:xfrm>
            <a:off x="3441907" y="3060190"/>
            <a:ext cx="2641263" cy="1499976"/>
            <a:chOff x="976541" y="4662804"/>
            <a:chExt cx="2602230" cy="1582420"/>
          </a:xfrm>
        </p:grpSpPr>
        <p:sp>
          <p:nvSpPr>
            <p:cNvPr id="446" name="Google Shape;446;p36"/>
            <p:cNvSpPr/>
            <p:nvPr/>
          </p:nvSpPr>
          <p:spPr>
            <a:xfrm>
              <a:off x="3344925" y="4783200"/>
              <a:ext cx="233679" cy="120650"/>
            </a:xfrm>
            <a:custGeom>
              <a:rect b="b" l="l" r="r" t="t"/>
              <a:pathLst>
                <a:path extrusionOk="0" h="120650" w="233679">
                  <a:moveTo>
                    <a:pt x="0" y="120396"/>
                  </a:moveTo>
                  <a:lnTo>
                    <a:pt x="233552" y="0"/>
                  </a:lnTo>
                </a:path>
              </a:pathLst>
            </a:custGeom>
            <a:noFill/>
            <a:ln cap="flat" cmpd="sng" w="25400">
              <a:solidFill>
                <a:srgbClr val="4D7B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976541" y="4662804"/>
              <a:ext cx="2602230" cy="1582420"/>
            </a:xfrm>
            <a:custGeom>
              <a:rect b="b" l="l" r="r" t="t"/>
              <a:pathLst>
                <a:path extrusionOk="0" h="1582420" w="2602229">
                  <a:moveTo>
                    <a:pt x="2338285" y="0"/>
                  </a:moveTo>
                  <a:lnTo>
                    <a:pt x="263664" y="0"/>
                  </a:lnTo>
                  <a:lnTo>
                    <a:pt x="216270" y="4245"/>
                  </a:lnTo>
                  <a:lnTo>
                    <a:pt x="171663" y="16488"/>
                  </a:lnTo>
                  <a:lnTo>
                    <a:pt x="130587" y="35983"/>
                  </a:lnTo>
                  <a:lnTo>
                    <a:pt x="93788" y="61988"/>
                  </a:lnTo>
                  <a:lnTo>
                    <a:pt x="62010" y="93760"/>
                  </a:lnTo>
                  <a:lnTo>
                    <a:pt x="35997" y="130556"/>
                  </a:lnTo>
                  <a:lnTo>
                    <a:pt x="16495" y="171631"/>
                  </a:lnTo>
                  <a:lnTo>
                    <a:pt x="4247" y="216244"/>
                  </a:lnTo>
                  <a:lnTo>
                    <a:pt x="0" y="263652"/>
                  </a:lnTo>
                  <a:lnTo>
                    <a:pt x="0" y="1318234"/>
                  </a:lnTo>
                  <a:lnTo>
                    <a:pt x="4247" y="1365628"/>
                  </a:lnTo>
                  <a:lnTo>
                    <a:pt x="16495" y="1410235"/>
                  </a:lnTo>
                  <a:lnTo>
                    <a:pt x="35997" y="1451311"/>
                  </a:lnTo>
                  <a:lnTo>
                    <a:pt x="62010" y="1488110"/>
                  </a:lnTo>
                  <a:lnTo>
                    <a:pt x="93788" y="1519888"/>
                  </a:lnTo>
                  <a:lnTo>
                    <a:pt x="130587" y="1545901"/>
                  </a:lnTo>
                  <a:lnTo>
                    <a:pt x="171663" y="1565403"/>
                  </a:lnTo>
                  <a:lnTo>
                    <a:pt x="216270" y="1577651"/>
                  </a:lnTo>
                  <a:lnTo>
                    <a:pt x="263664" y="1581899"/>
                  </a:lnTo>
                  <a:lnTo>
                    <a:pt x="2338285" y="1581899"/>
                  </a:lnTo>
                  <a:lnTo>
                    <a:pt x="2385692" y="1577651"/>
                  </a:lnTo>
                  <a:lnTo>
                    <a:pt x="2430306" y="1565403"/>
                  </a:lnTo>
                  <a:lnTo>
                    <a:pt x="2471381" y="1545901"/>
                  </a:lnTo>
                  <a:lnTo>
                    <a:pt x="2508177" y="1519888"/>
                  </a:lnTo>
                  <a:lnTo>
                    <a:pt x="2539949" y="1488110"/>
                  </a:lnTo>
                  <a:lnTo>
                    <a:pt x="2565954" y="1451311"/>
                  </a:lnTo>
                  <a:lnTo>
                    <a:pt x="2585449" y="1410235"/>
                  </a:lnTo>
                  <a:lnTo>
                    <a:pt x="2597692" y="1365628"/>
                  </a:lnTo>
                  <a:lnTo>
                    <a:pt x="2601937" y="1318234"/>
                  </a:lnTo>
                  <a:lnTo>
                    <a:pt x="2601937" y="263652"/>
                  </a:lnTo>
                  <a:lnTo>
                    <a:pt x="2597692" y="216244"/>
                  </a:lnTo>
                  <a:lnTo>
                    <a:pt x="2585449" y="171631"/>
                  </a:lnTo>
                  <a:lnTo>
                    <a:pt x="2565954" y="130556"/>
                  </a:lnTo>
                  <a:lnTo>
                    <a:pt x="2539949" y="93760"/>
                  </a:lnTo>
                  <a:lnTo>
                    <a:pt x="2508177" y="61988"/>
                  </a:lnTo>
                  <a:lnTo>
                    <a:pt x="2471381" y="35983"/>
                  </a:lnTo>
                  <a:lnTo>
                    <a:pt x="2430306" y="16488"/>
                  </a:lnTo>
                  <a:lnTo>
                    <a:pt x="2385692" y="4245"/>
                  </a:lnTo>
                  <a:lnTo>
                    <a:pt x="2338285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976541" y="4662804"/>
              <a:ext cx="2602230" cy="1582420"/>
            </a:xfrm>
            <a:custGeom>
              <a:rect b="b" l="l" r="r" t="t"/>
              <a:pathLst>
                <a:path extrusionOk="0" h="1582420" w="2602229">
                  <a:moveTo>
                    <a:pt x="0" y="263652"/>
                  </a:moveTo>
                  <a:lnTo>
                    <a:pt x="4247" y="216244"/>
                  </a:lnTo>
                  <a:lnTo>
                    <a:pt x="16495" y="171631"/>
                  </a:lnTo>
                  <a:lnTo>
                    <a:pt x="35997" y="130556"/>
                  </a:lnTo>
                  <a:lnTo>
                    <a:pt x="62010" y="93760"/>
                  </a:lnTo>
                  <a:lnTo>
                    <a:pt x="93788" y="61988"/>
                  </a:lnTo>
                  <a:lnTo>
                    <a:pt x="130587" y="35983"/>
                  </a:lnTo>
                  <a:lnTo>
                    <a:pt x="171663" y="16488"/>
                  </a:lnTo>
                  <a:lnTo>
                    <a:pt x="216270" y="4245"/>
                  </a:lnTo>
                  <a:lnTo>
                    <a:pt x="263664" y="0"/>
                  </a:lnTo>
                  <a:lnTo>
                    <a:pt x="2338285" y="0"/>
                  </a:lnTo>
                  <a:lnTo>
                    <a:pt x="2385692" y="4245"/>
                  </a:lnTo>
                  <a:lnTo>
                    <a:pt x="2430306" y="16488"/>
                  </a:lnTo>
                  <a:lnTo>
                    <a:pt x="2471381" y="35983"/>
                  </a:lnTo>
                  <a:lnTo>
                    <a:pt x="2508177" y="61988"/>
                  </a:lnTo>
                  <a:lnTo>
                    <a:pt x="2539949" y="93760"/>
                  </a:lnTo>
                  <a:lnTo>
                    <a:pt x="2565954" y="130556"/>
                  </a:lnTo>
                  <a:lnTo>
                    <a:pt x="2585449" y="171631"/>
                  </a:lnTo>
                  <a:lnTo>
                    <a:pt x="2597692" y="216244"/>
                  </a:lnTo>
                  <a:lnTo>
                    <a:pt x="2601937" y="263652"/>
                  </a:lnTo>
                  <a:lnTo>
                    <a:pt x="2601937" y="1318234"/>
                  </a:lnTo>
                  <a:lnTo>
                    <a:pt x="2597692" y="1365628"/>
                  </a:lnTo>
                  <a:lnTo>
                    <a:pt x="2585449" y="1410235"/>
                  </a:lnTo>
                  <a:lnTo>
                    <a:pt x="2565954" y="1451311"/>
                  </a:lnTo>
                  <a:lnTo>
                    <a:pt x="2539949" y="1488110"/>
                  </a:lnTo>
                  <a:lnTo>
                    <a:pt x="2508177" y="1519888"/>
                  </a:lnTo>
                  <a:lnTo>
                    <a:pt x="2471381" y="1545901"/>
                  </a:lnTo>
                  <a:lnTo>
                    <a:pt x="2430306" y="1565403"/>
                  </a:lnTo>
                  <a:lnTo>
                    <a:pt x="2385692" y="1577651"/>
                  </a:lnTo>
                  <a:lnTo>
                    <a:pt x="2338285" y="1581899"/>
                  </a:lnTo>
                  <a:lnTo>
                    <a:pt x="263664" y="1581899"/>
                  </a:lnTo>
                  <a:lnTo>
                    <a:pt x="216270" y="1577651"/>
                  </a:lnTo>
                  <a:lnTo>
                    <a:pt x="171663" y="1565403"/>
                  </a:lnTo>
                  <a:lnTo>
                    <a:pt x="130587" y="1545901"/>
                  </a:lnTo>
                  <a:lnTo>
                    <a:pt x="93788" y="1519888"/>
                  </a:lnTo>
                  <a:lnTo>
                    <a:pt x="62010" y="1488110"/>
                  </a:lnTo>
                  <a:lnTo>
                    <a:pt x="35997" y="1451311"/>
                  </a:lnTo>
                  <a:lnTo>
                    <a:pt x="16495" y="1410235"/>
                  </a:lnTo>
                  <a:lnTo>
                    <a:pt x="4247" y="1365628"/>
                  </a:lnTo>
                  <a:lnTo>
                    <a:pt x="0" y="1318234"/>
                  </a:lnTo>
                  <a:lnTo>
                    <a:pt x="0" y="263652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9" name="Google Shape;449;p36"/>
          <p:cNvSpPr txBox="1"/>
          <p:nvPr/>
        </p:nvSpPr>
        <p:spPr>
          <a:xfrm>
            <a:off x="3886200" y="3352800"/>
            <a:ext cx="1729105" cy="994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175">
            <a:spAutoFit/>
          </a:bodyPr>
          <a:lstStyle/>
          <a:p>
            <a:pPr indent="431165" lvl="0" marL="12700" marR="5080" rtl="0" algn="l">
              <a:lnSpc>
                <a:spcPct val="104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Fault  Tolerance</a:t>
            </a:r>
            <a:endParaRPr sz="3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0" name="Google Shape;450;p36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1" name="Google Shape;451;p36"/>
          <p:cNvSpPr txBox="1"/>
          <p:nvPr/>
        </p:nvSpPr>
        <p:spPr>
          <a:xfrm>
            <a:off x="6019800" y="304800"/>
            <a:ext cx="29718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 expected to be more reliable – Due to Multiple instances of resources</a:t>
            </a:r>
            <a:endParaRPr/>
          </a:p>
        </p:txBody>
      </p:sp>
      <p:sp>
        <p:nvSpPr>
          <p:cNvPr id="452" name="Google Shape;452;p36"/>
          <p:cNvSpPr txBox="1"/>
          <p:nvPr/>
        </p:nvSpPr>
        <p:spPr>
          <a:xfrm>
            <a:off x="6324600" y="1905000"/>
            <a:ext cx="25908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Fault-Mechanical or algorithmic defect that may generate an error.</a:t>
            </a:r>
            <a:endParaRPr/>
          </a:p>
        </p:txBody>
      </p:sp>
      <p:sp>
        <p:nvSpPr>
          <p:cNvPr id="453" name="Google Shape;453;p36"/>
          <p:cNvSpPr txBox="1"/>
          <p:nvPr/>
        </p:nvSpPr>
        <p:spPr>
          <a:xfrm>
            <a:off x="3962400" y="4876800"/>
            <a:ext cx="3276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Fault-&gt;Failure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7"/>
          <p:cNvSpPr txBox="1"/>
          <p:nvPr>
            <p:ph idx="1" type="body"/>
          </p:nvPr>
        </p:nvSpPr>
        <p:spPr>
          <a:xfrm>
            <a:off x="1371600" y="1066800"/>
            <a:ext cx="76200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System Failure </a:t>
            </a:r>
            <a:endParaRPr/>
          </a:p>
          <a:p>
            <a:pPr indent="-203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 Fail-stop –System stop functioning after changing to the state in which failure can be detected</a:t>
            </a:r>
            <a:endParaRPr/>
          </a:p>
          <a:p>
            <a:pPr indent="-203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 Byzantine –System continues to function but produces wrong result.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System bugs causes this failure.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59" name="Google Shape;459;p37"/>
          <p:cNvSpPr txBox="1"/>
          <p:nvPr>
            <p:ph type="title"/>
          </p:nvPr>
        </p:nvSpPr>
        <p:spPr>
          <a:xfrm>
            <a:off x="1447800" y="228600"/>
            <a:ext cx="7519987" cy="1033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Reliability</a:t>
            </a:r>
            <a:endParaRPr sz="43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8"/>
          <p:cNvSpPr txBox="1"/>
          <p:nvPr>
            <p:ph type="title"/>
          </p:nvPr>
        </p:nvSpPr>
        <p:spPr>
          <a:xfrm>
            <a:off x="1066800" y="0"/>
            <a:ext cx="35475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Reliability</a:t>
            </a:r>
            <a:endParaRPr/>
          </a:p>
        </p:txBody>
      </p:sp>
      <p:sp>
        <p:nvSpPr>
          <p:cNvPr id="465" name="Google Shape;465;p38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6" name="Google Shape;466;p38"/>
          <p:cNvSpPr txBox="1"/>
          <p:nvPr/>
        </p:nvSpPr>
        <p:spPr>
          <a:xfrm>
            <a:off x="1066800" y="381000"/>
            <a:ext cx="7872900" cy="6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Fault Avoidance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688975" marR="0" rtl="0" algn="l"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300"/>
              <a:buFont typeface="Noto Sans Symbols"/>
              <a:buChar char="❖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Designing the components to minimize the occurrence of  faults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688975" marR="0" rtl="0" algn="l"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300"/>
              <a:buFont typeface="Noto Sans Symbols"/>
              <a:buChar char="❖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high reliability components</a:t>
            </a:r>
            <a:endParaRPr/>
          </a:p>
          <a:p>
            <a:pPr indent="-273050" lvl="0" marL="688975" marR="0" rtl="0" algn="l"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300"/>
              <a:buFont typeface="Noto Sans Symbols"/>
              <a:buChar char="❖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Designers of software components has to test  to make the hardware components highly reliable 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28650" lvl="0" marL="688975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2.Fault Tolerance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652780" marR="247015" rtl="0" algn="l"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300"/>
              <a:buFont typeface="Noto Sans Symbols"/>
              <a:buChar char="❖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Ability of the system to function in the  event  of partial  system failure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7020" marR="1604010" rtl="0" algn="l"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fault tolerance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7020" marR="1604010" rtl="0" algn="l"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Redundancy Techniques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688975" marR="0" rtl="0" algn="l"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300"/>
              <a:buFont typeface="Noto Sans Symbols"/>
              <a:buChar char="❖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avoid single point of failure -Hardware and software components are  replicated.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652780" marR="815975" rtl="0" algn="l"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300"/>
              <a:buFont typeface="Noto Sans Symbols"/>
              <a:buChar char="❖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system overhead is needed to  maintain replicas to ensure that they are consistent.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9"/>
          <p:cNvSpPr/>
          <p:nvPr/>
        </p:nvSpPr>
        <p:spPr>
          <a:xfrm>
            <a:off x="804672" y="0"/>
            <a:ext cx="3244595" cy="12085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9"/>
          <p:cNvSpPr txBox="1"/>
          <p:nvPr>
            <p:ph type="title"/>
          </p:nvPr>
        </p:nvSpPr>
        <p:spPr>
          <a:xfrm>
            <a:off x="1156826" y="135125"/>
            <a:ext cx="27702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</a:rPr>
              <a:t>Reliability</a:t>
            </a:r>
            <a:endParaRPr sz="4300"/>
          </a:p>
        </p:txBody>
      </p:sp>
      <p:sp>
        <p:nvSpPr>
          <p:cNvPr id="473" name="Google Shape;473;p39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4" name="Google Shape;474;p39"/>
          <p:cNvSpPr txBox="1"/>
          <p:nvPr/>
        </p:nvSpPr>
        <p:spPr>
          <a:xfrm>
            <a:off x="1121765" y="1073658"/>
            <a:ext cx="7793636" cy="5096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3844" lvl="0" marL="378460" marR="636905" rtl="0" algn="just"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1900"/>
              <a:buFont typeface="Arial"/>
              <a:buChar char=""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much replication is enough?</a:t>
            </a:r>
            <a:endParaRPr/>
          </a:p>
          <a:p>
            <a:pPr indent="-283844" lvl="0" marL="378460" marR="636905" rtl="0" algn="just"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System is said to be </a:t>
            </a:r>
            <a:r>
              <a:rPr b="1" i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k-fault tolerant </a:t>
            </a: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it can continue to  function even in the event of the failure of </a:t>
            </a:r>
            <a:r>
              <a:rPr b="1" i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  </a:t>
            </a: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components.</a:t>
            </a:r>
            <a:endParaRPr/>
          </a:p>
          <a:p>
            <a:pPr indent="-283844" lvl="0" marL="378460" marR="636905" rtl="0" algn="just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378460" marR="636905" rtl="0" algn="just">
              <a:spcBef>
                <a:spcPts val="100"/>
              </a:spcBef>
              <a:spcAft>
                <a:spcPts val="0"/>
              </a:spcAft>
              <a:buClr>
                <a:srgbClr val="619DD1"/>
              </a:buClr>
              <a:buSzPts val="1900"/>
              <a:buFont typeface="Arial"/>
              <a:buChar char="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 fail stop failures – k+1 replicas </a:t>
            </a:r>
            <a:endParaRPr/>
          </a:p>
          <a:p>
            <a:pPr indent="-283844" lvl="0" marL="378460" marR="636905" rtl="0" algn="just">
              <a:spcBef>
                <a:spcPts val="100"/>
              </a:spcBef>
              <a:spcAft>
                <a:spcPts val="0"/>
              </a:spcAft>
              <a:buClr>
                <a:srgbClr val="619DD1"/>
              </a:buClr>
              <a:buSzPts val="1900"/>
              <a:buFont typeface="Arial"/>
              <a:buChar char="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 byzantine failure - min 2k+1 replicas (voting mechanism)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ii. Distributed Control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378460" marR="407669" rtl="0" algn="just"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1900"/>
              <a:buFont typeface="Arial"/>
              <a:buChar char=""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Distributed control mechanism is used in name servers, scheduling algo to avoid single  points of failure. 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idx="1" type="body"/>
          </p:nvPr>
        </p:nvSpPr>
        <p:spPr>
          <a:xfrm>
            <a:off x="1447800" y="1066800"/>
            <a:ext cx="7273290" cy="5539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CO1: Depict the issues, models of distributed systems and Describe message passing and develop RPC based client-server programs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CO2:Analyze and apply synchronization, deadlock management techniques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CO3:Paraphrase, apply process management and resource management in distributed systems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CO4:Understand the concepts, key technologies and strengths of cloud computing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CO5: Explore different cloud programming tools and technologies and deploy cloud based application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2438400" y="457200"/>
            <a:ext cx="419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COURSE OUTCOMES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0"/>
          <p:cNvSpPr txBox="1"/>
          <p:nvPr>
            <p:ph idx="1" type="body"/>
          </p:nvPr>
        </p:nvSpPr>
        <p:spPr>
          <a:xfrm>
            <a:off x="1447800" y="457200"/>
            <a:ext cx="7273290" cy="55553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3.Fault Detection and Recovery</a:t>
            </a:r>
            <a:endParaRPr sz="2800" u="sng"/>
          </a:p>
          <a:p>
            <a:pPr indent="914400" lvl="0" marL="12700" marR="452119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/>
              <a:t>Use of H/W and S/W mechanism to determine the occurrence of failure and then to correct system to an acceptable state.</a:t>
            </a:r>
            <a:endParaRPr/>
          </a:p>
          <a:p>
            <a:pPr indent="0" lvl="0" marL="127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800"/>
              <a:t>Techniques:</a:t>
            </a:r>
            <a:endParaRPr b="1" sz="2800"/>
          </a:p>
          <a:p>
            <a:pPr indent="0" lvl="0" marL="12700" rtl="0" algn="just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b="1" lang="en-US" sz="2400" u="sng"/>
              <a:t>i. </a:t>
            </a:r>
            <a:r>
              <a:rPr b="1" lang="en-US" sz="2800" u="sng"/>
              <a:t>Atomic Transactions</a:t>
            </a:r>
            <a:endParaRPr b="1" sz="2800" u="sng"/>
          </a:p>
          <a:p>
            <a:pPr indent="-177800" lvl="0" marL="127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Collection of operations that takes place indivisibly in presence of  failure</a:t>
            </a:r>
            <a:endParaRPr/>
          </a:p>
          <a:p>
            <a:pPr indent="-177800" lvl="0" marL="127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All operations goes to completion or none- incase of failure data object restore to original state if system supports trans mechanism</a:t>
            </a:r>
            <a:endParaRPr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"/>
          <p:cNvSpPr txBox="1"/>
          <p:nvPr/>
        </p:nvSpPr>
        <p:spPr>
          <a:xfrm>
            <a:off x="950477" y="130500"/>
            <a:ext cx="2708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Reliability</a:t>
            </a:r>
            <a:endParaRPr sz="3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5" name="Google Shape;485;p41"/>
          <p:cNvSpPr txBox="1"/>
          <p:nvPr/>
        </p:nvSpPr>
        <p:spPr>
          <a:xfrm>
            <a:off x="1050442" y="1345514"/>
            <a:ext cx="5274158" cy="5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ii. </a:t>
            </a:r>
            <a:r>
              <a:rPr b="1"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Stateless Servers</a:t>
            </a:r>
            <a:endParaRPr b="1"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86" name="Google Shape;486;p41"/>
          <p:cNvGrpSpPr/>
          <p:nvPr/>
        </p:nvGrpSpPr>
        <p:grpSpPr>
          <a:xfrm>
            <a:off x="3114420" y="2205735"/>
            <a:ext cx="2980055" cy="2257298"/>
            <a:chOff x="3114420" y="2205735"/>
            <a:chExt cx="2980055" cy="2257298"/>
          </a:xfrm>
        </p:grpSpPr>
        <p:sp>
          <p:nvSpPr>
            <p:cNvPr id="487" name="Google Shape;487;p41"/>
            <p:cNvSpPr/>
            <p:nvPr/>
          </p:nvSpPr>
          <p:spPr>
            <a:xfrm>
              <a:off x="3114420" y="3753738"/>
              <a:ext cx="2980055" cy="709295"/>
            </a:xfrm>
            <a:custGeom>
              <a:rect b="b" l="l" r="r" t="t"/>
              <a:pathLst>
                <a:path extrusionOk="0" h="709295" w="2980054">
                  <a:moveTo>
                    <a:pt x="1489837" y="0"/>
                  </a:moveTo>
                  <a:lnTo>
                    <a:pt x="1489837" y="483108"/>
                  </a:lnTo>
                  <a:lnTo>
                    <a:pt x="2979547" y="483108"/>
                  </a:lnTo>
                  <a:lnTo>
                    <a:pt x="2979547" y="708913"/>
                  </a:lnTo>
                </a:path>
                <a:path extrusionOk="0" h="709295" w="2980054">
                  <a:moveTo>
                    <a:pt x="1489837" y="0"/>
                  </a:moveTo>
                  <a:lnTo>
                    <a:pt x="1489837" y="483108"/>
                  </a:lnTo>
                  <a:lnTo>
                    <a:pt x="0" y="483108"/>
                  </a:lnTo>
                  <a:lnTo>
                    <a:pt x="0" y="708913"/>
                  </a:lnTo>
                </a:path>
              </a:pathLst>
            </a:custGeom>
            <a:noFill/>
            <a:ln cap="flat" cmpd="sng" w="25400">
              <a:solidFill>
                <a:srgbClr val="7E8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3385311" y="2205735"/>
              <a:ext cx="2438400" cy="1548130"/>
            </a:xfrm>
            <a:custGeom>
              <a:rect b="b" l="l" r="r" t="t"/>
              <a:pathLst>
                <a:path extrusionOk="0" h="1548129" w="2438400">
                  <a:moveTo>
                    <a:pt x="2283079" y="0"/>
                  </a:moveTo>
                  <a:lnTo>
                    <a:pt x="154812" y="0"/>
                  </a:lnTo>
                  <a:lnTo>
                    <a:pt x="105891" y="7883"/>
                  </a:lnTo>
                  <a:lnTo>
                    <a:pt x="63395" y="29841"/>
                  </a:lnTo>
                  <a:lnTo>
                    <a:pt x="29878" y="63340"/>
                  </a:lnTo>
                  <a:lnTo>
                    <a:pt x="7895" y="105842"/>
                  </a:lnTo>
                  <a:lnTo>
                    <a:pt x="0" y="154812"/>
                  </a:lnTo>
                  <a:lnTo>
                    <a:pt x="0" y="1393189"/>
                  </a:lnTo>
                  <a:lnTo>
                    <a:pt x="7895" y="1442111"/>
                  </a:lnTo>
                  <a:lnTo>
                    <a:pt x="29878" y="1484607"/>
                  </a:lnTo>
                  <a:lnTo>
                    <a:pt x="63395" y="1518124"/>
                  </a:lnTo>
                  <a:lnTo>
                    <a:pt x="105891" y="1540107"/>
                  </a:lnTo>
                  <a:lnTo>
                    <a:pt x="154812" y="1548002"/>
                  </a:lnTo>
                  <a:lnTo>
                    <a:pt x="2283079" y="1548002"/>
                  </a:lnTo>
                  <a:lnTo>
                    <a:pt x="2332000" y="1540107"/>
                  </a:lnTo>
                  <a:lnTo>
                    <a:pt x="2374496" y="1518124"/>
                  </a:lnTo>
                  <a:lnTo>
                    <a:pt x="2408013" y="1484607"/>
                  </a:lnTo>
                  <a:lnTo>
                    <a:pt x="2429996" y="1442111"/>
                  </a:lnTo>
                  <a:lnTo>
                    <a:pt x="2437891" y="1393189"/>
                  </a:lnTo>
                  <a:lnTo>
                    <a:pt x="2437891" y="154812"/>
                  </a:lnTo>
                  <a:lnTo>
                    <a:pt x="2429996" y="105842"/>
                  </a:lnTo>
                  <a:lnTo>
                    <a:pt x="2408013" y="63340"/>
                  </a:lnTo>
                  <a:lnTo>
                    <a:pt x="2374496" y="29841"/>
                  </a:lnTo>
                  <a:lnTo>
                    <a:pt x="2332000" y="7883"/>
                  </a:lnTo>
                  <a:lnTo>
                    <a:pt x="2283079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3385311" y="2205735"/>
              <a:ext cx="2438400" cy="1548130"/>
            </a:xfrm>
            <a:custGeom>
              <a:rect b="b" l="l" r="r" t="t"/>
              <a:pathLst>
                <a:path extrusionOk="0" h="1548129" w="2438400">
                  <a:moveTo>
                    <a:pt x="0" y="154812"/>
                  </a:moveTo>
                  <a:lnTo>
                    <a:pt x="7895" y="105842"/>
                  </a:lnTo>
                  <a:lnTo>
                    <a:pt x="29878" y="63340"/>
                  </a:lnTo>
                  <a:lnTo>
                    <a:pt x="63395" y="29841"/>
                  </a:lnTo>
                  <a:lnTo>
                    <a:pt x="105891" y="7883"/>
                  </a:lnTo>
                  <a:lnTo>
                    <a:pt x="154812" y="0"/>
                  </a:lnTo>
                  <a:lnTo>
                    <a:pt x="2283079" y="0"/>
                  </a:lnTo>
                  <a:lnTo>
                    <a:pt x="2332000" y="7883"/>
                  </a:lnTo>
                  <a:lnTo>
                    <a:pt x="2374496" y="29841"/>
                  </a:lnTo>
                  <a:lnTo>
                    <a:pt x="2408013" y="63340"/>
                  </a:lnTo>
                  <a:lnTo>
                    <a:pt x="2429996" y="105842"/>
                  </a:lnTo>
                  <a:lnTo>
                    <a:pt x="2437891" y="154812"/>
                  </a:lnTo>
                  <a:lnTo>
                    <a:pt x="2437891" y="1393189"/>
                  </a:lnTo>
                  <a:lnTo>
                    <a:pt x="2429996" y="1442111"/>
                  </a:lnTo>
                  <a:lnTo>
                    <a:pt x="2408013" y="1484607"/>
                  </a:lnTo>
                  <a:lnTo>
                    <a:pt x="2374496" y="1518124"/>
                  </a:lnTo>
                  <a:lnTo>
                    <a:pt x="2332000" y="1540107"/>
                  </a:lnTo>
                  <a:lnTo>
                    <a:pt x="2283079" y="1548002"/>
                  </a:lnTo>
                  <a:lnTo>
                    <a:pt x="154812" y="1548002"/>
                  </a:lnTo>
                  <a:lnTo>
                    <a:pt x="105891" y="1540107"/>
                  </a:lnTo>
                  <a:lnTo>
                    <a:pt x="63395" y="1518124"/>
                  </a:lnTo>
                  <a:lnTo>
                    <a:pt x="29878" y="1484607"/>
                  </a:lnTo>
                  <a:lnTo>
                    <a:pt x="7895" y="1442111"/>
                  </a:lnTo>
                  <a:lnTo>
                    <a:pt x="0" y="1393189"/>
                  </a:lnTo>
                  <a:lnTo>
                    <a:pt x="0" y="154812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3656202" y="2463037"/>
              <a:ext cx="2437765" cy="1548130"/>
            </a:xfrm>
            <a:custGeom>
              <a:rect b="b" l="l" r="r" t="t"/>
              <a:pathLst>
                <a:path extrusionOk="0" h="1548129" w="2437765">
                  <a:moveTo>
                    <a:pt x="2282952" y="0"/>
                  </a:moveTo>
                  <a:lnTo>
                    <a:pt x="154812" y="0"/>
                  </a:lnTo>
                  <a:lnTo>
                    <a:pt x="105891" y="7895"/>
                  </a:lnTo>
                  <a:lnTo>
                    <a:pt x="63395" y="29878"/>
                  </a:lnTo>
                  <a:lnTo>
                    <a:pt x="29878" y="63395"/>
                  </a:lnTo>
                  <a:lnTo>
                    <a:pt x="7895" y="105891"/>
                  </a:lnTo>
                  <a:lnTo>
                    <a:pt x="0" y="154812"/>
                  </a:lnTo>
                  <a:lnTo>
                    <a:pt x="0" y="1393189"/>
                  </a:lnTo>
                  <a:lnTo>
                    <a:pt x="7895" y="1442111"/>
                  </a:lnTo>
                  <a:lnTo>
                    <a:pt x="29878" y="1484607"/>
                  </a:lnTo>
                  <a:lnTo>
                    <a:pt x="63395" y="1518124"/>
                  </a:lnTo>
                  <a:lnTo>
                    <a:pt x="105891" y="1540107"/>
                  </a:lnTo>
                  <a:lnTo>
                    <a:pt x="154812" y="1548003"/>
                  </a:lnTo>
                  <a:lnTo>
                    <a:pt x="2282952" y="1548003"/>
                  </a:lnTo>
                  <a:lnTo>
                    <a:pt x="2331922" y="1540107"/>
                  </a:lnTo>
                  <a:lnTo>
                    <a:pt x="2374424" y="1518124"/>
                  </a:lnTo>
                  <a:lnTo>
                    <a:pt x="2407923" y="1484607"/>
                  </a:lnTo>
                  <a:lnTo>
                    <a:pt x="2429881" y="1442111"/>
                  </a:lnTo>
                  <a:lnTo>
                    <a:pt x="2437765" y="1393189"/>
                  </a:lnTo>
                  <a:lnTo>
                    <a:pt x="2437765" y="154812"/>
                  </a:lnTo>
                  <a:lnTo>
                    <a:pt x="2429881" y="105891"/>
                  </a:lnTo>
                  <a:lnTo>
                    <a:pt x="2407923" y="63395"/>
                  </a:lnTo>
                  <a:lnTo>
                    <a:pt x="2374424" y="29878"/>
                  </a:lnTo>
                  <a:lnTo>
                    <a:pt x="2331922" y="7895"/>
                  </a:lnTo>
                  <a:lnTo>
                    <a:pt x="2282952" y="0"/>
                  </a:lnTo>
                  <a:close/>
                </a:path>
              </a:pathLst>
            </a:custGeom>
            <a:solidFill>
              <a:srgbClr val="FFFFFF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3656202" y="2463037"/>
              <a:ext cx="2437765" cy="1548130"/>
            </a:xfrm>
            <a:custGeom>
              <a:rect b="b" l="l" r="r" t="t"/>
              <a:pathLst>
                <a:path extrusionOk="0" h="1548129" w="2437765">
                  <a:moveTo>
                    <a:pt x="0" y="154812"/>
                  </a:moveTo>
                  <a:lnTo>
                    <a:pt x="7895" y="105891"/>
                  </a:lnTo>
                  <a:lnTo>
                    <a:pt x="29878" y="63395"/>
                  </a:lnTo>
                  <a:lnTo>
                    <a:pt x="63395" y="29878"/>
                  </a:lnTo>
                  <a:lnTo>
                    <a:pt x="105891" y="7895"/>
                  </a:lnTo>
                  <a:lnTo>
                    <a:pt x="154812" y="0"/>
                  </a:lnTo>
                  <a:lnTo>
                    <a:pt x="2282952" y="0"/>
                  </a:lnTo>
                  <a:lnTo>
                    <a:pt x="2331922" y="7895"/>
                  </a:lnTo>
                  <a:lnTo>
                    <a:pt x="2374424" y="29878"/>
                  </a:lnTo>
                  <a:lnTo>
                    <a:pt x="2407923" y="63395"/>
                  </a:lnTo>
                  <a:lnTo>
                    <a:pt x="2429881" y="105891"/>
                  </a:lnTo>
                  <a:lnTo>
                    <a:pt x="2437765" y="154812"/>
                  </a:lnTo>
                  <a:lnTo>
                    <a:pt x="2437765" y="1393189"/>
                  </a:lnTo>
                  <a:lnTo>
                    <a:pt x="2429881" y="1442111"/>
                  </a:lnTo>
                  <a:lnTo>
                    <a:pt x="2407923" y="1484607"/>
                  </a:lnTo>
                  <a:lnTo>
                    <a:pt x="2374424" y="1518124"/>
                  </a:lnTo>
                  <a:lnTo>
                    <a:pt x="2331922" y="1540107"/>
                  </a:lnTo>
                  <a:lnTo>
                    <a:pt x="2282952" y="1548003"/>
                  </a:lnTo>
                  <a:lnTo>
                    <a:pt x="154812" y="1548003"/>
                  </a:lnTo>
                  <a:lnTo>
                    <a:pt x="105891" y="1540107"/>
                  </a:lnTo>
                  <a:lnTo>
                    <a:pt x="63395" y="1518124"/>
                  </a:lnTo>
                  <a:lnTo>
                    <a:pt x="29878" y="1484607"/>
                  </a:lnTo>
                  <a:lnTo>
                    <a:pt x="7895" y="1442111"/>
                  </a:lnTo>
                  <a:lnTo>
                    <a:pt x="0" y="1393189"/>
                  </a:lnTo>
                  <a:lnTo>
                    <a:pt x="0" y="154812"/>
                  </a:lnTo>
                  <a:close/>
                </a:path>
              </a:pathLst>
            </a:custGeom>
            <a:noFill/>
            <a:ln cap="flat" cmpd="sng" w="25400">
              <a:solidFill>
                <a:srgbClr val="619DD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2" name="Google Shape;492;p41"/>
          <p:cNvSpPr txBox="1"/>
          <p:nvPr>
            <p:ph type="title"/>
          </p:nvPr>
        </p:nvSpPr>
        <p:spPr>
          <a:xfrm>
            <a:off x="3787771" y="2558050"/>
            <a:ext cx="23067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950">
            <a:spAutoFit/>
          </a:bodyPr>
          <a:lstStyle/>
          <a:p>
            <a:pPr indent="-127000" lvl="0" marL="139065" marR="5080" rtl="0" algn="l">
              <a:lnSpc>
                <a:spcPct val="10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Client -  server</a:t>
            </a:r>
            <a:endParaRPr sz="4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93" name="Google Shape;493;p41"/>
          <p:cNvGrpSpPr/>
          <p:nvPr/>
        </p:nvGrpSpPr>
        <p:grpSpPr>
          <a:xfrm>
            <a:off x="1895601" y="4462653"/>
            <a:ext cx="2708656" cy="1805559"/>
            <a:chOff x="1895601" y="4462653"/>
            <a:chExt cx="2708656" cy="1805559"/>
          </a:xfrm>
        </p:grpSpPr>
        <p:sp>
          <p:nvSpPr>
            <p:cNvPr id="494" name="Google Shape;494;p41"/>
            <p:cNvSpPr/>
            <p:nvPr/>
          </p:nvSpPr>
          <p:spPr>
            <a:xfrm>
              <a:off x="1895601" y="4462653"/>
              <a:ext cx="2437765" cy="1548130"/>
            </a:xfrm>
            <a:custGeom>
              <a:rect b="b" l="l" r="r" t="t"/>
              <a:pathLst>
                <a:path extrusionOk="0" h="1548129" w="2437765">
                  <a:moveTo>
                    <a:pt x="2282952" y="0"/>
                  </a:moveTo>
                  <a:lnTo>
                    <a:pt x="154812" y="0"/>
                  </a:lnTo>
                  <a:lnTo>
                    <a:pt x="105891" y="7895"/>
                  </a:lnTo>
                  <a:lnTo>
                    <a:pt x="63395" y="29878"/>
                  </a:lnTo>
                  <a:lnTo>
                    <a:pt x="29878" y="63395"/>
                  </a:lnTo>
                  <a:lnTo>
                    <a:pt x="7895" y="105891"/>
                  </a:lnTo>
                  <a:lnTo>
                    <a:pt x="0" y="154813"/>
                  </a:lnTo>
                  <a:lnTo>
                    <a:pt x="0" y="1393253"/>
                  </a:lnTo>
                  <a:lnTo>
                    <a:pt x="7895" y="1442183"/>
                  </a:lnTo>
                  <a:lnTo>
                    <a:pt x="29878" y="1484677"/>
                  </a:lnTo>
                  <a:lnTo>
                    <a:pt x="63395" y="1518187"/>
                  </a:lnTo>
                  <a:lnTo>
                    <a:pt x="105891" y="1540162"/>
                  </a:lnTo>
                  <a:lnTo>
                    <a:pt x="154812" y="1548053"/>
                  </a:lnTo>
                  <a:lnTo>
                    <a:pt x="2282952" y="1548053"/>
                  </a:lnTo>
                  <a:lnTo>
                    <a:pt x="2331873" y="1540162"/>
                  </a:lnTo>
                  <a:lnTo>
                    <a:pt x="2374369" y="1518187"/>
                  </a:lnTo>
                  <a:lnTo>
                    <a:pt x="2407886" y="1484677"/>
                  </a:lnTo>
                  <a:lnTo>
                    <a:pt x="2429869" y="1442183"/>
                  </a:lnTo>
                  <a:lnTo>
                    <a:pt x="2437765" y="1393253"/>
                  </a:lnTo>
                  <a:lnTo>
                    <a:pt x="2437765" y="154813"/>
                  </a:lnTo>
                  <a:lnTo>
                    <a:pt x="2429869" y="105891"/>
                  </a:lnTo>
                  <a:lnTo>
                    <a:pt x="2407886" y="63395"/>
                  </a:lnTo>
                  <a:lnTo>
                    <a:pt x="2374369" y="29878"/>
                  </a:lnTo>
                  <a:lnTo>
                    <a:pt x="2331873" y="7895"/>
                  </a:lnTo>
                  <a:lnTo>
                    <a:pt x="2282952" y="0"/>
                  </a:lnTo>
                  <a:close/>
                </a:path>
              </a:pathLst>
            </a:custGeom>
            <a:solidFill>
              <a:srgbClr val="7E8FA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1895601" y="4462653"/>
              <a:ext cx="2437765" cy="1548130"/>
            </a:xfrm>
            <a:custGeom>
              <a:rect b="b" l="l" r="r" t="t"/>
              <a:pathLst>
                <a:path extrusionOk="0" h="1548129" w="2437765">
                  <a:moveTo>
                    <a:pt x="0" y="154813"/>
                  </a:moveTo>
                  <a:lnTo>
                    <a:pt x="7895" y="105891"/>
                  </a:lnTo>
                  <a:lnTo>
                    <a:pt x="29878" y="63395"/>
                  </a:lnTo>
                  <a:lnTo>
                    <a:pt x="63395" y="29878"/>
                  </a:lnTo>
                  <a:lnTo>
                    <a:pt x="105891" y="7895"/>
                  </a:lnTo>
                  <a:lnTo>
                    <a:pt x="154812" y="0"/>
                  </a:lnTo>
                  <a:lnTo>
                    <a:pt x="2282952" y="0"/>
                  </a:lnTo>
                  <a:lnTo>
                    <a:pt x="2331873" y="7895"/>
                  </a:lnTo>
                  <a:lnTo>
                    <a:pt x="2374369" y="29878"/>
                  </a:lnTo>
                  <a:lnTo>
                    <a:pt x="2407886" y="63395"/>
                  </a:lnTo>
                  <a:lnTo>
                    <a:pt x="2429869" y="105891"/>
                  </a:lnTo>
                  <a:lnTo>
                    <a:pt x="2437765" y="154813"/>
                  </a:lnTo>
                  <a:lnTo>
                    <a:pt x="2437765" y="1393253"/>
                  </a:lnTo>
                  <a:lnTo>
                    <a:pt x="2429869" y="1442183"/>
                  </a:lnTo>
                  <a:lnTo>
                    <a:pt x="2407886" y="1484677"/>
                  </a:lnTo>
                  <a:lnTo>
                    <a:pt x="2374369" y="1518187"/>
                  </a:lnTo>
                  <a:lnTo>
                    <a:pt x="2331873" y="1540162"/>
                  </a:lnTo>
                  <a:lnTo>
                    <a:pt x="2282952" y="1548053"/>
                  </a:lnTo>
                  <a:lnTo>
                    <a:pt x="154812" y="1548053"/>
                  </a:lnTo>
                  <a:lnTo>
                    <a:pt x="105891" y="1540162"/>
                  </a:lnTo>
                  <a:lnTo>
                    <a:pt x="63395" y="1518187"/>
                  </a:lnTo>
                  <a:lnTo>
                    <a:pt x="29878" y="1484677"/>
                  </a:lnTo>
                  <a:lnTo>
                    <a:pt x="7895" y="1442183"/>
                  </a:lnTo>
                  <a:lnTo>
                    <a:pt x="0" y="1393253"/>
                  </a:lnTo>
                  <a:lnTo>
                    <a:pt x="0" y="154813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2166492" y="4720082"/>
              <a:ext cx="2437765" cy="1548130"/>
            </a:xfrm>
            <a:custGeom>
              <a:rect b="b" l="l" r="r" t="t"/>
              <a:pathLst>
                <a:path extrusionOk="0" h="1548129" w="2437765">
                  <a:moveTo>
                    <a:pt x="2282952" y="0"/>
                  </a:moveTo>
                  <a:lnTo>
                    <a:pt x="154686" y="0"/>
                  </a:lnTo>
                  <a:lnTo>
                    <a:pt x="105777" y="7882"/>
                  </a:lnTo>
                  <a:lnTo>
                    <a:pt x="63313" y="29833"/>
                  </a:lnTo>
                  <a:lnTo>
                    <a:pt x="29833" y="63313"/>
                  </a:lnTo>
                  <a:lnTo>
                    <a:pt x="7882" y="105777"/>
                  </a:lnTo>
                  <a:lnTo>
                    <a:pt x="0" y="154686"/>
                  </a:lnTo>
                  <a:lnTo>
                    <a:pt x="0" y="1393139"/>
                  </a:lnTo>
                  <a:lnTo>
                    <a:pt x="7882" y="1442069"/>
                  </a:lnTo>
                  <a:lnTo>
                    <a:pt x="29833" y="1484563"/>
                  </a:lnTo>
                  <a:lnTo>
                    <a:pt x="63313" y="1518072"/>
                  </a:lnTo>
                  <a:lnTo>
                    <a:pt x="105777" y="1540047"/>
                  </a:lnTo>
                  <a:lnTo>
                    <a:pt x="154686" y="1547939"/>
                  </a:lnTo>
                  <a:lnTo>
                    <a:pt x="2282952" y="1547952"/>
                  </a:lnTo>
                  <a:lnTo>
                    <a:pt x="2331873" y="1540059"/>
                  </a:lnTo>
                  <a:lnTo>
                    <a:pt x="2374369" y="1518081"/>
                  </a:lnTo>
                  <a:lnTo>
                    <a:pt x="2407886" y="1484570"/>
                  </a:lnTo>
                  <a:lnTo>
                    <a:pt x="2429869" y="1442076"/>
                  </a:lnTo>
                  <a:lnTo>
                    <a:pt x="2437765" y="1393151"/>
                  </a:lnTo>
                  <a:lnTo>
                    <a:pt x="2437765" y="154686"/>
                  </a:lnTo>
                  <a:lnTo>
                    <a:pt x="2429869" y="105777"/>
                  </a:lnTo>
                  <a:lnTo>
                    <a:pt x="2407886" y="63313"/>
                  </a:lnTo>
                  <a:lnTo>
                    <a:pt x="2374369" y="29833"/>
                  </a:lnTo>
                  <a:lnTo>
                    <a:pt x="2331873" y="7882"/>
                  </a:lnTo>
                  <a:lnTo>
                    <a:pt x="2282952" y="0"/>
                  </a:lnTo>
                  <a:close/>
                </a:path>
              </a:pathLst>
            </a:custGeom>
            <a:solidFill>
              <a:srgbClr val="FFFFFF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2166492" y="4720082"/>
              <a:ext cx="2437765" cy="1548130"/>
            </a:xfrm>
            <a:custGeom>
              <a:rect b="b" l="l" r="r" t="t"/>
              <a:pathLst>
                <a:path extrusionOk="0" h="1548129" w="2437765">
                  <a:moveTo>
                    <a:pt x="0" y="154686"/>
                  </a:moveTo>
                  <a:lnTo>
                    <a:pt x="7882" y="105777"/>
                  </a:lnTo>
                  <a:lnTo>
                    <a:pt x="29833" y="63313"/>
                  </a:lnTo>
                  <a:lnTo>
                    <a:pt x="63313" y="29833"/>
                  </a:lnTo>
                  <a:lnTo>
                    <a:pt x="105777" y="7882"/>
                  </a:lnTo>
                  <a:lnTo>
                    <a:pt x="154686" y="0"/>
                  </a:lnTo>
                  <a:lnTo>
                    <a:pt x="2282952" y="0"/>
                  </a:lnTo>
                  <a:lnTo>
                    <a:pt x="2331873" y="7882"/>
                  </a:lnTo>
                  <a:lnTo>
                    <a:pt x="2374369" y="29833"/>
                  </a:lnTo>
                  <a:lnTo>
                    <a:pt x="2407886" y="63313"/>
                  </a:lnTo>
                  <a:lnTo>
                    <a:pt x="2429869" y="105777"/>
                  </a:lnTo>
                  <a:lnTo>
                    <a:pt x="2437765" y="154686"/>
                  </a:lnTo>
                  <a:lnTo>
                    <a:pt x="2437765" y="1393151"/>
                  </a:lnTo>
                  <a:lnTo>
                    <a:pt x="2429869" y="1442076"/>
                  </a:lnTo>
                  <a:lnTo>
                    <a:pt x="2407886" y="1484570"/>
                  </a:lnTo>
                  <a:lnTo>
                    <a:pt x="2374369" y="1518081"/>
                  </a:lnTo>
                  <a:lnTo>
                    <a:pt x="2331873" y="1540059"/>
                  </a:lnTo>
                  <a:lnTo>
                    <a:pt x="2282952" y="1547952"/>
                  </a:lnTo>
                  <a:lnTo>
                    <a:pt x="154686" y="1547939"/>
                  </a:lnTo>
                  <a:lnTo>
                    <a:pt x="105777" y="1540047"/>
                  </a:lnTo>
                  <a:lnTo>
                    <a:pt x="63313" y="1518072"/>
                  </a:lnTo>
                  <a:lnTo>
                    <a:pt x="29833" y="1484563"/>
                  </a:lnTo>
                  <a:lnTo>
                    <a:pt x="7882" y="1442069"/>
                  </a:lnTo>
                  <a:lnTo>
                    <a:pt x="0" y="1393139"/>
                  </a:lnTo>
                  <a:lnTo>
                    <a:pt x="0" y="154686"/>
                  </a:lnTo>
                  <a:close/>
                </a:path>
              </a:pathLst>
            </a:custGeom>
            <a:noFill/>
            <a:ln cap="flat" cmpd="sng" w="25400">
              <a:solidFill>
                <a:srgbClr val="7E8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8" name="Google Shape;498;p41"/>
          <p:cNvSpPr txBox="1"/>
          <p:nvPr/>
        </p:nvSpPr>
        <p:spPr>
          <a:xfrm>
            <a:off x="2438773" y="5104900"/>
            <a:ext cx="23067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Stateful</a:t>
            </a:r>
            <a:endParaRPr sz="4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99" name="Google Shape;499;p41"/>
          <p:cNvGrpSpPr/>
          <p:nvPr/>
        </p:nvGrpSpPr>
        <p:grpSpPr>
          <a:xfrm>
            <a:off x="4875148" y="4462653"/>
            <a:ext cx="2708656" cy="1805559"/>
            <a:chOff x="4875148" y="4462653"/>
            <a:chExt cx="2708656" cy="1805559"/>
          </a:xfrm>
        </p:grpSpPr>
        <p:sp>
          <p:nvSpPr>
            <p:cNvPr id="500" name="Google Shape;500;p41"/>
            <p:cNvSpPr/>
            <p:nvPr/>
          </p:nvSpPr>
          <p:spPr>
            <a:xfrm>
              <a:off x="4875148" y="4462653"/>
              <a:ext cx="2437765" cy="1548130"/>
            </a:xfrm>
            <a:custGeom>
              <a:rect b="b" l="l" r="r" t="t"/>
              <a:pathLst>
                <a:path extrusionOk="0" h="1548129" w="2437765">
                  <a:moveTo>
                    <a:pt x="2282952" y="0"/>
                  </a:moveTo>
                  <a:lnTo>
                    <a:pt x="154812" y="0"/>
                  </a:lnTo>
                  <a:lnTo>
                    <a:pt x="105842" y="7895"/>
                  </a:lnTo>
                  <a:lnTo>
                    <a:pt x="63340" y="29878"/>
                  </a:lnTo>
                  <a:lnTo>
                    <a:pt x="29841" y="63395"/>
                  </a:lnTo>
                  <a:lnTo>
                    <a:pt x="7883" y="105891"/>
                  </a:lnTo>
                  <a:lnTo>
                    <a:pt x="0" y="154813"/>
                  </a:lnTo>
                  <a:lnTo>
                    <a:pt x="0" y="1393253"/>
                  </a:lnTo>
                  <a:lnTo>
                    <a:pt x="7883" y="1442183"/>
                  </a:lnTo>
                  <a:lnTo>
                    <a:pt x="29841" y="1484677"/>
                  </a:lnTo>
                  <a:lnTo>
                    <a:pt x="63340" y="1518187"/>
                  </a:lnTo>
                  <a:lnTo>
                    <a:pt x="105842" y="1540162"/>
                  </a:lnTo>
                  <a:lnTo>
                    <a:pt x="154812" y="1548053"/>
                  </a:lnTo>
                  <a:lnTo>
                    <a:pt x="2282952" y="1548053"/>
                  </a:lnTo>
                  <a:lnTo>
                    <a:pt x="2331873" y="1540162"/>
                  </a:lnTo>
                  <a:lnTo>
                    <a:pt x="2374369" y="1518187"/>
                  </a:lnTo>
                  <a:lnTo>
                    <a:pt x="2407886" y="1484677"/>
                  </a:lnTo>
                  <a:lnTo>
                    <a:pt x="2429869" y="1442183"/>
                  </a:lnTo>
                  <a:lnTo>
                    <a:pt x="2437765" y="1393253"/>
                  </a:lnTo>
                  <a:lnTo>
                    <a:pt x="2437765" y="154813"/>
                  </a:lnTo>
                  <a:lnTo>
                    <a:pt x="2429869" y="105891"/>
                  </a:lnTo>
                  <a:lnTo>
                    <a:pt x="2407886" y="63395"/>
                  </a:lnTo>
                  <a:lnTo>
                    <a:pt x="2374369" y="29878"/>
                  </a:lnTo>
                  <a:lnTo>
                    <a:pt x="2331873" y="7895"/>
                  </a:lnTo>
                  <a:lnTo>
                    <a:pt x="2282952" y="0"/>
                  </a:lnTo>
                  <a:close/>
                </a:path>
              </a:pathLst>
            </a:custGeom>
            <a:solidFill>
              <a:srgbClr val="7E8FA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4875148" y="4462653"/>
              <a:ext cx="2437765" cy="1548130"/>
            </a:xfrm>
            <a:custGeom>
              <a:rect b="b" l="l" r="r" t="t"/>
              <a:pathLst>
                <a:path extrusionOk="0" h="1548129" w="2437765">
                  <a:moveTo>
                    <a:pt x="0" y="154813"/>
                  </a:moveTo>
                  <a:lnTo>
                    <a:pt x="7883" y="105891"/>
                  </a:lnTo>
                  <a:lnTo>
                    <a:pt x="29841" y="63395"/>
                  </a:lnTo>
                  <a:lnTo>
                    <a:pt x="63340" y="29878"/>
                  </a:lnTo>
                  <a:lnTo>
                    <a:pt x="105842" y="7895"/>
                  </a:lnTo>
                  <a:lnTo>
                    <a:pt x="154812" y="0"/>
                  </a:lnTo>
                  <a:lnTo>
                    <a:pt x="2282952" y="0"/>
                  </a:lnTo>
                  <a:lnTo>
                    <a:pt x="2331873" y="7895"/>
                  </a:lnTo>
                  <a:lnTo>
                    <a:pt x="2374369" y="29878"/>
                  </a:lnTo>
                  <a:lnTo>
                    <a:pt x="2407886" y="63395"/>
                  </a:lnTo>
                  <a:lnTo>
                    <a:pt x="2429869" y="105891"/>
                  </a:lnTo>
                  <a:lnTo>
                    <a:pt x="2437765" y="154813"/>
                  </a:lnTo>
                  <a:lnTo>
                    <a:pt x="2437765" y="1393253"/>
                  </a:lnTo>
                  <a:lnTo>
                    <a:pt x="2429869" y="1442183"/>
                  </a:lnTo>
                  <a:lnTo>
                    <a:pt x="2407886" y="1484677"/>
                  </a:lnTo>
                  <a:lnTo>
                    <a:pt x="2374369" y="1518187"/>
                  </a:lnTo>
                  <a:lnTo>
                    <a:pt x="2331873" y="1540162"/>
                  </a:lnTo>
                  <a:lnTo>
                    <a:pt x="2282952" y="1548053"/>
                  </a:lnTo>
                  <a:lnTo>
                    <a:pt x="154812" y="1548053"/>
                  </a:lnTo>
                  <a:lnTo>
                    <a:pt x="105842" y="1540162"/>
                  </a:lnTo>
                  <a:lnTo>
                    <a:pt x="63340" y="1518187"/>
                  </a:lnTo>
                  <a:lnTo>
                    <a:pt x="29841" y="1484677"/>
                  </a:lnTo>
                  <a:lnTo>
                    <a:pt x="7883" y="1442183"/>
                  </a:lnTo>
                  <a:lnTo>
                    <a:pt x="0" y="1393253"/>
                  </a:lnTo>
                  <a:lnTo>
                    <a:pt x="0" y="154813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5146039" y="4720082"/>
              <a:ext cx="2437765" cy="1548130"/>
            </a:xfrm>
            <a:custGeom>
              <a:rect b="b" l="l" r="r" t="t"/>
              <a:pathLst>
                <a:path extrusionOk="0" h="1548129" w="2437765">
                  <a:moveTo>
                    <a:pt x="2282952" y="0"/>
                  </a:moveTo>
                  <a:lnTo>
                    <a:pt x="154686" y="0"/>
                  </a:lnTo>
                  <a:lnTo>
                    <a:pt x="105777" y="7882"/>
                  </a:lnTo>
                  <a:lnTo>
                    <a:pt x="63313" y="29833"/>
                  </a:lnTo>
                  <a:lnTo>
                    <a:pt x="29833" y="63313"/>
                  </a:lnTo>
                  <a:lnTo>
                    <a:pt x="7882" y="105777"/>
                  </a:lnTo>
                  <a:lnTo>
                    <a:pt x="0" y="154686"/>
                  </a:lnTo>
                  <a:lnTo>
                    <a:pt x="0" y="1393139"/>
                  </a:lnTo>
                  <a:lnTo>
                    <a:pt x="7882" y="1442069"/>
                  </a:lnTo>
                  <a:lnTo>
                    <a:pt x="29833" y="1484563"/>
                  </a:lnTo>
                  <a:lnTo>
                    <a:pt x="63313" y="1518072"/>
                  </a:lnTo>
                  <a:lnTo>
                    <a:pt x="105777" y="1540047"/>
                  </a:lnTo>
                  <a:lnTo>
                    <a:pt x="154686" y="1547939"/>
                  </a:lnTo>
                  <a:lnTo>
                    <a:pt x="2282952" y="1547952"/>
                  </a:lnTo>
                  <a:lnTo>
                    <a:pt x="2331873" y="1540059"/>
                  </a:lnTo>
                  <a:lnTo>
                    <a:pt x="2374369" y="1518081"/>
                  </a:lnTo>
                  <a:lnTo>
                    <a:pt x="2407886" y="1484570"/>
                  </a:lnTo>
                  <a:lnTo>
                    <a:pt x="2429869" y="1442076"/>
                  </a:lnTo>
                  <a:lnTo>
                    <a:pt x="2437765" y="1393151"/>
                  </a:lnTo>
                  <a:lnTo>
                    <a:pt x="2437765" y="154686"/>
                  </a:lnTo>
                  <a:lnTo>
                    <a:pt x="2429869" y="105777"/>
                  </a:lnTo>
                  <a:lnTo>
                    <a:pt x="2407886" y="63313"/>
                  </a:lnTo>
                  <a:lnTo>
                    <a:pt x="2374369" y="29833"/>
                  </a:lnTo>
                  <a:lnTo>
                    <a:pt x="2331873" y="7882"/>
                  </a:lnTo>
                  <a:lnTo>
                    <a:pt x="2282952" y="0"/>
                  </a:lnTo>
                  <a:close/>
                </a:path>
              </a:pathLst>
            </a:custGeom>
            <a:solidFill>
              <a:srgbClr val="FFFFFF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5146039" y="4720082"/>
              <a:ext cx="2437765" cy="1548130"/>
            </a:xfrm>
            <a:custGeom>
              <a:rect b="b" l="l" r="r" t="t"/>
              <a:pathLst>
                <a:path extrusionOk="0" h="1548129" w="2437765">
                  <a:moveTo>
                    <a:pt x="0" y="154686"/>
                  </a:moveTo>
                  <a:lnTo>
                    <a:pt x="7882" y="105777"/>
                  </a:lnTo>
                  <a:lnTo>
                    <a:pt x="29833" y="63313"/>
                  </a:lnTo>
                  <a:lnTo>
                    <a:pt x="63313" y="29833"/>
                  </a:lnTo>
                  <a:lnTo>
                    <a:pt x="105777" y="7882"/>
                  </a:lnTo>
                  <a:lnTo>
                    <a:pt x="154686" y="0"/>
                  </a:lnTo>
                  <a:lnTo>
                    <a:pt x="2282952" y="0"/>
                  </a:lnTo>
                  <a:lnTo>
                    <a:pt x="2331873" y="7882"/>
                  </a:lnTo>
                  <a:lnTo>
                    <a:pt x="2374369" y="29833"/>
                  </a:lnTo>
                  <a:lnTo>
                    <a:pt x="2407886" y="63313"/>
                  </a:lnTo>
                  <a:lnTo>
                    <a:pt x="2429869" y="105777"/>
                  </a:lnTo>
                  <a:lnTo>
                    <a:pt x="2437765" y="154686"/>
                  </a:lnTo>
                  <a:lnTo>
                    <a:pt x="2437765" y="1393151"/>
                  </a:lnTo>
                  <a:lnTo>
                    <a:pt x="2429869" y="1442076"/>
                  </a:lnTo>
                  <a:lnTo>
                    <a:pt x="2407886" y="1484570"/>
                  </a:lnTo>
                  <a:lnTo>
                    <a:pt x="2374369" y="1518081"/>
                  </a:lnTo>
                  <a:lnTo>
                    <a:pt x="2331873" y="1540059"/>
                  </a:lnTo>
                  <a:lnTo>
                    <a:pt x="2282952" y="1547952"/>
                  </a:lnTo>
                  <a:lnTo>
                    <a:pt x="154686" y="1547939"/>
                  </a:lnTo>
                  <a:lnTo>
                    <a:pt x="105777" y="1540047"/>
                  </a:lnTo>
                  <a:lnTo>
                    <a:pt x="63313" y="1518072"/>
                  </a:lnTo>
                  <a:lnTo>
                    <a:pt x="29833" y="1484563"/>
                  </a:lnTo>
                  <a:lnTo>
                    <a:pt x="7882" y="1442069"/>
                  </a:lnTo>
                  <a:lnTo>
                    <a:pt x="0" y="1393139"/>
                  </a:lnTo>
                  <a:lnTo>
                    <a:pt x="0" y="154686"/>
                  </a:lnTo>
                  <a:close/>
                </a:path>
              </a:pathLst>
            </a:custGeom>
            <a:noFill/>
            <a:ln cap="flat" cmpd="sng" w="25400">
              <a:solidFill>
                <a:srgbClr val="7E8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4" name="Google Shape;504;p41"/>
          <p:cNvSpPr txBox="1"/>
          <p:nvPr/>
        </p:nvSpPr>
        <p:spPr>
          <a:xfrm>
            <a:off x="5418823" y="5104900"/>
            <a:ext cx="23067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Stateless</a:t>
            </a:r>
            <a:endParaRPr sz="4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5" name="Google Shape;505;p41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2"/>
          <p:cNvSpPr txBox="1"/>
          <p:nvPr>
            <p:ph idx="1" type="body"/>
          </p:nvPr>
        </p:nvSpPr>
        <p:spPr>
          <a:xfrm>
            <a:off x="1371600" y="457200"/>
            <a:ext cx="7273290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Stateful Server</a:t>
            </a:r>
            <a:r>
              <a:rPr lang="en-US"/>
              <a:t>:  Depends on history of serviced request.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Stateless Server </a:t>
            </a:r>
            <a:r>
              <a:rPr lang="en-US"/>
              <a:t>– Crash Recovery- Easy- No client state info is maintained.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"/>
          <p:cNvSpPr txBox="1"/>
          <p:nvPr>
            <p:ph type="title"/>
          </p:nvPr>
        </p:nvSpPr>
        <p:spPr>
          <a:xfrm>
            <a:off x="1053203" y="250450"/>
            <a:ext cx="35460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</a:rPr>
              <a:t>Reliability</a:t>
            </a:r>
            <a:endParaRPr sz="4300"/>
          </a:p>
        </p:txBody>
      </p:sp>
      <p:sp>
        <p:nvSpPr>
          <p:cNvPr id="517" name="Google Shape;517;p43"/>
          <p:cNvSpPr txBox="1"/>
          <p:nvPr/>
        </p:nvSpPr>
        <p:spPr>
          <a:xfrm>
            <a:off x="1410969" y="924559"/>
            <a:ext cx="7039609" cy="5258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292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iii. </a:t>
            </a:r>
            <a:r>
              <a:rPr b="1"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Acknowledgements and time-outs based  retransmissions</a:t>
            </a:r>
            <a:endParaRPr b="1"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29209" rtl="0" algn="just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 crash/Communication link failure-message lost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1109980" marR="116204" rtl="0" algn="just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7E8FA9"/>
              </a:buClr>
              <a:buSzPts val="31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Duplicate messages are a problem  here</a:t>
            </a: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1109980" marR="1483360" rtl="0" algn="just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7E8FA9"/>
              </a:buClr>
              <a:buSzPts val="31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Detection and handling of  Duplicate messages</a:t>
            </a: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3990" lvl="1" marL="1109980" marR="5080" rtl="0" algn="just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- Generating and assigning Sequence  Numbers to messages</a:t>
            </a: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8750934" y="6537147"/>
            <a:ext cx="184150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4"/>
          <p:cNvSpPr txBox="1"/>
          <p:nvPr>
            <p:ph type="title"/>
          </p:nvPr>
        </p:nvSpPr>
        <p:spPr>
          <a:xfrm>
            <a:off x="990600" y="0"/>
            <a:ext cx="4253383" cy="6739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3.Flexibility</a:t>
            </a:r>
            <a:endParaRPr sz="4300"/>
          </a:p>
        </p:txBody>
      </p:sp>
      <p:sp>
        <p:nvSpPr>
          <p:cNvPr id="524" name="Google Shape;524;p44"/>
          <p:cNvSpPr txBox="1"/>
          <p:nvPr/>
        </p:nvSpPr>
        <p:spPr>
          <a:xfrm>
            <a:off x="1219200" y="914400"/>
            <a:ext cx="7565035" cy="47050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0" lvl="0" marL="12700" marR="2920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619DD1"/>
                </a:solidFill>
                <a:latin typeface="Arial"/>
                <a:ea typeface="Arial"/>
                <a:cs typeface="Arial"/>
                <a:sym typeface="Arial"/>
              </a:rPr>
              <a:t> </a:t>
            </a: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 DOS should be flexible?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2700" lvl="0" marL="12700" marR="29209" rtl="0" algn="just">
              <a:spcBef>
                <a:spcPts val="105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Ease of modification  </a:t>
            </a: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Some parts of design needs to be replaced/modified if bugs detected or not suitable for changed system</a:t>
            </a:r>
            <a:endParaRPr/>
          </a:p>
          <a:p>
            <a:pPr indent="0" lvl="0" marL="12700" marR="29209" rtl="0" algn="just">
              <a:spcBef>
                <a:spcPts val="105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Ease of enhancement –</a:t>
            </a: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 should have the flexibility to add new service or the change the existing style.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915035" lvl="0" marL="927100" marR="5080" rtl="0" algn="just">
              <a:lnSpc>
                <a:spcPct val="1155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important design factor is  Designing the kernel of the OS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5" name="Google Shape;525;p44"/>
          <p:cNvSpPr/>
          <p:nvPr/>
        </p:nvSpPr>
        <p:spPr>
          <a:xfrm>
            <a:off x="1295400" y="5867400"/>
            <a:ext cx="1800225" cy="646430"/>
          </a:xfrm>
          <a:custGeom>
            <a:rect b="b" l="l" r="r" t="t"/>
            <a:pathLst>
              <a:path extrusionOk="0" h="646429" w="1800225">
                <a:moveTo>
                  <a:pt x="0" y="646112"/>
                </a:moveTo>
                <a:lnTo>
                  <a:pt x="1800225" y="646112"/>
                </a:lnTo>
                <a:lnTo>
                  <a:pt x="1800225" y="0"/>
                </a:lnTo>
                <a:lnTo>
                  <a:pt x="0" y="0"/>
                </a:lnTo>
                <a:lnTo>
                  <a:pt x="0" y="646112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4"/>
          <p:cNvSpPr txBox="1"/>
          <p:nvPr/>
        </p:nvSpPr>
        <p:spPr>
          <a:xfrm>
            <a:off x="1524000" y="5867400"/>
            <a:ext cx="140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Kernel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27" name="Google Shape;527;p44"/>
          <p:cNvGrpSpPr/>
          <p:nvPr/>
        </p:nvGrpSpPr>
        <p:grpSpPr>
          <a:xfrm>
            <a:off x="2971800" y="5791200"/>
            <a:ext cx="2296668" cy="1275588"/>
            <a:chOff x="2311907" y="4101084"/>
            <a:chExt cx="2296668" cy="1275588"/>
          </a:xfrm>
        </p:grpSpPr>
        <p:sp>
          <p:nvSpPr>
            <p:cNvPr id="528" name="Google Shape;528;p44"/>
            <p:cNvSpPr/>
            <p:nvPr/>
          </p:nvSpPr>
          <p:spPr>
            <a:xfrm>
              <a:off x="2384679" y="4251579"/>
              <a:ext cx="919480" cy="919480"/>
            </a:xfrm>
            <a:custGeom>
              <a:rect b="b" l="l" r="r" t="t"/>
              <a:pathLst>
                <a:path extrusionOk="0" h="919479" w="919479">
                  <a:moveTo>
                    <a:pt x="918972" y="918972"/>
                  </a:moveTo>
                  <a:lnTo>
                    <a:pt x="917790" y="914527"/>
                  </a:lnTo>
                  <a:lnTo>
                    <a:pt x="893660" y="822960"/>
                  </a:lnTo>
                  <a:lnTo>
                    <a:pt x="892810" y="819658"/>
                  </a:lnTo>
                  <a:lnTo>
                    <a:pt x="889381" y="817626"/>
                  </a:lnTo>
                  <a:lnTo>
                    <a:pt x="882523" y="819404"/>
                  </a:lnTo>
                  <a:lnTo>
                    <a:pt x="880491" y="822960"/>
                  </a:lnTo>
                  <a:lnTo>
                    <a:pt x="881380" y="826262"/>
                  </a:lnTo>
                  <a:lnTo>
                    <a:pt x="897864" y="888860"/>
                  </a:lnTo>
                  <a:lnTo>
                    <a:pt x="9017" y="0"/>
                  </a:lnTo>
                  <a:lnTo>
                    <a:pt x="0" y="9017"/>
                  </a:lnTo>
                  <a:lnTo>
                    <a:pt x="888834" y="897864"/>
                  </a:lnTo>
                  <a:lnTo>
                    <a:pt x="822960" y="880491"/>
                  </a:lnTo>
                  <a:lnTo>
                    <a:pt x="819404" y="882523"/>
                  </a:lnTo>
                  <a:lnTo>
                    <a:pt x="817626" y="889381"/>
                  </a:lnTo>
                  <a:lnTo>
                    <a:pt x="819658" y="892810"/>
                  </a:lnTo>
                  <a:lnTo>
                    <a:pt x="918972" y="918972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4"/>
            <p:cNvSpPr/>
            <p:nvPr/>
          </p:nvSpPr>
          <p:spPr>
            <a:xfrm>
              <a:off x="2311907" y="4204716"/>
              <a:ext cx="1171956" cy="117195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44"/>
            <p:cNvSpPr/>
            <p:nvPr/>
          </p:nvSpPr>
          <p:spPr>
            <a:xfrm>
              <a:off x="2321051" y="4101084"/>
              <a:ext cx="2287524" cy="36118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1" name="Google Shape;531;p44"/>
          <p:cNvSpPr txBox="1"/>
          <p:nvPr/>
        </p:nvSpPr>
        <p:spPr>
          <a:xfrm>
            <a:off x="5029200" y="5715000"/>
            <a:ext cx="3503929" cy="370205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9D90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Monolithic Kernel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2" name="Google Shape;532;p44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3" name="Google Shape;533;p44"/>
          <p:cNvSpPr txBox="1"/>
          <p:nvPr/>
        </p:nvSpPr>
        <p:spPr>
          <a:xfrm>
            <a:off x="4038600" y="6487795"/>
            <a:ext cx="1409700" cy="370205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7450">
            <a:sp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Micro Kernel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5"/>
          <p:cNvSpPr txBox="1"/>
          <p:nvPr>
            <p:ph type="title"/>
          </p:nvPr>
        </p:nvSpPr>
        <p:spPr>
          <a:xfrm>
            <a:off x="1524000" y="0"/>
            <a:ext cx="30750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Flexibility</a:t>
            </a:r>
            <a:endParaRPr sz="4300"/>
          </a:p>
        </p:txBody>
      </p:sp>
      <p:sp>
        <p:nvSpPr>
          <p:cNvPr id="539" name="Google Shape;539;p45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0" name="Google Shape;540;p45"/>
          <p:cNvSpPr txBox="1"/>
          <p:nvPr/>
        </p:nvSpPr>
        <p:spPr>
          <a:xfrm>
            <a:off x="1066800" y="533192"/>
            <a:ext cx="8077200" cy="6324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-283844" lvl="0" marL="37846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1900"/>
              <a:buFont typeface="Arial"/>
              <a:buChar char=""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Kernel of an OS is its central controlling part that provides basic system facilities with separate address space inaccessible to user processes. User cant replace or modify</a:t>
            </a:r>
            <a:endParaRPr/>
          </a:p>
          <a:p>
            <a:pPr indent="-283844" lvl="0" marL="37846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619DD1"/>
              </a:buClr>
              <a:buSzPts val="1900"/>
              <a:buFont typeface="Arial"/>
              <a:buChar char=""/>
            </a:pPr>
            <a:r>
              <a:rPr b="1" lang="en-US" sz="24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Monolithic Kernel</a:t>
            </a:r>
            <a:endParaRPr sz="24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6220" lvl="1" marL="65278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400"/>
              <a:buFont typeface="Verdana"/>
              <a:buChar char="◦"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 functions are provided by the kernel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6220" lvl="1" marL="65278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400"/>
              <a:buFont typeface="Verdana"/>
              <a:buChar char="◦"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Big structure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6220" lvl="1" marL="65278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400"/>
              <a:buFont typeface="Verdana"/>
              <a:buChar char="◦"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UNIX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9875" lvl="0" marL="28194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400"/>
              <a:buFont typeface="Verdana"/>
              <a:buChar char="◦"/>
            </a:pPr>
            <a:r>
              <a:rPr b="1" lang="en-US" sz="24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Micro Kernel</a:t>
            </a:r>
            <a:endParaRPr sz="24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378460" marR="0" rtl="0" algn="just">
              <a:spcBef>
                <a:spcPts val="700"/>
              </a:spcBef>
              <a:spcAft>
                <a:spcPts val="0"/>
              </a:spcAft>
              <a:buClr>
                <a:srgbClr val="619DD1"/>
              </a:buClr>
              <a:buSzPts val="1900"/>
              <a:buFont typeface="Arial"/>
              <a:buChar char=""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Keep Kernel as small as possible</a:t>
            </a:r>
            <a:endParaRPr/>
          </a:p>
          <a:p>
            <a:pPr indent="-283844" lvl="0" marL="378460" marR="758825" rtl="0" algn="just">
              <a:spcBef>
                <a:spcPts val="700"/>
              </a:spcBef>
              <a:spcAft>
                <a:spcPts val="0"/>
              </a:spcAft>
              <a:buClr>
                <a:srgbClr val="619DD1"/>
              </a:buClr>
              <a:buSzPts val="1900"/>
              <a:buFont typeface="Arial"/>
              <a:buChar char=""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OS provides minimum facilities - Services provided is IPC -Low Device mgmt and Mem. Management</a:t>
            </a:r>
            <a:endParaRPr/>
          </a:p>
          <a:p>
            <a:pPr indent="-283844" lvl="0" marL="378460" marR="705485" rtl="0" algn="just">
              <a:spcBef>
                <a:spcPts val="700"/>
              </a:spcBef>
              <a:spcAft>
                <a:spcPts val="0"/>
              </a:spcAft>
              <a:buClr>
                <a:srgbClr val="619DD1"/>
              </a:buClr>
              <a:buSzPts val="1900"/>
              <a:buFont typeface="Arial"/>
              <a:buChar char=""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services  are implemented as user level server  processes.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6"/>
          <p:cNvSpPr txBox="1"/>
          <p:nvPr>
            <p:ph type="title"/>
          </p:nvPr>
        </p:nvSpPr>
        <p:spPr>
          <a:xfrm>
            <a:off x="1087923" y="70175"/>
            <a:ext cx="2910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Flexibility</a:t>
            </a:r>
            <a:endParaRPr/>
          </a:p>
        </p:txBody>
      </p:sp>
      <p:sp>
        <p:nvSpPr>
          <p:cNvPr id="546" name="Google Shape;546;p46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547" name="Google Shape;547;p46"/>
          <p:cNvGraphicFramePr/>
          <p:nvPr/>
        </p:nvGraphicFramePr>
        <p:xfrm>
          <a:off x="1203324" y="25592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{BE533CAD-223A-4A48-924A-0C87430051B7}</a:tableStyleId>
              </a:tblPr>
              <a:tblGrid>
                <a:gridCol w="2338250"/>
                <a:gridCol w="165450"/>
                <a:gridCol w="2316225"/>
                <a:gridCol w="214800"/>
                <a:gridCol w="2220150"/>
              </a:tblGrid>
              <a:tr h="861125">
                <a:tc>
                  <a:txBody>
                    <a:bodyPr/>
                    <a:lstStyle/>
                    <a:p>
                      <a:pPr indent="455930" lvl="0" marL="273685" marR="305435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User  Applications</a:t>
                      </a:r>
                      <a:endParaRPr sz="2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7325" marB="0" marR="0" marL="0">
                    <a:solidFill>
                      <a:srgbClr val="619DD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B cap="flat" cmpd="sng" w="28575">
                      <a:solidFill>
                        <a:srgbClr val="4671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5294" lvl="0" marL="300355" marR="29210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User  Applications</a:t>
                      </a:r>
                      <a:endParaRPr sz="2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7325" marB="0" marR="0" marL="0">
                    <a:solidFill>
                      <a:srgbClr val="619DD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B cap="flat" cmpd="sng" w="28575">
                      <a:solidFill>
                        <a:srgbClr val="4671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5294" lvl="0" marL="300990" marR="29210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User  Applications</a:t>
                      </a:r>
                      <a:endParaRPr sz="20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7325" marB="0" marR="0" marL="0">
                    <a:solidFill>
                      <a:srgbClr val="619DD1"/>
                    </a:solidFill>
                  </a:tcPr>
                </a:tc>
              </a:tr>
              <a:tr h="800850">
                <a:tc>
                  <a:txBody>
                    <a:bodyPr/>
                    <a:lstStyle/>
                    <a:p>
                      <a:pPr indent="-228600" lvl="0" marL="330200" marR="447040" rtl="0" algn="l">
                        <a:lnSpc>
                          <a:spcPct val="104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rebuchet MS"/>
                        <a:buChar char="•"/>
                      </a:pPr>
                      <a:r>
                        <a:rPr lang="en-US" sz="2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Monolithic  Kernel</a:t>
                      </a:r>
                      <a:endParaRPr sz="2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9850" marB="0" marR="0" marL="0">
                    <a:lnB cap="flat" cmpd="sng" w="28575">
                      <a:solidFill>
                        <a:srgbClr val="4671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2EE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-229235" lvl="0" marL="356870" marR="432434" rtl="0" algn="l">
                        <a:lnSpc>
                          <a:spcPct val="104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rebuchet MS"/>
                        <a:buChar char="•"/>
                      </a:pPr>
                      <a:r>
                        <a:rPr lang="en-US" sz="2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Monolithic  Kernel</a:t>
                      </a:r>
                      <a:endParaRPr sz="2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9850" marB="0" marR="0" marL="0">
                    <a:lnB cap="flat" cmpd="sng" w="28575">
                      <a:solidFill>
                        <a:srgbClr val="4671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2EE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-228600" lvl="0" marL="357505" marR="433705" rtl="0" algn="l">
                        <a:lnSpc>
                          <a:spcPct val="104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Trebuchet MS"/>
                        <a:buChar char="•"/>
                      </a:pPr>
                      <a:r>
                        <a:rPr lang="en-US" sz="2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Monolithic  Kernel</a:t>
                      </a:r>
                      <a:endParaRPr sz="2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9850" marB="0" marR="0" marL="0">
                    <a:lnB cap="flat" cmpd="sng" w="28575">
                      <a:solidFill>
                        <a:srgbClr val="4671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2EE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4671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4671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671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9D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28575">
                      <a:solidFill>
                        <a:srgbClr val="D2D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671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671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9D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5575" marR="0" rtl="0" algn="l">
                        <a:lnSpc>
                          <a:spcPct val="119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Network Hardware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D2D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2D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671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671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9D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D2D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2D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671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671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9D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D2D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671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671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671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9DD1"/>
                    </a:solidFill>
                  </a:tcPr>
                </a:tc>
              </a:tr>
            </a:tbl>
          </a:graphicData>
        </a:graphic>
      </p:graphicFrame>
      <p:sp>
        <p:nvSpPr>
          <p:cNvPr id="548" name="Google Shape;548;p46"/>
          <p:cNvSpPr txBox="1"/>
          <p:nvPr/>
        </p:nvSpPr>
        <p:spPr>
          <a:xfrm>
            <a:off x="1266571" y="1995932"/>
            <a:ext cx="6699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9" name="Google Shape;549;p46"/>
          <p:cNvSpPr txBox="1"/>
          <p:nvPr/>
        </p:nvSpPr>
        <p:spPr>
          <a:xfrm>
            <a:off x="3714750" y="1995932"/>
            <a:ext cx="7327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 2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0" name="Google Shape;550;p46"/>
          <p:cNvSpPr txBox="1"/>
          <p:nvPr/>
        </p:nvSpPr>
        <p:spPr>
          <a:xfrm>
            <a:off x="6235953" y="1954784"/>
            <a:ext cx="7327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 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1" name="Google Shape;551;p46"/>
          <p:cNvSpPr txBox="1"/>
          <p:nvPr/>
        </p:nvSpPr>
        <p:spPr>
          <a:xfrm>
            <a:off x="3590290" y="4893691"/>
            <a:ext cx="23228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MONOLITHIC KERNEL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7" name="Google Shape;557;p47"/>
          <p:cNvGrpSpPr/>
          <p:nvPr/>
        </p:nvGrpSpPr>
        <p:grpSpPr>
          <a:xfrm>
            <a:off x="2669" y="3175"/>
            <a:ext cx="1909950" cy="2192907"/>
            <a:chOff x="2669" y="3175"/>
            <a:chExt cx="1909950" cy="2192907"/>
          </a:xfrm>
        </p:grpSpPr>
        <p:sp>
          <p:nvSpPr>
            <p:cNvPr id="558" name="Google Shape;558;p47"/>
            <p:cNvSpPr/>
            <p:nvPr/>
          </p:nvSpPr>
          <p:spPr>
            <a:xfrm>
              <a:off x="2669" y="3175"/>
              <a:ext cx="819785" cy="819150"/>
            </a:xfrm>
            <a:custGeom>
              <a:rect b="b" l="l" r="r" t="t"/>
              <a:pathLst>
                <a:path extrusionOk="0" h="819150" w="819785">
                  <a:moveTo>
                    <a:pt x="819655" y="0"/>
                  </a:moveTo>
                  <a:lnTo>
                    <a:pt x="505" y="0"/>
                  </a:lnTo>
                  <a:lnTo>
                    <a:pt x="0" y="819150"/>
                  </a:lnTo>
                  <a:lnTo>
                    <a:pt x="48636" y="817759"/>
                  </a:lnTo>
                  <a:lnTo>
                    <a:pt x="96034" y="813638"/>
                  </a:lnTo>
                  <a:lnTo>
                    <a:pt x="142623" y="806864"/>
                  </a:lnTo>
                  <a:lnTo>
                    <a:pt x="188327" y="797514"/>
                  </a:lnTo>
                  <a:lnTo>
                    <a:pt x="233067" y="785664"/>
                  </a:lnTo>
                  <a:lnTo>
                    <a:pt x="276768" y="771391"/>
                  </a:lnTo>
                  <a:lnTo>
                    <a:pt x="319353" y="754772"/>
                  </a:lnTo>
                  <a:lnTo>
                    <a:pt x="360744" y="735885"/>
                  </a:lnTo>
                  <a:lnTo>
                    <a:pt x="400865" y="714805"/>
                  </a:lnTo>
                  <a:lnTo>
                    <a:pt x="439639" y="691610"/>
                  </a:lnTo>
                  <a:lnTo>
                    <a:pt x="476990" y="666377"/>
                  </a:lnTo>
                  <a:lnTo>
                    <a:pt x="512839" y="639182"/>
                  </a:lnTo>
                  <a:lnTo>
                    <a:pt x="547112" y="610102"/>
                  </a:lnTo>
                  <a:lnTo>
                    <a:pt x="579730" y="579215"/>
                  </a:lnTo>
                  <a:lnTo>
                    <a:pt x="610616" y="546596"/>
                  </a:lnTo>
                  <a:lnTo>
                    <a:pt x="639695" y="512323"/>
                  </a:lnTo>
                  <a:lnTo>
                    <a:pt x="666889" y="476473"/>
                  </a:lnTo>
                  <a:lnTo>
                    <a:pt x="692122" y="439123"/>
                  </a:lnTo>
                  <a:lnTo>
                    <a:pt x="715316" y="400349"/>
                  </a:lnTo>
                  <a:lnTo>
                    <a:pt x="736395" y="360228"/>
                  </a:lnTo>
                  <a:lnTo>
                    <a:pt x="755281" y="318837"/>
                  </a:lnTo>
                  <a:lnTo>
                    <a:pt x="771899" y="276253"/>
                  </a:lnTo>
                  <a:lnTo>
                    <a:pt x="786171" y="232553"/>
                  </a:lnTo>
                  <a:lnTo>
                    <a:pt x="798020" y="187814"/>
                  </a:lnTo>
                  <a:lnTo>
                    <a:pt x="807370" y="142112"/>
                  </a:lnTo>
                  <a:lnTo>
                    <a:pt x="814144" y="95524"/>
                  </a:lnTo>
                  <a:lnTo>
                    <a:pt x="818264" y="48128"/>
                  </a:lnTo>
                  <a:lnTo>
                    <a:pt x="819655" y="0"/>
                  </a:lnTo>
                  <a:close/>
                </a:path>
              </a:pathLst>
            </a:custGeom>
            <a:solidFill>
              <a:srgbClr val="EBF5FF">
                <a:alpha val="3254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47"/>
            <p:cNvSpPr/>
            <p:nvPr/>
          </p:nvSpPr>
          <p:spPr>
            <a:xfrm>
              <a:off x="2669" y="3175"/>
              <a:ext cx="819785" cy="819150"/>
            </a:xfrm>
            <a:custGeom>
              <a:rect b="b" l="l" r="r" t="t"/>
              <a:pathLst>
                <a:path extrusionOk="0" h="819150" w="819785">
                  <a:moveTo>
                    <a:pt x="819655" y="0"/>
                  </a:moveTo>
                  <a:lnTo>
                    <a:pt x="818264" y="48128"/>
                  </a:lnTo>
                  <a:lnTo>
                    <a:pt x="814144" y="95524"/>
                  </a:lnTo>
                  <a:lnTo>
                    <a:pt x="807370" y="142112"/>
                  </a:lnTo>
                  <a:lnTo>
                    <a:pt x="798020" y="187814"/>
                  </a:lnTo>
                  <a:lnTo>
                    <a:pt x="786171" y="232553"/>
                  </a:lnTo>
                  <a:lnTo>
                    <a:pt x="771899" y="276253"/>
                  </a:lnTo>
                  <a:lnTo>
                    <a:pt x="755281" y="318837"/>
                  </a:lnTo>
                  <a:lnTo>
                    <a:pt x="736395" y="360228"/>
                  </a:lnTo>
                  <a:lnTo>
                    <a:pt x="715316" y="400349"/>
                  </a:lnTo>
                  <a:lnTo>
                    <a:pt x="692122" y="439123"/>
                  </a:lnTo>
                  <a:lnTo>
                    <a:pt x="666889" y="476473"/>
                  </a:lnTo>
                  <a:lnTo>
                    <a:pt x="639695" y="512323"/>
                  </a:lnTo>
                  <a:lnTo>
                    <a:pt x="610616" y="546596"/>
                  </a:lnTo>
                  <a:lnTo>
                    <a:pt x="579730" y="579215"/>
                  </a:lnTo>
                  <a:lnTo>
                    <a:pt x="547112" y="610102"/>
                  </a:lnTo>
                  <a:lnTo>
                    <a:pt x="512839" y="639182"/>
                  </a:lnTo>
                  <a:lnTo>
                    <a:pt x="476990" y="666377"/>
                  </a:lnTo>
                  <a:lnTo>
                    <a:pt x="439639" y="691610"/>
                  </a:lnTo>
                  <a:lnTo>
                    <a:pt x="400865" y="714805"/>
                  </a:lnTo>
                  <a:lnTo>
                    <a:pt x="360744" y="735885"/>
                  </a:lnTo>
                  <a:lnTo>
                    <a:pt x="319353" y="754772"/>
                  </a:lnTo>
                  <a:lnTo>
                    <a:pt x="276768" y="771391"/>
                  </a:lnTo>
                  <a:lnTo>
                    <a:pt x="233067" y="785664"/>
                  </a:lnTo>
                  <a:lnTo>
                    <a:pt x="188327" y="797514"/>
                  </a:lnTo>
                  <a:lnTo>
                    <a:pt x="142623" y="806864"/>
                  </a:lnTo>
                  <a:lnTo>
                    <a:pt x="96034" y="813638"/>
                  </a:lnTo>
                  <a:lnTo>
                    <a:pt x="48636" y="817759"/>
                  </a:lnTo>
                  <a:lnTo>
                    <a:pt x="505" y="819150"/>
                  </a:lnTo>
                  <a:lnTo>
                    <a:pt x="336" y="819150"/>
                  </a:lnTo>
                  <a:lnTo>
                    <a:pt x="168" y="819150"/>
                  </a:lnTo>
                  <a:lnTo>
                    <a:pt x="0" y="819150"/>
                  </a:lnTo>
                  <a:lnTo>
                    <a:pt x="505" y="0"/>
                  </a:lnTo>
                  <a:lnTo>
                    <a:pt x="81965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70A7F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47"/>
            <p:cNvSpPr/>
            <p:nvPr/>
          </p:nvSpPr>
          <p:spPr>
            <a:xfrm>
              <a:off x="126492" y="4571"/>
              <a:ext cx="1786127" cy="178612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168275" y="20700"/>
              <a:ext cx="1703705" cy="1703705"/>
            </a:xfrm>
            <a:custGeom>
              <a:rect b="b" l="l" r="r" t="t"/>
              <a:pathLst>
                <a:path extrusionOk="0" h="1703705" w="1703705">
                  <a:moveTo>
                    <a:pt x="0" y="851662"/>
                  </a:moveTo>
                  <a:lnTo>
                    <a:pt x="1348" y="803329"/>
                  </a:lnTo>
                  <a:lnTo>
                    <a:pt x="5345" y="755704"/>
                  </a:lnTo>
                  <a:lnTo>
                    <a:pt x="11918" y="708858"/>
                  </a:lnTo>
                  <a:lnTo>
                    <a:pt x="20996" y="662865"/>
                  </a:lnTo>
                  <a:lnTo>
                    <a:pt x="32507" y="617795"/>
                  </a:lnTo>
                  <a:lnTo>
                    <a:pt x="46379" y="573720"/>
                  </a:lnTo>
                  <a:lnTo>
                    <a:pt x="62541" y="530713"/>
                  </a:lnTo>
                  <a:lnTo>
                    <a:pt x="80919" y="488844"/>
                  </a:lnTo>
                  <a:lnTo>
                    <a:pt x="101442" y="448187"/>
                  </a:lnTo>
                  <a:lnTo>
                    <a:pt x="124039" y="408812"/>
                  </a:lnTo>
                  <a:lnTo>
                    <a:pt x="148638" y="370792"/>
                  </a:lnTo>
                  <a:lnTo>
                    <a:pt x="175166" y="334199"/>
                  </a:lnTo>
                  <a:lnTo>
                    <a:pt x="203552" y="299104"/>
                  </a:lnTo>
                  <a:lnTo>
                    <a:pt x="233723" y="265579"/>
                  </a:lnTo>
                  <a:lnTo>
                    <a:pt x="265609" y="233696"/>
                  </a:lnTo>
                  <a:lnTo>
                    <a:pt x="299136" y="203527"/>
                  </a:lnTo>
                  <a:lnTo>
                    <a:pt x="334233" y="175144"/>
                  </a:lnTo>
                  <a:lnTo>
                    <a:pt x="370829" y="148619"/>
                  </a:lnTo>
                  <a:lnTo>
                    <a:pt x="408851" y="124023"/>
                  </a:lnTo>
                  <a:lnTo>
                    <a:pt x="448227" y="101429"/>
                  </a:lnTo>
                  <a:lnTo>
                    <a:pt x="488886" y="80908"/>
                  </a:lnTo>
                  <a:lnTo>
                    <a:pt x="530756" y="62532"/>
                  </a:lnTo>
                  <a:lnTo>
                    <a:pt x="573764" y="46373"/>
                  </a:lnTo>
                  <a:lnTo>
                    <a:pt x="617839" y="32502"/>
                  </a:lnTo>
                  <a:lnTo>
                    <a:pt x="662909" y="20993"/>
                  </a:lnTo>
                  <a:lnTo>
                    <a:pt x="708902" y="11916"/>
                  </a:lnTo>
                  <a:lnTo>
                    <a:pt x="755746" y="5344"/>
                  </a:lnTo>
                  <a:lnTo>
                    <a:pt x="803369" y="1348"/>
                  </a:lnTo>
                  <a:lnTo>
                    <a:pt x="851700" y="0"/>
                  </a:lnTo>
                  <a:lnTo>
                    <a:pt x="900029" y="1348"/>
                  </a:lnTo>
                  <a:lnTo>
                    <a:pt x="947652" y="5344"/>
                  </a:lnTo>
                  <a:lnTo>
                    <a:pt x="994496" y="11916"/>
                  </a:lnTo>
                  <a:lnTo>
                    <a:pt x="1040489" y="20993"/>
                  </a:lnTo>
                  <a:lnTo>
                    <a:pt x="1085560" y="32502"/>
                  </a:lnTo>
                  <a:lnTo>
                    <a:pt x="1129636" y="46373"/>
                  </a:lnTo>
                  <a:lnTo>
                    <a:pt x="1172646" y="62532"/>
                  </a:lnTo>
                  <a:lnTo>
                    <a:pt x="1214517" y="80908"/>
                  </a:lnTo>
                  <a:lnTo>
                    <a:pt x="1255178" y="101429"/>
                  </a:lnTo>
                  <a:lnTo>
                    <a:pt x="1294557" y="124023"/>
                  </a:lnTo>
                  <a:lnTo>
                    <a:pt x="1332581" y="148619"/>
                  </a:lnTo>
                  <a:lnTo>
                    <a:pt x="1369179" y="175144"/>
                  </a:lnTo>
                  <a:lnTo>
                    <a:pt x="1404280" y="203527"/>
                  </a:lnTo>
                  <a:lnTo>
                    <a:pt x="1437810" y="233696"/>
                  </a:lnTo>
                  <a:lnTo>
                    <a:pt x="1469698" y="265579"/>
                  </a:lnTo>
                  <a:lnTo>
                    <a:pt x="1499873" y="299104"/>
                  </a:lnTo>
                  <a:lnTo>
                    <a:pt x="1528261" y="334199"/>
                  </a:lnTo>
                  <a:lnTo>
                    <a:pt x="1554792" y="370792"/>
                  </a:lnTo>
                  <a:lnTo>
                    <a:pt x="1579394" y="408812"/>
                  </a:lnTo>
                  <a:lnTo>
                    <a:pt x="1601993" y="448187"/>
                  </a:lnTo>
                  <a:lnTo>
                    <a:pt x="1622520" y="488844"/>
                  </a:lnTo>
                  <a:lnTo>
                    <a:pt x="1640900" y="530713"/>
                  </a:lnTo>
                  <a:lnTo>
                    <a:pt x="1657064" y="573720"/>
                  </a:lnTo>
                  <a:lnTo>
                    <a:pt x="1670938" y="617795"/>
                  </a:lnTo>
                  <a:lnTo>
                    <a:pt x="1682450" y="662865"/>
                  </a:lnTo>
                  <a:lnTo>
                    <a:pt x="1691530" y="708858"/>
                  </a:lnTo>
                  <a:lnTo>
                    <a:pt x="1698105" y="755704"/>
                  </a:lnTo>
                  <a:lnTo>
                    <a:pt x="1702102" y="803329"/>
                  </a:lnTo>
                  <a:lnTo>
                    <a:pt x="1703451" y="851662"/>
                  </a:lnTo>
                  <a:lnTo>
                    <a:pt x="1702102" y="899994"/>
                  </a:lnTo>
                  <a:lnTo>
                    <a:pt x="1698105" y="947619"/>
                  </a:lnTo>
                  <a:lnTo>
                    <a:pt x="1691530" y="994465"/>
                  </a:lnTo>
                  <a:lnTo>
                    <a:pt x="1682450" y="1040458"/>
                  </a:lnTo>
                  <a:lnTo>
                    <a:pt x="1670938" y="1085528"/>
                  </a:lnTo>
                  <a:lnTo>
                    <a:pt x="1657064" y="1129603"/>
                  </a:lnTo>
                  <a:lnTo>
                    <a:pt x="1640900" y="1172610"/>
                  </a:lnTo>
                  <a:lnTo>
                    <a:pt x="1622520" y="1214479"/>
                  </a:lnTo>
                  <a:lnTo>
                    <a:pt x="1601993" y="1255136"/>
                  </a:lnTo>
                  <a:lnTo>
                    <a:pt x="1579394" y="1294511"/>
                  </a:lnTo>
                  <a:lnTo>
                    <a:pt x="1554792" y="1332531"/>
                  </a:lnTo>
                  <a:lnTo>
                    <a:pt x="1528261" y="1369124"/>
                  </a:lnTo>
                  <a:lnTo>
                    <a:pt x="1499873" y="1404219"/>
                  </a:lnTo>
                  <a:lnTo>
                    <a:pt x="1469698" y="1437744"/>
                  </a:lnTo>
                  <a:lnTo>
                    <a:pt x="1437810" y="1469627"/>
                  </a:lnTo>
                  <a:lnTo>
                    <a:pt x="1404280" y="1499796"/>
                  </a:lnTo>
                  <a:lnTo>
                    <a:pt x="1369179" y="1528179"/>
                  </a:lnTo>
                  <a:lnTo>
                    <a:pt x="1332581" y="1554704"/>
                  </a:lnTo>
                  <a:lnTo>
                    <a:pt x="1294557" y="1579300"/>
                  </a:lnTo>
                  <a:lnTo>
                    <a:pt x="1255178" y="1601894"/>
                  </a:lnTo>
                  <a:lnTo>
                    <a:pt x="1214517" y="1622415"/>
                  </a:lnTo>
                  <a:lnTo>
                    <a:pt x="1172646" y="1640791"/>
                  </a:lnTo>
                  <a:lnTo>
                    <a:pt x="1129636" y="1656950"/>
                  </a:lnTo>
                  <a:lnTo>
                    <a:pt x="1085560" y="1670821"/>
                  </a:lnTo>
                  <a:lnTo>
                    <a:pt x="1040489" y="1682330"/>
                  </a:lnTo>
                  <a:lnTo>
                    <a:pt x="994496" y="1691407"/>
                  </a:lnTo>
                  <a:lnTo>
                    <a:pt x="947652" y="1697979"/>
                  </a:lnTo>
                  <a:lnTo>
                    <a:pt x="900029" y="1701975"/>
                  </a:lnTo>
                  <a:lnTo>
                    <a:pt x="851700" y="1703324"/>
                  </a:lnTo>
                  <a:lnTo>
                    <a:pt x="803369" y="1701975"/>
                  </a:lnTo>
                  <a:lnTo>
                    <a:pt x="755746" y="1697979"/>
                  </a:lnTo>
                  <a:lnTo>
                    <a:pt x="708902" y="1691407"/>
                  </a:lnTo>
                  <a:lnTo>
                    <a:pt x="662909" y="1682330"/>
                  </a:lnTo>
                  <a:lnTo>
                    <a:pt x="617839" y="1670821"/>
                  </a:lnTo>
                  <a:lnTo>
                    <a:pt x="573764" y="1656950"/>
                  </a:lnTo>
                  <a:lnTo>
                    <a:pt x="530756" y="1640791"/>
                  </a:lnTo>
                  <a:lnTo>
                    <a:pt x="488886" y="1622415"/>
                  </a:lnTo>
                  <a:lnTo>
                    <a:pt x="448227" y="1601894"/>
                  </a:lnTo>
                  <a:lnTo>
                    <a:pt x="408851" y="1579300"/>
                  </a:lnTo>
                  <a:lnTo>
                    <a:pt x="370829" y="1554704"/>
                  </a:lnTo>
                  <a:lnTo>
                    <a:pt x="334233" y="1528179"/>
                  </a:lnTo>
                  <a:lnTo>
                    <a:pt x="299136" y="1499796"/>
                  </a:lnTo>
                  <a:lnTo>
                    <a:pt x="265609" y="1469627"/>
                  </a:lnTo>
                  <a:lnTo>
                    <a:pt x="233723" y="1437744"/>
                  </a:lnTo>
                  <a:lnTo>
                    <a:pt x="203552" y="1404219"/>
                  </a:lnTo>
                  <a:lnTo>
                    <a:pt x="175166" y="1369124"/>
                  </a:lnTo>
                  <a:lnTo>
                    <a:pt x="148638" y="1332531"/>
                  </a:lnTo>
                  <a:lnTo>
                    <a:pt x="124039" y="1294511"/>
                  </a:lnTo>
                  <a:lnTo>
                    <a:pt x="101442" y="1255136"/>
                  </a:lnTo>
                  <a:lnTo>
                    <a:pt x="80919" y="1214479"/>
                  </a:lnTo>
                  <a:lnTo>
                    <a:pt x="62541" y="1172610"/>
                  </a:lnTo>
                  <a:lnTo>
                    <a:pt x="46379" y="1129603"/>
                  </a:lnTo>
                  <a:lnTo>
                    <a:pt x="32507" y="1085528"/>
                  </a:lnTo>
                  <a:lnTo>
                    <a:pt x="20996" y="1040458"/>
                  </a:lnTo>
                  <a:lnTo>
                    <a:pt x="11918" y="994465"/>
                  </a:lnTo>
                  <a:lnTo>
                    <a:pt x="5345" y="947619"/>
                  </a:lnTo>
                  <a:lnTo>
                    <a:pt x="1348" y="899994"/>
                  </a:lnTo>
                  <a:lnTo>
                    <a:pt x="0" y="851662"/>
                  </a:lnTo>
                  <a:close/>
                </a:path>
              </a:pathLst>
            </a:custGeom>
            <a:noFill/>
            <a:ln cap="flat" cmpd="sng" w="27300">
              <a:solidFill>
                <a:srgbClr val="BCD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172211" y="1045463"/>
              <a:ext cx="1155192" cy="115061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47"/>
            <p:cNvSpPr/>
            <p:nvPr/>
          </p:nvSpPr>
          <p:spPr>
            <a:xfrm>
              <a:off x="187319" y="1050633"/>
              <a:ext cx="1116813" cy="111147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47"/>
            <p:cNvSpPr/>
            <p:nvPr/>
          </p:nvSpPr>
          <p:spPr>
            <a:xfrm>
              <a:off x="187319" y="1050633"/>
              <a:ext cx="1116965" cy="1111885"/>
            </a:xfrm>
            <a:custGeom>
              <a:rect b="b" l="l" r="r" t="t"/>
              <a:pathLst>
                <a:path extrusionOk="0" h="1111885" w="1116965">
                  <a:moveTo>
                    <a:pt x="118496" y="204634"/>
                  </a:moveTo>
                  <a:lnTo>
                    <a:pt x="149785" y="168741"/>
                  </a:lnTo>
                  <a:lnTo>
                    <a:pt x="183515" y="136234"/>
                  </a:lnTo>
                  <a:lnTo>
                    <a:pt x="219451" y="107137"/>
                  </a:lnTo>
                  <a:lnTo>
                    <a:pt x="257356" y="81474"/>
                  </a:lnTo>
                  <a:lnTo>
                    <a:pt x="296996" y="59270"/>
                  </a:lnTo>
                  <a:lnTo>
                    <a:pt x="338135" y="40547"/>
                  </a:lnTo>
                  <a:lnTo>
                    <a:pt x="380538" y="25331"/>
                  </a:lnTo>
                  <a:lnTo>
                    <a:pt x="423971" y="13644"/>
                  </a:lnTo>
                  <a:lnTo>
                    <a:pt x="468196" y="5510"/>
                  </a:lnTo>
                  <a:lnTo>
                    <a:pt x="512980" y="954"/>
                  </a:lnTo>
                  <a:lnTo>
                    <a:pt x="558087" y="0"/>
                  </a:lnTo>
                  <a:lnTo>
                    <a:pt x="603281" y="2670"/>
                  </a:lnTo>
                  <a:lnTo>
                    <a:pt x="648327" y="8990"/>
                  </a:lnTo>
                  <a:lnTo>
                    <a:pt x="692991" y="18983"/>
                  </a:lnTo>
                  <a:lnTo>
                    <a:pt x="737036" y="32672"/>
                  </a:lnTo>
                  <a:lnTo>
                    <a:pt x="780227" y="50083"/>
                  </a:lnTo>
                  <a:lnTo>
                    <a:pt x="822330" y="71238"/>
                  </a:lnTo>
                  <a:lnTo>
                    <a:pt x="863108" y="96162"/>
                  </a:lnTo>
                  <a:lnTo>
                    <a:pt x="902327" y="124878"/>
                  </a:lnTo>
                  <a:lnTo>
                    <a:pt x="939023" y="156757"/>
                  </a:lnTo>
                  <a:lnTo>
                    <a:pt x="972365" y="190998"/>
                  </a:lnTo>
                  <a:lnTo>
                    <a:pt x="1002325" y="227366"/>
                  </a:lnTo>
                  <a:lnTo>
                    <a:pt x="1028874" y="265625"/>
                  </a:lnTo>
                  <a:lnTo>
                    <a:pt x="1051985" y="305541"/>
                  </a:lnTo>
                  <a:lnTo>
                    <a:pt x="1071626" y="346879"/>
                  </a:lnTo>
                  <a:lnTo>
                    <a:pt x="1087772" y="389404"/>
                  </a:lnTo>
                  <a:lnTo>
                    <a:pt x="1100392" y="432881"/>
                  </a:lnTo>
                  <a:lnTo>
                    <a:pt x="1109458" y="477076"/>
                  </a:lnTo>
                  <a:lnTo>
                    <a:pt x="1114941" y="521754"/>
                  </a:lnTo>
                  <a:lnTo>
                    <a:pt x="1116813" y="566679"/>
                  </a:lnTo>
                  <a:lnTo>
                    <a:pt x="1115044" y="611617"/>
                  </a:lnTo>
                  <a:lnTo>
                    <a:pt x="1109608" y="656333"/>
                  </a:lnTo>
                  <a:lnTo>
                    <a:pt x="1100473" y="700593"/>
                  </a:lnTo>
                  <a:lnTo>
                    <a:pt x="1087613" y="744160"/>
                  </a:lnTo>
                  <a:lnTo>
                    <a:pt x="1070998" y="786801"/>
                  </a:lnTo>
                  <a:lnTo>
                    <a:pt x="1050600" y="828281"/>
                  </a:lnTo>
                  <a:lnTo>
                    <a:pt x="1026390" y="868365"/>
                  </a:lnTo>
                  <a:lnTo>
                    <a:pt x="998339" y="906817"/>
                  </a:lnTo>
                  <a:lnTo>
                    <a:pt x="967050" y="942710"/>
                  </a:lnTo>
                  <a:lnTo>
                    <a:pt x="933320" y="975218"/>
                  </a:lnTo>
                  <a:lnTo>
                    <a:pt x="897385" y="1004315"/>
                  </a:lnTo>
                  <a:lnTo>
                    <a:pt x="859481" y="1029978"/>
                  </a:lnTo>
                  <a:lnTo>
                    <a:pt x="819841" y="1052184"/>
                  </a:lnTo>
                  <a:lnTo>
                    <a:pt x="778703" y="1070908"/>
                  </a:lnTo>
                  <a:lnTo>
                    <a:pt x="736300" y="1086127"/>
                  </a:lnTo>
                  <a:lnTo>
                    <a:pt x="692869" y="1097817"/>
                  </a:lnTo>
                  <a:lnTo>
                    <a:pt x="648644" y="1105954"/>
                  </a:lnTo>
                  <a:lnTo>
                    <a:pt x="603860" y="1110515"/>
                  </a:lnTo>
                  <a:lnTo>
                    <a:pt x="558754" y="1111476"/>
                  </a:lnTo>
                  <a:lnTo>
                    <a:pt x="513560" y="1108813"/>
                  </a:lnTo>
                  <a:lnTo>
                    <a:pt x="468514" y="1102502"/>
                  </a:lnTo>
                  <a:lnTo>
                    <a:pt x="423850" y="1092519"/>
                  </a:lnTo>
                  <a:lnTo>
                    <a:pt x="379804" y="1078841"/>
                  </a:lnTo>
                  <a:lnTo>
                    <a:pt x="336612" y="1061444"/>
                  </a:lnTo>
                  <a:lnTo>
                    <a:pt x="294508" y="1040304"/>
                  </a:lnTo>
                  <a:lnTo>
                    <a:pt x="253729" y="1015397"/>
                  </a:lnTo>
                  <a:lnTo>
                    <a:pt x="214508" y="986700"/>
                  </a:lnTo>
                  <a:lnTo>
                    <a:pt x="177812" y="954821"/>
                  </a:lnTo>
                  <a:lnTo>
                    <a:pt x="144469" y="920580"/>
                  </a:lnTo>
                  <a:lnTo>
                    <a:pt x="114507" y="884212"/>
                  </a:lnTo>
                  <a:lnTo>
                    <a:pt x="87955" y="845952"/>
                  </a:lnTo>
                  <a:lnTo>
                    <a:pt x="64842" y="806035"/>
                  </a:lnTo>
                  <a:lnTo>
                    <a:pt x="45198" y="764695"/>
                  </a:lnTo>
                  <a:lnTo>
                    <a:pt x="29049" y="722168"/>
                  </a:lnTo>
                  <a:lnTo>
                    <a:pt x="16427" y="678687"/>
                  </a:lnTo>
                  <a:lnTo>
                    <a:pt x="7358" y="634488"/>
                  </a:lnTo>
                  <a:lnTo>
                    <a:pt x="1873" y="589806"/>
                  </a:lnTo>
                  <a:lnTo>
                    <a:pt x="0" y="544874"/>
                  </a:lnTo>
                  <a:lnTo>
                    <a:pt x="1767" y="499929"/>
                  </a:lnTo>
                  <a:lnTo>
                    <a:pt x="7203" y="455204"/>
                  </a:lnTo>
                  <a:lnTo>
                    <a:pt x="16338" y="410935"/>
                  </a:lnTo>
                  <a:lnTo>
                    <a:pt x="29200" y="367355"/>
                  </a:lnTo>
                  <a:lnTo>
                    <a:pt x="45818" y="324701"/>
                  </a:lnTo>
                  <a:lnTo>
                    <a:pt x="66221" y="283206"/>
                  </a:lnTo>
                  <a:lnTo>
                    <a:pt x="90437" y="243105"/>
                  </a:lnTo>
                  <a:lnTo>
                    <a:pt x="118496" y="204634"/>
                  </a:lnTo>
                </a:path>
                <a:path extrusionOk="0" h="1111885" w="1116965">
                  <a:moveTo>
                    <a:pt x="220477" y="286041"/>
                  </a:moveTo>
                  <a:lnTo>
                    <a:pt x="193856" y="323455"/>
                  </a:lnTo>
                  <a:lnTo>
                    <a:pt x="171955" y="362810"/>
                  </a:lnTo>
                  <a:lnTo>
                    <a:pt x="154729" y="403741"/>
                  </a:lnTo>
                  <a:lnTo>
                    <a:pt x="142131" y="445881"/>
                  </a:lnTo>
                  <a:lnTo>
                    <a:pt x="134116" y="488865"/>
                  </a:lnTo>
                  <a:lnTo>
                    <a:pt x="130638" y="532328"/>
                  </a:lnTo>
                  <a:lnTo>
                    <a:pt x="131651" y="575903"/>
                  </a:lnTo>
                  <a:lnTo>
                    <a:pt x="137108" y="619227"/>
                  </a:lnTo>
                  <a:lnTo>
                    <a:pt x="146964" y="661933"/>
                  </a:lnTo>
                  <a:lnTo>
                    <a:pt x="161173" y="703655"/>
                  </a:lnTo>
                  <a:lnTo>
                    <a:pt x="179689" y="744028"/>
                  </a:lnTo>
                  <a:lnTo>
                    <a:pt x="202465" y="782686"/>
                  </a:lnTo>
                  <a:lnTo>
                    <a:pt x="229457" y="819265"/>
                  </a:lnTo>
                  <a:lnTo>
                    <a:pt x="260618" y="853397"/>
                  </a:lnTo>
                  <a:lnTo>
                    <a:pt x="295902" y="884719"/>
                  </a:lnTo>
                  <a:lnTo>
                    <a:pt x="334265" y="912179"/>
                  </a:lnTo>
                  <a:lnTo>
                    <a:pt x="374453" y="934995"/>
                  </a:lnTo>
                  <a:lnTo>
                    <a:pt x="416101" y="953204"/>
                  </a:lnTo>
                  <a:lnTo>
                    <a:pt x="458841" y="966841"/>
                  </a:lnTo>
                  <a:lnTo>
                    <a:pt x="502308" y="975943"/>
                  </a:lnTo>
                  <a:lnTo>
                    <a:pt x="546136" y="980546"/>
                  </a:lnTo>
                  <a:lnTo>
                    <a:pt x="589957" y="980687"/>
                  </a:lnTo>
                  <a:lnTo>
                    <a:pt x="633406" y="976403"/>
                  </a:lnTo>
                  <a:lnTo>
                    <a:pt x="676117" y="967728"/>
                  </a:lnTo>
                  <a:lnTo>
                    <a:pt x="717723" y="954701"/>
                  </a:lnTo>
                  <a:lnTo>
                    <a:pt x="757858" y="937356"/>
                  </a:lnTo>
                  <a:lnTo>
                    <a:pt x="796155" y="915731"/>
                  </a:lnTo>
                  <a:lnTo>
                    <a:pt x="832248" y="889862"/>
                  </a:lnTo>
                  <a:lnTo>
                    <a:pt x="865771" y="859785"/>
                  </a:lnTo>
                  <a:lnTo>
                    <a:pt x="896358" y="825537"/>
                  </a:lnTo>
                  <a:lnTo>
                    <a:pt x="922982" y="788101"/>
                  </a:lnTo>
                  <a:lnTo>
                    <a:pt x="944884" y="748730"/>
                  </a:lnTo>
                  <a:lnTo>
                    <a:pt x="962111" y="707789"/>
                  </a:lnTo>
                  <a:lnTo>
                    <a:pt x="974709" y="665643"/>
                  </a:lnTo>
                  <a:lnTo>
                    <a:pt x="982725" y="622657"/>
                  </a:lnTo>
                  <a:lnTo>
                    <a:pt x="986203" y="579196"/>
                  </a:lnTo>
                  <a:lnTo>
                    <a:pt x="985191" y="535624"/>
                  </a:lnTo>
                  <a:lnTo>
                    <a:pt x="979734" y="492307"/>
                  </a:lnTo>
                  <a:lnTo>
                    <a:pt x="969878" y="449609"/>
                  </a:lnTo>
                  <a:lnTo>
                    <a:pt x="955669" y="407895"/>
                  </a:lnTo>
                  <a:lnTo>
                    <a:pt x="937154" y="367530"/>
                  </a:lnTo>
                  <a:lnTo>
                    <a:pt x="914378" y="328880"/>
                  </a:lnTo>
                  <a:lnTo>
                    <a:pt x="887387" y="292308"/>
                  </a:lnTo>
                  <a:lnTo>
                    <a:pt x="856228" y="258179"/>
                  </a:lnTo>
                  <a:lnTo>
                    <a:pt x="820946" y="226859"/>
                  </a:lnTo>
                  <a:lnTo>
                    <a:pt x="782581" y="199399"/>
                  </a:lnTo>
                  <a:lnTo>
                    <a:pt x="742390" y="176583"/>
                  </a:lnTo>
                  <a:lnTo>
                    <a:pt x="700741" y="158375"/>
                  </a:lnTo>
                  <a:lnTo>
                    <a:pt x="657999" y="144737"/>
                  </a:lnTo>
                  <a:lnTo>
                    <a:pt x="614531" y="135635"/>
                  </a:lnTo>
                  <a:lnTo>
                    <a:pt x="570702" y="131032"/>
                  </a:lnTo>
                  <a:lnTo>
                    <a:pt x="526880" y="130891"/>
                  </a:lnTo>
                  <a:lnTo>
                    <a:pt x="483430" y="135175"/>
                  </a:lnTo>
                  <a:lnTo>
                    <a:pt x="440719" y="143850"/>
                  </a:lnTo>
                  <a:lnTo>
                    <a:pt x="399113" y="156877"/>
                  </a:lnTo>
                  <a:lnTo>
                    <a:pt x="358978" y="174222"/>
                  </a:lnTo>
                  <a:lnTo>
                    <a:pt x="320681" y="195847"/>
                  </a:lnTo>
                  <a:lnTo>
                    <a:pt x="284587" y="221716"/>
                  </a:lnTo>
                  <a:lnTo>
                    <a:pt x="251064" y="251793"/>
                  </a:lnTo>
                  <a:lnTo>
                    <a:pt x="220477" y="286041"/>
                  </a:lnTo>
                </a:path>
              </a:pathLst>
            </a:custGeom>
            <a:noFill/>
            <a:ln cap="flat" cmpd="sng" w="9525">
              <a:solidFill>
                <a:srgbClr val="629A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5" name="Google Shape;565;p47"/>
          <p:cNvSpPr/>
          <p:nvPr/>
        </p:nvSpPr>
        <p:spPr>
          <a:xfrm>
            <a:off x="1012825" y="6092825"/>
            <a:ext cx="8131175" cy="765175"/>
          </a:xfrm>
          <a:custGeom>
            <a:rect b="b" l="l" r="r" t="t"/>
            <a:pathLst>
              <a:path extrusionOk="0" h="765175" w="8131175">
                <a:moveTo>
                  <a:pt x="0" y="765174"/>
                </a:moveTo>
                <a:lnTo>
                  <a:pt x="8131175" y="765174"/>
                </a:lnTo>
                <a:lnTo>
                  <a:pt x="8131175" y="0"/>
                </a:lnTo>
                <a:lnTo>
                  <a:pt x="0" y="0"/>
                </a:lnTo>
                <a:lnTo>
                  <a:pt x="0" y="765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6" name="Google Shape;566;p47"/>
          <p:cNvGrpSpPr/>
          <p:nvPr/>
        </p:nvGrpSpPr>
        <p:grpSpPr>
          <a:xfrm>
            <a:off x="935736" y="0"/>
            <a:ext cx="8208264" cy="6858000"/>
            <a:chOff x="935736" y="0"/>
            <a:chExt cx="8208264" cy="6858000"/>
          </a:xfrm>
        </p:grpSpPr>
        <p:sp>
          <p:nvSpPr>
            <p:cNvPr id="567" name="Google Shape;567;p47"/>
            <p:cNvSpPr/>
            <p:nvPr/>
          </p:nvSpPr>
          <p:spPr>
            <a:xfrm>
              <a:off x="1012825" y="0"/>
              <a:ext cx="8131175" cy="5805805"/>
            </a:xfrm>
            <a:custGeom>
              <a:rect b="b" l="l" r="r" t="t"/>
              <a:pathLst>
                <a:path extrusionOk="0" h="5805805" w="8131175">
                  <a:moveTo>
                    <a:pt x="0" y="5805487"/>
                  </a:moveTo>
                  <a:lnTo>
                    <a:pt x="8131175" y="5805487"/>
                  </a:lnTo>
                  <a:lnTo>
                    <a:pt x="8131175" y="0"/>
                  </a:lnTo>
                  <a:lnTo>
                    <a:pt x="0" y="0"/>
                  </a:lnTo>
                  <a:lnTo>
                    <a:pt x="0" y="58054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935736" y="0"/>
              <a:ext cx="155447" cy="685799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1014412" y="0"/>
              <a:ext cx="73025" cy="6858000"/>
            </a:xfrm>
            <a:custGeom>
              <a:rect b="b" l="l" r="r" t="t"/>
              <a:pathLst>
                <a:path extrusionOk="0" h="6858000" w="73025">
                  <a:moveTo>
                    <a:pt x="73025" y="6092825"/>
                  </a:moveTo>
                  <a:lnTo>
                    <a:pt x="0" y="6092825"/>
                  </a:lnTo>
                  <a:lnTo>
                    <a:pt x="0" y="6858000"/>
                  </a:lnTo>
                  <a:lnTo>
                    <a:pt x="73025" y="6858000"/>
                  </a:lnTo>
                  <a:lnTo>
                    <a:pt x="73025" y="6092825"/>
                  </a:lnTo>
                  <a:close/>
                </a:path>
                <a:path extrusionOk="0" h="6858000" w="73025">
                  <a:moveTo>
                    <a:pt x="73025" y="0"/>
                  </a:moveTo>
                  <a:lnTo>
                    <a:pt x="0" y="0"/>
                  </a:lnTo>
                  <a:lnTo>
                    <a:pt x="0" y="5805487"/>
                  </a:lnTo>
                  <a:lnTo>
                    <a:pt x="73025" y="5805487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0" name="Google Shape;570;p47"/>
          <p:cNvSpPr txBox="1"/>
          <p:nvPr>
            <p:ph type="title"/>
          </p:nvPr>
        </p:nvSpPr>
        <p:spPr>
          <a:xfrm>
            <a:off x="1270502" y="310975"/>
            <a:ext cx="34260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300">
                <a:latin typeface="Trebuchet MS"/>
                <a:ea typeface="Trebuchet MS"/>
                <a:cs typeface="Trebuchet MS"/>
                <a:sym typeface="Trebuchet MS"/>
              </a:rPr>
              <a:t>Microkernel</a:t>
            </a:r>
            <a:endParaRPr sz="4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1" name="Google Shape;571;p47"/>
          <p:cNvSpPr/>
          <p:nvPr/>
        </p:nvSpPr>
        <p:spPr>
          <a:xfrm>
            <a:off x="751547" y="1853310"/>
            <a:ext cx="2680970" cy="3960495"/>
          </a:xfrm>
          <a:custGeom>
            <a:rect b="b" l="l" r="r" t="t"/>
            <a:pathLst>
              <a:path extrusionOk="0" h="3960495" w="2680970">
                <a:moveTo>
                  <a:pt x="2412530" y="0"/>
                </a:moveTo>
                <a:lnTo>
                  <a:pt x="268058" y="0"/>
                </a:lnTo>
                <a:lnTo>
                  <a:pt x="219875" y="4318"/>
                </a:lnTo>
                <a:lnTo>
                  <a:pt x="174524" y="16769"/>
                </a:lnTo>
                <a:lnTo>
                  <a:pt x="132764" y="36594"/>
                </a:lnTo>
                <a:lnTo>
                  <a:pt x="95352" y="63036"/>
                </a:lnTo>
                <a:lnTo>
                  <a:pt x="63044" y="95337"/>
                </a:lnTo>
                <a:lnTo>
                  <a:pt x="36598" y="132738"/>
                </a:lnTo>
                <a:lnTo>
                  <a:pt x="16770" y="174483"/>
                </a:lnTo>
                <a:lnTo>
                  <a:pt x="4318" y="219812"/>
                </a:lnTo>
                <a:lnTo>
                  <a:pt x="0" y="267969"/>
                </a:lnTo>
                <a:lnTo>
                  <a:pt x="0" y="3692271"/>
                </a:lnTo>
                <a:lnTo>
                  <a:pt x="4318" y="3740469"/>
                </a:lnTo>
                <a:lnTo>
                  <a:pt x="16770" y="3785831"/>
                </a:lnTo>
                <a:lnTo>
                  <a:pt x="36598" y="3827600"/>
                </a:lnTo>
                <a:lnTo>
                  <a:pt x="63044" y="3865019"/>
                </a:lnTo>
                <a:lnTo>
                  <a:pt x="95352" y="3897331"/>
                </a:lnTo>
                <a:lnTo>
                  <a:pt x="132764" y="3923780"/>
                </a:lnTo>
                <a:lnTo>
                  <a:pt x="174524" y="3943609"/>
                </a:lnTo>
                <a:lnTo>
                  <a:pt x="219875" y="3956061"/>
                </a:lnTo>
                <a:lnTo>
                  <a:pt x="268058" y="3960380"/>
                </a:lnTo>
                <a:lnTo>
                  <a:pt x="2412530" y="3960380"/>
                </a:lnTo>
                <a:lnTo>
                  <a:pt x="2460725" y="3956061"/>
                </a:lnTo>
                <a:lnTo>
                  <a:pt x="2506084" y="3943609"/>
                </a:lnTo>
                <a:lnTo>
                  <a:pt x="2547850" y="3923780"/>
                </a:lnTo>
                <a:lnTo>
                  <a:pt x="2585268" y="3897331"/>
                </a:lnTo>
                <a:lnTo>
                  <a:pt x="2617579" y="3865019"/>
                </a:lnTo>
                <a:lnTo>
                  <a:pt x="2644027" y="3827600"/>
                </a:lnTo>
                <a:lnTo>
                  <a:pt x="2663856" y="3785831"/>
                </a:lnTo>
                <a:lnTo>
                  <a:pt x="2676308" y="3740469"/>
                </a:lnTo>
                <a:lnTo>
                  <a:pt x="2680627" y="3692271"/>
                </a:lnTo>
                <a:lnTo>
                  <a:pt x="2680627" y="267969"/>
                </a:lnTo>
                <a:lnTo>
                  <a:pt x="2676308" y="219812"/>
                </a:lnTo>
                <a:lnTo>
                  <a:pt x="2663856" y="174483"/>
                </a:lnTo>
                <a:lnTo>
                  <a:pt x="2644027" y="132738"/>
                </a:lnTo>
                <a:lnTo>
                  <a:pt x="2617579" y="95337"/>
                </a:lnTo>
                <a:lnTo>
                  <a:pt x="2585268" y="63036"/>
                </a:lnTo>
                <a:lnTo>
                  <a:pt x="2547850" y="36594"/>
                </a:lnTo>
                <a:lnTo>
                  <a:pt x="2506084" y="16769"/>
                </a:lnTo>
                <a:lnTo>
                  <a:pt x="2460725" y="4318"/>
                </a:lnTo>
                <a:lnTo>
                  <a:pt x="2412530" y="0"/>
                </a:lnTo>
                <a:close/>
              </a:path>
            </a:pathLst>
          </a:custGeom>
          <a:solidFill>
            <a:srgbClr val="D2DFE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7"/>
          <p:cNvSpPr txBox="1"/>
          <p:nvPr/>
        </p:nvSpPr>
        <p:spPr>
          <a:xfrm>
            <a:off x="1040079" y="1919681"/>
            <a:ext cx="2103755" cy="9664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50">
            <a:spAutoFit/>
          </a:bodyPr>
          <a:lstStyle/>
          <a:p>
            <a:pPr indent="626110" lvl="0" marL="12700" marR="5080" rtl="0" algn="l">
              <a:lnSpc>
                <a:spcPct val="1042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  Applications</a:t>
            </a:r>
            <a:endParaRPr sz="3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73" name="Google Shape;573;p47"/>
          <p:cNvGrpSpPr/>
          <p:nvPr/>
        </p:nvGrpSpPr>
        <p:grpSpPr>
          <a:xfrm>
            <a:off x="825271" y="3042539"/>
            <a:ext cx="2533650" cy="1194435"/>
            <a:chOff x="825271" y="3042539"/>
            <a:chExt cx="2533650" cy="1194435"/>
          </a:xfrm>
        </p:grpSpPr>
        <p:sp>
          <p:nvSpPr>
            <p:cNvPr id="574" name="Google Shape;574;p47"/>
            <p:cNvSpPr/>
            <p:nvPr/>
          </p:nvSpPr>
          <p:spPr>
            <a:xfrm>
              <a:off x="825271" y="3042539"/>
              <a:ext cx="2533650" cy="1194435"/>
            </a:xfrm>
            <a:custGeom>
              <a:rect b="b" l="l" r="r" t="t"/>
              <a:pathLst>
                <a:path extrusionOk="0" h="1194435" w="2533650">
                  <a:moveTo>
                    <a:pt x="2413736" y="0"/>
                  </a:moveTo>
                  <a:lnTo>
                    <a:pt x="119405" y="0"/>
                  </a:lnTo>
                  <a:lnTo>
                    <a:pt x="72925" y="9384"/>
                  </a:lnTo>
                  <a:lnTo>
                    <a:pt x="34971" y="34972"/>
                  </a:lnTo>
                  <a:lnTo>
                    <a:pt x="9382" y="72919"/>
                  </a:lnTo>
                  <a:lnTo>
                    <a:pt x="0" y="119380"/>
                  </a:lnTo>
                  <a:lnTo>
                    <a:pt x="0" y="1074674"/>
                  </a:lnTo>
                  <a:lnTo>
                    <a:pt x="9382" y="1121207"/>
                  </a:lnTo>
                  <a:lnTo>
                    <a:pt x="34971" y="1159192"/>
                  </a:lnTo>
                  <a:lnTo>
                    <a:pt x="72925" y="1184794"/>
                  </a:lnTo>
                  <a:lnTo>
                    <a:pt x="119405" y="1194181"/>
                  </a:lnTo>
                  <a:lnTo>
                    <a:pt x="2413736" y="1194181"/>
                  </a:lnTo>
                  <a:lnTo>
                    <a:pt x="2460196" y="1184794"/>
                  </a:lnTo>
                  <a:lnTo>
                    <a:pt x="2498143" y="1159192"/>
                  </a:lnTo>
                  <a:lnTo>
                    <a:pt x="2523732" y="1121207"/>
                  </a:lnTo>
                  <a:lnTo>
                    <a:pt x="2533116" y="1074674"/>
                  </a:lnTo>
                  <a:lnTo>
                    <a:pt x="2533116" y="119380"/>
                  </a:lnTo>
                  <a:lnTo>
                    <a:pt x="2523732" y="72919"/>
                  </a:lnTo>
                  <a:lnTo>
                    <a:pt x="2498143" y="34972"/>
                  </a:lnTo>
                  <a:lnTo>
                    <a:pt x="2460196" y="9384"/>
                  </a:lnTo>
                  <a:lnTo>
                    <a:pt x="2413736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825271" y="3042539"/>
              <a:ext cx="2533650" cy="1194435"/>
            </a:xfrm>
            <a:custGeom>
              <a:rect b="b" l="l" r="r" t="t"/>
              <a:pathLst>
                <a:path extrusionOk="0" h="1194435" w="2533650">
                  <a:moveTo>
                    <a:pt x="0" y="119380"/>
                  </a:moveTo>
                  <a:lnTo>
                    <a:pt x="9382" y="72919"/>
                  </a:lnTo>
                  <a:lnTo>
                    <a:pt x="34971" y="34972"/>
                  </a:lnTo>
                  <a:lnTo>
                    <a:pt x="72925" y="9384"/>
                  </a:lnTo>
                  <a:lnTo>
                    <a:pt x="119405" y="0"/>
                  </a:lnTo>
                  <a:lnTo>
                    <a:pt x="2413736" y="0"/>
                  </a:lnTo>
                  <a:lnTo>
                    <a:pt x="2460196" y="9384"/>
                  </a:lnTo>
                  <a:lnTo>
                    <a:pt x="2498143" y="34972"/>
                  </a:lnTo>
                  <a:lnTo>
                    <a:pt x="2523732" y="72919"/>
                  </a:lnTo>
                  <a:lnTo>
                    <a:pt x="2533116" y="119380"/>
                  </a:lnTo>
                  <a:lnTo>
                    <a:pt x="2533116" y="1074674"/>
                  </a:lnTo>
                  <a:lnTo>
                    <a:pt x="2523732" y="1121207"/>
                  </a:lnTo>
                  <a:lnTo>
                    <a:pt x="2498143" y="1159192"/>
                  </a:lnTo>
                  <a:lnTo>
                    <a:pt x="2460196" y="1184794"/>
                  </a:lnTo>
                  <a:lnTo>
                    <a:pt x="2413736" y="1194181"/>
                  </a:lnTo>
                  <a:lnTo>
                    <a:pt x="119405" y="1194181"/>
                  </a:lnTo>
                  <a:lnTo>
                    <a:pt x="72925" y="1184794"/>
                  </a:lnTo>
                  <a:lnTo>
                    <a:pt x="34971" y="1159192"/>
                  </a:lnTo>
                  <a:lnTo>
                    <a:pt x="9382" y="1121207"/>
                  </a:lnTo>
                  <a:lnTo>
                    <a:pt x="0" y="1074674"/>
                  </a:lnTo>
                  <a:lnTo>
                    <a:pt x="0" y="119380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6" name="Google Shape;576;p47"/>
          <p:cNvSpPr txBox="1"/>
          <p:nvPr/>
        </p:nvSpPr>
        <p:spPr>
          <a:xfrm>
            <a:off x="1270508" y="3315157"/>
            <a:ext cx="1644650" cy="859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ctr">
              <a:lnSpc>
                <a:spcPct val="112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Server / Manager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2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Modules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77" name="Google Shape;577;p47"/>
          <p:cNvGrpSpPr/>
          <p:nvPr/>
        </p:nvGrpSpPr>
        <p:grpSpPr>
          <a:xfrm>
            <a:off x="825271" y="4420361"/>
            <a:ext cx="2533650" cy="1194435"/>
            <a:chOff x="825271" y="4420361"/>
            <a:chExt cx="2533650" cy="1194435"/>
          </a:xfrm>
        </p:grpSpPr>
        <p:sp>
          <p:nvSpPr>
            <p:cNvPr id="578" name="Google Shape;578;p47"/>
            <p:cNvSpPr/>
            <p:nvPr/>
          </p:nvSpPr>
          <p:spPr>
            <a:xfrm>
              <a:off x="825271" y="4420361"/>
              <a:ext cx="2533650" cy="1194435"/>
            </a:xfrm>
            <a:custGeom>
              <a:rect b="b" l="l" r="r" t="t"/>
              <a:pathLst>
                <a:path extrusionOk="0" h="1194435" w="2533650">
                  <a:moveTo>
                    <a:pt x="2413736" y="0"/>
                  </a:moveTo>
                  <a:lnTo>
                    <a:pt x="119405" y="0"/>
                  </a:lnTo>
                  <a:lnTo>
                    <a:pt x="72925" y="9384"/>
                  </a:lnTo>
                  <a:lnTo>
                    <a:pt x="34971" y="34972"/>
                  </a:lnTo>
                  <a:lnTo>
                    <a:pt x="9382" y="72919"/>
                  </a:lnTo>
                  <a:lnTo>
                    <a:pt x="0" y="119380"/>
                  </a:lnTo>
                  <a:lnTo>
                    <a:pt x="0" y="1074674"/>
                  </a:lnTo>
                  <a:lnTo>
                    <a:pt x="9382" y="1121201"/>
                  </a:lnTo>
                  <a:lnTo>
                    <a:pt x="34971" y="1159173"/>
                  </a:lnTo>
                  <a:lnTo>
                    <a:pt x="72925" y="1184762"/>
                  </a:lnTo>
                  <a:lnTo>
                    <a:pt x="119405" y="1194142"/>
                  </a:lnTo>
                  <a:lnTo>
                    <a:pt x="2413736" y="1194142"/>
                  </a:lnTo>
                  <a:lnTo>
                    <a:pt x="2460196" y="1184762"/>
                  </a:lnTo>
                  <a:lnTo>
                    <a:pt x="2498143" y="1159173"/>
                  </a:lnTo>
                  <a:lnTo>
                    <a:pt x="2523732" y="1121201"/>
                  </a:lnTo>
                  <a:lnTo>
                    <a:pt x="2533116" y="1074674"/>
                  </a:lnTo>
                  <a:lnTo>
                    <a:pt x="2533116" y="119380"/>
                  </a:lnTo>
                  <a:lnTo>
                    <a:pt x="2523732" y="72919"/>
                  </a:lnTo>
                  <a:lnTo>
                    <a:pt x="2498143" y="34972"/>
                  </a:lnTo>
                  <a:lnTo>
                    <a:pt x="2460196" y="9384"/>
                  </a:lnTo>
                  <a:lnTo>
                    <a:pt x="2413736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825271" y="4420361"/>
              <a:ext cx="2533650" cy="1194435"/>
            </a:xfrm>
            <a:custGeom>
              <a:rect b="b" l="l" r="r" t="t"/>
              <a:pathLst>
                <a:path extrusionOk="0" h="1194435" w="2533650">
                  <a:moveTo>
                    <a:pt x="0" y="119380"/>
                  </a:moveTo>
                  <a:lnTo>
                    <a:pt x="9382" y="72919"/>
                  </a:lnTo>
                  <a:lnTo>
                    <a:pt x="34971" y="34972"/>
                  </a:lnTo>
                  <a:lnTo>
                    <a:pt x="72925" y="9384"/>
                  </a:lnTo>
                  <a:lnTo>
                    <a:pt x="119405" y="0"/>
                  </a:lnTo>
                  <a:lnTo>
                    <a:pt x="2413736" y="0"/>
                  </a:lnTo>
                  <a:lnTo>
                    <a:pt x="2460196" y="9384"/>
                  </a:lnTo>
                  <a:lnTo>
                    <a:pt x="2498143" y="34972"/>
                  </a:lnTo>
                  <a:lnTo>
                    <a:pt x="2523732" y="72919"/>
                  </a:lnTo>
                  <a:lnTo>
                    <a:pt x="2533116" y="119380"/>
                  </a:lnTo>
                  <a:lnTo>
                    <a:pt x="2533116" y="1074674"/>
                  </a:lnTo>
                  <a:lnTo>
                    <a:pt x="2523732" y="1121201"/>
                  </a:lnTo>
                  <a:lnTo>
                    <a:pt x="2498143" y="1159173"/>
                  </a:lnTo>
                  <a:lnTo>
                    <a:pt x="2460196" y="1184762"/>
                  </a:lnTo>
                  <a:lnTo>
                    <a:pt x="2413736" y="1194142"/>
                  </a:lnTo>
                  <a:lnTo>
                    <a:pt x="119405" y="1194142"/>
                  </a:lnTo>
                  <a:lnTo>
                    <a:pt x="72925" y="1184762"/>
                  </a:lnTo>
                  <a:lnTo>
                    <a:pt x="34971" y="1159173"/>
                  </a:lnTo>
                  <a:lnTo>
                    <a:pt x="9382" y="1121201"/>
                  </a:lnTo>
                  <a:lnTo>
                    <a:pt x="0" y="1074674"/>
                  </a:lnTo>
                  <a:lnTo>
                    <a:pt x="0" y="119380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0" name="Google Shape;580;p47"/>
          <p:cNvSpPr txBox="1"/>
          <p:nvPr/>
        </p:nvSpPr>
        <p:spPr>
          <a:xfrm>
            <a:off x="1457960" y="4825110"/>
            <a:ext cx="126809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Microkernel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1" name="Google Shape;581;p47"/>
          <p:cNvSpPr/>
          <p:nvPr/>
        </p:nvSpPr>
        <p:spPr>
          <a:xfrm>
            <a:off x="3767582" y="1853310"/>
            <a:ext cx="2337435" cy="3960495"/>
          </a:xfrm>
          <a:custGeom>
            <a:rect b="b" l="l" r="r" t="t"/>
            <a:pathLst>
              <a:path extrusionOk="0" h="3960495" w="2337435">
                <a:moveTo>
                  <a:pt x="2103501" y="0"/>
                </a:moveTo>
                <a:lnTo>
                  <a:pt x="233679" y="0"/>
                </a:lnTo>
                <a:lnTo>
                  <a:pt x="186592" y="4748"/>
                </a:lnTo>
                <a:lnTo>
                  <a:pt x="142732" y="18367"/>
                </a:lnTo>
                <a:lnTo>
                  <a:pt x="103038" y="39915"/>
                </a:lnTo>
                <a:lnTo>
                  <a:pt x="68453" y="68452"/>
                </a:lnTo>
                <a:lnTo>
                  <a:pt x="39915" y="103038"/>
                </a:lnTo>
                <a:lnTo>
                  <a:pt x="18367" y="142732"/>
                </a:lnTo>
                <a:lnTo>
                  <a:pt x="4748" y="186592"/>
                </a:lnTo>
                <a:lnTo>
                  <a:pt x="0" y="233679"/>
                </a:lnTo>
                <a:lnTo>
                  <a:pt x="0" y="3726688"/>
                </a:lnTo>
                <a:lnTo>
                  <a:pt x="4748" y="3773783"/>
                </a:lnTo>
                <a:lnTo>
                  <a:pt x="18367" y="3817648"/>
                </a:lnTo>
                <a:lnTo>
                  <a:pt x="39915" y="3857344"/>
                </a:lnTo>
                <a:lnTo>
                  <a:pt x="68452" y="3891930"/>
                </a:lnTo>
                <a:lnTo>
                  <a:pt x="103038" y="3920467"/>
                </a:lnTo>
                <a:lnTo>
                  <a:pt x="142732" y="3942014"/>
                </a:lnTo>
                <a:lnTo>
                  <a:pt x="186592" y="3955632"/>
                </a:lnTo>
                <a:lnTo>
                  <a:pt x="233679" y="3960380"/>
                </a:lnTo>
                <a:lnTo>
                  <a:pt x="2103501" y="3960380"/>
                </a:lnTo>
                <a:lnTo>
                  <a:pt x="2150630" y="3955632"/>
                </a:lnTo>
                <a:lnTo>
                  <a:pt x="2194522" y="3942014"/>
                </a:lnTo>
                <a:lnTo>
                  <a:pt x="2234238" y="3920467"/>
                </a:lnTo>
                <a:lnTo>
                  <a:pt x="2268839" y="3891930"/>
                </a:lnTo>
                <a:lnTo>
                  <a:pt x="2297385" y="3857344"/>
                </a:lnTo>
                <a:lnTo>
                  <a:pt x="2318938" y="3817648"/>
                </a:lnTo>
                <a:lnTo>
                  <a:pt x="2332559" y="3773783"/>
                </a:lnTo>
                <a:lnTo>
                  <a:pt x="2337307" y="3726688"/>
                </a:lnTo>
                <a:lnTo>
                  <a:pt x="2337307" y="233679"/>
                </a:lnTo>
                <a:lnTo>
                  <a:pt x="2332559" y="186592"/>
                </a:lnTo>
                <a:lnTo>
                  <a:pt x="2318938" y="142732"/>
                </a:lnTo>
                <a:lnTo>
                  <a:pt x="2297385" y="103038"/>
                </a:lnTo>
                <a:lnTo>
                  <a:pt x="2268839" y="68453"/>
                </a:lnTo>
                <a:lnTo>
                  <a:pt x="2234238" y="39915"/>
                </a:lnTo>
                <a:lnTo>
                  <a:pt x="2194522" y="18367"/>
                </a:lnTo>
                <a:lnTo>
                  <a:pt x="2150630" y="4748"/>
                </a:lnTo>
                <a:lnTo>
                  <a:pt x="2103501" y="0"/>
                </a:lnTo>
                <a:close/>
              </a:path>
            </a:pathLst>
          </a:custGeom>
          <a:solidFill>
            <a:srgbClr val="D2DFE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7"/>
          <p:cNvSpPr txBox="1"/>
          <p:nvPr/>
        </p:nvSpPr>
        <p:spPr>
          <a:xfrm>
            <a:off x="3884167" y="1919681"/>
            <a:ext cx="2103755" cy="9664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50">
            <a:spAutoFit/>
          </a:bodyPr>
          <a:lstStyle/>
          <a:p>
            <a:pPr indent="626110" lvl="0" marL="12700" marR="5080" rtl="0" algn="l">
              <a:lnSpc>
                <a:spcPct val="1042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  Applications</a:t>
            </a:r>
            <a:endParaRPr sz="3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83" name="Google Shape;583;p47"/>
          <p:cNvGrpSpPr/>
          <p:nvPr/>
        </p:nvGrpSpPr>
        <p:grpSpPr>
          <a:xfrm>
            <a:off x="3669665" y="3042539"/>
            <a:ext cx="2533650" cy="1194435"/>
            <a:chOff x="3669665" y="3042539"/>
            <a:chExt cx="2533650" cy="1194435"/>
          </a:xfrm>
        </p:grpSpPr>
        <p:sp>
          <p:nvSpPr>
            <p:cNvPr id="584" name="Google Shape;584;p47"/>
            <p:cNvSpPr/>
            <p:nvPr/>
          </p:nvSpPr>
          <p:spPr>
            <a:xfrm>
              <a:off x="3669665" y="3042539"/>
              <a:ext cx="2533650" cy="1194435"/>
            </a:xfrm>
            <a:custGeom>
              <a:rect b="b" l="l" r="r" t="t"/>
              <a:pathLst>
                <a:path extrusionOk="0" h="1194435" w="2533650">
                  <a:moveTo>
                    <a:pt x="2413762" y="0"/>
                  </a:moveTo>
                  <a:lnTo>
                    <a:pt x="119380" y="0"/>
                  </a:lnTo>
                  <a:lnTo>
                    <a:pt x="72919" y="9384"/>
                  </a:lnTo>
                  <a:lnTo>
                    <a:pt x="34972" y="34972"/>
                  </a:lnTo>
                  <a:lnTo>
                    <a:pt x="9384" y="72919"/>
                  </a:lnTo>
                  <a:lnTo>
                    <a:pt x="0" y="119380"/>
                  </a:lnTo>
                  <a:lnTo>
                    <a:pt x="0" y="1074674"/>
                  </a:lnTo>
                  <a:lnTo>
                    <a:pt x="9384" y="1121207"/>
                  </a:lnTo>
                  <a:lnTo>
                    <a:pt x="34972" y="1159192"/>
                  </a:lnTo>
                  <a:lnTo>
                    <a:pt x="72919" y="1184794"/>
                  </a:lnTo>
                  <a:lnTo>
                    <a:pt x="119380" y="1194181"/>
                  </a:lnTo>
                  <a:lnTo>
                    <a:pt x="2413762" y="1194181"/>
                  </a:lnTo>
                  <a:lnTo>
                    <a:pt x="2460222" y="1184794"/>
                  </a:lnTo>
                  <a:lnTo>
                    <a:pt x="2498169" y="1159192"/>
                  </a:lnTo>
                  <a:lnTo>
                    <a:pt x="2523757" y="1121207"/>
                  </a:lnTo>
                  <a:lnTo>
                    <a:pt x="2533142" y="1074674"/>
                  </a:lnTo>
                  <a:lnTo>
                    <a:pt x="2533142" y="119380"/>
                  </a:lnTo>
                  <a:lnTo>
                    <a:pt x="2523757" y="72919"/>
                  </a:lnTo>
                  <a:lnTo>
                    <a:pt x="2498169" y="34972"/>
                  </a:lnTo>
                  <a:lnTo>
                    <a:pt x="2460222" y="9384"/>
                  </a:lnTo>
                  <a:lnTo>
                    <a:pt x="2413762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47"/>
            <p:cNvSpPr/>
            <p:nvPr/>
          </p:nvSpPr>
          <p:spPr>
            <a:xfrm>
              <a:off x="3669665" y="3042539"/>
              <a:ext cx="2533650" cy="1194435"/>
            </a:xfrm>
            <a:custGeom>
              <a:rect b="b" l="l" r="r" t="t"/>
              <a:pathLst>
                <a:path extrusionOk="0" h="1194435" w="2533650">
                  <a:moveTo>
                    <a:pt x="0" y="119380"/>
                  </a:moveTo>
                  <a:lnTo>
                    <a:pt x="9384" y="72919"/>
                  </a:lnTo>
                  <a:lnTo>
                    <a:pt x="34972" y="34972"/>
                  </a:lnTo>
                  <a:lnTo>
                    <a:pt x="72919" y="9384"/>
                  </a:lnTo>
                  <a:lnTo>
                    <a:pt x="119380" y="0"/>
                  </a:lnTo>
                  <a:lnTo>
                    <a:pt x="2413762" y="0"/>
                  </a:lnTo>
                  <a:lnTo>
                    <a:pt x="2460222" y="9384"/>
                  </a:lnTo>
                  <a:lnTo>
                    <a:pt x="2498169" y="34972"/>
                  </a:lnTo>
                  <a:lnTo>
                    <a:pt x="2523757" y="72919"/>
                  </a:lnTo>
                  <a:lnTo>
                    <a:pt x="2533142" y="119380"/>
                  </a:lnTo>
                  <a:lnTo>
                    <a:pt x="2533142" y="1074674"/>
                  </a:lnTo>
                  <a:lnTo>
                    <a:pt x="2523757" y="1121207"/>
                  </a:lnTo>
                  <a:lnTo>
                    <a:pt x="2498169" y="1159192"/>
                  </a:lnTo>
                  <a:lnTo>
                    <a:pt x="2460222" y="1184794"/>
                  </a:lnTo>
                  <a:lnTo>
                    <a:pt x="2413762" y="1194181"/>
                  </a:lnTo>
                  <a:lnTo>
                    <a:pt x="119380" y="1194181"/>
                  </a:lnTo>
                  <a:lnTo>
                    <a:pt x="72919" y="1184794"/>
                  </a:lnTo>
                  <a:lnTo>
                    <a:pt x="34972" y="1159192"/>
                  </a:lnTo>
                  <a:lnTo>
                    <a:pt x="9384" y="1121207"/>
                  </a:lnTo>
                  <a:lnTo>
                    <a:pt x="0" y="1074674"/>
                  </a:lnTo>
                  <a:lnTo>
                    <a:pt x="0" y="119380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6" name="Google Shape;586;p47"/>
          <p:cNvSpPr txBox="1"/>
          <p:nvPr/>
        </p:nvSpPr>
        <p:spPr>
          <a:xfrm>
            <a:off x="4115180" y="3315157"/>
            <a:ext cx="1644650" cy="859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ctr">
              <a:lnSpc>
                <a:spcPct val="112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Server / Manager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2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Modules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87" name="Google Shape;587;p47"/>
          <p:cNvGrpSpPr/>
          <p:nvPr/>
        </p:nvGrpSpPr>
        <p:grpSpPr>
          <a:xfrm>
            <a:off x="3669665" y="4420361"/>
            <a:ext cx="2533650" cy="1194435"/>
            <a:chOff x="3669665" y="4420361"/>
            <a:chExt cx="2533650" cy="1194435"/>
          </a:xfrm>
        </p:grpSpPr>
        <p:sp>
          <p:nvSpPr>
            <p:cNvPr id="588" name="Google Shape;588;p47"/>
            <p:cNvSpPr/>
            <p:nvPr/>
          </p:nvSpPr>
          <p:spPr>
            <a:xfrm>
              <a:off x="3669665" y="4420361"/>
              <a:ext cx="2533650" cy="1194435"/>
            </a:xfrm>
            <a:custGeom>
              <a:rect b="b" l="l" r="r" t="t"/>
              <a:pathLst>
                <a:path extrusionOk="0" h="1194435" w="2533650">
                  <a:moveTo>
                    <a:pt x="2413762" y="0"/>
                  </a:moveTo>
                  <a:lnTo>
                    <a:pt x="119380" y="0"/>
                  </a:lnTo>
                  <a:lnTo>
                    <a:pt x="72919" y="9384"/>
                  </a:lnTo>
                  <a:lnTo>
                    <a:pt x="34972" y="34972"/>
                  </a:lnTo>
                  <a:lnTo>
                    <a:pt x="9384" y="72919"/>
                  </a:lnTo>
                  <a:lnTo>
                    <a:pt x="0" y="119380"/>
                  </a:lnTo>
                  <a:lnTo>
                    <a:pt x="0" y="1074674"/>
                  </a:lnTo>
                  <a:lnTo>
                    <a:pt x="9384" y="1121201"/>
                  </a:lnTo>
                  <a:lnTo>
                    <a:pt x="34972" y="1159173"/>
                  </a:lnTo>
                  <a:lnTo>
                    <a:pt x="72919" y="1184762"/>
                  </a:lnTo>
                  <a:lnTo>
                    <a:pt x="119380" y="1194142"/>
                  </a:lnTo>
                  <a:lnTo>
                    <a:pt x="2413762" y="1194142"/>
                  </a:lnTo>
                  <a:lnTo>
                    <a:pt x="2460222" y="1184762"/>
                  </a:lnTo>
                  <a:lnTo>
                    <a:pt x="2498169" y="1159173"/>
                  </a:lnTo>
                  <a:lnTo>
                    <a:pt x="2523757" y="1121201"/>
                  </a:lnTo>
                  <a:lnTo>
                    <a:pt x="2533142" y="1074674"/>
                  </a:lnTo>
                  <a:lnTo>
                    <a:pt x="2533142" y="119380"/>
                  </a:lnTo>
                  <a:lnTo>
                    <a:pt x="2523757" y="72919"/>
                  </a:lnTo>
                  <a:lnTo>
                    <a:pt x="2498169" y="34972"/>
                  </a:lnTo>
                  <a:lnTo>
                    <a:pt x="2460222" y="9384"/>
                  </a:lnTo>
                  <a:lnTo>
                    <a:pt x="2413762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47"/>
            <p:cNvSpPr/>
            <p:nvPr/>
          </p:nvSpPr>
          <p:spPr>
            <a:xfrm>
              <a:off x="3669665" y="4420361"/>
              <a:ext cx="2533650" cy="1194435"/>
            </a:xfrm>
            <a:custGeom>
              <a:rect b="b" l="l" r="r" t="t"/>
              <a:pathLst>
                <a:path extrusionOk="0" h="1194435" w="2533650">
                  <a:moveTo>
                    <a:pt x="0" y="119380"/>
                  </a:moveTo>
                  <a:lnTo>
                    <a:pt x="9384" y="72919"/>
                  </a:lnTo>
                  <a:lnTo>
                    <a:pt x="34972" y="34972"/>
                  </a:lnTo>
                  <a:lnTo>
                    <a:pt x="72919" y="9384"/>
                  </a:lnTo>
                  <a:lnTo>
                    <a:pt x="119380" y="0"/>
                  </a:lnTo>
                  <a:lnTo>
                    <a:pt x="2413762" y="0"/>
                  </a:lnTo>
                  <a:lnTo>
                    <a:pt x="2460222" y="9384"/>
                  </a:lnTo>
                  <a:lnTo>
                    <a:pt x="2498169" y="34972"/>
                  </a:lnTo>
                  <a:lnTo>
                    <a:pt x="2523757" y="72919"/>
                  </a:lnTo>
                  <a:lnTo>
                    <a:pt x="2533142" y="119380"/>
                  </a:lnTo>
                  <a:lnTo>
                    <a:pt x="2533142" y="1074674"/>
                  </a:lnTo>
                  <a:lnTo>
                    <a:pt x="2523757" y="1121201"/>
                  </a:lnTo>
                  <a:lnTo>
                    <a:pt x="2498169" y="1159173"/>
                  </a:lnTo>
                  <a:lnTo>
                    <a:pt x="2460222" y="1184762"/>
                  </a:lnTo>
                  <a:lnTo>
                    <a:pt x="2413762" y="1194142"/>
                  </a:lnTo>
                  <a:lnTo>
                    <a:pt x="119380" y="1194142"/>
                  </a:lnTo>
                  <a:lnTo>
                    <a:pt x="72919" y="1184762"/>
                  </a:lnTo>
                  <a:lnTo>
                    <a:pt x="34972" y="1159173"/>
                  </a:lnTo>
                  <a:lnTo>
                    <a:pt x="9384" y="1121201"/>
                  </a:lnTo>
                  <a:lnTo>
                    <a:pt x="0" y="1074674"/>
                  </a:lnTo>
                  <a:lnTo>
                    <a:pt x="0" y="119380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0" name="Google Shape;590;p47"/>
          <p:cNvSpPr txBox="1"/>
          <p:nvPr/>
        </p:nvSpPr>
        <p:spPr>
          <a:xfrm>
            <a:off x="4302633" y="4826000"/>
            <a:ext cx="126809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Microkernel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1" name="Google Shape;591;p47"/>
          <p:cNvSpPr/>
          <p:nvPr/>
        </p:nvSpPr>
        <p:spPr>
          <a:xfrm>
            <a:off x="6504813" y="1853310"/>
            <a:ext cx="2404110" cy="3960495"/>
          </a:xfrm>
          <a:custGeom>
            <a:rect b="b" l="l" r="r" t="t"/>
            <a:pathLst>
              <a:path extrusionOk="0" h="3960495" w="2404109">
                <a:moveTo>
                  <a:pt x="2163698" y="0"/>
                </a:moveTo>
                <a:lnTo>
                  <a:pt x="240410" y="0"/>
                </a:lnTo>
                <a:lnTo>
                  <a:pt x="191977" y="4881"/>
                </a:lnTo>
                <a:lnTo>
                  <a:pt x="146857" y="18883"/>
                </a:lnTo>
                <a:lnTo>
                  <a:pt x="106021" y="41040"/>
                </a:lnTo>
                <a:lnTo>
                  <a:pt x="70437" y="70389"/>
                </a:lnTo>
                <a:lnTo>
                  <a:pt x="41074" y="105965"/>
                </a:lnTo>
                <a:lnTo>
                  <a:pt x="18901" y="146804"/>
                </a:lnTo>
                <a:lnTo>
                  <a:pt x="4886" y="191940"/>
                </a:lnTo>
                <a:lnTo>
                  <a:pt x="0" y="240411"/>
                </a:lnTo>
                <a:lnTo>
                  <a:pt x="0" y="3719956"/>
                </a:lnTo>
                <a:lnTo>
                  <a:pt x="4886" y="3768413"/>
                </a:lnTo>
                <a:lnTo>
                  <a:pt x="18901" y="3813544"/>
                </a:lnTo>
                <a:lnTo>
                  <a:pt x="41074" y="3854384"/>
                </a:lnTo>
                <a:lnTo>
                  <a:pt x="70437" y="3889965"/>
                </a:lnTo>
                <a:lnTo>
                  <a:pt x="106021" y="3919322"/>
                </a:lnTo>
                <a:lnTo>
                  <a:pt x="146857" y="3941488"/>
                </a:lnTo>
                <a:lnTo>
                  <a:pt x="191977" y="3955496"/>
                </a:lnTo>
                <a:lnTo>
                  <a:pt x="240410" y="3960380"/>
                </a:lnTo>
                <a:lnTo>
                  <a:pt x="2163698" y="3960380"/>
                </a:lnTo>
                <a:lnTo>
                  <a:pt x="2212169" y="3955496"/>
                </a:lnTo>
                <a:lnTo>
                  <a:pt x="2257305" y="3941488"/>
                </a:lnTo>
                <a:lnTo>
                  <a:pt x="2298144" y="3919322"/>
                </a:lnTo>
                <a:lnTo>
                  <a:pt x="2333720" y="3889965"/>
                </a:lnTo>
                <a:lnTo>
                  <a:pt x="2363069" y="3854384"/>
                </a:lnTo>
                <a:lnTo>
                  <a:pt x="2385226" y="3813544"/>
                </a:lnTo>
                <a:lnTo>
                  <a:pt x="2399228" y="3768413"/>
                </a:lnTo>
                <a:lnTo>
                  <a:pt x="2404109" y="3719956"/>
                </a:lnTo>
                <a:lnTo>
                  <a:pt x="2404109" y="240411"/>
                </a:lnTo>
                <a:lnTo>
                  <a:pt x="2399228" y="191940"/>
                </a:lnTo>
                <a:lnTo>
                  <a:pt x="2385226" y="146804"/>
                </a:lnTo>
                <a:lnTo>
                  <a:pt x="2363069" y="105965"/>
                </a:lnTo>
                <a:lnTo>
                  <a:pt x="2333720" y="70389"/>
                </a:lnTo>
                <a:lnTo>
                  <a:pt x="2298144" y="41040"/>
                </a:lnTo>
                <a:lnTo>
                  <a:pt x="2257305" y="18883"/>
                </a:lnTo>
                <a:lnTo>
                  <a:pt x="2212169" y="4881"/>
                </a:lnTo>
                <a:lnTo>
                  <a:pt x="2163698" y="0"/>
                </a:lnTo>
                <a:close/>
              </a:path>
            </a:pathLst>
          </a:custGeom>
          <a:solidFill>
            <a:srgbClr val="D2DFE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7"/>
          <p:cNvSpPr txBox="1"/>
          <p:nvPr/>
        </p:nvSpPr>
        <p:spPr>
          <a:xfrm>
            <a:off x="6655434" y="1919681"/>
            <a:ext cx="2103755" cy="9664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50">
            <a:spAutoFit/>
          </a:bodyPr>
          <a:lstStyle/>
          <a:p>
            <a:pPr indent="626110" lvl="0" marL="12700" marR="5080" rtl="0" algn="l">
              <a:lnSpc>
                <a:spcPct val="1042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  Applications</a:t>
            </a:r>
            <a:endParaRPr sz="3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93" name="Google Shape;593;p47"/>
          <p:cNvGrpSpPr/>
          <p:nvPr/>
        </p:nvGrpSpPr>
        <p:grpSpPr>
          <a:xfrm>
            <a:off x="6440296" y="3042539"/>
            <a:ext cx="2533650" cy="1194435"/>
            <a:chOff x="6440296" y="3042539"/>
            <a:chExt cx="2533650" cy="1194435"/>
          </a:xfrm>
        </p:grpSpPr>
        <p:sp>
          <p:nvSpPr>
            <p:cNvPr id="594" name="Google Shape;594;p47"/>
            <p:cNvSpPr/>
            <p:nvPr/>
          </p:nvSpPr>
          <p:spPr>
            <a:xfrm>
              <a:off x="6440296" y="3042539"/>
              <a:ext cx="2533650" cy="1194435"/>
            </a:xfrm>
            <a:custGeom>
              <a:rect b="b" l="l" r="r" t="t"/>
              <a:pathLst>
                <a:path extrusionOk="0" h="1194435" w="2533650">
                  <a:moveTo>
                    <a:pt x="2413761" y="0"/>
                  </a:moveTo>
                  <a:lnTo>
                    <a:pt x="119379" y="0"/>
                  </a:lnTo>
                  <a:lnTo>
                    <a:pt x="72919" y="9384"/>
                  </a:lnTo>
                  <a:lnTo>
                    <a:pt x="34972" y="34972"/>
                  </a:lnTo>
                  <a:lnTo>
                    <a:pt x="9384" y="72919"/>
                  </a:lnTo>
                  <a:lnTo>
                    <a:pt x="0" y="119380"/>
                  </a:lnTo>
                  <a:lnTo>
                    <a:pt x="0" y="1074674"/>
                  </a:lnTo>
                  <a:lnTo>
                    <a:pt x="9384" y="1121207"/>
                  </a:lnTo>
                  <a:lnTo>
                    <a:pt x="34972" y="1159192"/>
                  </a:lnTo>
                  <a:lnTo>
                    <a:pt x="72919" y="1184794"/>
                  </a:lnTo>
                  <a:lnTo>
                    <a:pt x="119379" y="1194181"/>
                  </a:lnTo>
                  <a:lnTo>
                    <a:pt x="2413761" y="1194181"/>
                  </a:lnTo>
                  <a:lnTo>
                    <a:pt x="2460222" y="1184794"/>
                  </a:lnTo>
                  <a:lnTo>
                    <a:pt x="2498169" y="1159192"/>
                  </a:lnTo>
                  <a:lnTo>
                    <a:pt x="2523757" y="1121207"/>
                  </a:lnTo>
                  <a:lnTo>
                    <a:pt x="2533142" y="1074674"/>
                  </a:lnTo>
                  <a:lnTo>
                    <a:pt x="2533142" y="119380"/>
                  </a:lnTo>
                  <a:lnTo>
                    <a:pt x="2523757" y="72919"/>
                  </a:lnTo>
                  <a:lnTo>
                    <a:pt x="2498169" y="34972"/>
                  </a:lnTo>
                  <a:lnTo>
                    <a:pt x="2460222" y="9384"/>
                  </a:lnTo>
                  <a:lnTo>
                    <a:pt x="2413761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47"/>
            <p:cNvSpPr/>
            <p:nvPr/>
          </p:nvSpPr>
          <p:spPr>
            <a:xfrm>
              <a:off x="6440296" y="3042539"/>
              <a:ext cx="2533650" cy="1194435"/>
            </a:xfrm>
            <a:custGeom>
              <a:rect b="b" l="l" r="r" t="t"/>
              <a:pathLst>
                <a:path extrusionOk="0" h="1194435" w="2533650">
                  <a:moveTo>
                    <a:pt x="0" y="119380"/>
                  </a:moveTo>
                  <a:lnTo>
                    <a:pt x="9384" y="72919"/>
                  </a:lnTo>
                  <a:lnTo>
                    <a:pt x="34972" y="34972"/>
                  </a:lnTo>
                  <a:lnTo>
                    <a:pt x="72919" y="9384"/>
                  </a:lnTo>
                  <a:lnTo>
                    <a:pt x="119379" y="0"/>
                  </a:lnTo>
                  <a:lnTo>
                    <a:pt x="2413761" y="0"/>
                  </a:lnTo>
                  <a:lnTo>
                    <a:pt x="2460222" y="9384"/>
                  </a:lnTo>
                  <a:lnTo>
                    <a:pt x="2498169" y="34972"/>
                  </a:lnTo>
                  <a:lnTo>
                    <a:pt x="2523757" y="72919"/>
                  </a:lnTo>
                  <a:lnTo>
                    <a:pt x="2533142" y="119380"/>
                  </a:lnTo>
                  <a:lnTo>
                    <a:pt x="2533142" y="1074674"/>
                  </a:lnTo>
                  <a:lnTo>
                    <a:pt x="2523757" y="1121207"/>
                  </a:lnTo>
                  <a:lnTo>
                    <a:pt x="2498169" y="1159192"/>
                  </a:lnTo>
                  <a:lnTo>
                    <a:pt x="2460222" y="1184794"/>
                  </a:lnTo>
                  <a:lnTo>
                    <a:pt x="2413761" y="1194181"/>
                  </a:lnTo>
                  <a:lnTo>
                    <a:pt x="119379" y="1194181"/>
                  </a:lnTo>
                  <a:lnTo>
                    <a:pt x="72919" y="1184794"/>
                  </a:lnTo>
                  <a:lnTo>
                    <a:pt x="34972" y="1159192"/>
                  </a:lnTo>
                  <a:lnTo>
                    <a:pt x="9384" y="1121207"/>
                  </a:lnTo>
                  <a:lnTo>
                    <a:pt x="0" y="1074674"/>
                  </a:lnTo>
                  <a:lnTo>
                    <a:pt x="0" y="119380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6" name="Google Shape;596;p47"/>
          <p:cNvSpPr txBox="1"/>
          <p:nvPr/>
        </p:nvSpPr>
        <p:spPr>
          <a:xfrm>
            <a:off x="6886447" y="3315157"/>
            <a:ext cx="1644650" cy="859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ctr">
              <a:lnSpc>
                <a:spcPct val="112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Server / Manager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2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Modules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97" name="Google Shape;597;p47"/>
          <p:cNvGrpSpPr/>
          <p:nvPr/>
        </p:nvGrpSpPr>
        <p:grpSpPr>
          <a:xfrm>
            <a:off x="6444107" y="4376801"/>
            <a:ext cx="2533650" cy="1194435"/>
            <a:chOff x="6444107" y="4376801"/>
            <a:chExt cx="2533650" cy="1194435"/>
          </a:xfrm>
        </p:grpSpPr>
        <p:sp>
          <p:nvSpPr>
            <p:cNvPr id="598" name="Google Shape;598;p47"/>
            <p:cNvSpPr/>
            <p:nvPr/>
          </p:nvSpPr>
          <p:spPr>
            <a:xfrm>
              <a:off x="6444107" y="4376801"/>
              <a:ext cx="2533650" cy="1194435"/>
            </a:xfrm>
            <a:custGeom>
              <a:rect b="b" l="l" r="r" t="t"/>
              <a:pathLst>
                <a:path extrusionOk="0" h="1194435" w="2533650">
                  <a:moveTo>
                    <a:pt x="2413762" y="0"/>
                  </a:moveTo>
                  <a:lnTo>
                    <a:pt x="119507" y="0"/>
                  </a:lnTo>
                  <a:lnTo>
                    <a:pt x="72973" y="9384"/>
                  </a:lnTo>
                  <a:lnTo>
                    <a:pt x="34988" y="34972"/>
                  </a:lnTo>
                  <a:lnTo>
                    <a:pt x="9386" y="72919"/>
                  </a:lnTo>
                  <a:lnTo>
                    <a:pt x="0" y="119380"/>
                  </a:lnTo>
                  <a:lnTo>
                    <a:pt x="0" y="1074674"/>
                  </a:lnTo>
                  <a:lnTo>
                    <a:pt x="9386" y="1121207"/>
                  </a:lnTo>
                  <a:lnTo>
                    <a:pt x="34988" y="1159192"/>
                  </a:lnTo>
                  <a:lnTo>
                    <a:pt x="72973" y="1184794"/>
                  </a:lnTo>
                  <a:lnTo>
                    <a:pt x="119507" y="1194181"/>
                  </a:lnTo>
                  <a:lnTo>
                    <a:pt x="2413762" y="1194181"/>
                  </a:lnTo>
                  <a:lnTo>
                    <a:pt x="2460275" y="1184794"/>
                  </a:lnTo>
                  <a:lnTo>
                    <a:pt x="2498216" y="1159192"/>
                  </a:lnTo>
                  <a:lnTo>
                    <a:pt x="2523775" y="1121207"/>
                  </a:lnTo>
                  <a:lnTo>
                    <a:pt x="2533141" y="1074674"/>
                  </a:lnTo>
                  <a:lnTo>
                    <a:pt x="2533141" y="119380"/>
                  </a:lnTo>
                  <a:lnTo>
                    <a:pt x="2523775" y="72919"/>
                  </a:lnTo>
                  <a:lnTo>
                    <a:pt x="2498216" y="34972"/>
                  </a:lnTo>
                  <a:lnTo>
                    <a:pt x="2460275" y="9384"/>
                  </a:lnTo>
                  <a:lnTo>
                    <a:pt x="2413762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47"/>
            <p:cNvSpPr/>
            <p:nvPr/>
          </p:nvSpPr>
          <p:spPr>
            <a:xfrm>
              <a:off x="6444107" y="4376801"/>
              <a:ext cx="2533650" cy="1194435"/>
            </a:xfrm>
            <a:custGeom>
              <a:rect b="b" l="l" r="r" t="t"/>
              <a:pathLst>
                <a:path extrusionOk="0" h="1194435" w="2533650">
                  <a:moveTo>
                    <a:pt x="0" y="119380"/>
                  </a:moveTo>
                  <a:lnTo>
                    <a:pt x="9386" y="72919"/>
                  </a:lnTo>
                  <a:lnTo>
                    <a:pt x="34988" y="34972"/>
                  </a:lnTo>
                  <a:lnTo>
                    <a:pt x="72973" y="9384"/>
                  </a:lnTo>
                  <a:lnTo>
                    <a:pt x="119507" y="0"/>
                  </a:lnTo>
                  <a:lnTo>
                    <a:pt x="2413762" y="0"/>
                  </a:lnTo>
                  <a:lnTo>
                    <a:pt x="2460275" y="9384"/>
                  </a:lnTo>
                  <a:lnTo>
                    <a:pt x="2498216" y="34972"/>
                  </a:lnTo>
                  <a:lnTo>
                    <a:pt x="2523775" y="72919"/>
                  </a:lnTo>
                  <a:lnTo>
                    <a:pt x="2533141" y="119380"/>
                  </a:lnTo>
                  <a:lnTo>
                    <a:pt x="2533141" y="1074674"/>
                  </a:lnTo>
                  <a:lnTo>
                    <a:pt x="2523775" y="1121207"/>
                  </a:lnTo>
                  <a:lnTo>
                    <a:pt x="2498216" y="1159192"/>
                  </a:lnTo>
                  <a:lnTo>
                    <a:pt x="2460275" y="1184794"/>
                  </a:lnTo>
                  <a:lnTo>
                    <a:pt x="2413762" y="1194181"/>
                  </a:lnTo>
                  <a:lnTo>
                    <a:pt x="119507" y="1194181"/>
                  </a:lnTo>
                  <a:lnTo>
                    <a:pt x="72973" y="1184794"/>
                  </a:lnTo>
                  <a:lnTo>
                    <a:pt x="34988" y="1159192"/>
                  </a:lnTo>
                  <a:lnTo>
                    <a:pt x="9386" y="1121207"/>
                  </a:lnTo>
                  <a:lnTo>
                    <a:pt x="0" y="1074674"/>
                  </a:lnTo>
                  <a:lnTo>
                    <a:pt x="0" y="119380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0" name="Google Shape;600;p47"/>
          <p:cNvSpPr txBox="1"/>
          <p:nvPr/>
        </p:nvSpPr>
        <p:spPr>
          <a:xfrm>
            <a:off x="7077582" y="4782439"/>
            <a:ext cx="126809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Microkernel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1" name="Google Shape;601;p47"/>
          <p:cNvSpPr txBox="1"/>
          <p:nvPr/>
        </p:nvSpPr>
        <p:spPr>
          <a:xfrm>
            <a:off x="1050442" y="1365630"/>
            <a:ext cx="7327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 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2" name="Google Shape;602;p47"/>
          <p:cNvSpPr txBox="1"/>
          <p:nvPr/>
        </p:nvSpPr>
        <p:spPr>
          <a:xfrm>
            <a:off x="4219447" y="1365630"/>
            <a:ext cx="7334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 2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3" name="Google Shape;603;p47"/>
          <p:cNvSpPr txBox="1"/>
          <p:nvPr/>
        </p:nvSpPr>
        <p:spPr>
          <a:xfrm>
            <a:off x="6955281" y="1414729"/>
            <a:ext cx="732790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 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04" name="Google Shape;604;p47"/>
          <p:cNvGrpSpPr/>
          <p:nvPr/>
        </p:nvGrpSpPr>
        <p:grpSpPr>
          <a:xfrm>
            <a:off x="574675" y="5805487"/>
            <a:ext cx="8569325" cy="287655"/>
            <a:chOff x="574675" y="5805487"/>
            <a:chExt cx="8569325" cy="287655"/>
          </a:xfrm>
        </p:grpSpPr>
        <p:sp>
          <p:nvSpPr>
            <p:cNvPr id="605" name="Google Shape;605;p47"/>
            <p:cNvSpPr/>
            <p:nvPr/>
          </p:nvSpPr>
          <p:spPr>
            <a:xfrm>
              <a:off x="574675" y="5805487"/>
              <a:ext cx="8569325" cy="287655"/>
            </a:xfrm>
            <a:custGeom>
              <a:rect b="b" l="l" r="r" t="t"/>
              <a:pathLst>
                <a:path extrusionOk="0" h="287654" w="8569325">
                  <a:moveTo>
                    <a:pt x="8569325" y="0"/>
                  </a:moveTo>
                  <a:lnTo>
                    <a:pt x="0" y="0"/>
                  </a:lnTo>
                  <a:lnTo>
                    <a:pt x="0" y="287337"/>
                  </a:lnTo>
                  <a:lnTo>
                    <a:pt x="8569325" y="287337"/>
                  </a:lnTo>
                  <a:lnTo>
                    <a:pt x="8569325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47"/>
            <p:cNvSpPr/>
            <p:nvPr/>
          </p:nvSpPr>
          <p:spPr>
            <a:xfrm>
              <a:off x="574675" y="5805487"/>
              <a:ext cx="8569325" cy="287655"/>
            </a:xfrm>
            <a:custGeom>
              <a:rect b="b" l="l" r="r" t="t"/>
              <a:pathLst>
                <a:path extrusionOk="0" h="287654" w="8569325">
                  <a:moveTo>
                    <a:pt x="0" y="287337"/>
                  </a:moveTo>
                  <a:lnTo>
                    <a:pt x="8569325" y="287337"/>
                  </a:lnTo>
                  <a:lnTo>
                    <a:pt x="8569325" y="0"/>
                  </a:lnTo>
                  <a:lnTo>
                    <a:pt x="0" y="0"/>
                  </a:lnTo>
                  <a:lnTo>
                    <a:pt x="0" y="287337"/>
                  </a:lnTo>
                  <a:close/>
                </a:path>
              </a:pathLst>
            </a:custGeom>
            <a:noFill/>
            <a:ln cap="flat" cmpd="sng" w="25400">
              <a:solidFill>
                <a:srgbClr val="4671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7" name="Google Shape;607;p47"/>
          <p:cNvSpPr txBox="1"/>
          <p:nvPr/>
        </p:nvSpPr>
        <p:spPr>
          <a:xfrm>
            <a:off x="3928364" y="5791301"/>
            <a:ext cx="186182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 Hardware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8" name="Google Shape;608;p47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48"/>
          <p:cNvGrpSpPr/>
          <p:nvPr/>
        </p:nvGrpSpPr>
        <p:grpSpPr>
          <a:xfrm>
            <a:off x="780287" y="0"/>
            <a:ext cx="2913888" cy="6858000"/>
            <a:chOff x="780287" y="0"/>
            <a:chExt cx="2913888" cy="6858000"/>
          </a:xfrm>
        </p:grpSpPr>
        <p:sp>
          <p:nvSpPr>
            <p:cNvPr id="614" name="Google Shape;614;p48"/>
            <p:cNvSpPr/>
            <p:nvPr/>
          </p:nvSpPr>
          <p:spPr>
            <a:xfrm>
              <a:off x="1014412" y="0"/>
              <a:ext cx="73025" cy="6858000"/>
            </a:xfrm>
            <a:custGeom>
              <a:rect b="b" l="l" r="r" t="t"/>
              <a:pathLst>
                <a:path extrusionOk="0" h="6858000" w="73025">
                  <a:moveTo>
                    <a:pt x="730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025" y="6858000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48"/>
            <p:cNvSpPr/>
            <p:nvPr/>
          </p:nvSpPr>
          <p:spPr>
            <a:xfrm>
              <a:off x="780287" y="1524"/>
              <a:ext cx="2913888" cy="110642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6" name="Google Shape;616;p48"/>
          <p:cNvGrpSpPr/>
          <p:nvPr/>
        </p:nvGrpSpPr>
        <p:grpSpPr>
          <a:xfrm>
            <a:off x="1036637" y="830325"/>
            <a:ext cx="8107680" cy="471742"/>
            <a:chOff x="1036637" y="830325"/>
            <a:chExt cx="8107680" cy="471742"/>
          </a:xfrm>
        </p:grpSpPr>
        <p:sp>
          <p:nvSpPr>
            <p:cNvPr id="617" name="Google Shape;617;p48"/>
            <p:cNvSpPr/>
            <p:nvPr/>
          </p:nvSpPr>
          <p:spPr>
            <a:xfrm>
              <a:off x="1042987" y="836612"/>
              <a:ext cx="4454525" cy="465455"/>
            </a:xfrm>
            <a:custGeom>
              <a:rect b="b" l="l" r="r" t="t"/>
              <a:pathLst>
                <a:path extrusionOk="0" h="465455" w="4454525">
                  <a:moveTo>
                    <a:pt x="4454144" y="0"/>
                  </a:moveTo>
                  <a:lnTo>
                    <a:pt x="0" y="0"/>
                  </a:lnTo>
                  <a:lnTo>
                    <a:pt x="0" y="465391"/>
                  </a:lnTo>
                  <a:lnTo>
                    <a:pt x="4454144" y="465391"/>
                  </a:lnTo>
                  <a:lnTo>
                    <a:pt x="4454144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48"/>
            <p:cNvSpPr/>
            <p:nvPr/>
          </p:nvSpPr>
          <p:spPr>
            <a:xfrm>
              <a:off x="1036637" y="830325"/>
              <a:ext cx="8107680" cy="12700"/>
            </a:xfrm>
            <a:custGeom>
              <a:rect b="b" l="l" r="r" t="t"/>
              <a:pathLst>
                <a:path extrusionOk="0" h="12700" w="8107680">
                  <a:moveTo>
                    <a:pt x="0" y="12700"/>
                  </a:moveTo>
                  <a:lnTo>
                    <a:pt x="8107362" y="12700"/>
                  </a:lnTo>
                  <a:lnTo>
                    <a:pt x="810736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619" name="Google Shape;619;p48"/>
          <p:cNvGraphicFramePr/>
          <p:nvPr/>
        </p:nvGraphicFramePr>
        <p:xfrm>
          <a:off x="1036637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{BE533CAD-223A-4A48-924A-0C87430051B7}</a:tableStyleId>
              </a:tblPr>
              <a:tblGrid>
                <a:gridCol w="4454525"/>
                <a:gridCol w="3646800"/>
              </a:tblGrid>
              <a:tr h="836600"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900" u="none" cap="none" strike="noStrike">
                          <a:solidFill>
                            <a:srgbClr val="1D2158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Flexibility</a:t>
                      </a:r>
                      <a:endParaRPr sz="39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435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</a:tr>
              <a:tr h="4653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Monolithic Model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Microkernel Model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19DD1"/>
                    </a:solidFill>
                  </a:tcPr>
                </a:tc>
              </a:tr>
              <a:tr h="6402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Major OS services are provided by the kernel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32575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Only minimal facilities and services  are provided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2DFE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Kernel has a large monolithic structure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Size of the kernel is small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EFF7"/>
                    </a:solidFill>
                  </a:tcPr>
                </a:tc>
              </a:tr>
              <a:tr h="3709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 such thing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User level server processes services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2DFED"/>
                    </a:solidFill>
                  </a:tcPr>
                </a:tc>
              </a:tr>
              <a:tr h="3709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Large size reduces flexibility</a:t>
                      </a:r>
                      <a:endParaRPr sz="18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Increased flexibility</a:t>
                      </a:r>
                      <a:endParaRPr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EFF7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Reduced Configurability</a:t>
                      </a:r>
                      <a:endParaRPr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Highly modular in nature</a:t>
                      </a:r>
                      <a:endParaRPr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2DFED"/>
                    </a:solidFill>
                  </a:tcPr>
                </a:tc>
              </a:tr>
              <a:tr h="3709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complex</a:t>
                      </a:r>
                      <a:endParaRPr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Easy to modify</a:t>
                      </a:r>
                      <a:endParaRPr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EFF7"/>
                    </a:solidFill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complex</a:t>
                      </a:r>
                      <a:endParaRPr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Easy to add services</a:t>
                      </a:r>
                      <a:endParaRPr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2DFED"/>
                    </a:solidFill>
                  </a:tcPr>
                </a:tc>
              </a:tr>
              <a:tr h="6402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Changes can be done by interrupting users</a:t>
                      </a:r>
                      <a:endParaRPr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Without interrupting users, the</a:t>
                      </a:r>
                      <a:endParaRPr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changes can be performed In the OS</a:t>
                      </a:r>
                      <a:endParaRPr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EFF7"/>
                    </a:solidFill>
                  </a:tcPr>
                </a:tc>
              </a:tr>
              <a:tr h="9146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</a:t>
                      </a:r>
                      <a:endParaRPr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76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the servers have to use some form of  message-based interprocess  communication mechanism</a:t>
                      </a:r>
                      <a:endParaRPr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2DFED"/>
                    </a:solidFill>
                  </a:tcPr>
                </a:tc>
              </a:tr>
              <a:tr h="6401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</a:t>
                      </a:r>
                      <a:endParaRPr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Message passing requires context</a:t>
                      </a:r>
                      <a:endParaRPr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switches</a:t>
                      </a:r>
                      <a:endParaRPr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EFF7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09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5F8FD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	54</a:t>
                      </a:r>
                      <a:endParaRPr sz="12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450" marB="0" marR="0" marL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9"/>
          <p:cNvSpPr txBox="1"/>
          <p:nvPr>
            <p:ph type="title"/>
          </p:nvPr>
        </p:nvSpPr>
        <p:spPr>
          <a:xfrm>
            <a:off x="1447800" y="228600"/>
            <a:ext cx="3016885" cy="620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</a:t>
            </a:r>
            <a:endParaRPr/>
          </a:p>
        </p:txBody>
      </p:sp>
      <p:sp>
        <p:nvSpPr>
          <p:cNvPr id="625" name="Google Shape;625;p49"/>
          <p:cNvSpPr txBox="1"/>
          <p:nvPr/>
        </p:nvSpPr>
        <p:spPr>
          <a:xfrm>
            <a:off x="1219200" y="838200"/>
            <a:ext cx="7473315" cy="414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-284480" lvl="0" marL="37846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1600"/>
              <a:buFont typeface="Arial"/>
              <a:buChar char=""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principles in order to achieve Good Performance are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4480" lvl="0" marL="378460" marR="0" rtl="0" algn="just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Batch if possible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6854" lvl="1" marL="65278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000"/>
              <a:buFont typeface="Verdana"/>
              <a:buChar char="◦"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Large chunks of data- transfer instead of small across network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6854" lvl="1" marL="65278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000"/>
              <a:buFont typeface="Verdana"/>
              <a:buChar char="◦"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Piggybacking acknowledgement (Message Exchange)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9875" lvl="0" marL="28194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Cache whenever possible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9875" lvl="0" marL="28194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000"/>
              <a:buFont typeface="Verdana"/>
              <a:buChar char="◦"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Makes data available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9875" lvl="0" marL="28194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000"/>
              <a:buFont typeface="Verdana"/>
              <a:buChar char="◦"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Saving large amount of Computing time and bandwidth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9875" lvl="0" marL="28194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3.Minimize copying data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8702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97ED4"/>
                </a:solidFill>
                <a:latin typeface="Arial"/>
                <a:ea typeface="Arial"/>
                <a:cs typeface="Arial"/>
                <a:sym typeface="Arial"/>
              </a:rPr>
              <a:t>	</a:t>
            </a: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path to send the message</a:t>
            </a:r>
            <a:endParaRPr/>
          </a:p>
          <a:p>
            <a:pPr indent="0" lvl="0" marL="28702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6" name="Google Shape;626;p49"/>
          <p:cNvSpPr txBox="1"/>
          <p:nvPr/>
        </p:nvSpPr>
        <p:spPr>
          <a:xfrm>
            <a:off x="1600200" y="4724400"/>
            <a:ext cx="7239000" cy="1693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69875" lvl="0" marL="2819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ED4"/>
              </a:buClr>
              <a:buSzPts val="2000"/>
              <a:buFont typeface="Arial"/>
              <a:buChar char=""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Senders Stack  to Message buffer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9875" lvl="0" marL="281940" marR="0" rtl="0" algn="just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297ED4"/>
              </a:buClr>
              <a:buSzPts val="2000"/>
              <a:buFont typeface="Arial"/>
              <a:buChar char=""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Message buffer  in sender address space  to message buffer  in kernel address space 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9875" lvl="0" marL="28194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97ED4"/>
              </a:buClr>
              <a:buSzPts val="2000"/>
              <a:buFont typeface="Arial"/>
              <a:buChar char=""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From kernel to Network Interface Board </a:t>
            </a:r>
            <a:endParaRPr/>
          </a:p>
          <a:p>
            <a:pPr indent="-269875" lvl="0" marL="28194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97ED4"/>
              </a:buClr>
              <a:buSzPts val="2000"/>
              <a:buFont typeface="Arial"/>
              <a:buChar char=""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Receiving Same in reverse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7" name="Google Shape;627;p49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1447800" y="228600"/>
            <a:ext cx="52401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>
                <a:latin typeface="Trebuchet MS"/>
                <a:ea typeface="Trebuchet MS"/>
                <a:cs typeface="Trebuchet MS"/>
                <a:sym typeface="Trebuchet MS"/>
              </a:rPr>
              <a:t>Computer Architecture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1600200" y="1143000"/>
            <a:ext cx="5756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Multiprocessors</a:t>
            </a:r>
            <a:endParaRPr sz="2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84150" lvl="0" marL="12700" marR="444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rebuchet MS"/>
              <a:buAutoNum type="arabicPeriod"/>
            </a:pPr>
            <a:r>
              <a:rPr lang="en-US" sz="2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Tightly Coupled Systems(Parallel  Processing Systems)</a:t>
            </a:r>
            <a:endParaRPr sz="2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17169" lvl="1" marL="571500" marR="508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619DD1"/>
              </a:buClr>
              <a:buSzPts val="2500"/>
              <a:buFont typeface="Verdana"/>
              <a:buChar char="◦"/>
            </a:pPr>
            <a:r>
              <a:rPr b="0" i="0" lang="en-US" sz="2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Single System Memory Shared by all  Processors</a:t>
            </a:r>
            <a:endParaRPr b="0" i="0" sz="2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17169" lvl="1" marL="571500" marR="508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619DD1"/>
              </a:buClr>
              <a:buSzPts val="2500"/>
              <a:buFont typeface="Verdana"/>
              <a:buChar char="◦"/>
            </a:pPr>
            <a:r>
              <a:rPr b="0" i="0" lang="en-US" sz="2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Small and limited bandwidth</a:t>
            </a:r>
            <a:endParaRPr b="0" i="0" sz="2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2255901" y="4221226"/>
            <a:ext cx="719455" cy="720725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4671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14625">
            <a:spAutoFit/>
          </a:bodyPr>
          <a:lstStyle/>
          <a:p>
            <a:pPr indent="0" lvl="0" marL="139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4572000" y="4202112"/>
            <a:ext cx="720725" cy="719455"/>
          </a:xfrm>
          <a:custGeom>
            <a:rect b="b" l="l" r="r" t="t"/>
            <a:pathLst>
              <a:path extrusionOk="0" h="719454" w="720725">
                <a:moveTo>
                  <a:pt x="720725" y="0"/>
                </a:moveTo>
                <a:lnTo>
                  <a:pt x="0" y="0"/>
                </a:lnTo>
                <a:lnTo>
                  <a:pt x="0" y="719137"/>
                </a:lnTo>
                <a:lnTo>
                  <a:pt x="720725" y="719137"/>
                </a:lnTo>
                <a:lnTo>
                  <a:pt x="720725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4572000" y="4202112"/>
            <a:ext cx="720725" cy="719455"/>
          </a:xfrm>
          <a:prstGeom prst="rect">
            <a:avLst/>
          </a:prstGeom>
          <a:noFill/>
          <a:ln cap="flat" cmpd="sng" w="25400">
            <a:solidFill>
              <a:srgbClr val="4671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13975">
            <a:spAutoFit/>
          </a:bodyPr>
          <a:lstStyle/>
          <a:p>
            <a:pPr indent="0" lvl="0" marL="140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3419475" y="4221226"/>
            <a:ext cx="720725" cy="720725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4671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14625">
            <a:spAutoFit/>
          </a:bodyPr>
          <a:lstStyle/>
          <a:p>
            <a:pPr indent="0" lvl="0" marL="140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2484501" y="5589587"/>
            <a:ext cx="5183505" cy="360680"/>
          </a:xfrm>
          <a:prstGeom prst="rect">
            <a:avLst/>
          </a:prstGeom>
          <a:solidFill>
            <a:srgbClr val="619DD1"/>
          </a:solidFill>
          <a:ln cap="flat" cmpd="sng" w="25400">
            <a:solidFill>
              <a:srgbClr val="4671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INTERCONNECTION HARDWARE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2616200" y="4849876"/>
            <a:ext cx="2282825" cy="739775"/>
          </a:xfrm>
          <a:custGeom>
            <a:rect b="b" l="l" r="r" t="t"/>
            <a:pathLst>
              <a:path extrusionOk="0" h="739775" w="2282825">
                <a:moveTo>
                  <a:pt x="0" y="92075"/>
                </a:moveTo>
                <a:lnTo>
                  <a:pt x="0" y="739711"/>
                </a:lnTo>
              </a:path>
              <a:path extrusionOk="0" h="739775" w="2282825">
                <a:moveTo>
                  <a:pt x="1122426" y="92075"/>
                </a:moveTo>
                <a:lnTo>
                  <a:pt x="1122426" y="739711"/>
                </a:lnTo>
              </a:path>
              <a:path extrusionOk="0" h="739775" w="2282825">
                <a:moveTo>
                  <a:pt x="2282825" y="0"/>
                </a:moveTo>
                <a:lnTo>
                  <a:pt x="2282825" y="649224"/>
                </a:lnTo>
              </a:path>
            </a:pathLst>
          </a:custGeom>
          <a:noFill/>
          <a:ln cap="flat" cmpd="sng" w="9525">
            <a:solidFill>
              <a:srgbClr val="619D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6011926" y="4202112"/>
            <a:ext cx="1297305" cy="719455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rgbClr val="4671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13975">
            <a:spAutoFit/>
          </a:bodyPr>
          <a:lstStyle/>
          <a:p>
            <a:pPr indent="0" lvl="0" marL="1917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MEMORY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6597650" y="4941951"/>
            <a:ext cx="0" cy="647700"/>
          </a:xfrm>
          <a:custGeom>
            <a:rect b="b" l="l" r="r" t="t"/>
            <a:pathLst>
              <a:path extrusionOk="0" h="647700" w="120000">
                <a:moveTo>
                  <a:pt x="0" y="0"/>
                </a:moveTo>
                <a:lnTo>
                  <a:pt x="0" y="647636"/>
                </a:lnTo>
              </a:path>
            </a:pathLst>
          </a:custGeom>
          <a:noFill/>
          <a:ln cap="flat" cmpd="sng" w="9525">
            <a:solidFill>
              <a:srgbClr val="619D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0"/>
          <p:cNvSpPr/>
          <p:nvPr/>
        </p:nvSpPr>
        <p:spPr>
          <a:xfrm>
            <a:off x="641604" y="24384"/>
            <a:ext cx="4024884" cy="1219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50"/>
          <p:cNvSpPr txBox="1"/>
          <p:nvPr>
            <p:ph type="title"/>
          </p:nvPr>
        </p:nvSpPr>
        <p:spPr>
          <a:xfrm>
            <a:off x="993139" y="170179"/>
            <a:ext cx="3320415" cy="680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Performance</a:t>
            </a:r>
            <a:endParaRPr sz="4300"/>
          </a:p>
        </p:txBody>
      </p:sp>
      <p:sp>
        <p:nvSpPr>
          <p:cNvPr id="634" name="Google Shape;634;p50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5" name="Google Shape;635;p50"/>
          <p:cNvSpPr txBox="1"/>
          <p:nvPr/>
        </p:nvSpPr>
        <p:spPr>
          <a:xfrm>
            <a:off x="1066800" y="914400"/>
            <a:ext cx="7719600" cy="53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-283845" lvl="0" marL="29591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2250"/>
              <a:buFont typeface="Arial"/>
              <a:buChar char=""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</a:t>
            </a:r>
            <a:r>
              <a:rPr b="1" i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Minimize network traffic.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6854" lvl="1" marL="57023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800"/>
              <a:buFont typeface="Verdana"/>
              <a:buChar char="◦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migrating a process closer to the resources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6220" lvl="1" marL="570230" marR="348615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800"/>
              <a:buFont typeface="Verdana"/>
              <a:buChar char="◦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cluster two or more processes that  frequently communicate with each other  on the same node of the system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5" lvl="0" marL="295910" marR="2540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250"/>
              <a:buFont typeface="Arial"/>
              <a:buChar char=""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 </a:t>
            </a:r>
            <a:r>
              <a:rPr b="1" i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Take advantage of fine-grain parallelism for  multiprocessing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5104" lvl="1" marL="570230" marR="0" rtl="0" algn="just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619DD1"/>
              </a:buClr>
              <a:buSzPts val="2300"/>
              <a:buFont typeface="Verdana"/>
              <a:buChar char="◦"/>
            </a:pPr>
            <a:r>
              <a:rPr b="1" i="0" lang="en-US" sz="2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Threads-used for structuring the server processes- Simultaneously service requests from clients</a:t>
            </a:r>
            <a:endParaRPr b="0" i="0" sz="23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4470" lvl="1" marL="570230" marR="14732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300"/>
              <a:buFont typeface="Verdana"/>
              <a:buChar char="◦"/>
            </a:pPr>
            <a:r>
              <a:rPr b="1" i="0" lang="en-US" sz="2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concurrency control of simultaneous  accesses by multiple processes to a shared  resource</a:t>
            </a:r>
            <a:endParaRPr b="0" i="0" sz="23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1"/>
          <p:cNvSpPr txBox="1"/>
          <p:nvPr>
            <p:ph type="title"/>
          </p:nvPr>
        </p:nvSpPr>
        <p:spPr>
          <a:xfrm>
            <a:off x="1066800" y="0"/>
            <a:ext cx="28335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Scalability</a:t>
            </a:r>
            <a:endParaRPr sz="4300"/>
          </a:p>
        </p:txBody>
      </p:sp>
      <p:sp>
        <p:nvSpPr>
          <p:cNvPr id="641" name="Google Shape;641;p51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2" name="Google Shape;642;p51"/>
          <p:cNvSpPr txBox="1"/>
          <p:nvPr/>
        </p:nvSpPr>
        <p:spPr>
          <a:xfrm>
            <a:off x="1066800" y="838200"/>
            <a:ext cx="7620000" cy="5645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3844" lvl="0" marL="378460" marR="2819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1900"/>
              <a:buFont typeface="Arial"/>
              <a:buChar char=""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capability of a system to adapt to increased  service load.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37846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PRINCIPLES FOR DESIGNING SCALABLE SYSTEMS</a:t>
            </a:r>
            <a:endParaRPr b="1" sz="24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</a:t>
            </a:r>
            <a:r>
              <a:rPr b="1" lang="en-US" sz="1900">
                <a:solidFill>
                  <a:srgbClr val="619DD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Avoiding centralized entities (such as single file server or single database)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12725" lvl="0" marL="225425" marR="508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failure of the centralized entity often  brings the entire system down. Hence, the system cannot tolerate faults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12700" marR="111125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Even if the centralized entity has enough  processing and storage capacity, the capacity of  the network saturated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12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a wide-area network consisting several interconnected LAN increases network traffic.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increased users increases the complexity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2"/>
          <p:cNvSpPr txBox="1"/>
          <p:nvPr>
            <p:ph type="title"/>
          </p:nvPr>
        </p:nvSpPr>
        <p:spPr>
          <a:xfrm>
            <a:off x="990600" y="0"/>
            <a:ext cx="35244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Scalability</a:t>
            </a:r>
            <a:endParaRPr sz="4300"/>
          </a:p>
        </p:txBody>
      </p:sp>
      <p:sp>
        <p:nvSpPr>
          <p:cNvPr id="648" name="Google Shape;648;p52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9" name="Google Shape;649;p52"/>
          <p:cNvSpPr txBox="1"/>
          <p:nvPr/>
        </p:nvSpPr>
        <p:spPr>
          <a:xfrm>
            <a:off x="1143000" y="755688"/>
            <a:ext cx="7706462" cy="6102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675">
            <a:spAutoFit/>
          </a:bodyPr>
          <a:lstStyle/>
          <a:p>
            <a:pPr indent="-283844" lvl="0" marL="29591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1929"/>
              <a:buFont typeface="Arial"/>
              <a:buChar char=""/>
            </a:pPr>
            <a:r>
              <a:rPr b="1" i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Avoid centralized algorithms.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6220" lvl="1" marL="570230" marR="718185" rtl="0" algn="just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619DD1"/>
              </a:buClr>
              <a:buSzPts val="2400"/>
              <a:buFont typeface="Verdana"/>
              <a:buChar char="◦"/>
            </a:pPr>
            <a:r>
              <a:rPr b="1" i="1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algorithm collects information from all  nodes. </a:t>
            </a:r>
            <a:endParaRPr/>
          </a:p>
          <a:p>
            <a:pPr indent="-236220" lvl="1" marL="570230" marR="718185" rtl="0" algn="just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619DD1"/>
              </a:buClr>
              <a:buSzPts val="2400"/>
              <a:buFont typeface="Verdana"/>
              <a:buChar char="◦"/>
            </a:pPr>
            <a:r>
              <a:rPr b="1" i="1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Processing info on single node and distributing the results to rest of the nodes- Not acceptable from a scalable point of view.</a:t>
            </a:r>
            <a:endParaRPr/>
          </a:p>
          <a:p>
            <a:pPr indent="-236220" lvl="1" marL="570230" marR="718185" rtl="0" algn="just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Eg: Scheduling algo – selects lightly loaded node -host selection time too long.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92735" marR="0" rtl="0" algn="just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19DD1"/>
                </a:solidFill>
                <a:latin typeface="Arial"/>
                <a:ea typeface="Arial"/>
                <a:cs typeface="Arial"/>
                <a:sym typeface="Arial"/>
              </a:rPr>
              <a:t> </a:t>
            </a: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complexity of the algorithm is </a:t>
            </a:r>
            <a:r>
              <a:rPr b="1" i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O(n2)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6854" lvl="0" marL="570230" marR="0" rtl="0" algn="just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619DD1"/>
              </a:buClr>
              <a:buSzPts val="2400"/>
              <a:buFont typeface="Verdana"/>
              <a:buChar char="◦"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creates heavy network traffic and quickly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6220" lvl="0" marL="570230" marR="508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400"/>
              <a:buFont typeface="Verdana"/>
              <a:buChar char="◦"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consumes network bandwidth.Therefore, in  the design of a distributed operating system,  only decentralized algorithms should be used.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295910" marR="688975" rtl="0" algn="just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19DD1"/>
                </a:solidFill>
                <a:latin typeface="Arial"/>
                <a:ea typeface="Arial"/>
                <a:cs typeface="Arial"/>
                <a:sym typeface="Arial"/>
              </a:rPr>
              <a:t> </a:t>
            </a: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Perform Most operations on a client workstations - Caching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3"/>
          <p:cNvSpPr txBox="1"/>
          <p:nvPr>
            <p:ph type="title"/>
          </p:nvPr>
        </p:nvSpPr>
        <p:spPr>
          <a:xfrm>
            <a:off x="1219200" y="228600"/>
            <a:ext cx="3709035" cy="680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Heterogeneity</a:t>
            </a:r>
            <a:endParaRPr sz="4300"/>
          </a:p>
        </p:txBody>
      </p:sp>
      <p:sp>
        <p:nvSpPr>
          <p:cNvPr id="655" name="Google Shape;655;p53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6" name="Google Shape;656;p53"/>
          <p:cNvSpPr txBox="1"/>
          <p:nvPr/>
        </p:nvSpPr>
        <p:spPr>
          <a:xfrm>
            <a:off x="1061415" y="1238758"/>
            <a:ext cx="7701585" cy="478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3845" lvl="0" marL="29591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2250"/>
              <a:buFont typeface="Arial"/>
              <a:buChar char=""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Interconnected set of dissimilar hardware  and software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5" lvl="0" marL="295910" marR="0" rtl="0" algn="just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619DD1"/>
              </a:buClr>
              <a:buSzPts val="2250"/>
              <a:buFont typeface="Arial"/>
              <a:buChar char=""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Incompatibilities in heterogeneous DS: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6854" lvl="1" marL="570230" marR="0" rtl="0" algn="just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619DD1"/>
              </a:buClr>
              <a:buSzPts val="2800"/>
              <a:buFont typeface="Verdana"/>
              <a:buChar char="◦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Communication protocols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6854" lvl="1" marL="57023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800"/>
              <a:buFont typeface="Verdana"/>
              <a:buChar char="◦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Topologies 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6854" lvl="1" marL="570230" marR="0" rtl="0" algn="just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619DD1"/>
              </a:buClr>
              <a:buSzPts val="2800"/>
              <a:buFont typeface="Verdana"/>
              <a:buChar char="◦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Servers operating at different node of system may be different.</a:t>
            </a:r>
            <a:endParaRPr/>
          </a:p>
          <a:p>
            <a:pPr indent="-236854" lvl="1" marL="570230" marR="0" rtl="0" algn="just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Pros</a:t>
            </a:r>
            <a:endParaRPr/>
          </a:p>
          <a:p>
            <a:pPr indent="-236854" lvl="1" marL="570230" marR="0" rtl="0" algn="just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-Provides Flexibility – Different computer platforms for different applications. 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4"/>
          <p:cNvSpPr txBox="1"/>
          <p:nvPr>
            <p:ph type="title"/>
          </p:nvPr>
        </p:nvSpPr>
        <p:spPr>
          <a:xfrm>
            <a:off x="1219200" y="228600"/>
            <a:ext cx="3709035" cy="680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Heterogeneity</a:t>
            </a:r>
            <a:endParaRPr sz="4300"/>
          </a:p>
        </p:txBody>
      </p:sp>
      <p:sp>
        <p:nvSpPr>
          <p:cNvPr id="662" name="Google Shape;662;p54"/>
          <p:cNvSpPr txBox="1"/>
          <p:nvPr/>
        </p:nvSpPr>
        <p:spPr>
          <a:xfrm>
            <a:off x="1219200" y="1066800"/>
            <a:ext cx="7696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need translator which converts each format in the system to the format used in receiving node.</a:t>
            </a:r>
            <a:endParaRPr/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 formats – (n-1) pieces of translation software at each node – n(n-1) pieces of translation software in the system.</a:t>
            </a:r>
            <a:endParaRPr/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Complex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Intermediate standard data format -Less no. of conversions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5"/>
          <p:cNvSpPr/>
          <p:nvPr/>
        </p:nvSpPr>
        <p:spPr>
          <a:xfrm>
            <a:off x="1155191" y="329183"/>
            <a:ext cx="2910840" cy="12466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55"/>
          <p:cNvSpPr txBox="1"/>
          <p:nvPr>
            <p:ph type="title"/>
          </p:nvPr>
        </p:nvSpPr>
        <p:spPr>
          <a:xfrm>
            <a:off x="1514094" y="476834"/>
            <a:ext cx="219329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Security</a:t>
            </a:r>
            <a:endParaRPr sz="4400"/>
          </a:p>
        </p:txBody>
      </p:sp>
      <p:sp>
        <p:nvSpPr>
          <p:cNvPr id="669" name="Google Shape;669;p55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0" name="Google Shape;670;p55"/>
          <p:cNvSpPr txBox="1"/>
          <p:nvPr/>
        </p:nvSpPr>
        <p:spPr>
          <a:xfrm>
            <a:off x="1295400" y="1219200"/>
            <a:ext cx="7567295" cy="5507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81915" lvl="0" marL="94615" marR="5080" rtl="0" algn="just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Clr>
                <a:srgbClr val="619DD1"/>
              </a:buClr>
              <a:buSzPts val="1900"/>
              <a:buFont typeface="Noto Sans Symbols"/>
              <a:buChar char="⮚"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a centralized system, all users are authenticated  by the system at login time.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637" lvl="0" marL="115888" marR="8255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system can easily check whether a user is authorized to perform the requested operation on  an accessed resource.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7665" lvl="0" marL="46228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1900"/>
              <a:buFont typeface="Noto Sans Symbols"/>
              <a:buChar char="⮚"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a distributed system this is not possible.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378460" marR="0" rtl="0" algn="just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619DD1"/>
              </a:buClr>
              <a:buSzPts val="1900"/>
              <a:buFont typeface="Arial"/>
              <a:buChar char=""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Design should include to know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6220" lvl="1" marL="65278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400"/>
              <a:buFont typeface="Verdana"/>
              <a:buChar char="◦"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Sender of the  message should know that the message was received by the intended  receiver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6220" lvl="1" marL="65278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400"/>
              <a:buFont typeface="Verdana"/>
              <a:buChar char="◦"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Message sent by a genuine sender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6037" lvl="1" marL="509588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19DD1"/>
              </a:buClr>
              <a:buSzPts val="2400"/>
              <a:buFont typeface="Verdana"/>
              <a:buChar char="◦"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The content of the message is not altered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87020" marR="965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Cryptography and integrity(Trusting smaller  servers rather than clients)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1600200" y="0"/>
            <a:ext cx="52401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>
                <a:latin typeface="Trebuchet MS"/>
                <a:ea typeface="Trebuchet MS"/>
                <a:cs typeface="Trebuchet MS"/>
                <a:sym typeface="Trebuchet MS"/>
              </a:rPr>
              <a:t>Computer Architecture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1447800" y="838200"/>
            <a:ext cx="71628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269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Loosely Coupled Systems(Distributed  Computing Systems)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12509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Processors have their own local memory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509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1676400" y="2362200"/>
            <a:ext cx="68433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 communicate between them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0" marR="0" rtl="0" algn="l">
              <a:lnSpc>
                <a:spcPct val="1129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Expandable and Unlimited no of processor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1676400" y="3733800"/>
            <a:ext cx="7239000" cy="3124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1295400" y="228600"/>
            <a:ext cx="7281545" cy="6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Computing System</a:t>
            </a:r>
            <a:endParaRPr/>
          </a:p>
        </p:txBody>
      </p:sp>
      <p:sp>
        <p:nvSpPr>
          <p:cNvPr id="118" name="Google Shape;118;p7"/>
          <p:cNvSpPr txBox="1"/>
          <p:nvPr/>
        </p:nvSpPr>
        <p:spPr>
          <a:xfrm>
            <a:off x="1295400" y="1349375"/>
            <a:ext cx="75021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A distributed computing system is a collection of processors connected by a communication network, where each processor has its own local memory and other peripherals. Communication between any two processors in the system occurs through message passing over the communication network.</a:t>
            </a:r>
            <a:endParaRPr sz="3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1277238" y="186327"/>
            <a:ext cx="75210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Trebuchet MS"/>
                <a:ea typeface="Trebuchet MS"/>
                <a:cs typeface="Trebuchet MS"/>
                <a:sym typeface="Trebuchet MS"/>
              </a:rPr>
              <a:t>Evolution of Distributed Computing  Systems</a:t>
            </a:r>
            <a:endParaRPr/>
          </a:p>
        </p:txBody>
      </p:sp>
      <p:sp>
        <p:nvSpPr>
          <p:cNvPr id="125" name="Google Shape;125;p8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1196340" y="91439"/>
            <a:ext cx="7947600" cy="1700761"/>
            <a:chOff x="1196340" y="91439"/>
            <a:chExt cx="7947600" cy="1700761"/>
          </a:xfrm>
        </p:grpSpPr>
        <p:sp>
          <p:nvSpPr>
            <p:cNvPr id="127" name="Google Shape;127;p8"/>
            <p:cNvSpPr/>
            <p:nvPr/>
          </p:nvSpPr>
          <p:spPr>
            <a:xfrm>
              <a:off x="1196340" y="91439"/>
              <a:ext cx="7947600" cy="11064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1196340" y="685800"/>
              <a:ext cx="2270700" cy="11064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8"/>
          <p:cNvSpPr txBox="1"/>
          <p:nvPr/>
        </p:nvSpPr>
        <p:spPr>
          <a:xfrm>
            <a:off x="1600200" y="1447800"/>
            <a:ext cx="6612300" cy="52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Early Computers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127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Job SetUp Time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29591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619DD1"/>
              </a:buClr>
              <a:buSzPts val="1912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Batch Processing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29591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619DD1"/>
              </a:buClr>
              <a:buSzPts val="1912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Multiprogramming</a:t>
            </a:r>
            <a:endParaRPr/>
          </a:p>
          <a:p>
            <a:pPr indent="-283844" lvl="0" marL="29591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user can access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5" lvl="0" marL="29591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619DD1"/>
              </a:buClr>
              <a:buSzPts val="1912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Time Sharing (resource share and access from different place)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5" lvl="0" marL="295910" marR="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>
                <a:srgbClr val="619DD1"/>
              </a:buClr>
              <a:buSzPts val="1912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 Computers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295910" marR="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>
                <a:srgbClr val="619DD1"/>
              </a:buClr>
              <a:buSzPts val="1912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Workstation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29591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619DD1"/>
              </a:buClr>
              <a:buSzPts val="1912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MicroProcessors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3844" lvl="0" marL="29591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619DD1"/>
              </a:buClr>
              <a:buSzPts val="1912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LANs/WANs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8125" lvl="1" marL="570230" marR="0" rtl="0" algn="l">
              <a:lnSpc>
                <a:spcPct val="133333"/>
              </a:lnSpc>
              <a:spcBef>
                <a:spcPts val="280"/>
              </a:spcBef>
              <a:spcAft>
                <a:spcPts val="0"/>
              </a:spcAft>
              <a:buClr>
                <a:srgbClr val="619DD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Merging of Computers and Networking-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7023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Distributed Computing Systems(1970s)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1219200" y="152400"/>
            <a:ext cx="7520940" cy="270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9554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Trebuchet MS"/>
                <a:ea typeface="Trebuchet MS"/>
                <a:cs typeface="Trebuchet MS"/>
                <a:sym typeface="Trebuchet MS"/>
              </a:rPr>
              <a:t>Distributed Computing System  Models</a:t>
            </a:r>
            <a:endParaRPr/>
          </a:p>
        </p:txBody>
      </p:sp>
      <p:grpSp>
        <p:nvGrpSpPr>
          <p:cNvPr id="135" name="Google Shape;135;p9"/>
          <p:cNvGrpSpPr/>
          <p:nvPr/>
        </p:nvGrpSpPr>
        <p:grpSpPr>
          <a:xfrm>
            <a:off x="2792478" y="1556311"/>
            <a:ext cx="4866005" cy="4490791"/>
            <a:chOff x="2792476" y="1700910"/>
            <a:chExt cx="4866005" cy="4346067"/>
          </a:xfrm>
        </p:grpSpPr>
        <p:sp>
          <p:nvSpPr>
            <p:cNvPr id="136" name="Google Shape;136;p9"/>
            <p:cNvSpPr/>
            <p:nvPr/>
          </p:nvSpPr>
          <p:spPr>
            <a:xfrm>
              <a:off x="2792476" y="1700910"/>
              <a:ext cx="4866005" cy="517525"/>
            </a:xfrm>
            <a:custGeom>
              <a:rect b="b" l="l" r="r" t="t"/>
              <a:pathLst>
                <a:path extrusionOk="0" h="517525" w="4866005">
                  <a:moveTo>
                    <a:pt x="4814062" y="0"/>
                  </a:moveTo>
                  <a:lnTo>
                    <a:pt x="51688" y="0"/>
                  </a:lnTo>
                  <a:lnTo>
                    <a:pt x="31557" y="4058"/>
                  </a:lnTo>
                  <a:lnTo>
                    <a:pt x="15128" y="15128"/>
                  </a:lnTo>
                  <a:lnTo>
                    <a:pt x="4058" y="31557"/>
                  </a:lnTo>
                  <a:lnTo>
                    <a:pt x="0" y="51688"/>
                  </a:lnTo>
                  <a:lnTo>
                    <a:pt x="0" y="465581"/>
                  </a:lnTo>
                  <a:lnTo>
                    <a:pt x="4058" y="485659"/>
                  </a:lnTo>
                  <a:lnTo>
                    <a:pt x="15128" y="502094"/>
                  </a:lnTo>
                  <a:lnTo>
                    <a:pt x="31557" y="513195"/>
                  </a:lnTo>
                  <a:lnTo>
                    <a:pt x="51688" y="517271"/>
                  </a:lnTo>
                  <a:lnTo>
                    <a:pt x="4814062" y="517271"/>
                  </a:lnTo>
                  <a:lnTo>
                    <a:pt x="4834193" y="513195"/>
                  </a:lnTo>
                  <a:lnTo>
                    <a:pt x="4850622" y="502094"/>
                  </a:lnTo>
                  <a:lnTo>
                    <a:pt x="4861692" y="485659"/>
                  </a:lnTo>
                  <a:lnTo>
                    <a:pt x="4865751" y="465581"/>
                  </a:lnTo>
                  <a:lnTo>
                    <a:pt x="4865751" y="51688"/>
                  </a:lnTo>
                  <a:lnTo>
                    <a:pt x="4861692" y="31557"/>
                  </a:lnTo>
                  <a:lnTo>
                    <a:pt x="4850622" y="15128"/>
                  </a:lnTo>
                  <a:lnTo>
                    <a:pt x="4834193" y="4058"/>
                  </a:lnTo>
                  <a:lnTo>
                    <a:pt x="4814062" y="0"/>
                  </a:lnTo>
                  <a:close/>
                </a:path>
              </a:pathLst>
            </a:custGeom>
            <a:solidFill>
              <a:srgbClr val="619D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2792476" y="1700910"/>
              <a:ext cx="4866005" cy="517525"/>
            </a:xfrm>
            <a:custGeom>
              <a:rect b="b" l="l" r="r" t="t"/>
              <a:pathLst>
                <a:path extrusionOk="0" h="517525" w="4866005">
                  <a:moveTo>
                    <a:pt x="0" y="51688"/>
                  </a:moveTo>
                  <a:lnTo>
                    <a:pt x="4058" y="31557"/>
                  </a:lnTo>
                  <a:lnTo>
                    <a:pt x="15128" y="15128"/>
                  </a:lnTo>
                  <a:lnTo>
                    <a:pt x="31557" y="4058"/>
                  </a:lnTo>
                  <a:lnTo>
                    <a:pt x="51688" y="0"/>
                  </a:lnTo>
                  <a:lnTo>
                    <a:pt x="4814062" y="0"/>
                  </a:lnTo>
                  <a:lnTo>
                    <a:pt x="4834193" y="4058"/>
                  </a:lnTo>
                  <a:lnTo>
                    <a:pt x="4850622" y="15128"/>
                  </a:lnTo>
                  <a:lnTo>
                    <a:pt x="4861692" y="31557"/>
                  </a:lnTo>
                  <a:lnTo>
                    <a:pt x="4865751" y="51688"/>
                  </a:lnTo>
                  <a:lnTo>
                    <a:pt x="4865751" y="465581"/>
                  </a:lnTo>
                  <a:lnTo>
                    <a:pt x="4861692" y="485659"/>
                  </a:lnTo>
                  <a:lnTo>
                    <a:pt x="4850622" y="502094"/>
                  </a:lnTo>
                  <a:lnTo>
                    <a:pt x="4834193" y="513195"/>
                  </a:lnTo>
                  <a:lnTo>
                    <a:pt x="4814062" y="517271"/>
                  </a:lnTo>
                  <a:lnTo>
                    <a:pt x="51688" y="517271"/>
                  </a:lnTo>
                  <a:lnTo>
                    <a:pt x="31557" y="513195"/>
                  </a:lnTo>
                  <a:lnTo>
                    <a:pt x="15128" y="502094"/>
                  </a:lnTo>
                  <a:lnTo>
                    <a:pt x="4058" y="485659"/>
                  </a:lnTo>
                  <a:lnTo>
                    <a:pt x="0" y="465581"/>
                  </a:lnTo>
                  <a:lnTo>
                    <a:pt x="0" y="51688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3279013" y="2218181"/>
              <a:ext cx="511175" cy="614680"/>
            </a:xfrm>
            <a:custGeom>
              <a:rect b="b" l="l" r="r" t="t"/>
              <a:pathLst>
                <a:path extrusionOk="0" h="614680" w="511175">
                  <a:moveTo>
                    <a:pt x="0" y="0"/>
                  </a:moveTo>
                  <a:lnTo>
                    <a:pt x="0" y="614426"/>
                  </a:lnTo>
                  <a:lnTo>
                    <a:pt x="510921" y="614426"/>
                  </a:lnTo>
                </a:path>
              </a:pathLst>
            </a:custGeom>
            <a:noFill/>
            <a:ln cap="flat" cmpd="sng" w="25400">
              <a:solidFill>
                <a:srgbClr val="4D7B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789934" y="2494152"/>
              <a:ext cx="3210560" cy="676910"/>
            </a:xfrm>
            <a:custGeom>
              <a:rect b="b" l="l" r="r" t="t"/>
              <a:pathLst>
                <a:path extrusionOk="0" h="676910" w="3210559">
                  <a:moveTo>
                    <a:pt x="3142741" y="0"/>
                  </a:moveTo>
                  <a:lnTo>
                    <a:pt x="67690" y="0"/>
                  </a:lnTo>
                  <a:lnTo>
                    <a:pt x="41362" y="5326"/>
                  </a:lnTo>
                  <a:lnTo>
                    <a:pt x="19843" y="19843"/>
                  </a:lnTo>
                  <a:lnTo>
                    <a:pt x="5326" y="41362"/>
                  </a:lnTo>
                  <a:lnTo>
                    <a:pt x="0" y="67691"/>
                  </a:lnTo>
                  <a:lnTo>
                    <a:pt x="0" y="609219"/>
                  </a:lnTo>
                  <a:lnTo>
                    <a:pt x="5326" y="635547"/>
                  </a:lnTo>
                  <a:lnTo>
                    <a:pt x="19843" y="657066"/>
                  </a:lnTo>
                  <a:lnTo>
                    <a:pt x="41362" y="671583"/>
                  </a:lnTo>
                  <a:lnTo>
                    <a:pt x="67690" y="676910"/>
                  </a:lnTo>
                  <a:lnTo>
                    <a:pt x="3142741" y="676910"/>
                  </a:lnTo>
                  <a:lnTo>
                    <a:pt x="3169124" y="671583"/>
                  </a:lnTo>
                  <a:lnTo>
                    <a:pt x="3190636" y="657066"/>
                  </a:lnTo>
                  <a:lnTo>
                    <a:pt x="3205124" y="635547"/>
                  </a:lnTo>
                  <a:lnTo>
                    <a:pt x="3210433" y="609219"/>
                  </a:lnTo>
                  <a:lnTo>
                    <a:pt x="3210433" y="67691"/>
                  </a:lnTo>
                  <a:lnTo>
                    <a:pt x="3205124" y="41362"/>
                  </a:lnTo>
                  <a:lnTo>
                    <a:pt x="3190636" y="19843"/>
                  </a:lnTo>
                  <a:lnTo>
                    <a:pt x="3169124" y="5326"/>
                  </a:lnTo>
                  <a:lnTo>
                    <a:pt x="3142741" y="0"/>
                  </a:lnTo>
                  <a:close/>
                </a:path>
              </a:pathLst>
            </a:custGeom>
            <a:solidFill>
              <a:srgbClr val="FFFFFF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3789934" y="2494152"/>
              <a:ext cx="3210560" cy="676910"/>
            </a:xfrm>
            <a:custGeom>
              <a:rect b="b" l="l" r="r" t="t"/>
              <a:pathLst>
                <a:path extrusionOk="0" h="676910" w="3210559">
                  <a:moveTo>
                    <a:pt x="3210433" y="67691"/>
                  </a:moveTo>
                  <a:lnTo>
                    <a:pt x="3205124" y="41362"/>
                  </a:lnTo>
                  <a:lnTo>
                    <a:pt x="3190636" y="19843"/>
                  </a:lnTo>
                  <a:lnTo>
                    <a:pt x="3169124" y="5326"/>
                  </a:lnTo>
                  <a:lnTo>
                    <a:pt x="3142741" y="0"/>
                  </a:lnTo>
                  <a:lnTo>
                    <a:pt x="67690" y="0"/>
                  </a:lnTo>
                  <a:lnTo>
                    <a:pt x="41362" y="5326"/>
                  </a:lnTo>
                  <a:lnTo>
                    <a:pt x="19843" y="19843"/>
                  </a:lnTo>
                  <a:lnTo>
                    <a:pt x="5326" y="41362"/>
                  </a:lnTo>
                  <a:lnTo>
                    <a:pt x="0" y="67691"/>
                  </a:lnTo>
                  <a:lnTo>
                    <a:pt x="0" y="609219"/>
                  </a:lnTo>
                  <a:lnTo>
                    <a:pt x="5326" y="635547"/>
                  </a:lnTo>
                  <a:lnTo>
                    <a:pt x="19843" y="657066"/>
                  </a:lnTo>
                  <a:lnTo>
                    <a:pt x="41362" y="671583"/>
                  </a:lnTo>
                  <a:lnTo>
                    <a:pt x="67690" y="676910"/>
                  </a:lnTo>
                  <a:lnTo>
                    <a:pt x="3142741" y="676910"/>
                  </a:lnTo>
                  <a:lnTo>
                    <a:pt x="3169124" y="671583"/>
                  </a:lnTo>
                  <a:lnTo>
                    <a:pt x="3190636" y="657066"/>
                  </a:lnTo>
                  <a:lnTo>
                    <a:pt x="3205124" y="635547"/>
                  </a:lnTo>
                  <a:lnTo>
                    <a:pt x="3210433" y="609219"/>
                  </a:lnTo>
                  <a:lnTo>
                    <a:pt x="3210433" y="67691"/>
                  </a:lnTo>
                  <a:close/>
                </a:path>
              </a:pathLst>
            </a:custGeom>
            <a:noFill/>
            <a:ln cap="flat" cmpd="sng" w="25375">
              <a:solidFill>
                <a:srgbClr val="619DD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3279013" y="2218181"/>
              <a:ext cx="273050" cy="1508125"/>
            </a:xfrm>
            <a:custGeom>
              <a:rect b="b" l="l" r="r" t="t"/>
              <a:pathLst>
                <a:path extrusionOk="0" h="1508125" w="273050">
                  <a:moveTo>
                    <a:pt x="0" y="0"/>
                  </a:moveTo>
                  <a:lnTo>
                    <a:pt x="0" y="1507743"/>
                  </a:lnTo>
                  <a:lnTo>
                    <a:pt x="272669" y="1507743"/>
                  </a:lnTo>
                </a:path>
              </a:pathLst>
            </a:custGeom>
            <a:noFill/>
            <a:ln cap="flat" cmpd="sng" w="25375">
              <a:solidFill>
                <a:srgbClr val="4D7B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3551682" y="3449954"/>
              <a:ext cx="3521075" cy="551815"/>
            </a:xfrm>
            <a:custGeom>
              <a:rect b="b" l="l" r="r" t="t"/>
              <a:pathLst>
                <a:path extrusionOk="0" h="551814" w="3521075">
                  <a:moveTo>
                    <a:pt x="3465575" y="0"/>
                  </a:moveTo>
                  <a:lnTo>
                    <a:pt x="55244" y="0"/>
                  </a:lnTo>
                  <a:lnTo>
                    <a:pt x="33754" y="4325"/>
                  </a:lnTo>
                  <a:lnTo>
                    <a:pt x="16192" y="16129"/>
                  </a:lnTo>
                  <a:lnTo>
                    <a:pt x="4345" y="33647"/>
                  </a:lnTo>
                  <a:lnTo>
                    <a:pt x="0" y="55118"/>
                  </a:lnTo>
                  <a:lnTo>
                    <a:pt x="0" y="496697"/>
                  </a:lnTo>
                  <a:lnTo>
                    <a:pt x="4345" y="518167"/>
                  </a:lnTo>
                  <a:lnTo>
                    <a:pt x="16192" y="535686"/>
                  </a:lnTo>
                  <a:lnTo>
                    <a:pt x="33754" y="547489"/>
                  </a:lnTo>
                  <a:lnTo>
                    <a:pt x="55244" y="551815"/>
                  </a:lnTo>
                  <a:lnTo>
                    <a:pt x="3465575" y="551815"/>
                  </a:lnTo>
                  <a:lnTo>
                    <a:pt x="3487046" y="547489"/>
                  </a:lnTo>
                  <a:lnTo>
                    <a:pt x="3504565" y="535686"/>
                  </a:lnTo>
                  <a:lnTo>
                    <a:pt x="3516368" y="518167"/>
                  </a:lnTo>
                  <a:lnTo>
                    <a:pt x="3520693" y="496697"/>
                  </a:lnTo>
                  <a:lnTo>
                    <a:pt x="3520693" y="55118"/>
                  </a:lnTo>
                  <a:lnTo>
                    <a:pt x="3516368" y="33647"/>
                  </a:lnTo>
                  <a:lnTo>
                    <a:pt x="3504565" y="16128"/>
                  </a:lnTo>
                  <a:lnTo>
                    <a:pt x="3487046" y="4325"/>
                  </a:lnTo>
                  <a:lnTo>
                    <a:pt x="3465575" y="0"/>
                  </a:lnTo>
                  <a:close/>
                </a:path>
              </a:pathLst>
            </a:custGeom>
            <a:solidFill>
              <a:srgbClr val="FFFFFF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3551682" y="3449954"/>
              <a:ext cx="3521075" cy="551815"/>
            </a:xfrm>
            <a:custGeom>
              <a:rect b="b" l="l" r="r" t="t"/>
              <a:pathLst>
                <a:path extrusionOk="0" h="551814" w="3521075">
                  <a:moveTo>
                    <a:pt x="0" y="55118"/>
                  </a:moveTo>
                  <a:lnTo>
                    <a:pt x="4345" y="33647"/>
                  </a:lnTo>
                  <a:lnTo>
                    <a:pt x="16192" y="16129"/>
                  </a:lnTo>
                  <a:lnTo>
                    <a:pt x="33754" y="4325"/>
                  </a:lnTo>
                  <a:lnTo>
                    <a:pt x="55244" y="0"/>
                  </a:lnTo>
                  <a:lnTo>
                    <a:pt x="3465575" y="0"/>
                  </a:lnTo>
                  <a:lnTo>
                    <a:pt x="3487046" y="4325"/>
                  </a:lnTo>
                  <a:lnTo>
                    <a:pt x="3504565" y="16128"/>
                  </a:lnTo>
                  <a:lnTo>
                    <a:pt x="3516368" y="33647"/>
                  </a:lnTo>
                  <a:lnTo>
                    <a:pt x="3520693" y="55118"/>
                  </a:lnTo>
                  <a:lnTo>
                    <a:pt x="3520693" y="496697"/>
                  </a:lnTo>
                  <a:lnTo>
                    <a:pt x="3516368" y="518167"/>
                  </a:lnTo>
                  <a:lnTo>
                    <a:pt x="3504565" y="535686"/>
                  </a:lnTo>
                  <a:lnTo>
                    <a:pt x="3487046" y="547489"/>
                  </a:lnTo>
                  <a:lnTo>
                    <a:pt x="3465575" y="551815"/>
                  </a:lnTo>
                  <a:lnTo>
                    <a:pt x="55244" y="551815"/>
                  </a:lnTo>
                  <a:lnTo>
                    <a:pt x="33754" y="547489"/>
                  </a:lnTo>
                  <a:lnTo>
                    <a:pt x="16192" y="535686"/>
                  </a:lnTo>
                  <a:lnTo>
                    <a:pt x="4345" y="518167"/>
                  </a:lnTo>
                  <a:lnTo>
                    <a:pt x="0" y="496697"/>
                  </a:lnTo>
                  <a:lnTo>
                    <a:pt x="0" y="55118"/>
                  </a:lnTo>
                  <a:close/>
                </a:path>
              </a:pathLst>
            </a:custGeom>
            <a:noFill/>
            <a:ln cap="flat" cmpd="sng" w="25400">
              <a:solidFill>
                <a:srgbClr val="619DD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3279013" y="2218181"/>
              <a:ext cx="431800" cy="2209800"/>
            </a:xfrm>
            <a:custGeom>
              <a:rect b="b" l="l" r="r" t="t"/>
              <a:pathLst>
                <a:path extrusionOk="0" h="2209800" w="431800">
                  <a:moveTo>
                    <a:pt x="0" y="0"/>
                  </a:moveTo>
                  <a:lnTo>
                    <a:pt x="0" y="2209799"/>
                  </a:lnTo>
                  <a:lnTo>
                    <a:pt x="431546" y="2209799"/>
                  </a:lnTo>
                </a:path>
              </a:pathLst>
            </a:custGeom>
            <a:noFill/>
            <a:ln cap="flat" cmpd="sng" w="25400">
              <a:solidFill>
                <a:srgbClr val="4D7B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3710559" y="4162551"/>
              <a:ext cx="3454400" cy="531495"/>
            </a:xfrm>
            <a:custGeom>
              <a:rect b="b" l="l" r="r" t="t"/>
              <a:pathLst>
                <a:path extrusionOk="0" h="531495" w="3454400">
                  <a:moveTo>
                    <a:pt x="3401187" y="0"/>
                  </a:moveTo>
                  <a:lnTo>
                    <a:pt x="53086" y="0"/>
                  </a:lnTo>
                  <a:lnTo>
                    <a:pt x="32414" y="4169"/>
                  </a:lnTo>
                  <a:lnTo>
                    <a:pt x="15541" y="15541"/>
                  </a:lnTo>
                  <a:lnTo>
                    <a:pt x="4169" y="32414"/>
                  </a:lnTo>
                  <a:lnTo>
                    <a:pt x="0" y="53086"/>
                  </a:lnTo>
                  <a:lnTo>
                    <a:pt x="0" y="477900"/>
                  </a:lnTo>
                  <a:lnTo>
                    <a:pt x="4169" y="498518"/>
                  </a:lnTo>
                  <a:lnTo>
                    <a:pt x="15541" y="515397"/>
                  </a:lnTo>
                  <a:lnTo>
                    <a:pt x="32414" y="526799"/>
                  </a:lnTo>
                  <a:lnTo>
                    <a:pt x="53086" y="530987"/>
                  </a:lnTo>
                  <a:lnTo>
                    <a:pt x="3401187" y="530987"/>
                  </a:lnTo>
                  <a:lnTo>
                    <a:pt x="3421858" y="526799"/>
                  </a:lnTo>
                  <a:lnTo>
                    <a:pt x="3438731" y="515397"/>
                  </a:lnTo>
                  <a:lnTo>
                    <a:pt x="3450103" y="498518"/>
                  </a:lnTo>
                  <a:lnTo>
                    <a:pt x="3454272" y="477900"/>
                  </a:lnTo>
                  <a:lnTo>
                    <a:pt x="3454272" y="53086"/>
                  </a:lnTo>
                  <a:lnTo>
                    <a:pt x="3450103" y="32414"/>
                  </a:lnTo>
                  <a:lnTo>
                    <a:pt x="3438731" y="15541"/>
                  </a:lnTo>
                  <a:lnTo>
                    <a:pt x="3421858" y="4169"/>
                  </a:lnTo>
                  <a:lnTo>
                    <a:pt x="3401187" y="0"/>
                  </a:lnTo>
                  <a:close/>
                </a:path>
              </a:pathLst>
            </a:custGeom>
            <a:solidFill>
              <a:srgbClr val="FFFFFF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710559" y="4162551"/>
              <a:ext cx="3454400" cy="531495"/>
            </a:xfrm>
            <a:custGeom>
              <a:rect b="b" l="l" r="r" t="t"/>
              <a:pathLst>
                <a:path extrusionOk="0" h="531495" w="3454400">
                  <a:moveTo>
                    <a:pt x="0" y="53086"/>
                  </a:moveTo>
                  <a:lnTo>
                    <a:pt x="4169" y="32414"/>
                  </a:lnTo>
                  <a:lnTo>
                    <a:pt x="15541" y="15541"/>
                  </a:lnTo>
                  <a:lnTo>
                    <a:pt x="32414" y="4169"/>
                  </a:lnTo>
                  <a:lnTo>
                    <a:pt x="53086" y="0"/>
                  </a:lnTo>
                  <a:lnTo>
                    <a:pt x="3401187" y="0"/>
                  </a:lnTo>
                  <a:lnTo>
                    <a:pt x="3421858" y="4169"/>
                  </a:lnTo>
                  <a:lnTo>
                    <a:pt x="3438731" y="15541"/>
                  </a:lnTo>
                  <a:lnTo>
                    <a:pt x="3450103" y="32414"/>
                  </a:lnTo>
                  <a:lnTo>
                    <a:pt x="3454272" y="53086"/>
                  </a:lnTo>
                  <a:lnTo>
                    <a:pt x="3454272" y="477900"/>
                  </a:lnTo>
                  <a:lnTo>
                    <a:pt x="3450103" y="498518"/>
                  </a:lnTo>
                  <a:lnTo>
                    <a:pt x="3438731" y="515397"/>
                  </a:lnTo>
                  <a:lnTo>
                    <a:pt x="3421858" y="526799"/>
                  </a:lnTo>
                  <a:lnTo>
                    <a:pt x="3401187" y="530987"/>
                  </a:lnTo>
                  <a:lnTo>
                    <a:pt x="53086" y="530987"/>
                  </a:lnTo>
                  <a:lnTo>
                    <a:pt x="32414" y="526799"/>
                  </a:lnTo>
                  <a:lnTo>
                    <a:pt x="15541" y="515397"/>
                  </a:lnTo>
                  <a:lnTo>
                    <a:pt x="4169" y="498518"/>
                  </a:lnTo>
                  <a:lnTo>
                    <a:pt x="0" y="477900"/>
                  </a:lnTo>
                  <a:lnTo>
                    <a:pt x="0" y="53086"/>
                  </a:lnTo>
                  <a:close/>
                </a:path>
              </a:pathLst>
            </a:custGeom>
            <a:noFill/>
            <a:ln cap="flat" cmpd="sng" w="25375">
              <a:solidFill>
                <a:srgbClr val="619DD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3279013" y="2218181"/>
              <a:ext cx="511175" cy="2860675"/>
            </a:xfrm>
            <a:custGeom>
              <a:rect b="b" l="l" r="r" t="t"/>
              <a:pathLst>
                <a:path extrusionOk="0" h="2860675" w="511175">
                  <a:moveTo>
                    <a:pt x="0" y="0"/>
                  </a:moveTo>
                  <a:lnTo>
                    <a:pt x="0" y="2860166"/>
                  </a:lnTo>
                  <a:lnTo>
                    <a:pt x="510921" y="2860166"/>
                  </a:lnTo>
                </a:path>
              </a:pathLst>
            </a:custGeom>
            <a:noFill/>
            <a:ln cap="flat" cmpd="sng" w="25400">
              <a:solidFill>
                <a:srgbClr val="4D7B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3789934" y="4823205"/>
              <a:ext cx="3359785" cy="510540"/>
            </a:xfrm>
            <a:custGeom>
              <a:rect b="b" l="l" r="r" t="t"/>
              <a:pathLst>
                <a:path extrusionOk="0" h="510539" w="3359784">
                  <a:moveTo>
                    <a:pt x="3308858" y="0"/>
                  </a:moveTo>
                  <a:lnTo>
                    <a:pt x="51053" y="0"/>
                  </a:lnTo>
                  <a:lnTo>
                    <a:pt x="31182" y="4012"/>
                  </a:lnTo>
                  <a:lnTo>
                    <a:pt x="14954" y="14954"/>
                  </a:lnTo>
                  <a:lnTo>
                    <a:pt x="4012" y="31182"/>
                  </a:lnTo>
                  <a:lnTo>
                    <a:pt x="0" y="51054"/>
                  </a:lnTo>
                  <a:lnTo>
                    <a:pt x="0" y="459232"/>
                  </a:lnTo>
                  <a:lnTo>
                    <a:pt x="4012" y="479030"/>
                  </a:lnTo>
                  <a:lnTo>
                    <a:pt x="14954" y="495220"/>
                  </a:lnTo>
                  <a:lnTo>
                    <a:pt x="31182" y="506148"/>
                  </a:lnTo>
                  <a:lnTo>
                    <a:pt x="51053" y="510159"/>
                  </a:lnTo>
                  <a:lnTo>
                    <a:pt x="3308858" y="510159"/>
                  </a:lnTo>
                  <a:lnTo>
                    <a:pt x="3328709" y="506148"/>
                  </a:lnTo>
                  <a:lnTo>
                    <a:pt x="3344894" y="495220"/>
                  </a:lnTo>
                  <a:lnTo>
                    <a:pt x="3355792" y="479030"/>
                  </a:lnTo>
                  <a:lnTo>
                    <a:pt x="3359785" y="459232"/>
                  </a:lnTo>
                  <a:lnTo>
                    <a:pt x="3359785" y="51054"/>
                  </a:lnTo>
                  <a:lnTo>
                    <a:pt x="3355792" y="31182"/>
                  </a:lnTo>
                  <a:lnTo>
                    <a:pt x="3344894" y="14954"/>
                  </a:lnTo>
                  <a:lnTo>
                    <a:pt x="3328709" y="4012"/>
                  </a:lnTo>
                  <a:lnTo>
                    <a:pt x="3308858" y="0"/>
                  </a:lnTo>
                  <a:close/>
                </a:path>
              </a:pathLst>
            </a:custGeom>
            <a:solidFill>
              <a:srgbClr val="FFFFFF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3789934" y="4823205"/>
              <a:ext cx="3359785" cy="510540"/>
            </a:xfrm>
            <a:custGeom>
              <a:rect b="b" l="l" r="r" t="t"/>
              <a:pathLst>
                <a:path extrusionOk="0" h="510539" w="3359784">
                  <a:moveTo>
                    <a:pt x="0" y="51054"/>
                  </a:moveTo>
                  <a:lnTo>
                    <a:pt x="4012" y="31182"/>
                  </a:lnTo>
                  <a:lnTo>
                    <a:pt x="14954" y="14954"/>
                  </a:lnTo>
                  <a:lnTo>
                    <a:pt x="31182" y="4012"/>
                  </a:lnTo>
                  <a:lnTo>
                    <a:pt x="51053" y="0"/>
                  </a:lnTo>
                  <a:lnTo>
                    <a:pt x="3308858" y="0"/>
                  </a:lnTo>
                  <a:lnTo>
                    <a:pt x="3328709" y="4012"/>
                  </a:lnTo>
                  <a:lnTo>
                    <a:pt x="3344894" y="14954"/>
                  </a:lnTo>
                  <a:lnTo>
                    <a:pt x="3355792" y="31182"/>
                  </a:lnTo>
                  <a:lnTo>
                    <a:pt x="3359785" y="51054"/>
                  </a:lnTo>
                  <a:lnTo>
                    <a:pt x="3359785" y="459232"/>
                  </a:lnTo>
                  <a:lnTo>
                    <a:pt x="3355792" y="479030"/>
                  </a:lnTo>
                  <a:lnTo>
                    <a:pt x="3344894" y="495220"/>
                  </a:lnTo>
                  <a:lnTo>
                    <a:pt x="3328709" y="506148"/>
                  </a:lnTo>
                  <a:lnTo>
                    <a:pt x="3308858" y="510159"/>
                  </a:lnTo>
                  <a:lnTo>
                    <a:pt x="51053" y="510159"/>
                  </a:lnTo>
                  <a:lnTo>
                    <a:pt x="31182" y="506148"/>
                  </a:lnTo>
                  <a:lnTo>
                    <a:pt x="14954" y="495220"/>
                  </a:lnTo>
                  <a:lnTo>
                    <a:pt x="4012" y="479030"/>
                  </a:lnTo>
                  <a:lnTo>
                    <a:pt x="0" y="459232"/>
                  </a:lnTo>
                  <a:lnTo>
                    <a:pt x="0" y="51054"/>
                  </a:lnTo>
                  <a:close/>
                </a:path>
              </a:pathLst>
            </a:custGeom>
            <a:noFill/>
            <a:ln cap="flat" cmpd="sng" w="25400">
              <a:solidFill>
                <a:srgbClr val="619DD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3279013" y="2218181"/>
              <a:ext cx="742950" cy="3594735"/>
            </a:xfrm>
            <a:custGeom>
              <a:rect b="b" l="l" r="r" t="t"/>
              <a:pathLst>
                <a:path extrusionOk="0" h="3594735" w="742950">
                  <a:moveTo>
                    <a:pt x="0" y="0"/>
                  </a:moveTo>
                  <a:lnTo>
                    <a:pt x="0" y="3594417"/>
                  </a:lnTo>
                  <a:lnTo>
                    <a:pt x="742950" y="3594417"/>
                  </a:lnTo>
                </a:path>
              </a:pathLst>
            </a:custGeom>
            <a:noFill/>
            <a:ln cap="flat" cmpd="sng" w="25400">
              <a:solidFill>
                <a:srgbClr val="4D7B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021963" y="5578347"/>
              <a:ext cx="3136900" cy="468630"/>
            </a:xfrm>
            <a:custGeom>
              <a:rect b="b" l="l" r="r" t="t"/>
              <a:pathLst>
                <a:path extrusionOk="0" h="468629" w="3136900">
                  <a:moveTo>
                    <a:pt x="3089656" y="0"/>
                  </a:moveTo>
                  <a:lnTo>
                    <a:pt x="46862" y="0"/>
                  </a:lnTo>
                  <a:lnTo>
                    <a:pt x="28610" y="3684"/>
                  </a:lnTo>
                  <a:lnTo>
                    <a:pt x="13715" y="13731"/>
                  </a:lnTo>
                  <a:lnTo>
                    <a:pt x="3679" y="28632"/>
                  </a:lnTo>
                  <a:lnTo>
                    <a:pt x="0" y="46875"/>
                  </a:lnTo>
                  <a:lnTo>
                    <a:pt x="0" y="421639"/>
                  </a:lnTo>
                  <a:lnTo>
                    <a:pt x="3679" y="439874"/>
                  </a:lnTo>
                  <a:lnTo>
                    <a:pt x="13715" y="454766"/>
                  </a:lnTo>
                  <a:lnTo>
                    <a:pt x="28610" y="464807"/>
                  </a:lnTo>
                  <a:lnTo>
                    <a:pt x="46862" y="468490"/>
                  </a:lnTo>
                  <a:lnTo>
                    <a:pt x="3089656" y="468490"/>
                  </a:lnTo>
                  <a:lnTo>
                    <a:pt x="3107834" y="464807"/>
                  </a:lnTo>
                  <a:lnTo>
                    <a:pt x="3122691" y="454766"/>
                  </a:lnTo>
                  <a:lnTo>
                    <a:pt x="3132714" y="439874"/>
                  </a:lnTo>
                  <a:lnTo>
                    <a:pt x="3136391" y="421639"/>
                  </a:lnTo>
                  <a:lnTo>
                    <a:pt x="3136391" y="46875"/>
                  </a:lnTo>
                  <a:lnTo>
                    <a:pt x="3132714" y="28632"/>
                  </a:lnTo>
                  <a:lnTo>
                    <a:pt x="3122691" y="13731"/>
                  </a:lnTo>
                  <a:lnTo>
                    <a:pt x="3107834" y="3684"/>
                  </a:lnTo>
                  <a:lnTo>
                    <a:pt x="3089656" y="0"/>
                  </a:lnTo>
                  <a:close/>
                </a:path>
              </a:pathLst>
            </a:custGeom>
            <a:solidFill>
              <a:srgbClr val="FFFFFF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021963" y="5578347"/>
              <a:ext cx="3136900" cy="468630"/>
            </a:xfrm>
            <a:custGeom>
              <a:rect b="b" l="l" r="r" t="t"/>
              <a:pathLst>
                <a:path extrusionOk="0" h="468629" w="3136900">
                  <a:moveTo>
                    <a:pt x="0" y="46875"/>
                  </a:moveTo>
                  <a:lnTo>
                    <a:pt x="3679" y="28632"/>
                  </a:lnTo>
                  <a:lnTo>
                    <a:pt x="13715" y="13731"/>
                  </a:lnTo>
                  <a:lnTo>
                    <a:pt x="28610" y="3684"/>
                  </a:lnTo>
                  <a:lnTo>
                    <a:pt x="46862" y="0"/>
                  </a:lnTo>
                  <a:lnTo>
                    <a:pt x="3089656" y="0"/>
                  </a:lnTo>
                  <a:lnTo>
                    <a:pt x="3107834" y="3684"/>
                  </a:lnTo>
                  <a:lnTo>
                    <a:pt x="3122691" y="13731"/>
                  </a:lnTo>
                  <a:lnTo>
                    <a:pt x="3132714" y="28632"/>
                  </a:lnTo>
                  <a:lnTo>
                    <a:pt x="3136391" y="46875"/>
                  </a:lnTo>
                  <a:lnTo>
                    <a:pt x="3136391" y="421639"/>
                  </a:lnTo>
                  <a:lnTo>
                    <a:pt x="3132714" y="439874"/>
                  </a:lnTo>
                  <a:lnTo>
                    <a:pt x="3122691" y="454766"/>
                  </a:lnTo>
                  <a:lnTo>
                    <a:pt x="3107834" y="464807"/>
                  </a:lnTo>
                  <a:lnTo>
                    <a:pt x="3089656" y="468490"/>
                  </a:lnTo>
                  <a:lnTo>
                    <a:pt x="46862" y="468490"/>
                  </a:lnTo>
                  <a:lnTo>
                    <a:pt x="28610" y="464807"/>
                  </a:lnTo>
                  <a:lnTo>
                    <a:pt x="13715" y="454766"/>
                  </a:lnTo>
                  <a:lnTo>
                    <a:pt x="3679" y="439874"/>
                  </a:lnTo>
                  <a:lnTo>
                    <a:pt x="0" y="421639"/>
                  </a:lnTo>
                  <a:lnTo>
                    <a:pt x="0" y="46875"/>
                  </a:lnTo>
                  <a:close/>
                </a:path>
              </a:pathLst>
            </a:custGeom>
            <a:noFill/>
            <a:ln cap="flat" cmpd="sng" w="25400">
              <a:solidFill>
                <a:srgbClr val="619DD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9"/>
          <p:cNvSpPr txBox="1"/>
          <p:nvPr/>
        </p:nvSpPr>
        <p:spPr>
          <a:xfrm>
            <a:off x="3033070" y="1556282"/>
            <a:ext cx="4625400" cy="5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Distributed Computing Systems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1063625" rtl="0" algn="l">
              <a:lnSpc>
                <a:spcPct val="26037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</a:t>
            </a: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 Computer   </a:t>
            </a: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75055" marR="638810" rtl="0" algn="ctr">
              <a:lnSpc>
                <a:spcPct val="189629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 Station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638810" rtl="0" algn="l">
              <a:lnSpc>
                <a:spcPct val="189629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</a:t>
            </a: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 Station-Server                          Processor Pool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734695" marR="0" rtl="0" algn="ctr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Hybrid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8725534" y="6546449"/>
            <a:ext cx="234950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5F8FD3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2022-02-16T10:29:26Z</dcterms:created>
  <dc:creator>home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2022-02-16T00:00:00Z</vt:filetime>
  </property>
</Properties>
</file>