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9" r:id="rId5"/>
    <p:sldId id="335" r:id="rId6"/>
    <p:sldId id="336" r:id="rId7"/>
    <p:sldId id="338" r:id="rId8"/>
    <p:sldId id="339" r:id="rId9"/>
    <p:sldId id="340" r:id="rId10"/>
    <p:sldId id="342" r:id="rId11"/>
    <p:sldId id="343" r:id="rId12"/>
    <p:sldId id="344" r:id="rId13"/>
    <p:sldId id="345" r:id="rId14"/>
    <p:sldId id="337" r:id="rId15"/>
    <p:sldId id="32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6750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616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3337E28-88B7-A04B-9AF0-F3060B8C122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BD7EA5F-A3ED-6F4B-8AA3-39D1E5AE9B2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2992FFB-ABD9-4C44-952A-97B461725E9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99D4AB6-57CE-F644-ADFC-EC4523E5A70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B12E151-A04D-2440-BA27-ACBE61A4488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CB9FA9D-AB99-3D49-B13A-5F11570BEAF6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F8D824F-FA43-294B-87A5-7C1803C5947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1601F40-E1AA-FC49-AFA6-F7D95F779C6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0470DDA-E68E-B24C-99E2-8ED4868B379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6988D35-980B-474C-AF2C-CB205C26354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9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675582" cy="400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undecidable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The diagonalization method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T-unrecognizable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The Reducibility Method, preview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§5.1, §5.3)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Reducibility Method for proving undecidability 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and T-unrecognizability.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General reducibility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Mapping reducibility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675582" cy="4006610"/>
              </a:xfrm>
              <a:prstGeom prst="rect">
                <a:avLst/>
              </a:prstGeom>
              <a:blipFill>
                <a:blip r:embed="rId2"/>
                <a:stretch>
                  <a:fillRect l="-1328" t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60D21-1B89-4744-A0D7-2896A5850684}"/>
              </a:ext>
            </a:extLst>
          </p:cNvPr>
          <p:cNvSpPr txBox="1"/>
          <p:nvPr/>
        </p:nvSpPr>
        <p:spPr>
          <a:xfrm>
            <a:off x="6137564" y="647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079" y="0"/>
                <a:ext cx="8446926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4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9" y="0"/>
                <a:ext cx="8446926" cy="780470"/>
              </a:xfrm>
              <a:prstGeom prst="rect">
                <a:avLst/>
              </a:prstGeom>
              <a:blipFill>
                <a:blip r:embed="rId3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856946" cy="54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TMs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T-unrecognizable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(1)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(2)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                       1.  Ignore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                                2.  Simulate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.”</a:t>
                </a:r>
              </a:p>
              <a:p>
                <a:pPr marL="457200" indent="-457200">
                  <a:spcBef>
                    <a:spcPts val="1200"/>
                  </a:spcBef>
                  <a:buFontTx/>
                  <a:buAutoNum type="arabicParenBoth"/>
                </a:pPr>
                <a:r>
                  <a:rPr lang="en-US" sz="2400" dirty="0"/>
                  <a:t>Here we give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maps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 problems (of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:br>
                  <a:rPr lang="en-US" sz="2400" dirty="0"/>
                </a:b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problems (of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).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reject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400" dirty="0"/>
                  <a:t> is a TM that always rejects.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</a:rPr>
                  <a:t>(2)  Similarly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accept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accept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always accepts.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856946" cy="5445017"/>
              </a:xfrm>
              <a:prstGeom prst="rect">
                <a:avLst/>
              </a:prstGeom>
              <a:blipFill>
                <a:blip r:embed="rId4"/>
                <a:stretch>
                  <a:fillRect l="-1101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12542" y="2946622"/>
                <a:ext cx="45681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acts on all inputs the way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acts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42" y="2946622"/>
                <a:ext cx="4568174" cy="400110"/>
              </a:xfrm>
              <a:prstGeom prst="rect">
                <a:avLst/>
              </a:prstGeom>
              <a:blipFill>
                <a:blip r:embed="rId5"/>
                <a:stretch>
                  <a:fillRect t="-7576" r="-53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F04CAF1-1A12-9A4A-9763-831CD5B13CC2}"/>
              </a:ext>
            </a:extLst>
          </p:cNvPr>
          <p:cNvSpPr txBox="1"/>
          <p:nvPr/>
        </p:nvSpPr>
        <p:spPr>
          <a:xfrm>
            <a:off x="5181600" y="645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544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598" y="1131801"/>
                <a:ext cx="9632361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Why do we use the term “reduce”?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When we reduce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we show how to solve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by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and conclude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no harder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(suggests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notation)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Possibility 1:  We bring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’s difficulty down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’s difficulty.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Possibility 2:  We bring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’s difficulty up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’s difficulty.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8" y="1131801"/>
                <a:ext cx="9632361" cy="2385268"/>
              </a:xfrm>
              <a:prstGeom prst="rect">
                <a:avLst/>
              </a:prstGeom>
              <a:blipFill>
                <a:blip r:embed="rId3"/>
                <a:stretch>
                  <a:fillRect l="-1329" t="-2558" b="-4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4A4C7-FD0D-7243-9CCF-9B8B199536F9}"/>
              </a:ext>
            </a:extLst>
          </p:cNvPr>
          <p:cNvSpPr txBox="1"/>
          <p:nvPr/>
        </p:nvSpPr>
        <p:spPr>
          <a:xfrm>
            <a:off x="5638800" y="6303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38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7465778" cy="296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Introduced The Reducibility Method to prove undecidability and T-unrecognizability.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Defined mapping reducibility as a type of reducibility.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undecidable.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T-unrecognizable.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latin typeface="+mj-lt"/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latin typeface="+mj-lt"/>
                  </a:rPr>
                  <a:t>are T-unrecognizable.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7465778" cy="2967415"/>
              </a:xfrm>
              <a:prstGeom prst="rect">
                <a:avLst/>
              </a:prstGeom>
              <a:blipFill>
                <a:blip r:embed="rId3"/>
                <a:stretch>
                  <a:fillRect l="-1306" t="-1848" b="-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B04BA-1F01-B641-8C0B-246F08617CAE}"/>
              </a:ext>
            </a:extLst>
          </p:cNvPr>
          <p:cNvSpPr txBox="1"/>
          <p:nvPr/>
        </p:nvSpPr>
        <p:spPr>
          <a:xfrm>
            <a:off x="5929745" y="6289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49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Reducibility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8112327" cy="51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we know that some problem (say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 is undecidable,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can use that to show other problems are undecidable.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/>
                  <a:t>Defn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halts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Recall Theorem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:r>
                  <a:rPr lang="en-US" sz="2000" dirty="0"/>
                  <a:t>Proof by contradiction, showing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halts.  If not,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2.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until it halts (as guaranteed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      3.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accepted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rejected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, a contradiction.  Therefore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112327" cy="5124480"/>
              </a:xfrm>
              <a:prstGeom prst="rect">
                <a:avLst/>
              </a:prstGeom>
              <a:blipFill>
                <a:blip r:embed="rId2"/>
                <a:stretch>
                  <a:fillRect l="-1202" t="-952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FA875-03EE-2547-9F31-3D859D005648}"/>
              </a:ext>
            </a:extLst>
          </p:cNvPr>
          <p:cNvSpPr txBox="1"/>
          <p:nvPr/>
        </p:nvSpPr>
        <p:spPr>
          <a:xfrm>
            <a:off x="5597236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1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– Concept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599" y="1131801"/>
                <a:ext cx="7278313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we have two languages (or problems)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then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means that we can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solve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Example 1:   </a:t>
                </a:r>
                <a:r>
                  <a:rPr lang="en-US" sz="2400" dirty="0"/>
                  <a:t>Measuring the area of a rectangle </a:t>
                </a:r>
                <a:br>
                  <a:rPr lang="en-US" sz="2400" dirty="0"/>
                </a:br>
                <a:r>
                  <a:rPr lang="en-US" sz="2400" dirty="0"/>
                  <a:t>is reducible to measuring the lengths of its sides.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Example 2: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 We showed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NFA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reducible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Example 3: </a:t>
                </a:r>
                <a:r>
                  <a:rPr lang="en-US" sz="2400" dirty="0"/>
                  <a:t> From Pset 2, </a:t>
                </a:r>
                <a:r>
                  <a:rPr lang="en-US" sz="2400" i="1" dirty="0"/>
                  <a:t>PUSHER</a:t>
                </a:r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tx1"/>
                    </a:solidFill>
                  </a:rPr>
                  <a:t>reducible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(Idea- Convert push states to accept states.)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then solving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gives a solution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easy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easy.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hard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hard.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this is the form we will use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9" y="1131801"/>
                <a:ext cx="7278313" cy="4770537"/>
              </a:xfrm>
              <a:prstGeom prst="rect">
                <a:avLst/>
              </a:prstGeom>
              <a:blipFill>
                <a:blip r:embed="rId3"/>
                <a:stretch>
                  <a:fillRect l="-1340" t="-1023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519410" y="647169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9.1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8097" y="2926656"/>
            <a:ext cx="4525263" cy="323165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9.1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Is Biology reducible to Physics?  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Yes, all aspects of the physical world may be explained in terms of Physics, at least in principle.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No, some things in the world, maybe life, the brain, or consciousness, </a:t>
            </a:r>
            <a:br>
              <a:rPr lang="en-US" sz="2000" dirty="0"/>
            </a:br>
            <a:r>
              <a:rPr lang="en-US" sz="2000" dirty="0"/>
              <a:t>are beyond the realm pf Physics.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I’m on the fence on this question!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598" y="5088175"/>
            <a:ext cx="3664525" cy="34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1E0C1-95BD-5942-A257-CBD61A922D50}"/>
              </a:ext>
            </a:extLst>
          </p:cNvPr>
          <p:cNvSpPr txBox="1"/>
          <p:nvPr/>
        </p:nvSpPr>
        <p:spPr>
          <a:xfrm>
            <a:off x="5735782" y="645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01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animBg="1"/>
      <p:bldP spid="6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7" y="1093438"/>
                <a:ext cx="8797044" cy="47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  <a:p>
                <a:r>
                  <a:rPr lang="en-US" sz="2000" dirty="0"/>
                  <a:t>Proof by contradiction. 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Transform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to new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     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              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r>
                  <a:rPr lang="en-US" sz="2000" dirty="0"/>
                  <a:t>          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whether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=∅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3.  If YES [so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]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NO [so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]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7" y="1093438"/>
                <a:ext cx="8797044" cy="4755148"/>
              </a:xfrm>
              <a:prstGeom prst="rect">
                <a:avLst/>
              </a:prstGeom>
              <a:blipFill>
                <a:blip r:embed="rId4"/>
                <a:stretch>
                  <a:fillRect l="-1109" t="-1026" b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7537" y="3616155"/>
                <a:ext cx="4220375" cy="147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works like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except that it </a:t>
                </a:r>
                <a:br>
                  <a:rPr lang="en-US" sz="2000" dirty="0"/>
                </a:br>
                <a:r>
                  <a:rPr lang="en-US" sz="2000" dirty="0"/>
                  <a:t>always rejects strings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∅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7" y="3616155"/>
                <a:ext cx="4220375" cy="1471365"/>
              </a:xfrm>
              <a:prstGeom prst="rect">
                <a:avLst/>
              </a:prstGeom>
              <a:blipFill>
                <a:blip r:embed="rId5"/>
                <a:stretch>
                  <a:fillRect l="-159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2CF769-AA94-2E41-83A7-9479A34F1E89}"/>
              </a:ext>
            </a:extLst>
          </p:cNvPr>
          <p:cNvSpPr txBox="1"/>
          <p:nvPr/>
        </p:nvSpPr>
        <p:spPr>
          <a:xfrm>
            <a:off x="5763491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45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computable</a:t>
                </a:r>
                <a:r>
                  <a:rPr lang="en-US" sz="2400" dirty="0"/>
                  <a:t> if there is a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halts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on its tape, for all strings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 err="1">
                    <a:solidFill>
                      <a:schemeClr val="tx1"/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mapping-reducible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if there is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a computable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1800493"/>
              </a:xfrm>
              <a:prstGeom prst="rect">
                <a:avLst/>
              </a:prstGeom>
              <a:blipFill>
                <a:blip r:embed="rId3"/>
                <a:stretch>
                  <a:fillRect l="-1040" t="-2703" b="-6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676" y="3070163"/>
            <a:ext cx="1396313" cy="1193026"/>
            <a:chOff x="1729946" y="3731741"/>
            <a:chExt cx="1396313" cy="1025610"/>
          </a:xfrm>
        </p:grpSpPr>
        <p:sp>
          <p:nvSpPr>
            <p:cNvPr id="5" name="Rectangle 4"/>
            <p:cNvSpPr/>
            <p:nvPr/>
          </p:nvSpPr>
          <p:spPr>
            <a:xfrm>
              <a:off x="1729946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83" y="4099268"/>
              <a:ext cx="617838" cy="531341"/>
              <a:chOff x="2119183" y="4099268"/>
              <a:chExt cx="617838" cy="53134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4072429" y="3070163"/>
            <a:ext cx="1396313" cy="1193026"/>
            <a:chOff x="4510699" y="3731741"/>
            <a:chExt cx="1396313" cy="1025610"/>
          </a:xfrm>
        </p:grpSpPr>
        <p:sp>
          <p:nvSpPr>
            <p:cNvPr id="7" name="Rectangle 6"/>
            <p:cNvSpPr/>
            <p:nvPr/>
          </p:nvSpPr>
          <p:spPr>
            <a:xfrm>
              <a:off x="4510699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99936" y="4099268"/>
              <a:ext cx="633794" cy="531341"/>
              <a:chOff x="2119183" y="4099268"/>
              <a:chExt cx="633794" cy="53134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Oval 15"/>
          <p:cNvSpPr/>
          <p:nvPr/>
        </p:nvSpPr>
        <p:spPr>
          <a:xfrm>
            <a:off x="2170361" y="3870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70361" y="33715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Example: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computable reduction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iff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blipFill>
                <a:blip r:embed="rId6"/>
                <a:stretch>
                  <a:fillRect l="-1040" t="-337" b="-6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241430" y="3088128"/>
            <a:ext cx="3074548" cy="1037728"/>
            <a:chOff x="2175328" y="3297448"/>
            <a:chExt cx="3074548" cy="1037728"/>
          </a:xfrm>
        </p:grpSpPr>
        <p:sp>
          <p:nvSpPr>
            <p:cNvPr id="20" name="Oval 19"/>
            <p:cNvSpPr/>
            <p:nvPr/>
          </p:nvSpPr>
          <p:spPr>
            <a:xfrm>
              <a:off x="4496541" y="40800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96541" y="35808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75328" y="3426501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5328" y="3913133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/>
          <p:cNvCxnSpPr/>
          <p:nvPr/>
        </p:nvCxnSpPr>
        <p:spPr>
          <a:xfrm>
            <a:off x="1013552" y="2445745"/>
            <a:ext cx="347014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Recall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  <a:blipFill>
                <a:blip r:embed="rId10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1750F2-00EB-D941-AA32-D35C51209F3C}"/>
              </a:ext>
            </a:extLst>
          </p:cNvPr>
          <p:cNvSpPr txBox="1"/>
          <p:nvPr/>
        </p:nvSpPr>
        <p:spPr>
          <a:xfrm>
            <a:off x="6289964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28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6" grpId="0" animBg="1"/>
      <p:bldP spid="17" grpId="0" animBg="1"/>
      <p:bldP spid="28" grpId="0" uiExpand="1" build="p"/>
      <p:bldP spid="30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Reductions - properties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decidable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Construct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1. 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2.  Run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test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3.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halts then output same result.”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undecidable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T-recognizable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Proof:  Same as above.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4693593"/>
              </a:xfrm>
              <a:prstGeom prst="rect">
                <a:avLst/>
              </a:prstGeom>
              <a:blipFill>
                <a:blip r:embed="rId3"/>
                <a:stretch>
                  <a:fillRect l="-1040" t="-1039" b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329628" y="1605596"/>
            <a:ext cx="3539915" cy="1025610"/>
            <a:chOff x="7394145" y="2692156"/>
            <a:chExt cx="4177066" cy="1025610"/>
          </a:xfrm>
        </p:grpSpPr>
        <p:grpSp>
          <p:nvGrpSpPr>
            <p:cNvPr id="10" name="Group 9"/>
            <p:cNvGrpSpPr/>
            <p:nvPr/>
          </p:nvGrpSpPr>
          <p:grpSpPr>
            <a:xfrm>
              <a:off x="7394145" y="2692156"/>
              <a:ext cx="1396313" cy="1025610"/>
              <a:chOff x="1729946" y="3731741"/>
              <a:chExt cx="1396313" cy="10256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9946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07713" y="4099268"/>
                <a:ext cx="629308" cy="531341"/>
                <a:chOff x="2107713" y="4099268"/>
                <a:chExt cx="629308" cy="531341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Group 14"/>
            <p:cNvGrpSpPr/>
            <p:nvPr/>
          </p:nvGrpSpPr>
          <p:grpSpPr>
            <a:xfrm>
              <a:off x="10174898" y="2692156"/>
              <a:ext cx="1396313" cy="1025610"/>
              <a:chOff x="4510699" y="3731741"/>
              <a:chExt cx="1396313" cy="102561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10699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899936" y="4099268"/>
                <a:ext cx="650235" cy="531341"/>
                <a:chOff x="2119183" y="4099268"/>
                <a:chExt cx="650235" cy="53134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Oval 15"/>
            <p:cNvSpPr/>
            <p:nvPr/>
          </p:nvSpPr>
          <p:spPr>
            <a:xfrm>
              <a:off x="8272830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72830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665112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5112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343899" y="2792408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43899" y="3158390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10574495" y="6350506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9.2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71123" y="3347263"/>
                <a:ext cx="3330173" cy="28062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9.2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What can we conclude?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Check all that apply.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None of the above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23" y="3347263"/>
                <a:ext cx="3330173" cy="2806281"/>
              </a:xfrm>
              <a:prstGeom prst="rect">
                <a:avLst/>
              </a:prstGeom>
              <a:blipFill>
                <a:blip r:embed="rId7"/>
                <a:stretch>
                  <a:fillRect l="-2174" t="-1073" b="-257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CC1813-52FD-DF44-85DC-EE640E79CA9F}"/>
              </a:ext>
            </a:extLst>
          </p:cNvPr>
          <p:cNvSpPr txBox="1"/>
          <p:nvPr/>
        </p:nvSpPr>
        <p:spPr>
          <a:xfrm>
            <a:off x="5555673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592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vs General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954706" cy="4839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Mapping Reducibility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Translate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-questions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-questions.</a:t>
                </a:r>
              </a:p>
              <a:p>
                <a:r>
                  <a:rPr lang="en-US" sz="2400" dirty="0"/>
                  <a:t>- A special type of reducibility</a:t>
                </a:r>
              </a:p>
              <a:p>
                <a:r>
                  <a:rPr lang="en-US" sz="2400" dirty="0"/>
                  <a:t>- Useful to prove T-unrecognizability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(General) Reducibility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solver to solve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 </a:t>
                </a:r>
              </a:p>
              <a:p>
                <a:r>
                  <a:rPr lang="en-US" sz="2400" dirty="0"/>
                  <a:t>- May be conceptually simpler  </a:t>
                </a:r>
              </a:p>
              <a:p>
                <a:r>
                  <a:rPr lang="en-US" sz="2400" dirty="0"/>
                  <a:t>- Useful to prove undecidability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Noteworthy difference: </a:t>
                </a:r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reducible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en-US" sz="2400" dirty="0"/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may not be mapping reducible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/>
                  <a:t>.  </a:t>
                </a:r>
                <a:br>
                  <a:rPr lang="en-US" sz="2400" dirty="0"/>
                </a:br>
                <a:r>
                  <a:rPr lang="en-US" sz="2400" dirty="0"/>
                  <a:t>  For example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954706" cy="4839595"/>
              </a:xfrm>
              <a:prstGeom prst="rect">
                <a:avLst/>
              </a:prstGeom>
              <a:blipFill>
                <a:blip r:embed="rId3"/>
                <a:stretch>
                  <a:fillRect l="-1021" t="-1008" b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89048" y="1675643"/>
            <a:ext cx="3581227" cy="858238"/>
            <a:chOff x="7116152" y="2663415"/>
            <a:chExt cx="4177066" cy="925358"/>
          </a:xfrm>
        </p:grpSpPr>
        <p:grpSp>
          <p:nvGrpSpPr>
            <p:cNvPr id="3" name="Group 2"/>
            <p:cNvGrpSpPr/>
            <p:nvPr/>
          </p:nvGrpSpPr>
          <p:grpSpPr>
            <a:xfrm>
              <a:off x="7116152" y="2663415"/>
              <a:ext cx="4177066" cy="925358"/>
              <a:chOff x="7394145" y="2792408"/>
              <a:chExt cx="4177066" cy="92535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394145" y="2792408"/>
                <a:ext cx="1396313" cy="925358"/>
                <a:chOff x="1729946" y="3831993"/>
                <a:chExt cx="1396313" cy="92535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729946" y="3831993"/>
                  <a:ext cx="139631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119183" y="4099268"/>
                  <a:ext cx="617838" cy="531341"/>
                  <a:chOff x="2119183" y="4099268"/>
                  <a:chExt cx="617838" cy="53134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2157536" y="4144813"/>
                        <a:ext cx="338714" cy="43140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57536" y="4144813"/>
                        <a:ext cx="338714" cy="43140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5" name="Group 14"/>
              <p:cNvGrpSpPr/>
              <p:nvPr/>
            </p:nvGrpSpPr>
            <p:grpSpPr>
              <a:xfrm>
                <a:off x="10174898" y="2792408"/>
                <a:ext cx="1396313" cy="925358"/>
                <a:chOff x="4510699" y="3831993"/>
                <a:chExt cx="1396313" cy="92535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510699" y="3831993"/>
                  <a:ext cx="139631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899936" y="4099268"/>
                  <a:ext cx="668648" cy="531341"/>
                  <a:chOff x="2119183" y="4099268"/>
                  <a:chExt cx="668648" cy="53134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300809" y="4157926"/>
                        <a:ext cx="487022" cy="43140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0809" y="4157926"/>
                        <a:ext cx="487022" cy="43140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6" name="Oval 15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019217" y="3075968"/>
                  <a:ext cx="432651" cy="3982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17" y="3075968"/>
                  <a:ext cx="432651" cy="398216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089048" y="3276199"/>
            <a:ext cx="1917680" cy="1145754"/>
            <a:chOff x="5089048" y="3276199"/>
            <a:chExt cx="1917680" cy="1145754"/>
          </a:xfrm>
        </p:grpSpPr>
        <p:sp>
          <p:nvSpPr>
            <p:cNvPr id="19" name="Rounded Rectangle 18"/>
            <p:cNvSpPr/>
            <p:nvPr/>
          </p:nvSpPr>
          <p:spPr>
            <a:xfrm>
              <a:off x="5089048" y="3276199"/>
              <a:ext cx="1917680" cy="1145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47957" y="3849076"/>
              <a:ext cx="1340767" cy="462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311008" y="3276199"/>
                  <a:ext cx="104407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solver</a:t>
                  </a: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008" y="3276199"/>
                  <a:ext cx="1044072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7576" r="-465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76578" y="3887364"/>
                  <a:ext cx="104407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solver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78" y="3887364"/>
                  <a:ext cx="104407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584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0574495" y="6255913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9.3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80122" y="3191885"/>
                <a:ext cx="3635190" cy="292387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9.3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showed that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T-recognizable then so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the same true if we use general reducibility instead of mapping reducibility?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Yes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22" y="3191885"/>
                <a:ext cx="3635190" cy="2923877"/>
              </a:xfrm>
              <a:prstGeom prst="rect">
                <a:avLst/>
              </a:prstGeom>
              <a:blipFill>
                <a:blip r:embed="rId9"/>
                <a:stretch>
                  <a:fillRect l="-2159" t="-1031" r="-2658" b="-226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44F17A-9A2D-634F-8820-BFEF9EE2D435}"/>
              </a:ext>
            </a:extLst>
          </p:cNvPr>
          <p:cNvSpPr txBox="1"/>
          <p:nvPr/>
        </p:nvSpPr>
        <p:spPr>
          <a:xfrm>
            <a:off x="5818909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226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– Templates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undecidable:</a:t>
                </a:r>
              </a:p>
              <a:p>
                <a:r>
                  <a:rPr lang="en-US" sz="2400" dirty="0"/>
                  <a:t>- Show undecidable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(often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Template:  Assume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                      Construct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deciding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 Contradiction.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T-unrecognizable:</a:t>
                </a:r>
              </a:p>
              <a:p>
                <a:r>
                  <a:rPr lang="en-US" sz="2400" dirty="0"/>
                  <a:t>- Show T-unrecognizable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mapping 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(often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Template:  give reduction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2952027"/>
              </a:xfrm>
              <a:prstGeom prst="rect">
                <a:avLst/>
              </a:prstGeom>
              <a:blipFill>
                <a:blip r:embed="rId3"/>
                <a:stretch>
                  <a:fillRect l="-852" t="-1649" b="-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15234-2C8B-594A-9268-44395DCDD00B}"/>
              </a:ext>
            </a:extLst>
          </p:cNvPr>
          <p:cNvSpPr txBox="1"/>
          <p:nvPr/>
        </p:nvSpPr>
        <p:spPr>
          <a:xfrm>
            <a:off x="5777345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93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382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Proof:  Show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Reduction function: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Explanation: 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  iff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rejects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 iff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3826560"/>
              </a:xfrm>
              <a:prstGeom prst="rect">
                <a:avLst/>
              </a:prstGeom>
              <a:blipFill>
                <a:blip r:embed="rId4"/>
                <a:stretch>
                  <a:fillRect l="-852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06626" y="2644843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Recall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26" y="2644843"/>
                <a:ext cx="4621078" cy="1323439"/>
              </a:xfrm>
              <a:prstGeom prst="rect">
                <a:avLst/>
              </a:prstGeom>
              <a:blipFill>
                <a:blip r:embed="rId5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00709" y="4779223"/>
            <a:ext cx="5283996" cy="1233266"/>
            <a:chOff x="1105788" y="4822777"/>
            <a:chExt cx="5283996" cy="1233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105788" y="4822777"/>
              <a:ext cx="5283996" cy="1233266"/>
              <a:chOff x="7394146" y="2792408"/>
              <a:chExt cx="4177065" cy="92535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394146" y="2792408"/>
                <a:ext cx="1254992" cy="925358"/>
                <a:chOff x="1729947" y="3831993"/>
                <a:chExt cx="1254992" cy="92535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729947" y="3831993"/>
                  <a:ext cx="1254992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982202" y="4099268"/>
                  <a:ext cx="754819" cy="531341"/>
                  <a:chOff x="1982202" y="4099268"/>
                  <a:chExt cx="754819" cy="531341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1982202" y="4099268"/>
                    <a:ext cx="754819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982202" y="4203355"/>
                        <a:ext cx="509665" cy="3274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TM</m:t>
                                  </m:r>
                                </m:e>
                              </m:ba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2202" y="4203355"/>
                        <a:ext cx="509665" cy="32744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0337358" y="2792408"/>
                <a:ext cx="1233853" cy="925358"/>
                <a:chOff x="4673159" y="3831993"/>
                <a:chExt cx="1233853" cy="92535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673159" y="3831993"/>
                  <a:ext cx="123385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899935" y="4099268"/>
                  <a:ext cx="775962" cy="531341"/>
                  <a:chOff x="2119182" y="4099268"/>
                  <a:chExt cx="775962" cy="531341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2119182" y="4099268"/>
                    <a:ext cx="775962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457362" y="4188583"/>
                        <a:ext cx="352790" cy="30021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TM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362" y="4188583"/>
                        <a:ext cx="352790" cy="3002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246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9" name="Oval 28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575690" y="5378857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690" y="5378857"/>
                  <a:ext cx="37093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9B084A-8AEF-494F-936F-EE2D3596684C}"/>
              </a:ext>
            </a:extLst>
          </p:cNvPr>
          <p:cNvSpPr txBox="1"/>
          <p:nvPr/>
        </p:nvSpPr>
        <p:spPr>
          <a:xfrm>
            <a:off x="6386945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69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102B3-43F9-4631-A0F4-312785D05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52FD0-9361-4863-9C95-33299724FA59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8F5EF24C-BA90-476E-8DD3-7251252170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28013</TotalTime>
  <Words>1559</Words>
  <Application>Microsoft Macintosh PowerPoint</Application>
  <PresentationFormat>Widescreen</PresentationFormat>
  <Paragraphs>198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9: Reducibility </dc:title>
  <dc:subject/>
  <dc:creator>Michael Sipser</dc:creator>
  <cp:keywords/>
  <dc:description/>
  <cp:lastModifiedBy>Microsoft Office User</cp:lastModifiedBy>
  <cp:revision>606</cp:revision>
  <dcterms:created xsi:type="dcterms:W3CDTF">2020-08-09T18:24:17Z</dcterms:created>
  <dcterms:modified xsi:type="dcterms:W3CDTF">2021-02-15T22:56:47Z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