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9" r:id="rId5"/>
    <p:sldId id="470" r:id="rId6"/>
    <p:sldId id="464" r:id="rId7"/>
    <p:sldId id="472" r:id="rId8"/>
    <p:sldId id="473" r:id="rId9"/>
    <p:sldId id="474" r:id="rId10"/>
    <p:sldId id="475" r:id="rId11"/>
    <p:sldId id="476" r:id="rId12"/>
    <p:sldId id="463" r:id="rId13"/>
    <p:sldId id="480" r:id="rId14"/>
    <p:sldId id="479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F49A"/>
    <a:srgbClr val="FF9A8F"/>
    <a:srgbClr val="4C0000"/>
    <a:srgbClr val="760000"/>
    <a:srgbClr val="3F601A"/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860" autoAdjust="0"/>
    <p:restoredTop sz="94894" autoAdjust="0"/>
  </p:normalViewPr>
  <p:slideViewPr>
    <p:cSldViewPr snapToGrid="0">
      <p:cViewPr varScale="1">
        <p:scale>
          <a:sx n="92" d="100"/>
          <a:sy n="92" d="100"/>
        </p:scale>
        <p:origin x="35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63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9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9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58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80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8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87A478C-5B96-204B-A634-F7BCB54DAA75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9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852" y="1227612"/>
                <a:ext cx="4443673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Last time:  </a:t>
                </a:r>
                <a:br>
                  <a:rPr lang="en-US" sz="2800" baseline="0" dirty="0">
                    <a:solidFill>
                      <a:schemeClr val="tx1"/>
                    </a:solidFill>
                  </a:rPr>
                </a:br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REX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</m:oMath>
                </a14:m>
                <a:r>
                  <a:rPr lang="en-US" sz="2400" dirty="0"/>
                  <a:t> is EXPSPACE-complete </a:t>
                </a:r>
              </a:p>
              <a:p>
                <a:r>
                  <a:rPr lang="en-US" sz="2400" dirty="0"/>
                  <a:t>-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REX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↑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400" dirty="0"/>
                  <a:t> PSPACE</a:t>
                </a:r>
              </a:p>
              <a:p>
                <a:r>
                  <a:rPr lang="en-US" sz="2400" dirty="0"/>
                  <a:t>- Oracles and P versus NP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Today: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(Sipser §10.2) </a:t>
                </a:r>
                <a:b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Probabilistic computation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The class BPP</a:t>
                </a:r>
              </a:p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 Branching programs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52" y="1227612"/>
                <a:ext cx="4443673" cy="3323987"/>
              </a:xfrm>
              <a:prstGeom prst="rect">
                <a:avLst/>
              </a:prstGeom>
              <a:blipFill>
                <a:blip r:embed="rId3"/>
                <a:stretch>
                  <a:fillRect l="-2881" t="-1648" b="-3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60D2CB-44DA-9249-9CD7-F593C28496CA}"/>
              </a:ext>
            </a:extLst>
          </p:cNvPr>
          <p:cNvSpPr txBox="1"/>
          <p:nvPr/>
        </p:nvSpPr>
        <p:spPr>
          <a:xfrm>
            <a:off x="5442155" y="6356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98084" y="2511112"/>
            <a:ext cx="1946730" cy="3906843"/>
            <a:chOff x="835824" y="1600830"/>
            <a:chExt cx="1946730" cy="3906843"/>
          </a:xfrm>
        </p:grpSpPr>
        <p:sp>
          <p:nvSpPr>
            <p:cNvPr id="3" name="Oval 2"/>
            <p:cNvSpPr/>
            <p:nvPr/>
          </p:nvSpPr>
          <p:spPr>
            <a:xfrm>
              <a:off x="1589078" y="1623159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609269" y="160148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269" y="1601480"/>
                  <a:ext cx="460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/>
            <p:cNvSpPr/>
            <p:nvPr/>
          </p:nvSpPr>
          <p:spPr>
            <a:xfrm>
              <a:off x="907864" y="3200655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7938" y="318949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938" y="3189498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2293247" y="3200655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279400" y="318016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400" y="3180163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 flipH="1">
              <a:off x="1174750" y="1966952"/>
              <a:ext cx="463502" cy="124932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940671" y="1969333"/>
              <a:ext cx="488204" cy="12501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262177" y="1600830"/>
              <a:ext cx="354570" cy="128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515043" y="197890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96240" y="1973571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955301" y="5105406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8735" y="5100578"/>
              <a:ext cx="37221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0 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340684" y="5105406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90775" y="5100578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1271588" y="3571875"/>
              <a:ext cx="1119187" cy="15644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231106" y="3557588"/>
              <a:ext cx="1166813" cy="16049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102519" y="3607594"/>
              <a:ext cx="30956" cy="14954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493169" y="3607594"/>
              <a:ext cx="47625" cy="15001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835824" y="3548290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329767" y="345261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93692" y="358750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056879" y="344978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Non-Boolean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6864" y="977068"/>
                <a:ext cx="665317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Use the </a:t>
                </a:r>
                <a:r>
                  <a:rPr lang="en-US" sz="2000" dirty="0" err="1"/>
                  <a:t>arithmetized</a:t>
                </a:r>
                <a:r>
                  <a:rPr lang="en-US" sz="2000" dirty="0"/>
                  <a:t> interpretation of the BP’s computation to define its operation on non-Boolean inputs.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Example: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dirty="0" smtClean="0"/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dirty="0" smtClean="0"/>
                      <m:t>3</m:t>
                    </m:r>
                  </m:oMath>
                </a14:m>
                <a:r>
                  <a:rPr lang="en-US" sz="2000" dirty="0"/>
                  <a:t>    Output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−7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4" y="977068"/>
                <a:ext cx="6653172" cy="1169551"/>
              </a:xfrm>
              <a:prstGeom prst="rect">
                <a:avLst/>
              </a:prstGeom>
              <a:blipFill>
                <a:blip r:embed="rId5"/>
                <a:stretch>
                  <a:fillRect l="-916" t="-260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5158683" y="2474019"/>
            <a:ext cx="5276757" cy="1372706"/>
            <a:chOff x="5158683" y="2474019"/>
            <a:chExt cx="5276757" cy="1372706"/>
          </a:xfrm>
        </p:grpSpPr>
        <p:grpSp>
          <p:nvGrpSpPr>
            <p:cNvPr id="20" name="Group 19"/>
            <p:cNvGrpSpPr/>
            <p:nvPr/>
          </p:nvGrpSpPr>
          <p:grpSpPr>
            <a:xfrm>
              <a:off x="5158683" y="2474019"/>
              <a:ext cx="2628796" cy="1372706"/>
              <a:chOff x="5158683" y="2474019"/>
              <a:chExt cx="2628796" cy="1372706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6098953" y="2606406"/>
                <a:ext cx="1385214" cy="1240319"/>
                <a:chOff x="4424822" y="4083842"/>
                <a:chExt cx="1385214" cy="1240319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4941408" y="4124687"/>
                  <a:ext cx="402267" cy="40226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4947834" y="4083842"/>
                      <a:ext cx="458908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a14:m>
                      <a:r>
                        <a:rPr lang="en-US" sz="20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68" name="Rectangle 6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47834" y="4083842"/>
                      <a:ext cx="458908" cy="400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9" name="Straight Arrow Connector 68"/>
                <p:cNvCxnSpPr>
                  <a:stCxn id="67" idx="3"/>
                </p:cNvCxnSpPr>
                <p:nvPr/>
              </p:nvCxnSpPr>
              <p:spPr>
                <a:xfrm flipH="1">
                  <a:off x="4424822" y="4468043"/>
                  <a:ext cx="575497" cy="85611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stCxn id="67" idx="5"/>
                </p:cNvCxnSpPr>
                <p:nvPr/>
              </p:nvCxnSpPr>
              <p:spPr>
                <a:xfrm>
                  <a:off x="5284764" y="4468043"/>
                  <a:ext cx="525272" cy="85611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ectangle 70"/>
                <p:cNvSpPr/>
                <p:nvPr/>
              </p:nvSpPr>
              <p:spPr>
                <a:xfrm>
                  <a:off x="4876077" y="4444863"/>
                  <a:ext cx="2888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/>
                    <a:t>0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5139770" y="4437676"/>
                  <a:ext cx="2888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/>
                    <a:t>1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6328900" y="2474019"/>
                    <a:ext cx="39132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8900" y="2474019"/>
                    <a:ext cx="391325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5158683" y="3112014"/>
                    <a:ext cx="132459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(1−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8683" y="3112014"/>
                    <a:ext cx="1324593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7123515" y="3104699"/>
                    <a:ext cx="66396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Rectangl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3515" y="3104699"/>
                    <a:ext cx="663964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7783572" y="2601451"/>
              <a:ext cx="2651868" cy="1245274"/>
              <a:chOff x="7683448" y="2259535"/>
              <a:chExt cx="2651868" cy="124527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776026" y="2341686"/>
                <a:ext cx="1580103" cy="1163123"/>
                <a:chOff x="6430422" y="3796594"/>
                <a:chExt cx="1580103" cy="1163123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7038954" y="4557450"/>
                  <a:ext cx="402267" cy="40226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Arrow Connector 63"/>
                <p:cNvCxnSpPr>
                  <a:endCxn id="63" idx="7"/>
                </p:cNvCxnSpPr>
                <p:nvPr/>
              </p:nvCxnSpPr>
              <p:spPr>
                <a:xfrm flipH="1">
                  <a:off x="7382310" y="3796594"/>
                  <a:ext cx="628215" cy="819767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 flipH="1">
                  <a:off x="7223999" y="3796594"/>
                  <a:ext cx="679" cy="75880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endCxn id="63" idx="1"/>
                </p:cNvCxnSpPr>
                <p:nvPr/>
              </p:nvCxnSpPr>
              <p:spPr>
                <a:xfrm>
                  <a:off x="6430422" y="3796594"/>
                  <a:ext cx="667443" cy="819767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7683448" y="2476154"/>
                    <a:ext cx="498726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3448" y="2476154"/>
                    <a:ext cx="498726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8172819" y="2259535"/>
                    <a:ext cx="504689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2819" y="2259535"/>
                    <a:ext cx="504689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8970904" y="2536430"/>
                    <a:ext cx="504689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0904" y="2536430"/>
                    <a:ext cx="504689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8699227" y="3020666"/>
                    <a:ext cx="1636089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9227" y="3020666"/>
                    <a:ext cx="1636089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3" name="Rectangle 72"/>
          <p:cNvSpPr/>
          <p:nvPr/>
        </p:nvSpPr>
        <p:spPr>
          <a:xfrm>
            <a:off x="2690107" y="231043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26864" y="3272833"/>
                <a:ext cx="1697816" cy="369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−1=1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</m:e>
                      </m:d>
                    </m:oMath>
                  </m:oMathPara>
                </a14:m>
                <a:br>
                  <a:rPr lang="en-US" b="0" dirty="0">
                    <a:solidFill>
                      <a:srgbClr val="FFFF00"/>
                    </a:solidFill>
                  </a:rPr>
                </a:br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4" y="3272833"/>
                <a:ext cx="1697816" cy="3693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2900153" y="3242323"/>
                <a:ext cx="1115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53" y="3242323"/>
                <a:ext cx="111524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3423465" y="394656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465" y="3946561"/>
                <a:ext cx="36580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17997" y="5916180"/>
                <a:ext cx="11993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8=2+6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97" y="5916180"/>
                <a:ext cx="119936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222016" y="4799082"/>
                <a:ext cx="17359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16" y="4799082"/>
                <a:ext cx="173592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reeform 78"/>
          <p:cNvSpPr/>
          <p:nvPr/>
        </p:nvSpPr>
        <p:spPr>
          <a:xfrm>
            <a:off x="1464958" y="5124450"/>
            <a:ext cx="998548" cy="558396"/>
          </a:xfrm>
          <a:custGeom>
            <a:avLst/>
            <a:gdLst>
              <a:gd name="connsiteX0" fmla="*/ 0 w 666750"/>
              <a:gd name="connsiteY0" fmla="*/ 314325 h 314325"/>
              <a:gd name="connsiteX1" fmla="*/ 428625 w 666750"/>
              <a:gd name="connsiteY1" fmla="*/ 190500 h 314325"/>
              <a:gd name="connsiteX2" fmla="*/ 666750 w 666750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314325">
                <a:moveTo>
                  <a:pt x="0" y="314325"/>
                </a:moveTo>
                <a:cubicBezTo>
                  <a:pt x="158750" y="278606"/>
                  <a:pt x="317500" y="242887"/>
                  <a:pt x="428625" y="190500"/>
                </a:cubicBezTo>
                <a:cubicBezTo>
                  <a:pt x="539750" y="138113"/>
                  <a:pt x="603250" y="69056"/>
                  <a:pt x="666750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107370" y="5498180"/>
                <a:ext cx="14006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−3=</m:t>
                      </m:r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0" y="5498180"/>
                <a:ext cx="140060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3412839" y="5378717"/>
                <a:ext cx="14168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39" y="5378717"/>
                <a:ext cx="141680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3162358" y="4768445"/>
                <a:ext cx="18380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58" y="4768445"/>
                <a:ext cx="183809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Freeform 82"/>
          <p:cNvSpPr/>
          <p:nvPr/>
        </p:nvSpPr>
        <p:spPr>
          <a:xfrm flipH="1">
            <a:off x="2702929" y="5144762"/>
            <a:ext cx="913941" cy="437518"/>
          </a:xfrm>
          <a:custGeom>
            <a:avLst/>
            <a:gdLst>
              <a:gd name="connsiteX0" fmla="*/ 0 w 666750"/>
              <a:gd name="connsiteY0" fmla="*/ 314325 h 314325"/>
              <a:gd name="connsiteX1" fmla="*/ 428625 w 666750"/>
              <a:gd name="connsiteY1" fmla="*/ 190500 h 314325"/>
              <a:gd name="connsiteX2" fmla="*/ 666750 w 666750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314325">
                <a:moveTo>
                  <a:pt x="0" y="314325"/>
                </a:moveTo>
                <a:cubicBezTo>
                  <a:pt x="158750" y="278606"/>
                  <a:pt x="317500" y="242887"/>
                  <a:pt x="428625" y="190500"/>
                </a:cubicBezTo>
                <a:cubicBezTo>
                  <a:pt x="539750" y="138113"/>
                  <a:pt x="603250" y="69056"/>
                  <a:pt x="666750" y="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1241857" y="3934813"/>
                <a:ext cx="437800" cy="369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br>
                  <a:rPr lang="en-US" b="0" dirty="0">
                    <a:solidFill>
                      <a:srgbClr val="FFFF00"/>
                    </a:solidFill>
                  </a:rPr>
                </a:br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857" y="3934813"/>
                <a:ext cx="437800" cy="369397"/>
              </a:xfrm>
              <a:prstGeom prst="rect">
                <a:avLst/>
              </a:prstGeom>
              <a:blipFill>
                <a:blip r:embed="rId22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3467545" y="5916180"/>
                <a:ext cx="2101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=−7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545" y="5916180"/>
                <a:ext cx="210192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4101416" y="2116560"/>
            <a:ext cx="3074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Recall labeling rules: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328900" y="4126557"/>
                <a:ext cx="5348627" cy="2145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Revised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ROBP</m:t>
                    </m:r>
                  </m:oMath>
                </a14:m>
                <a:r>
                  <a:rPr lang="en-US" sz="2000" dirty="0"/>
                  <a:t>: 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1.  Pick a random </a:t>
                </a:r>
                <a:r>
                  <a:rPr lang="en-US" sz="2000" i="1" dirty="0"/>
                  <a:t>non-Boolean</a:t>
                </a:r>
                <a:r>
                  <a:rPr lang="en-US" sz="2000" dirty="0"/>
                  <a:t> input assignment. </a:t>
                </a:r>
              </a:p>
              <a:p>
                <a:r>
                  <a:rPr lang="en-US" sz="2000" dirty="0"/>
                  <a:t>  2. 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on that assignment.</a:t>
                </a:r>
              </a:p>
              <a:p>
                <a:r>
                  <a:rPr lang="en-US" sz="2000" dirty="0"/>
                  <a:t>  3.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disagree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       If they agree then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FFFF00"/>
                    </a:solidFill>
                  </a:rPr>
                  <a:t>Correctness proof…   after Thanksgiving.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900" y="4126557"/>
                <a:ext cx="5348627" cy="2145908"/>
              </a:xfrm>
              <a:prstGeom prst="rect">
                <a:avLst/>
              </a:prstGeom>
              <a:blipFill>
                <a:blip r:embed="rId24"/>
                <a:stretch>
                  <a:fillRect l="-1139" t="-1705" r="-1936" b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/>
          <p:cNvSpPr/>
          <p:nvPr/>
        </p:nvSpPr>
        <p:spPr>
          <a:xfrm>
            <a:off x="10500156" y="6412658"/>
            <a:ext cx="139646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23.3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050454" y="3987791"/>
                <a:ext cx="5840899" cy="22313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23.3</a:t>
                </a:r>
              </a:p>
              <a:p>
                <a:r>
                  <a:rPr lang="en-US" sz="2000" dirty="0"/>
                  <a:t>What is the output for this branching program using the </a:t>
                </a:r>
                <a:r>
                  <a:rPr lang="en-US" sz="2000" dirty="0" err="1"/>
                  <a:t>arithmetized</a:t>
                </a:r>
                <a:r>
                  <a:rPr lang="en-US" sz="2000" dirty="0"/>
                  <a:t> interpretation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000" dirty="0"/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54" y="3987791"/>
                <a:ext cx="5840899" cy="2231380"/>
              </a:xfrm>
              <a:prstGeom prst="rect">
                <a:avLst/>
              </a:prstGeom>
              <a:blipFill>
                <a:blip r:embed="rId25"/>
                <a:stretch>
                  <a:fillRect l="-1349" t="-1344" b="-349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355623" y="1726367"/>
            <a:ext cx="1830655" cy="452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60CB1-AB4F-FA48-BB33-4B7E51E04C49}"/>
              </a:ext>
            </a:extLst>
          </p:cNvPr>
          <p:cNvSpPr txBox="1"/>
          <p:nvPr/>
        </p:nvSpPr>
        <p:spPr>
          <a:xfrm>
            <a:off x="5456903" y="6518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7503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73" grpId="0"/>
      <p:bldP spid="74" grpId="0"/>
      <p:bldP spid="75" grpId="0"/>
      <p:bldP spid="76" grpId="0"/>
      <p:bldP spid="77" grpId="0"/>
      <p:bldP spid="78" grpId="0"/>
      <p:bldP spid="79" grpId="0" animBg="1"/>
      <p:bldP spid="80" grpId="0"/>
      <p:bldP spid="81" grpId="0"/>
      <p:bldP spid="82" grpId="0"/>
      <p:bldP spid="83" grpId="0" animBg="1"/>
      <p:bldP spid="84" grpId="0"/>
      <p:bldP spid="85" grpId="0"/>
      <p:bldP spid="86" grpId="0" uiExpand="1" build="p"/>
      <p:bldP spid="14" grpId="0" build="p"/>
      <p:bldP spid="87" grpId="0" animBg="1"/>
      <p:bldP spid="88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0261" y="1617154"/>
                <a:ext cx="9567186" cy="307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Defined probabilistic Turing machines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Defined the class BPP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Sketched the amplification lemma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Introduced branching programs and read-once branching programs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Started the proof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ROBP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BPP 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Introduced the </a:t>
                </a:r>
                <a:r>
                  <a:rPr lang="en-US" sz="2400" dirty="0" err="1"/>
                  <a:t>arithmetization</a:t>
                </a:r>
                <a:r>
                  <a:rPr lang="en-US" sz="2400" dirty="0"/>
                  <a:t> method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1" y="1617154"/>
                <a:ext cx="9567186" cy="3078728"/>
              </a:xfrm>
              <a:prstGeom prst="rect">
                <a:avLst/>
              </a:prstGeom>
              <a:blipFill>
                <a:blip r:embed="rId3"/>
                <a:stretch>
                  <a:fillRect l="-1019" t="-1782" b="-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CF22D-C22A-D84E-BCCF-EE15F01BF146}"/>
              </a:ext>
            </a:extLst>
          </p:cNvPr>
          <p:cNvSpPr txBox="1"/>
          <p:nvPr/>
        </p:nvSpPr>
        <p:spPr>
          <a:xfrm>
            <a:off x="5958348" y="60615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5199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539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-1" y="0"/>
            <a:ext cx="805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Probabilistic TMs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472" y="1075613"/>
            <a:ext cx="819742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Defn:  </a:t>
            </a:r>
            <a:r>
              <a:rPr lang="en-US" sz="2400" dirty="0"/>
              <a:t>A </a:t>
            </a:r>
            <a:r>
              <a:rPr lang="en-US" sz="2400" u="sng" dirty="0"/>
              <a:t>probabilistic Turing machine</a:t>
            </a:r>
            <a:r>
              <a:rPr lang="en-US" sz="2400" dirty="0"/>
              <a:t> (PTM) is a variant of a NTM where each computation step has 1 or 2 possible choices.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508864" y="2121694"/>
            <a:ext cx="1438999" cy="1026873"/>
            <a:chOff x="508864" y="2121694"/>
            <a:chExt cx="1438999" cy="1026873"/>
          </a:xfrm>
        </p:grpSpPr>
        <p:grpSp>
          <p:nvGrpSpPr>
            <p:cNvPr id="94" name="Group 93"/>
            <p:cNvGrpSpPr/>
            <p:nvPr/>
          </p:nvGrpSpPr>
          <p:grpSpPr>
            <a:xfrm>
              <a:off x="1787611" y="2121694"/>
              <a:ext cx="160252" cy="1026873"/>
              <a:chOff x="1787611" y="2121694"/>
              <a:chExt cx="160252" cy="102687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787611" y="2560012"/>
                <a:ext cx="160252" cy="1502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/>
              <p:cNvCxnSpPr>
                <a:stCxn id="48" idx="0"/>
              </p:cNvCxnSpPr>
              <p:nvPr/>
            </p:nvCxnSpPr>
            <p:spPr>
              <a:xfrm flipV="1">
                <a:off x="1867737" y="2121694"/>
                <a:ext cx="0" cy="438318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1867737" y="2710249"/>
                <a:ext cx="0" cy="438318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Rectangle 90"/>
            <p:cNvSpPr/>
            <p:nvPr/>
          </p:nvSpPr>
          <p:spPr>
            <a:xfrm>
              <a:off x="508864" y="2340853"/>
              <a:ext cx="12787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/>
                <a:t>deterministic</a:t>
              </a:r>
            </a:p>
            <a:p>
              <a:pPr algn="r"/>
              <a:r>
                <a:rPr lang="en-US" sz="1600" dirty="0"/>
                <a:t>step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547938" y="2121694"/>
            <a:ext cx="3292965" cy="997744"/>
            <a:chOff x="3157538" y="2121694"/>
            <a:chExt cx="3292965" cy="997744"/>
          </a:xfrm>
        </p:grpSpPr>
        <p:grpSp>
          <p:nvGrpSpPr>
            <p:cNvPr id="95" name="Group 94"/>
            <p:cNvGrpSpPr/>
            <p:nvPr/>
          </p:nvGrpSpPr>
          <p:grpSpPr>
            <a:xfrm>
              <a:off x="3157538" y="2121694"/>
              <a:ext cx="520784" cy="997744"/>
              <a:chOff x="3157538" y="2121694"/>
              <a:chExt cx="520784" cy="997744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337804" y="2560012"/>
                <a:ext cx="160252" cy="1502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 flipV="1">
                <a:off x="3417930" y="2121694"/>
                <a:ext cx="0" cy="438318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endCxn id="80" idx="3"/>
              </p:cNvCxnSpPr>
              <p:nvPr/>
            </p:nvCxnSpPr>
            <p:spPr>
              <a:xfrm flipV="1">
                <a:off x="3157538" y="2688247"/>
                <a:ext cx="203734" cy="431191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endCxn id="80" idx="5"/>
              </p:cNvCxnSpPr>
              <p:nvPr/>
            </p:nvCxnSpPr>
            <p:spPr>
              <a:xfrm flipH="1" flipV="1">
                <a:off x="3474588" y="2688247"/>
                <a:ext cx="203734" cy="431191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 w="sm" len="med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Rectangle 91"/>
            <p:cNvSpPr/>
            <p:nvPr/>
          </p:nvSpPr>
          <p:spPr>
            <a:xfrm>
              <a:off x="3606583" y="2340853"/>
              <a:ext cx="284392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coin flip step - </a:t>
              </a:r>
            </a:p>
            <a:p>
              <a:r>
                <a:rPr lang="en-US" sz="1600" dirty="0"/>
                <a:t>each choice has 50% probability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29555" y="2868197"/>
            <a:ext cx="2667228" cy="1899865"/>
            <a:chOff x="6145006" y="1466664"/>
            <a:chExt cx="2667228" cy="1899865"/>
          </a:xfrm>
        </p:grpSpPr>
        <p:grpSp>
          <p:nvGrpSpPr>
            <p:cNvPr id="21" name="Group 20"/>
            <p:cNvGrpSpPr/>
            <p:nvPr/>
          </p:nvGrpSpPr>
          <p:grpSpPr>
            <a:xfrm>
              <a:off x="7329423" y="1466664"/>
              <a:ext cx="1482811" cy="1559285"/>
              <a:chOff x="7329423" y="1466664"/>
              <a:chExt cx="1482811" cy="1559285"/>
            </a:xfrm>
          </p:grpSpPr>
          <p:sp>
            <p:nvSpPr>
              <p:cNvPr id="2" name="Isosceles Triangle 1"/>
              <p:cNvSpPr/>
              <p:nvPr/>
            </p:nvSpPr>
            <p:spPr>
              <a:xfrm>
                <a:off x="7329423" y="1466664"/>
                <a:ext cx="1482811" cy="1559285"/>
              </a:xfrm>
              <a:prstGeom prst="triangle">
                <a:avLst>
                  <a:gd name="adj" fmla="val 49444"/>
                </a:avLst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7990703" y="1466664"/>
                <a:ext cx="130925" cy="1489814"/>
                <a:chOff x="7990703" y="1466664"/>
                <a:chExt cx="130925" cy="1489814"/>
              </a:xfrm>
            </p:grpSpPr>
            <p:cxnSp>
              <p:nvCxnSpPr>
                <p:cNvPr id="4" name="Straight Arrow Connector 3"/>
                <p:cNvCxnSpPr>
                  <a:stCxn id="2" idx="0"/>
                </p:cNvCxnSpPr>
                <p:nvPr/>
              </p:nvCxnSpPr>
              <p:spPr>
                <a:xfrm flipH="1">
                  <a:off x="7990703" y="1466664"/>
                  <a:ext cx="71881" cy="280031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7992598" y="1740345"/>
                  <a:ext cx="81451" cy="186793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7992598" y="1921769"/>
                  <a:ext cx="81451" cy="284606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7993488" y="2199606"/>
                  <a:ext cx="94325" cy="205457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8026643" y="2387799"/>
                  <a:ext cx="61171" cy="198688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8026643" y="2569223"/>
                  <a:ext cx="94325" cy="205457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8060457" y="2757790"/>
                  <a:ext cx="61171" cy="198688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/>
              <p:cNvCxnSpPr/>
              <p:nvPr/>
            </p:nvCxnSpPr>
            <p:spPr>
              <a:xfrm>
                <a:off x="8070828" y="1917205"/>
                <a:ext cx="125435" cy="11824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>
                <a:off x="7846219" y="2195584"/>
                <a:ext cx="144485" cy="159915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8087813" y="2394568"/>
                <a:ext cx="125435" cy="11824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7664464" y="3027975"/>
                  <a:ext cx="91300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branch </a:t>
                  </a:r>
                  <a14:m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sz="16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4464" y="3027975"/>
                  <a:ext cx="913007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3333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6145006" y="1729210"/>
                  <a:ext cx="168744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dirty="0"/>
                    <a:t>computation tree </a:t>
                  </a:r>
                  <a:br>
                    <a:rPr lang="en-US" sz="1600" dirty="0"/>
                  </a:br>
                  <a:r>
                    <a:rPr lang="en-US" sz="1600" dirty="0"/>
                    <a:t>for </a:t>
                  </a:r>
                  <a14:m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1600" dirty="0"/>
                    <a:t> on </a:t>
                  </a:r>
                  <a14:m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006" y="1729210"/>
                  <a:ext cx="1687449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1444" t="-3125" r="-1444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146473" y="3288309"/>
                <a:ext cx="5904132" cy="16367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Pr[ branch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has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coin flips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 err="1"/>
                  <a:t>Pr</a:t>
                </a:r>
                <a:r>
                  <a:rPr lang="en-US" sz="2000" dirty="0"/>
                  <a:t>[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3000"/>
                  </a:spcBef>
                </a:pPr>
                <a:r>
                  <a:rPr lang="en-US" sz="2000" dirty="0" err="1"/>
                  <a:t>Pr</a:t>
                </a:r>
                <a:r>
                  <a:rPr lang="en-US" sz="2000" dirty="0"/>
                  <a:t>[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rejects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 </m:t>
                    </m:r>
                  </m:oMath>
                </a14:m>
                <a:r>
                  <a:rPr lang="en-US" sz="2000" dirty="0"/>
                  <a:t>Pr[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] 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73" y="3288309"/>
                <a:ext cx="5904132" cy="1636730"/>
              </a:xfrm>
              <a:prstGeom prst="rect">
                <a:avLst/>
              </a:prstGeom>
              <a:blipFill>
                <a:blip r:embed="rId5"/>
                <a:stretch>
                  <a:fillRect l="-1032" t="-1487" b="-5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051143" y="3609142"/>
                <a:ext cx="2522164" cy="873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000" b="0" i="1" baseline="-25000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US" sz="2000" b="0" i="0" baseline="-2500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2000" b="0" i="0" baseline="-25000" dirty="0" smtClean="0">
                              <a:latin typeface="Cambria Math" panose="02040503050406030204" pitchFamily="18" charset="0"/>
                            </a:rPr>
                            <m:t>accepts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⁡[ 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branch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143" y="3609142"/>
                <a:ext cx="2522164" cy="873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46472" y="5016854"/>
                <a:ext cx="7859045" cy="13234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Defn: 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 say PTM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decides language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with error probability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if for every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  </a:t>
                </a:r>
                <a:r>
                  <a:rPr lang="en-US" sz="2000" dirty="0" err="1"/>
                  <a:t>Pr</a:t>
                </a:r>
                <a:r>
                  <a:rPr lang="en-US" sz="2000" dirty="0"/>
                  <a:t>[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gives the wrong answer about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</a:t>
                </a:r>
                <a:r>
                  <a:rPr lang="en-US" sz="2000" i="1" dirty="0"/>
                  <a:t>i.e.,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Pr[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rejects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Pr[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]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72" y="5016854"/>
                <a:ext cx="7859045" cy="1323439"/>
              </a:xfrm>
              <a:prstGeom prst="rect">
                <a:avLst/>
              </a:prstGeom>
              <a:blipFill>
                <a:blip r:embed="rId7"/>
                <a:stretch>
                  <a:fillRect l="-776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200400" y="5346700"/>
            <a:ext cx="4399413" cy="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10A00-5D65-9049-8BD7-DBAC25947692}"/>
              </a:ext>
            </a:extLst>
          </p:cNvPr>
          <p:cNvSpPr txBox="1"/>
          <p:nvPr/>
        </p:nvSpPr>
        <p:spPr>
          <a:xfrm>
            <a:off x="5707626" y="6253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897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uiExpand="1" build="p"/>
      <p:bldP spid="23" grpId="0"/>
      <p:bldP spid="52" grpId="0" uiExpand="1" build="p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3837" y="1670123"/>
                <a:ext cx="9836987" cy="3841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:r>
                  <a:rPr lang="en-US" sz="2400" dirty="0"/>
                  <a:t>BPP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some poly-time PTM decides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with error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/>
                  <a:t> }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b="1" dirty="0"/>
                  <a:t>Amplification lemma:</a:t>
                </a:r>
                <a:r>
                  <a:rPr lang="en-US" sz="2400" dirty="0"/>
                  <a:t>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a poly-time PTM with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skw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then, </a:t>
                </a:r>
                <a:br>
                  <a:rPr lang="en-US" sz="2400" dirty="0"/>
                </a:br>
                <a:r>
                  <a:rPr lang="en-US" sz="2400" dirty="0"/>
                  <a:t>for any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, there is an </a:t>
                </a:r>
                <a:r>
                  <a:rPr lang="en-US" sz="2400"/>
                  <a:t>equivalent poly-time </a:t>
                </a:r>
                <a:r>
                  <a:rPr lang="en-US" sz="2400" dirty="0"/>
                  <a:t>PTM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with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  </a:t>
                </a:r>
              </a:p>
              <a:p>
                <a:r>
                  <a:rPr lang="en-US" sz="2400" dirty="0"/>
                  <a:t>Can strengthen to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oly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Proof idea: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 “On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1.  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times and output the majority response.”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Details:  </a:t>
                </a:r>
                <a:r>
                  <a:rPr lang="en-US" sz="2400" dirty="0"/>
                  <a:t>Calculation to obtain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and the improved error probability.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Significance:  </a:t>
                </a:r>
                <a:r>
                  <a:rPr lang="en-US" sz="2400" dirty="0"/>
                  <a:t>Can make the error probability so small it is negligible.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37" y="1670123"/>
                <a:ext cx="9836987" cy="3841436"/>
              </a:xfrm>
              <a:prstGeom prst="rect">
                <a:avLst/>
              </a:prstGeom>
              <a:blipFill>
                <a:blip r:embed="rId3"/>
                <a:stretch>
                  <a:fillRect l="-992" t="-15079" r="-248" b="-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-1" y="0"/>
            <a:ext cx="805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Class BPP</a:t>
            </a:r>
          </a:p>
        </p:txBody>
      </p:sp>
      <p:sp>
        <p:nvSpPr>
          <p:cNvPr id="25" name="Isosceles Triangle 2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B00D74-D442-C44F-805E-19E6D8B06B7A}"/>
              </a:ext>
            </a:extLst>
          </p:cNvPr>
          <p:cNvSpPr txBox="1"/>
          <p:nvPr/>
        </p:nvSpPr>
        <p:spPr>
          <a:xfrm>
            <a:off x="5043948" y="6282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124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0432" y="0"/>
            <a:ext cx="6654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NP and BPP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40133" y="1504811"/>
                <a:ext cx="23995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Computation trees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33" y="1504811"/>
                <a:ext cx="2399577" cy="707886"/>
              </a:xfrm>
              <a:prstGeom prst="rect">
                <a:avLst/>
              </a:prstGeom>
              <a:blipFill>
                <a:blip r:embed="rId3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72473" y="1202025"/>
            <a:ext cx="3098696" cy="2659380"/>
            <a:chOff x="792661" y="1202025"/>
            <a:chExt cx="3098696" cy="26593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92661" y="2346900"/>
                  <a:ext cx="13176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661" y="2346900"/>
                  <a:ext cx="131766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2675936" y="1202025"/>
              <a:ext cx="577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257165" y="3522851"/>
                  <a:ext cx="139386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96F49A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a14:m>
                  <a:r>
                    <a:rPr lang="en-US" sz="1600" dirty="0">
                      <a:solidFill>
                        <a:srgbClr val="96F49A"/>
                      </a:solidFill>
                    </a:rPr>
                    <a:t> accepting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165" y="3522851"/>
                  <a:ext cx="1393862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Isosceles Triangle 6"/>
            <p:cNvSpPr/>
            <p:nvPr/>
          </p:nvSpPr>
          <p:spPr>
            <a:xfrm>
              <a:off x="2016837" y="1760220"/>
              <a:ext cx="1874520" cy="1711600"/>
            </a:xfrm>
            <a:prstGeom prst="triangle">
              <a:avLst/>
            </a:prstGeom>
            <a:solidFill>
              <a:srgbClr val="4C0000"/>
            </a:solidFill>
            <a:ln w="19050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81490" y="1775935"/>
              <a:ext cx="130925" cy="1636397"/>
              <a:chOff x="8031007" y="1709277"/>
              <a:chExt cx="130925" cy="1489814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8031007" y="1709277"/>
                <a:ext cx="71881" cy="280031"/>
              </a:xfrm>
              <a:prstGeom prst="straightConnector1">
                <a:avLst/>
              </a:prstGeom>
              <a:ln w="6350">
                <a:solidFill>
                  <a:srgbClr val="92D05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8032902" y="1982958"/>
                <a:ext cx="81451" cy="186793"/>
              </a:xfrm>
              <a:prstGeom prst="straightConnector1">
                <a:avLst/>
              </a:prstGeom>
              <a:ln w="6350">
                <a:solidFill>
                  <a:srgbClr val="92D05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8032902" y="2164382"/>
                <a:ext cx="81451" cy="284606"/>
              </a:xfrm>
              <a:prstGeom prst="straightConnector1">
                <a:avLst/>
              </a:prstGeom>
              <a:ln w="6350">
                <a:solidFill>
                  <a:srgbClr val="92D05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8033792" y="2442219"/>
                <a:ext cx="94325" cy="205457"/>
              </a:xfrm>
              <a:prstGeom prst="straightConnector1">
                <a:avLst/>
              </a:prstGeom>
              <a:ln w="6350">
                <a:solidFill>
                  <a:srgbClr val="92D05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8066947" y="2630412"/>
                <a:ext cx="61171" cy="198688"/>
              </a:xfrm>
              <a:prstGeom prst="straightConnector1">
                <a:avLst/>
              </a:prstGeom>
              <a:ln w="6350">
                <a:solidFill>
                  <a:srgbClr val="92D05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8066947" y="2811836"/>
                <a:ext cx="94325" cy="205457"/>
              </a:xfrm>
              <a:prstGeom prst="straightConnector1">
                <a:avLst/>
              </a:prstGeom>
              <a:ln w="6350">
                <a:solidFill>
                  <a:srgbClr val="92D05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>
                <a:off x="8100761" y="3000403"/>
                <a:ext cx="61171" cy="198688"/>
              </a:xfrm>
              <a:prstGeom prst="straightConnector1">
                <a:avLst/>
              </a:prstGeom>
              <a:ln w="6350">
                <a:solidFill>
                  <a:srgbClr val="92D05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/>
          <p:cNvGrpSpPr/>
          <p:nvPr/>
        </p:nvGrpSpPr>
        <p:grpSpPr>
          <a:xfrm>
            <a:off x="4182255" y="4130434"/>
            <a:ext cx="3188905" cy="2088165"/>
            <a:chOff x="4902443" y="4130434"/>
            <a:chExt cx="3188905" cy="2088165"/>
          </a:xfrm>
        </p:grpSpPr>
        <p:sp>
          <p:nvSpPr>
            <p:cNvPr id="6" name="Isosceles Triangle 5"/>
            <p:cNvSpPr/>
            <p:nvPr/>
          </p:nvSpPr>
          <p:spPr>
            <a:xfrm>
              <a:off x="5962585" y="4168445"/>
              <a:ext cx="1874520" cy="1711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6" idx="0"/>
            </p:cNvCxnSpPr>
            <p:nvPr/>
          </p:nvCxnSpPr>
          <p:spPr>
            <a:xfrm flipH="1">
              <a:off x="6381087" y="4168445"/>
              <a:ext cx="518758" cy="171160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902443" y="5880045"/>
              <a:ext cx="143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6F49A"/>
                  </a:solidFill>
                </a:rPr>
                <a:t>Few accepting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9870" y="5880045"/>
              <a:ext cx="1521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9A8F"/>
                  </a:solidFill>
                </a:rPr>
                <a:t>Many rejecting</a:t>
              </a:r>
            </a:p>
          </p:txBody>
        </p:sp>
        <p:sp>
          <p:nvSpPr>
            <p:cNvPr id="33" name="Isosceles Triangle 32"/>
            <p:cNvSpPr/>
            <p:nvPr/>
          </p:nvSpPr>
          <p:spPr>
            <a:xfrm rot="7123140">
              <a:off x="5623123" y="4916867"/>
              <a:ext cx="1946000" cy="373133"/>
            </a:xfrm>
            <a:prstGeom prst="triangle">
              <a:avLst>
                <a:gd name="adj" fmla="val 89692"/>
              </a:avLst>
            </a:prstGeom>
            <a:solidFill>
              <a:srgbClr val="3F601A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6389433" y="4160477"/>
              <a:ext cx="1447671" cy="1719568"/>
            </a:xfrm>
            <a:prstGeom prst="triangle">
              <a:avLst>
                <a:gd name="adj" fmla="val 35642"/>
              </a:avLst>
            </a:prstGeom>
            <a:solidFill>
              <a:srgbClr val="4C0000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039600" y="1202025"/>
            <a:ext cx="2668307" cy="2862447"/>
            <a:chOff x="5759788" y="1202025"/>
            <a:chExt cx="2668307" cy="2862447"/>
          </a:xfrm>
        </p:grpSpPr>
        <p:sp>
          <p:nvSpPr>
            <p:cNvPr id="3" name="TextBox 2"/>
            <p:cNvSpPr txBox="1"/>
            <p:nvPr/>
          </p:nvSpPr>
          <p:spPr>
            <a:xfrm>
              <a:off x="6569870" y="1202025"/>
              <a:ext cx="741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BPP</a:t>
              </a:r>
            </a:p>
          </p:txBody>
        </p:sp>
        <p:sp>
          <p:nvSpPr>
            <p:cNvPr id="2" name="Isosceles Triangle 1"/>
            <p:cNvSpPr/>
            <p:nvPr/>
          </p:nvSpPr>
          <p:spPr>
            <a:xfrm>
              <a:off x="5962585" y="1760220"/>
              <a:ext cx="1874520" cy="17116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2" idx="0"/>
            </p:cNvCxnSpPr>
            <p:nvPr/>
          </p:nvCxnSpPr>
          <p:spPr>
            <a:xfrm>
              <a:off x="6899845" y="1760220"/>
              <a:ext cx="479462" cy="171160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59788" y="3508007"/>
              <a:ext cx="1493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6F49A"/>
                  </a:solidFill>
                </a:rPr>
                <a:t>Many accepting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37274" y="3479697"/>
              <a:ext cx="990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9A8F"/>
                  </a:solidFill>
                </a:rPr>
                <a:t>Few </a:t>
              </a:r>
              <a:br>
                <a:rPr lang="en-US" sz="1600" dirty="0">
                  <a:solidFill>
                    <a:srgbClr val="FF9A8F"/>
                  </a:solidFill>
                </a:rPr>
              </a:br>
              <a:r>
                <a:rPr lang="en-US" sz="1600" dirty="0">
                  <a:solidFill>
                    <a:srgbClr val="FF9A8F"/>
                  </a:solidFill>
                </a:rPr>
                <a:t>rejecting</a:t>
              </a:r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5980919" y="1752343"/>
              <a:ext cx="1398388" cy="1708285"/>
            </a:xfrm>
            <a:prstGeom prst="triangle">
              <a:avLst>
                <a:gd name="adj" fmla="val 66347"/>
              </a:avLst>
            </a:prstGeom>
            <a:solidFill>
              <a:srgbClr val="3F601A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3678383" flipV="1">
              <a:off x="6254272" y="2525476"/>
              <a:ext cx="1900470" cy="390704"/>
            </a:xfrm>
            <a:prstGeom prst="triangle">
              <a:avLst>
                <a:gd name="adj" fmla="val 88722"/>
              </a:avLst>
            </a:prstGeom>
            <a:solidFill>
              <a:srgbClr val="4C0000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473" y="4168445"/>
            <a:ext cx="3098696" cy="2050154"/>
            <a:chOff x="792661" y="4168445"/>
            <a:chExt cx="3098696" cy="2050154"/>
          </a:xfrm>
        </p:grpSpPr>
        <p:sp>
          <p:nvSpPr>
            <p:cNvPr id="8" name="Isosceles Triangle 7"/>
            <p:cNvSpPr/>
            <p:nvPr/>
          </p:nvSpPr>
          <p:spPr>
            <a:xfrm>
              <a:off x="2016837" y="4168445"/>
              <a:ext cx="1874520" cy="1711600"/>
            </a:xfrm>
            <a:prstGeom prst="triangle">
              <a:avLst/>
            </a:prstGeom>
            <a:solidFill>
              <a:srgbClr val="4C0000"/>
            </a:solidFill>
            <a:ln w="19050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43040" y="5880045"/>
              <a:ext cx="12221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9A8F"/>
                  </a:solidFill>
                </a:rPr>
                <a:t>all rejecting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92661" y="4820206"/>
                  <a:ext cx="13176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661" y="4820206"/>
                  <a:ext cx="131766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Arrow Connector 13"/>
          <p:cNvCxnSpPr/>
          <p:nvPr/>
        </p:nvCxnSpPr>
        <p:spPr>
          <a:xfrm flipH="1">
            <a:off x="3355702" y="2253257"/>
            <a:ext cx="297651" cy="335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755038" y="2257023"/>
            <a:ext cx="306195" cy="3314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23.1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983184" y="3508007"/>
                <a:ext cx="4099989" cy="261610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23.1</a:t>
                </a:r>
              </a:p>
              <a:p>
                <a:r>
                  <a:rPr lang="en-US" sz="2000" dirty="0"/>
                  <a:t>Which of these are known to be true?</a:t>
                </a:r>
              </a:p>
              <a:p>
                <a:r>
                  <a:rPr lang="en-US" sz="2000" dirty="0"/>
                  <a:t>Check all that apply.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BPP is closed under union.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BPP is closed under complement.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000" dirty="0"/>
                  <a:t> BPP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BPP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000" dirty="0"/>
                  <a:t> PSPACE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184" y="3508007"/>
                <a:ext cx="4099989" cy="2616101"/>
              </a:xfrm>
              <a:prstGeom prst="rect">
                <a:avLst/>
              </a:prstGeom>
              <a:blipFill>
                <a:blip r:embed="rId7"/>
                <a:stretch>
                  <a:fillRect l="-1917" t="-1147" r="-1032" b="-2523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DAD47C2-3EC4-994F-A373-540BF5FE5B72}"/>
              </a:ext>
            </a:extLst>
          </p:cNvPr>
          <p:cNvSpPr txBox="1"/>
          <p:nvPr/>
        </p:nvSpPr>
        <p:spPr>
          <a:xfrm>
            <a:off x="5574890" y="6445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584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sosceles Triangle 7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  Branching Programs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8615" y="1253031"/>
                <a:ext cx="8722867" cy="4862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Defn: </a:t>
                </a:r>
                <a:r>
                  <a:rPr lang="en-US" sz="2000" dirty="0"/>
                  <a:t>  A </a:t>
                </a:r>
                <a:r>
                  <a:rPr lang="en-US" sz="2000" u="sng" dirty="0"/>
                  <a:t>branching program</a:t>
                </a:r>
                <a:r>
                  <a:rPr lang="en-US" sz="2000" dirty="0"/>
                  <a:t> (BP) is a directed, acyclic (no cycles) graph that has</a:t>
                </a:r>
              </a:p>
              <a:p>
                <a:r>
                  <a:rPr lang="en-US" sz="2000" dirty="0"/>
                  <a:t> 1.  </a:t>
                </a:r>
                <a:r>
                  <a:rPr lang="en-US" sz="2000" i="1" dirty="0"/>
                  <a:t>Query nodes</a:t>
                </a:r>
                <a:r>
                  <a:rPr lang="en-US" sz="2000" dirty="0"/>
                  <a:t> labeled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having two outgoing edges labeled 0 and 1.</a:t>
                </a:r>
              </a:p>
              <a:p>
                <a:r>
                  <a:rPr lang="en-US" sz="2000" dirty="0"/>
                  <a:t> 2.  </a:t>
                </a:r>
                <a:r>
                  <a:rPr lang="en-US" sz="2000" i="1" dirty="0"/>
                  <a:t>Two output nodes</a:t>
                </a:r>
                <a:r>
                  <a:rPr lang="en-US" sz="2000" dirty="0"/>
                  <a:t> labeled 0 and 1 and having no outgoing edges.</a:t>
                </a:r>
              </a:p>
              <a:p>
                <a:r>
                  <a:rPr lang="en-US" sz="2000" dirty="0"/>
                  <a:t> 3.  A designated </a:t>
                </a:r>
                <a:r>
                  <a:rPr lang="en-US" sz="2000" i="1" dirty="0"/>
                  <a:t>start node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BP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with query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describes a Boolean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→{0,</m:t>
                    </m:r>
                    <m:r>
                      <m:rPr>
                        <m:nor/>
                      </m:rPr>
                      <a:rPr lang="en-US" sz="2000" dirty="0"/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Follow the path designated by the query nodes’ outgoing edges </a:t>
                </a:r>
                <a:br>
                  <a:rPr lang="en-US" sz="2000" dirty="0"/>
                </a:br>
                <a:r>
                  <a:rPr lang="en-US" sz="2000" dirty="0"/>
                  <a:t>from the start note until reach an output node.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Example: 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/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/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/>
                      <m:t>1</m:t>
                    </m:r>
                  </m:oMath>
                </a14:m>
                <a:r>
                  <a:rPr lang="en-US" sz="2000" dirty="0"/>
                  <a:t> we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dirty="0"/>
                          <m:t>101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 </m:t>
                    </m:r>
                  </m:oMath>
                </a14:m>
                <a:r>
                  <a:rPr lang="en-US" sz="2000" dirty="0"/>
                  <a:t>output.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BPs are </a:t>
                </a:r>
                <a:r>
                  <a:rPr lang="en-US" sz="2000" i="1" dirty="0"/>
                  <a:t>equivalent</a:t>
                </a:r>
                <a:r>
                  <a:rPr lang="en-US" sz="2000" dirty="0"/>
                  <a:t> if they describe the same Boolean function.</a:t>
                </a:r>
              </a:p>
              <a:p>
                <a:r>
                  <a:rPr lang="en-US" sz="2000" b="1" dirty="0"/>
                  <a:t>Defn: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BP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/>
                  <a:t>are equivalent BPs (written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 }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Theorem: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BP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err="1"/>
                  <a:t>coNP</a:t>
                </a:r>
                <a:r>
                  <a:rPr lang="en-US" sz="2000" dirty="0"/>
                  <a:t>-complete  (on pset 6)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BP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BPP ?  Unknown. That would imply NP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000" dirty="0"/>
                  <a:t> BPP and would be surprising!</a:t>
                </a:r>
              </a:p>
              <a:p>
                <a:r>
                  <a:rPr lang="en-US" sz="2000" dirty="0"/>
                  <a:t>Instead, consider a restricted problem.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3031"/>
                <a:ext cx="8722867" cy="4862870"/>
              </a:xfrm>
              <a:prstGeom prst="rect">
                <a:avLst/>
              </a:prstGeom>
              <a:blipFill>
                <a:blip r:embed="rId3"/>
                <a:stretch>
                  <a:fillRect l="-699" t="-753" b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8340836" y="3113809"/>
            <a:ext cx="3372783" cy="2665168"/>
            <a:chOff x="5376721" y="3755822"/>
            <a:chExt cx="3372783" cy="2665168"/>
          </a:xfrm>
        </p:grpSpPr>
        <p:sp>
          <p:nvSpPr>
            <p:cNvPr id="3" name="Oval 2"/>
            <p:cNvSpPr/>
            <p:nvPr/>
          </p:nvSpPr>
          <p:spPr>
            <a:xfrm>
              <a:off x="6849307" y="3778151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749520" y="3767236"/>
                  <a:ext cx="601840" cy="48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520" y="3767236"/>
                  <a:ext cx="601840" cy="4824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>
            <a:xfrm>
              <a:off x="5463924" y="513675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5376721" y="5099918"/>
                  <a:ext cx="608791" cy="48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721" y="5099918"/>
                  <a:ext cx="608791" cy="4824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/>
            <p:cNvSpPr/>
            <p:nvPr/>
          </p:nvSpPr>
          <p:spPr>
            <a:xfrm>
              <a:off x="6849307" y="513675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770097" y="5120695"/>
                  <a:ext cx="601840" cy="48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097" y="5120695"/>
                  <a:ext cx="601840" cy="4824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/>
            <p:cNvSpPr/>
            <p:nvPr/>
          </p:nvSpPr>
          <p:spPr>
            <a:xfrm>
              <a:off x="8234690" y="513675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8140713" y="5107781"/>
                  <a:ext cx="608791" cy="48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0713" y="5107781"/>
                  <a:ext cx="608791" cy="4824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6169185" y="447082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6069398" y="4450328"/>
                  <a:ext cx="608791" cy="48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398" y="4450328"/>
                  <a:ext cx="608791" cy="4824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7554568" y="447082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7454781" y="4451542"/>
                  <a:ext cx="608791" cy="48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4781" y="4451542"/>
                  <a:ext cx="608791" cy="4824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/>
            <p:cNvSpPr/>
            <p:nvPr/>
          </p:nvSpPr>
          <p:spPr>
            <a:xfrm>
              <a:off x="6169185" y="6014686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554568" y="6014686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6500901" y="4121944"/>
              <a:ext cx="397580" cy="38880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7203885" y="4806233"/>
              <a:ext cx="387751" cy="39812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5808389" y="4819398"/>
              <a:ext cx="417473" cy="3932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6492658" y="5502944"/>
              <a:ext cx="427151" cy="5432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7899537" y="5518495"/>
              <a:ext cx="424061" cy="53737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200900" y="4124325"/>
              <a:ext cx="424533" cy="397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6572490" y="5412745"/>
              <a:ext cx="1654689" cy="74647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31" idx="1"/>
            </p:cNvCxnSpPr>
            <p:nvPr/>
          </p:nvCxnSpPr>
          <p:spPr>
            <a:xfrm>
              <a:off x="7946078" y="4819398"/>
              <a:ext cx="347523" cy="3762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5785853" y="5499852"/>
              <a:ext cx="453832" cy="55983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5860228" y="5409635"/>
              <a:ext cx="1695121" cy="73714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7194553" y="5506054"/>
              <a:ext cx="432334" cy="54119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522406" y="3755822"/>
              <a:ext cx="354570" cy="128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532056" y="4812455"/>
              <a:ext cx="363907" cy="37634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6579431" y="397161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239857" y="396459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70550" y="4642770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9757" y="4636826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239858" y="4643798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974175" y="4628988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602313" y="5515933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993364" y="5219076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615359" y="5337883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218885" y="5323135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844817" y="5207485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205983" y="5544778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222795" y="6020880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600854" y="6009790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sp>
        <p:nvSpPr>
          <p:cNvPr id="134" name="Rectangle 133"/>
          <p:cNvSpPr/>
          <p:nvPr/>
        </p:nvSpPr>
        <p:spPr>
          <a:xfrm>
            <a:off x="1803890" y="5353467"/>
            <a:ext cx="6655459" cy="38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332235" y="3729251"/>
            <a:ext cx="3595980" cy="301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C7004E-3888-7C41-AE22-36402DC4887F}"/>
              </a:ext>
            </a:extLst>
          </p:cNvPr>
          <p:cNvSpPr txBox="1"/>
          <p:nvPr/>
        </p:nvSpPr>
        <p:spPr>
          <a:xfrm>
            <a:off x="5456903" y="6135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5573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" grpId="0" uiExpand="1" build="p"/>
      <p:bldP spid="134" grpId="0" animBg="1"/>
      <p:bldP spid="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Read-once Branching Programs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8616" y="1253031"/>
                <a:ext cx="8878014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</a:t>
                </a:r>
                <a:r>
                  <a:rPr lang="en-US" sz="2400" dirty="0"/>
                  <a:t>  A BP is </a:t>
                </a:r>
                <a:r>
                  <a:rPr lang="en-US" sz="2400" u="sng" dirty="0"/>
                  <a:t>read-once</a:t>
                </a:r>
                <a:r>
                  <a:rPr lang="en-US" sz="2400" dirty="0"/>
                  <a:t> if it never queries a variable more than once </a:t>
                </a:r>
                <a:br>
                  <a:rPr lang="en-US" sz="2400" dirty="0"/>
                </a:br>
                <a:r>
                  <a:rPr lang="en-US" sz="2400" dirty="0"/>
                  <a:t>on any path from the start node to an output.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Defn: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ROB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are equivalent read-once BPs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Theorem: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ROBP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BPP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253031"/>
                <a:ext cx="8878014" cy="1877437"/>
              </a:xfrm>
              <a:prstGeom prst="rect">
                <a:avLst/>
              </a:prstGeom>
              <a:blipFill>
                <a:blip r:embed="rId3"/>
                <a:stretch>
                  <a:fillRect l="-1030" t="-2597" r="-480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7747000" y="2812494"/>
            <a:ext cx="3372783" cy="2665168"/>
            <a:chOff x="5376721" y="3755822"/>
            <a:chExt cx="3372783" cy="2665168"/>
          </a:xfrm>
        </p:grpSpPr>
        <p:sp>
          <p:nvSpPr>
            <p:cNvPr id="3" name="Oval 2"/>
            <p:cNvSpPr/>
            <p:nvPr/>
          </p:nvSpPr>
          <p:spPr>
            <a:xfrm>
              <a:off x="6849307" y="3778151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749520" y="3767236"/>
                  <a:ext cx="601840" cy="48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520" y="3767236"/>
                  <a:ext cx="601840" cy="4824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>
            <a:xfrm>
              <a:off x="5463924" y="513675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5376721" y="5099918"/>
                  <a:ext cx="608791" cy="48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721" y="5099918"/>
                  <a:ext cx="608791" cy="4824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/>
            <p:cNvSpPr/>
            <p:nvPr/>
          </p:nvSpPr>
          <p:spPr>
            <a:xfrm>
              <a:off x="6849307" y="513675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770097" y="5120695"/>
                  <a:ext cx="601840" cy="48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097" y="5120695"/>
                  <a:ext cx="601840" cy="4824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/>
            <p:cNvSpPr/>
            <p:nvPr/>
          </p:nvSpPr>
          <p:spPr>
            <a:xfrm>
              <a:off x="8234690" y="513675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8140713" y="5107781"/>
                  <a:ext cx="608791" cy="48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0713" y="5107781"/>
                  <a:ext cx="608791" cy="4824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/>
            <p:nvPr/>
          </p:nvSpPr>
          <p:spPr>
            <a:xfrm>
              <a:off x="6169185" y="447082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6069398" y="4450328"/>
                  <a:ext cx="608791" cy="48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398" y="4450328"/>
                  <a:ext cx="608791" cy="4824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7554568" y="447082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7454781" y="4451542"/>
                  <a:ext cx="608791" cy="482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4781" y="4451542"/>
                  <a:ext cx="608791" cy="4824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/>
            <p:cNvSpPr/>
            <p:nvPr/>
          </p:nvSpPr>
          <p:spPr>
            <a:xfrm>
              <a:off x="6169185" y="6014686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554568" y="6014686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6500901" y="4121944"/>
              <a:ext cx="397580" cy="38880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7203885" y="4806233"/>
              <a:ext cx="387751" cy="39812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5808389" y="4819398"/>
              <a:ext cx="417473" cy="3932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6492658" y="5502944"/>
              <a:ext cx="427151" cy="5432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7899537" y="5518495"/>
              <a:ext cx="424061" cy="53737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200900" y="4124325"/>
              <a:ext cx="424533" cy="397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6572490" y="5412745"/>
              <a:ext cx="1654689" cy="74647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31" idx="1"/>
            </p:cNvCxnSpPr>
            <p:nvPr/>
          </p:nvCxnSpPr>
          <p:spPr>
            <a:xfrm>
              <a:off x="7946078" y="4819398"/>
              <a:ext cx="347523" cy="37626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5785853" y="5499852"/>
              <a:ext cx="453832" cy="55983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5860228" y="5409635"/>
              <a:ext cx="1695121" cy="73714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7194553" y="5506054"/>
              <a:ext cx="432334" cy="54119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522406" y="3755822"/>
              <a:ext cx="354570" cy="128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532056" y="4812455"/>
              <a:ext cx="363907" cy="37634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6579431" y="397161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239857" y="396459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70550" y="4642770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9757" y="4636826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239858" y="4643798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974175" y="4628988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602313" y="5515933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993364" y="5219076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615359" y="5337883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218885" y="5323135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844817" y="5207485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205983" y="5544778"/>
              <a:ext cx="394053" cy="48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222795" y="6020880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600854" y="6009790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9170733" y="2784472"/>
            <a:ext cx="508000" cy="508000"/>
          </a:xfrm>
          <a:prstGeom prst="ellipse">
            <a:avLst/>
          </a:prstGeom>
          <a:noFill/>
          <a:ln w="28575">
            <a:solidFill>
              <a:srgbClr val="FF9A8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9170733" y="4140555"/>
            <a:ext cx="508000" cy="508000"/>
          </a:xfrm>
          <a:prstGeom prst="ellipse">
            <a:avLst/>
          </a:prstGeom>
          <a:noFill/>
          <a:ln w="28575">
            <a:solidFill>
              <a:srgbClr val="FF9A8F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74465" y="5541093"/>
            <a:ext cx="2015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9A8F"/>
                </a:solidFill>
              </a:rPr>
              <a:t>Not read-once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23.2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533400" y="3402386"/>
                <a:ext cx="6669365" cy="25391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23.2</a:t>
                </a:r>
              </a:p>
              <a:p>
                <a:r>
                  <a:rPr lang="en-US" sz="2000" dirty="0"/>
                  <a:t>Assuming (as we will show)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ROBP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BPP, </a:t>
                </a:r>
                <a:br>
                  <a:rPr lang="en-US" sz="2000" dirty="0"/>
                </a:br>
                <a:r>
                  <a:rPr lang="en-US" sz="2000" dirty="0"/>
                  <a:t>can we use that to show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BP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BPP by converting </a:t>
                </a:r>
                <a:br>
                  <a:rPr lang="en-US" sz="2000" dirty="0"/>
                </a:br>
                <a:r>
                  <a:rPr lang="en-US" sz="2000" dirty="0"/>
                  <a:t>branching programs to read-once branching programs?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Yes, there is no need to re-read inputs.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No, we cannot do that conversion in general.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No, the conversion is possible but not in polynomial-time.</a:t>
                </a:r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402386"/>
                <a:ext cx="6669365" cy="2539157"/>
              </a:xfrm>
              <a:prstGeom prst="rect">
                <a:avLst/>
              </a:prstGeom>
              <a:blipFill>
                <a:blip r:embed="rId10"/>
                <a:stretch>
                  <a:fillRect l="-1182" t="-1182" b="-283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87235C6-04F4-F241-9C6F-3236431606B0}"/>
              </a:ext>
            </a:extLst>
          </p:cNvPr>
          <p:cNvSpPr txBox="1"/>
          <p:nvPr/>
        </p:nvSpPr>
        <p:spPr>
          <a:xfrm>
            <a:off x="5353665" y="6282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750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6" grpId="0" animBg="1"/>
      <p:bldP spid="154" grpId="0" animBg="1"/>
      <p:bldP spid="17" grpId="0"/>
      <p:bldP spid="155" grpId="0" animBg="1"/>
      <p:bldP spid="1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sosceles Triangle 7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ROBP</m:t>
                    </m:r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BPP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747000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8616" y="1253031"/>
                <a:ext cx="8452026" cy="4924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ROBP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BPP </a:t>
                </a:r>
              </a:p>
              <a:p>
                <a:r>
                  <a:rPr lang="en-US" sz="2000" dirty="0"/>
                  <a:t>Proof attempt: 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1.  Pick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random input assignments and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on each one.</a:t>
                </a:r>
              </a:p>
              <a:p>
                <a:r>
                  <a:rPr lang="en-US" sz="2000" dirty="0"/>
                  <a:t>  2.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ever disagree on those assignments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       If they always agree on those assignments then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What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to chose?  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then they always agree so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Pr[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]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1</a:t>
                </a:r>
              </a:p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≢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then want  </a:t>
                </a:r>
                <a:r>
                  <a:rPr lang="en-US" sz="2000" dirty="0" err="1"/>
                  <a:t>Pr</a:t>
                </a:r>
                <a:r>
                  <a:rPr lang="en-US" sz="2000" dirty="0"/>
                  <a:t>[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]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so want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Pr[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]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 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may disagree rarely, say in 1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/>
                  <a:t> possible assignments.</a:t>
                </a:r>
              </a:p>
              <a:p>
                <a:r>
                  <a:rPr lang="en-US" sz="2000" dirty="0"/>
                  <a:t>That would require exponentially many samples to have a good chance of finding a disagreeing assignment and thus would require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But then this algorithm would use exponential time.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FFFF00"/>
                    </a:solidFill>
                  </a:rPr>
                  <a:t>Try a different idea:  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on </a:t>
                </a:r>
                <a:r>
                  <a:rPr lang="en-US" sz="2000" u="sng" dirty="0">
                    <a:solidFill>
                      <a:srgbClr val="FFFF00"/>
                    </a:solidFill>
                  </a:rPr>
                  <a:t>non-Boolean inputs</a:t>
                </a:r>
                <a:r>
                  <a:rPr lang="en-US" sz="2000" dirty="0">
                    <a:solidFill>
                      <a:srgbClr val="FFFF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253031"/>
                <a:ext cx="8452026" cy="4924425"/>
              </a:xfrm>
              <a:prstGeom prst="rect">
                <a:avLst/>
              </a:prstGeom>
              <a:blipFill>
                <a:blip r:embed="rId4"/>
                <a:stretch>
                  <a:fillRect l="-1081" t="-991" b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8601012" y="3013510"/>
            <a:ext cx="1611846" cy="2267730"/>
            <a:chOff x="3540461" y="3932392"/>
            <a:chExt cx="1611846" cy="2267730"/>
          </a:xfrm>
        </p:grpSpPr>
        <p:grpSp>
          <p:nvGrpSpPr>
            <p:cNvPr id="12" name="Group 11"/>
            <p:cNvGrpSpPr/>
            <p:nvPr/>
          </p:nvGrpSpPr>
          <p:grpSpPr>
            <a:xfrm>
              <a:off x="3645702" y="3949237"/>
              <a:ext cx="1506605" cy="2250885"/>
              <a:chOff x="3645702" y="3949237"/>
              <a:chExt cx="1506605" cy="2250885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4275745" y="4298900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4215860" y="4252982"/>
                    <a:ext cx="344453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5860" y="4252982"/>
                    <a:ext cx="344453" cy="2539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Oval 129"/>
              <p:cNvSpPr/>
              <p:nvPr/>
            </p:nvSpPr>
            <p:spPr>
              <a:xfrm>
                <a:off x="3947031" y="4633679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4616610" y="4633679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947031" y="5754427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4616610" y="5754427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 flipH="1">
                <a:off x="4107355" y="4465061"/>
                <a:ext cx="192157" cy="18791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 flipH="1">
                <a:off x="4447119" y="4795790"/>
                <a:ext cx="187407" cy="19241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4445676" y="4466212"/>
                <a:ext cx="205184" cy="19220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4759267" y="4813664"/>
                <a:ext cx="89608" cy="15932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>
                <a:off x="4117749" y="4288108"/>
                <a:ext cx="171370" cy="622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4122413" y="4798797"/>
                <a:ext cx="175883" cy="1818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ectangle 147"/>
              <p:cNvSpPr/>
              <p:nvPr/>
            </p:nvSpPr>
            <p:spPr>
              <a:xfrm>
                <a:off x="4083784" y="4358545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4429214" y="4347902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927488" y="5725476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589411" y="5725476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3645702" y="3949237"/>
                <a:ext cx="1506605" cy="2250885"/>
              </a:xfrm>
              <a:custGeom>
                <a:avLst/>
                <a:gdLst>
                  <a:gd name="connsiteX0" fmla="*/ 25093 w 1709911"/>
                  <a:gd name="connsiteY0" fmla="*/ 2023261 h 2246528"/>
                  <a:gd name="connsiteX1" fmla="*/ 706130 w 1709911"/>
                  <a:gd name="connsiteY1" fmla="*/ 203986 h 2246528"/>
                  <a:gd name="connsiteX2" fmla="*/ 1034743 w 1709911"/>
                  <a:gd name="connsiteY2" fmla="*/ 246848 h 2246528"/>
                  <a:gd name="connsiteX3" fmla="*/ 1682443 w 1709911"/>
                  <a:gd name="connsiteY3" fmla="*/ 2018498 h 2246528"/>
                  <a:gd name="connsiteX4" fmla="*/ 25093 w 1709911"/>
                  <a:gd name="connsiteY4" fmla="*/ 2023261 h 2246528"/>
                  <a:gd name="connsiteX0" fmla="*/ 25093 w 1709911"/>
                  <a:gd name="connsiteY0" fmla="*/ 2023261 h 2246528"/>
                  <a:gd name="connsiteX1" fmla="*/ 706130 w 1709911"/>
                  <a:gd name="connsiteY1" fmla="*/ 203986 h 2246528"/>
                  <a:gd name="connsiteX2" fmla="*/ 1034743 w 1709911"/>
                  <a:gd name="connsiteY2" fmla="*/ 246848 h 2246528"/>
                  <a:gd name="connsiteX3" fmla="*/ 1682443 w 1709911"/>
                  <a:gd name="connsiteY3" fmla="*/ 2018498 h 2246528"/>
                  <a:gd name="connsiteX4" fmla="*/ 25093 w 1709911"/>
                  <a:gd name="connsiteY4" fmla="*/ 2023261 h 2246528"/>
                  <a:gd name="connsiteX0" fmla="*/ 28679 w 1713497"/>
                  <a:gd name="connsiteY0" fmla="*/ 1990138 h 2213405"/>
                  <a:gd name="connsiteX1" fmla="*/ 709716 w 1713497"/>
                  <a:gd name="connsiteY1" fmla="*/ 170863 h 2213405"/>
                  <a:gd name="connsiteX2" fmla="*/ 1038329 w 1713497"/>
                  <a:gd name="connsiteY2" fmla="*/ 213725 h 2213405"/>
                  <a:gd name="connsiteX3" fmla="*/ 1686029 w 1713497"/>
                  <a:gd name="connsiteY3" fmla="*/ 1985375 h 2213405"/>
                  <a:gd name="connsiteX4" fmla="*/ 28679 w 1713497"/>
                  <a:gd name="connsiteY4" fmla="*/ 1990138 h 2213405"/>
                  <a:gd name="connsiteX0" fmla="*/ 25238 w 1710056"/>
                  <a:gd name="connsiteY0" fmla="*/ 1967863 h 2191130"/>
                  <a:gd name="connsiteX1" fmla="*/ 706275 w 1710056"/>
                  <a:gd name="connsiteY1" fmla="*/ 148588 h 2191130"/>
                  <a:gd name="connsiteX2" fmla="*/ 1034888 w 1710056"/>
                  <a:gd name="connsiteY2" fmla="*/ 191450 h 2191130"/>
                  <a:gd name="connsiteX3" fmla="*/ 1682588 w 1710056"/>
                  <a:gd name="connsiteY3" fmla="*/ 1963100 h 2191130"/>
                  <a:gd name="connsiteX4" fmla="*/ 25238 w 1710056"/>
                  <a:gd name="connsiteY4" fmla="*/ 1967863 h 2191130"/>
                  <a:gd name="connsiteX0" fmla="*/ 25238 w 1710056"/>
                  <a:gd name="connsiteY0" fmla="*/ 1924643 h 2147910"/>
                  <a:gd name="connsiteX1" fmla="*/ 706275 w 1710056"/>
                  <a:gd name="connsiteY1" fmla="*/ 105368 h 2147910"/>
                  <a:gd name="connsiteX2" fmla="*/ 1034888 w 1710056"/>
                  <a:gd name="connsiteY2" fmla="*/ 148230 h 2147910"/>
                  <a:gd name="connsiteX3" fmla="*/ 1682588 w 1710056"/>
                  <a:gd name="connsiteY3" fmla="*/ 1919880 h 2147910"/>
                  <a:gd name="connsiteX4" fmla="*/ 25238 w 1710056"/>
                  <a:gd name="connsiteY4" fmla="*/ 1924643 h 2147910"/>
                  <a:gd name="connsiteX0" fmla="*/ 25238 w 1707561"/>
                  <a:gd name="connsiteY0" fmla="*/ 1924643 h 2147910"/>
                  <a:gd name="connsiteX1" fmla="*/ 706275 w 1707561"/>
                  <a:gd name="connsiteY1" fmla="*/ 105368 h 2147910"/>
                  <a:gd name="connsiteX2" fmla="*/ 1034888 w 1707561"/>
                  <a:gd name="connsiteY2" fmla="*/ 148230 h 2147910"/>
                  <a:gd name="connsiteX3" fmla="*/ 1682588 w 1707561"/>
                  <a:gd name="connsiteY3" fmla="*/ 1919880 h 2147910"/>
                  <a:gd name="connsiteX4" fmla="*/ 25238 w 1707561"/>
                  <a:gd name="connsiteY4" fmla="*/ 1924643 h 2147910"/>
                  <a:gd name="connsiteX0" fmla="*/ 25238 w 1714918"/>
                  <a:gd name="connsiteY0" fmla="*/ 1924643 h 2147910"/>
                  <a:gd name="connsiteX1" fmla="*/ 706275 w 1714918"/>
                  <a:gd name="connsiteY1" fmla="*/ 105368 h 2147910"/>
                  <a:gd name="connsiteX2" fmla="*/ 1034888 w 1714918"/>
                  <a:gd name="connsiteY2" fmla="*/ 148230 h 2147910"/>
                  <a:gd name="connsiteX3" fmla="*/ 1682588 w 1714918"/>
                  <a:gd name="connsiteY3" fmla="*/ 1919880 h 2147910"/>
                  <a:gd name="connsiteX4" fmla="*/ 25238 w 1714918"/>
                  <a:gd name="connsiteY4" fmla="*/ 1924643 h 2147910"/>
                  <a:gd name="connsiteX0" fmla="*/ 25238 w 1714918"/>
                  <a:gd name="connsiteY0" fmla="*/ 1893011 h 2116278"/>
                  <a:gd name="connsiteX1" fmla="*/ 706275 w 1714918"/>
                  <a:gd name="connsiteY1" fmla="*/ 73736 h 2116278"/>
                  <a:gd name="connsiteX2" fmla="*/ 1034888 w 1714918"/>
                  <a:gd name="connsiteY2" fmla="*/ 116598 h 2116278"/>
                  <a:gd name="connsiteX3" fmla="*/ 1682588 w 1714918"/>
                  <a:gd name="connsiteY3" fmla="*/ 1888248 h 2116278"/>
                  <a:gd name="connsiteX4" fmla="*/ 25238 w 1714918"/>
                  <a:gd name="connsiteY4" fmla="*/ 1893011 h 2116278"/>
                  <a:gd name="connsiteX0" fmla="*/ 25238 w 1714918"/>
                  <a:gd name="connsiteY0" fmla="*/ 1893011 h 2116278"/>
                  <a:gd name="connsiteX1" fmla="*/ 706275 w 1714918"/>
                  <a:gd name="connsiteY1" fmla="*/ 73736 h 2116278"/>
                  <a:gd name="connsiteX2" fmla="*/ 1034888 w 1714918"/>
                  <a:gd name="connsiteY2" fmla="*/ 116598 h 2116278"/>
                  <a:gd name="connsiteX3" fmla="*/ 1682588 w 1714918"/>
                  <a:gd name="connsiteY3" fmla="*/ 1888248 h 2116278"/>
                  <a:gd name="connsiteX4" fmla="*/ 25238 w 1714918"/>
                  <a:gd name="connsiteY4" fmla="*/ 1893011 h 2116278"/>
                  <a:gd name="connsiteX0" fmla="*/ 25556 w 1725262"/>
                  <a:gd name="connsiteY0" fmla="*/ 1968953 h 2192809"/>
                  <a:gd name="connsiteX1" fmla="*/ 706593 w 1725262"/>
                  <a:gd name="connsiteY1" fmla="*/ 149678 h 2192809"/>
                  <a:gd name="connsiteX2" fmla="*/ 1125693 w 1725262"/>
                  <a:gd name="connsiteY2" fmla="*/ 163965 h 2192809"/>
                  <a:gd name="connsiteX3" fmla="*/ 1682906 w 1725262"/>
                  <a:gd name="connsiteY3" fmla="*/ 1964190 h 2192809"/>
                  <a:gd name="connsiteX4" fmla="*/ 25556 w 1725262"/>
                  <a:gd name="connsiteY4" fmla="*/ 1968953 h 2192809"/>
                  <a:gd name="connsiteX0" fmla="*/ 25556 w 1714988"/>
                  <a:gd name="connsiteY0" fmla="*/ 1968953 h 2192809"/>
                  <a:gd name="connsiteX1" fmla="*/ 706593 w 1714988"/>
                  <a:gd name="connsiteY1" fmla="*/ 149678 h 2192809"/>
                  <a:gd name="connsiteX2" fmla="*/ 1125693 w 1714988"/>
                  <a:gd name="connsiteY2" fmla="*/ 163965 h 2192809"/>
                  <a:gd name="connsiteX3" fmla="*/ 1682906 w 1714988"/>
                  <a:gd name="connsiteY3" fmla="*/ 1964190 h 2192809"/>
                  <a:gd name="connsiteX4" fmla="*/ 25556 w 1714988"/>
                  <a:gd name="connsiteY4" fmla="*/ 1968953 h 2192809"/>
                  <a:gd name="connsiteX0" fmla="*/ 29782 w 1723081"/>
                  <a:gd name="connsiteY0" fmla="*/ 2033006 h 2256261"/>
                  <a:gd name="connsiteX1" fmla="*/ 658431 w 1723081"/>
                  <a:gd name="connsiteY1" fmla="*/ 223256 h 2256261"/>
                  <a:gd name="connsiteX2" fmla="*/ 1129919 w 1723081"/>
                  <a:gd name="connsiteY2" fmla="*/ 228018 h 2256261"/>
                  <a:gd name="connsiteX3" fmla="*/ 1687132 w 1723081"/>
                  <a:gd name="connsiteY3" fmla="*/ 2028243 h 2256261"/>
                  <a:gd name="connsiteX4" fmla="*/ 29782 w 1723081"/>
                  <a:gd name="connsiteY4" fmla="*/ 2033006 h 2256261"/>
                  <a:gd name="connsiteX0" fmla="*/ 34607 w 1728328"/>
                  <a:gd name="connsiteY0" fmla="*/ 2033006 h 2256261"/>
                  <a:gd name="connsiteX1" fmla="*/ 610869 w 1728328"/>
                  <a:gd name="connsiteY1" fmla="*/ 223256 h 2256261"/>
                  <a:gd name="connsiteX2" fmla="*/ 1134744 w 1728328"/>
                  <a:gd name="connsiteY2" fmla="*/ 228018 h 2256261"/>
                  <a:gd name="connsiteX3" fmla="*/ 1691957 w 1728328"/>
                  <a:gd name="connsiteY3" fmla="*/ 2028243 h 2256261"/>
                  <a:gd name="connsiteX4" fmla="*/ 34607 w 1728328"/>
                  <a:gd name="connsiteY4" fmla="*/ 2033006 h 2256261"/>
                  <a:gd name="connsiteX0" fmla="*/ 10018 w 1703739"/>
                  <a:gd name="connsiteY0" fmla="*/ 2033006 h 2204649"/>
                  <a:gd name="connsiteX1" fmla="*/ 586280 w 1703739"/>
                  <a:gd name="connsiteY1" fmla="*/ 223256 h 2204649"/>
                  <a:gd name="connsiteX2" fmla="*/ 1110155 w 1703739"/>
                  <a:gd name="connsiteY2" fmla="*/ 228018 h 2204649"/>
                  <a:gd name="connsiteX3" fmla="*/ 1667368 w 1703739"/>
                  <a:gd name="connsiteY3" fmla="*/ 2028243 h 2204649"/>
                  <a:gd name="connsiteX4" fmla="*/ 10018 w 1703739"/>
                  <a:gd name="connsiteY4" fmla="*/ 2033006 h 2204649"/>
                  <a:gd name="connsiteX0" fmla="*/ 10018 w 1677356"/>
                  <a:gd name="connsiteY0" fmla="*/ 2033006 h 2130406"/>
                  <a:gd name="connsiteX1" fmla="*/ 586280 w 1677356"/>
                  <a:gd name="connsiteY1" fmla="*/ 223256 h 2130406"/>
                  <a:gd name="connsiteX2" fmla="*/ 1110155 w 1677356"/>
                  <a:gd name="connsiteY2" fmla="*/ 228018 h 2130406"/>
                  <a:gd name="connsiteX3" fmla="*/ 1667368 w 1677356"/>
                  <a:gd name="connsiteY3" fmla="*/ 2028243 h 2130406"/>
                  <a:gd name="connsiteX4" fmla="*/ 10018 w 1677356"/>
                  <a:gd name="connsiteY4" fmla="*/ 2033006 h 2130406"/>
                  <a:gd name="connsiteX0" fmla="*/ 10189 w 1677527"/>
                  <a:gd name="connsiteY0" fmla="*/ 1993782 h 2091182"/>
                  <a:gd name="connsiteX1" fmla="*/ 586451 w 1677527"/>
                  <a:gd name="connsiteY1" fmla="*/ 184032 h 2091182"/>
                  <a:gd name="connsiteX2" fmla="*/ 1110326 w 1677527"/>
                  <a:gd name="connsiteY2" fmla="*/ 188794 h 2091182"/>
                  <a:gd name="connsiteX3" fmla="*/ 1667539 w 1677527"/>
                  <a:gd name="connsiteY3" fmla="*/ 1989019 h 2091182"/>
                  <a:gd name="connsiteX4" fmla="*/ 10189 w 1677527"/>
                  <a:gd name="connsiteY4" fmla="*/ 1993782 h 2091182"/>
                  <a:gd name="connsiteX0" fmla="*/ 10189 w 1677984"/>
                  <a:gd name="connsiteY0" fmla="*/ 1954412 h 2051812"/>
                  <a:gd name="connsiteX1" fmla="*/ 586451 w 1677984"/>
                  <a:gd name="connsiteY1" fmla="*/ 144662 h 2051812"/>
                  <a:gd name="connsiteX2" fmla="*/ 1110326 w 1677984"/>
                  <a:gd name="connsiteY2" fmla="*/ 149424 h 2051812"/>
                  <a:gd name="connsiteX3" fmla="*/ 1667539 w 1677984"/>
                  <a:gd name="connsiteY3" fmla="*/ 1949649 h 2051812"/>
                  <a:gd name="connsiteX4" fmla="*/ 10189 w 1677984"/>
                  <a:gd name="connsiteY4" fmla="*/ 1954412 h 2051812"/>
                  <a:gd name="connsiteX0" fmla="*/ 42899 w 1710461"/>
                  <a:gd name="connsiteY0" fmla="*/ 1986842 h 2145893"/>
                  <a:gd name="connsiteX1" fmla="*/ 547723 w 1710461"/>
                  <a:gd name="connsiteY1" fmla="*/ 191380 h 2145893"/>
                  <a:gd name="connsiteX2" fmla="*/ 1143036 w 1710461"/>
                  <a:gd name="connsiteY2" fmla="*/ 181854 h 2145893"/>
                  <a:gd name="connsiteX3" fmla="*/ 1700249 w 1710461"/>
                  <a:gd name="connsiteY3" fmla="*/ 1982079 h 2145893"/>
                  <a:gd name="connsiteX4" fmla="*/ 42899 w 1710461"/>
                  <a:gd name="connsiteY4" fmla="*/ 1986842 h 2145893"/>
                  <a:gd name="connsiteX0" fmla="*/ 42899 w 1743675"/>
                  <a:gd name="connsiteY0" fmla="*/ 2027735 h 2250387"/>
                  <a:gd name="connsiteX1" fmla="*/ 547723 w 1743675"/>
                  <a:gd name="connsiteY1" fmla="*/ 232273 h 2250387"/>
                  <a:gd name="connsiteX2" fmla="*/ 1200186 w 1743675"/>
                  <a:gd name="connsiteY2" fmla="*/ 217984 h 2250387"/>
                  <a:gd name="connsiteX3" fmla="*/ 1700249 w 1743675"/>
                  <a:gd name="connsiteY3" fmla="*/ 2022972 h 2250387"/>
                  <a:gd name="connsiteX4" fmla="*/ 42899 w 1743675"/>
                  <a:gd name="connsiteY4" fmla="*/ 2027735 h 2250387"/>
                  <a:gd name="connsiteX0" fmla="*/ 51675 w 1611815"/>
                  <a:gd name="connsiteY0" fmla="*/ 2042897 h 2259457"/>
                  <a:gd name="connsiteX1" fmla="*/ 423149 w 1611815"/>
                  <a:gd name="connsiteY1" fmla="*/ 233147 h 2259457"/>
                  <a:gd name="connsiteX2" fmla="*/ 1075612 w 1611815"/>
                  <a:gd name="connsiteY2" fmla="*/ 218858 h 2259457"/>
                  <a:gd name="connsiteX3" fmla="*/ 1575675 w 1611815"/>
                  <a:gd name="connsiteY3" fmla="*/ 2023846 h 2259457"/>
                  <a:gd name="connsiteX4" fmla="*/ 51675 w 1611815"/>
                  <a:gd name="connsiteY4" fmla="*/ 2042897 h 2259457"/>
                  <a:gd name="connsiteX0" fmla="*/ 45236 w 1506605"/>
                  <a:gd name="connsiteY0" fmla="*/ 2041989 h 2250885"/>
                  <a:gd name="connsiteX1" fmla="*/ 416710 w 1506605"/>
                  <a:gd name="connsiteY1" fmla="*/ 232239 h 2250885"/>
                  <a:gd name="connsiteX2" fmla="*/ 1069173 w 1506605"/>
                  <a:gd name="connsiteY2" fmla="*/ 217950 h 2250885"/>
                  <a:gd name="connsiteX3" fmla="*/ 1464461 w 1506605"/>
                  <a:gd name="connsiteY3" fmla="*/ 2008650 h 2250885"/>
                  <a:gd name="connsiteX4" fmla="*/ 45236 w 1506605"/>
                  <a:gd name="connsiteY4" fmla="*/ 2041989 h 225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6605" h="2250885">
                    <a:moveTo>
                      <a:pt x="45236" y="2041989"/>
                    </a:moveTo>
                    <a:cubicBezTo>
                      <a:pt x="-129389" y="1745921"/>
                      <a:pt x="246054" y="536245"/>
                      <a:pt x="416710" y="232239"/>
                    </a:cubicBezTo>
                    <a:cubicBezTo>
                      <a:pt x="587366" y="-71767"/>
                      <a:pt x="894548" y="-78118"/>
                      <a:pt x="1069173" y="217950"/>
                    </a:cubicBezTo>
                    <a:cubicBezTo>
                      <a:pt x="1243798" y="514018"/>
                      <a:pt x="1635117" y="1704644"/>
                      <a:pt x="1464461" y="2008650"/>
                    </a:cubicBezTo>
                    <a:cubicBezTo>
                      <a:pt x="1293805" y="2312656"/>
                      <a:pt x="219861" y="2338057"/>
                      <a:pt x="45236" y="204198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ysDash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540461" y="3932392"/>
                  <a:ext cx="4817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0461" y="3932392"/>
                  <a:ext cx="48173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10325585" y="3013510"/>
            <a:ext cx="1577418" cy="2267730"/>
            <a:chOff x="5265034" y="3932392"/>
            <a:chExt cx="1577418" cy="2267730"/>
          </a:xfrm>
        </p:grpSpPr>
        <p:grpSp>
          <p:nvGrpSpPr>
            <p:cNvPr id="11" name="Group 10"/>
            <p:cNvGrpSpPr/>
            <p:nvPr/>
          </p:nvGrpSpPr>
          <p:grpSpPr>
            <a:xfrm>
              <a:off x="5335847" y="3949237"/>
              <a:ext cx="1506605" cy="2250885"/>
              <a:chOff x="5335847" y="3949237"/>
              <a:chExt cx="1506605" cy="225088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005933" y="4275365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5946048" y="4229447"/>
                    <a:ext cx="344453" cy="253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6048" y="4229447"/>
                    <a:ext cx="344453" cy="25391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Oval 54"/>
              <p:cNvSpPr/>
              <p:nvPr/>
            </p:nvSpPr>
            <p:spPr>
              <a:xfrm>
                <a:off x="6005933" y="4932000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677219" y="4610144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346798" y="4610144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677219" y="5754427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346798" y="5754427"/>
                <a:ext cx="194423" cy="1944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>
                <a:off x="5837543" y="4441526"/>
                <a:ext cx="192157" cy="18791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H="1">
                <a:off x="6177307" y="4772255"/>
                <a:ext cx="187407" cy="19241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5642264" y="4793985"/>
                <a:ext cx="88008" cy="1860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H="1">
                <a:off x="5833559" y="5108988"/>
                <a:ext cx="206450" cy="26257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6175864" y="4442677"/>
                <a:ext cx="205184" cy="19220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6172797" y="5110491"/>
                <a:ext cx="208955" cy="2615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5847937" y="4264573"/>
                <a:ext cx="171370" cy="622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5852601" y="4775262"/>
                <a:ext cx="175883" cy="1818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>
                <a:off x="5813972" y="4335010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159402" y="4324367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5657676" y="5725476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319599" y="5725476"/>
                <a:ext cx="2503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5335847" y="3949237"/>
                <a:ext cx="1506605" cy="2250885"/>
              </a:xfrm>
              <a:custGeom>
                <a:avLst/>
                <a:gdLst>
                  <a:gd name="connsiteX0" fmla="*/ 25093 w 1709911"/>
                  <a:gd name="connsiteY0" fmla="*/ 2023261 h 2246528"/>
                  <a:gd name="connsiteX1" fmla="*/ 706130 w 1709911"/>
                  <a:gd name="connsiteY1" fmla="*/ 203986 h 2246528"/>
                  <a:gd name="connsiteX2" fmla="*/ 1034743 w 1709911"/>
                  <a:gd name="connsiteY2" fmla="*/ 246848 h 2246528"/>
                  <a:gd name="connsiteX3" fmla="*/ 1682443 w 1709911"/>
                  <a:gd name="connsiteY3" fmla="*/ 2018498 h 2246528"/>
                  <a:gd name="connsiteX4" fmla="*/ 25093 w 1709911"/>
                  <a:gd name="connsiteY4" fmla="*/ 2023261 h 2246528"/>
                  <a:gd name="connsiteX0" fmla="*/ 25093 w 1709911"/>
                  <a:gd name="connsiteY0" fmla="*/ 2023261 h 2246528"/>
                  <a:gd name="connsiteX1" fmla="*/ 706130 w 1709911"/>
                  <a:gd name="connsiteY1" fmla="*/ 203986 h 2246528"/>
                  <a:gd name="connsiteX2" fmla="*/ 1034743 w 1709911"/>
                  <a:gd name="connsiteY2" fmla="*/ 246848 h 2246528"/>
                  <a:gd name="connsiteX3" fmla="*/ 1682443 w 1709911"/>
                  <a:gd name="connsiteY3" fmla="*/ 2018498 h 2246528"/>
                  <a:gd name="connsiteX4" fmla="*/ 25093 w 1709911"/>
                  <a:gd name="connsiteY4" fmla="*/ 2023261 h 2246528"/>
                  <a:gd name="connsiteX0" fmla="*/ 28679 w 1713497"/>
                  <a:gd name="connsiteY0" fmla="*/ 1990138 h 2213405"/>
                  <a:gd name="connsiteX1" fmla="*/ 709716 w 1713497"/>
                  <a:gd name="connsiteY1" fmla="*/ 170863 h 2213405"/>
                  <a:gd name="connsiteX2" fmla="*/ 1038329 w 1713497"/>
                  <a:gd name="connsiteY2" fmla="*/ 213725 h 2213405"/>
                  <a:gd name="connsiteX3" fmla="*/ 1686029 w 1713497"/>
                  <a:gd name="connsiteY3" fmla="*/ 1985375 h 2213405"/>
                  <a:gd name="connsiteX4" fmla="*/ 28679 w 1713497"/>
                  <a:gd name="connsiteY4" fmla="*/ 1990138 h 2213405"/>
                  <a:gd name="connsiteX0" fmla="*/ 25238 w 1710056"/>
                  <a:gd name="connsiteY0" fmla="*/ 1967863 h 2191130"/>
                  <a:gd name="connsiteX1" fmla="*/ 706275 w 1710056"/>
                  <a:gd name="connsiteY1" fmla="*/ 148588 h 2191130"/>
                  <a:gd name="connsiteX2" fmla="*/ 1034888 w 1710056"/>
                  <a:gd name="connsiteY2" fmla="*/ 191450 h 2191130"/>
                  <a:gd name="connsiteX3" fmla="*/ 1682588 w 1710056"/>
                  <a:gd name="connsiteY3" fmla="*/ 1963100 h 2191130"/>
                  <a:gd name="connsiteX4" fmla="*/ 25238 w 1710056"/>
                  <a:gd name="connsiteY4" fmla="*/ 1967863 h 2191130"/>
                  <a:gd name="connsiteX0" fmla="*/ 25238 w 1710056"/>
                  <a:gd name="connsiteY0" fmla="*/ 1924643 h 2147910"/>
                  <a:gd name="connsiteX1" fmla="*/ 706275 w 1710056"/>
                  <a:gd name="connsiteY1" fmla="*/ 105368 h 2147910"/>
                  <a:gd name="connsiteX2" fmla="*/ 1034888 w 1710056"/>
                  <a:gd name="connsiteY2" fmla="*/ 148230 h 2147910"/>
                  <a:gd name="connsiteX3" fmla="*/ 1682588 w 1710056"/>
                  <a:gd name="connsiteY3" fmla="*/ 1919880 h 2147910"/>
                  <a:gd name="connsiteX4" fmla="*/ 25238 w 1710056"/>
                  <a:gd name="connsiteY4" fmla="*/ 1924643 h 2147910"/>
                  <a:gd name="connsiteX0" fmla="*/ 25238 w 1707561"/>
                  <a:gd name="connsiteY0" fmla="*/ 1924643 h 2147910"/>
                  <a:gd name="connsiteX1" fmla="*/ 706275 w 1707561"/>
                  <a:gd name="connsiteY1" fmla="*/ 105368 h 2147910"/>
                  <a:gd name="connsiteX2" fmla="*/ 1034888 w 1707561"/>
                  <a:gd name="connsiteY2" fmla="*/ 148230 h 2147910"/>
                  <a:gd name="connsiteX3" fmla="*/ 1682588 w 1707561"/>
                  <a:gd name="connsiteY3" fmla="*/ 1919880 h 2147910"/>
                  <a:gd name="connsiteX4" fmla="*/ 25238 w 1707561"/>
                  <a:gd name="connsiteY4" fmla="*/ 1924643 h 2147910"/>
                  <a:gd name="connsiteX0" fmla="*/ 25238 w 1714918"/>
                  <a:gd name="connsiteY0" fmla="*/ 1924643 h 2147910"/>
                  <a:gd name="connsiteX1" fmla="*/ 706275 w 1714918"/>
                  <a:gd name="connsiteY1" fmla="*/ 105368 h 2147910"/>
                  <a:gd name="connsiteX2" fmla="*/ 1034888 w 1714918"/>
                  <a:gd name="connsiteY2" fmla="*/ 148230 h 2147910"/>
                  <a:gd name="connsiteX3" fmla="*/ 1682588 w 1714918"/>
                  <a:gd name="connsiteY3" fmla="*/ 1919880 h 2147910"/>
                  <a:gd name="connsiteX4" fmla="*/ 25238 w 1714918"/>
                  <a:gd name="connsiteY4" fmla="*/ 1924643 h 2147910"/>
                  <a:gd name="connsiteX0" fmla="*/ 25238 w 1714918"/>
                  <a:gd name="connsiteY0" fmla="*/ 1893011 h 2116278"/>
                  <a:gd name="connsiteX1" fmla="*/ 706275 w 1714918"/>
                  <a:gd name="connsiteY1" fmla="*/ 73736 h 2116278"/>
                  <a:gd name="connsiteX2" fmla="*/ 1034888 w 1714918"/>
                  <a:gd name="connsiteY2" fmla="*/ 116598 h 2116278"/>
                  <a:gd name="connsiteX3" fmla="*/ 1682588 w 1714918"/>
                  <a:gd name="connsiteY3" fmla="*/ 1888248 h 2116278"/>
                  <a:gd name="connsiteX4" fmla="*/ 25238 w 1714918"/>
                  <a:gd name="connsiteY4" fmla="*/ 1893011 h 2116278"/>
                  <a:gd name="connsiteX0" fmla="*/ 25238 w 1714918"/>
                  <a:gd name="connsiteY0" fmla="*/ 1893011 h 2116278"/>
                  <a:gd name="connsiteX1" fmla="*/ 706275 w 1714918"/>
                  <a:gd name="connsiteY1" fmla="*/ 73736 h 2116278"/>
                  <a:gd name="connsiteX2" fmla="*/ 1034888 w 1714918"/>
                  <a:gd name="connsiteY2" fmla="*/ 116598 h 2116278"/>
                  <a:gd name="connsiteX3" fmla="*/ 1682588 w 1714918"/>
                  <a:gd name="connsiteY3" fmla="*/ 1888248 h 2116278"/>
                  <a:gd name="connsiteX4" fmla="*/ 25238 w 1714918"/>
                  <a:gd name="connsiteY4" fmla="*/ 1893011 h 2116278"/>
                  <a:gd name="connsiteX0" fmla="*/ 25556 w 1725262"/>
                  <a:gd name="connsiteY0" fmla="*/ 1968953 h 2192809"/>
                  <a:gd name="connsiteX1" fmla="*/ 706593 w 1725262"/>
                  <a:gd name="connsiteY1" fmla="*/ 149678 h 2192809"/>
                  <a:gd name="connsiteX2" fmla="*/ 1125693 w 1725262"/>
                  <a:gd name="connsiteY2" fmla="*/ 163965 h 2192809"/>
                  <a:gd name="connsiteX3" fmla="*/ 1682906 w 1725262"/>
                  <a:gd name="connsiteY3" fmla="*/ 1964190 h 2192809"/>
                  <a:gd name="connsiteX4" fmla="*/ 25556 w 1725262"/>
                  <a:gd name="connsiteY4" fmla="*/ 1968953 h 2192809"/>
                  <a:gd name="connsiteX0" fmla="*/ 25556 w 1714988"/>
                  <a:gd name="connsiteY0" fmla="*/ 1968953 h 2192809"/>
                  <a:gd name="connsiteX1" fmla="*/ 706593 w 1714988"/>
                  <a:gd name="connsiteY1" fmla="*/ 149678 h 2192809"/>
                  <a:gd name="connsiteX2" fmla="*/ 1125693 w 1714988"/>
                  <a:gd name="connsiteY2" fmla="*/ 163965 h 2192809"/>
                  <a:gd name="connsiteX3" fmla="*/ 1682906 w 1714988"/>
                  <a:gd name="connsiteY3" fmla="*/ 1964190 h 2192809"/>
                  <a:gd name="connsiteX4" fmla="*/ 25556 w 1714988"/>
                  <a:gd name="connsiteY4" fmla="*/ 1968953 h 2192809"/>
                  <a:gd name="connsiteX0" fmla="*/ 29782 w 1723081"/>
                  <a:gd name="connsiteY0" fmla="*/ 2033006 h 2256261"/>
                  <a:gd name="connsiteX1" fmla="*/ 658431 w 1723081"/>
                  <a:gd name="connsiteY1" fmla="*/ 223256 h 2256261"/>
                  <a:gd name="connsiteX2" fmla="*/ 1129919 w 1723081"/>
                  <a:gd name="connsiteY2" fmla="*/ 228018 h 2256261"/>
                  <a:gd name="connsiteX3" fmla="*/ 1687132 w 1723081"/>
                  <a:gd name="connsiteY3" fmla="*/ 2028243 h 2256261"/>
                  <a:gd name="connsiteX4" fmla="*/ 29782 w 1723081"/>
                  <a:gd name="connsiteY4" fmla="*/ 2033006 h 2256261"/>
                  <a:gd name="connsiteX0" fmla="*/ 34607 w 1728328"/>
                  <a:gd name="connsiteY0" fmla="*/ 2033006 h 2256261"/>
                  <a:gd name="connsiteX1" fmla="*/ 610869 w 1728328"/>
                  <a:gd name="connsiteY1" fmla="*/ 223256 h 2256261"/>
                  <a:gd name="connsiteX2" fmla="*/ 1134744 w 1728328"/>
                  <a:gd name="connsiteY2" fmla="*/ 228018 h 2256261"/>
                  <a:gd name="connsiteX3" fmla="*/ 1691957 w 1728328"/>
                  <a:gd name="connsiteY3" fmla="*/ 2028243 h 2256261"/>
                  <a:gd name="connsiteX4" fmla="*/ 34607 w 1728328"/>
                  <a:gd name="connsiteY4" fmla="*/ 2033006 h 2256261"/>
                  <a:gd name="connsiteX0" fmla="*/ 10018 w 1703739"/>
                  <a:gd name="connsiteY0" fmla="*/ 2033006 h 2204649"/>
                  <a:gd name="connsiteX1" fmla="*/ 586280 w 1703739"/>
                  <a:gd name="connsiteY1" fmla="*/ 223256 h 2204649"/>
                  <a:gd name="connsiteX2" fmla="*/ 1110155 w 1703739"/>
                  <a:gd name="connsiteY2" fmla="*/ 228018 h 2204649"/>
                  <a:gd name="connsiteX3" fmla="*/ 1667368 w 1703739"/>
                  <a:gd name="connsiteY3" fmla="*/ 2028243 h 2204649"/>
                  <a:gd name="connsiteX4" fmla="*/ 10018 w 1703739"/>
                  <a:gd name="connsiteY4" fmla="*/ 2033006 h 2204649"/>
                  <a:gd name="connsiteX0" fmla="*/ 10018 w 1677356"/>
                  <a:gd name="connsiteY0" fmla="*/ 2033006 h 2130406"/>
                  <a:gd name="connsiteX1" fmla="*/ 586280 w 1677356"/>
                  <a:gd name="connsiteY1" fmla="*/ 223256 h 2130406"/>
                  <a:gd name="connsiteX2" fmla="*/ 1110155 w 1677356"/>
                  <a:gd name="connsiteY2" fmla="*/ 228018 h 2130406"/>
                  <a:gd name="connsiteX3" fmla="*/ 1667368 w 1677356"/>
                  <a:gd name="connsiteY3" fmla="*/ 2028243 h 2130406"/>
                  <a:gd name="connsiteX4" fmla="*/ 10018 w 1677356"/>
                  <a:gd name="connsiteY4" fmla="*/ 2033006 h 2130406"/>
                  <a:gd name="connsiteX0" fmla="*/ 10189 w 1677527"/>
                  <a:gd name="connsiteY0" fmla="*/ 1993782 h 2091182"/>
                  <a:gd name="connsiteX1" fmla="*/ 586451 w 1677527"/>
                  <a:gd name="connsiteY1" fmla="*/ 184032 h 2091182"/>
                  <a:gd name="connsiteX2" fmla="*/ 1110326 w 1677527"/>
                  <a:gd name="connsiteY2" fmla="*/ 188794 h 2091182"/>
                  <a:gd name="connsiteX3" fmla="*/ 1667539 w 1677527"/>
                  <a:gd name="connsiteY3" fmla="*/ 1989019 h 2091182"/>
                  <a:gd name="connsiteX4" fmla="*/ 10189 w 1677527"/>
                  <a:gd name="connsiteY4" fmla="*/ 1993782 h 2091182"/>
                  <a:gd name="connsiteX0" fmla="*/ 10189 w 1677984"/>
                  <a:gd name="connsiteY0" fmla="*/ 1954412 h 2051812"/>
                  <a:gd name="connsiteX1" fmla="*/ 586451 w 1677984"/>
                  <a:gd name="connsiteY1" fmla="*/ 144662 h 2051812"/>
                  <a:gd name="connsiteX2" fmla="*/ 1110326 w 1677984"/>
                  <a:gd name="connsiteY2" fmla="*/ 149424 h 2051812"/>
                  <a:gd name="connsiteX3" fmla="*/ 1667539 w 1677984"/>
                  <a:gd name="connsiteY3" fmla="*/ 1949649 h 2051812"/>
                  <a:gd name="connsiteX4" fmla="*/ 10189 w 1677984"/>
                  <a:gd name="connsiteY4" fmla="*/ 1954412 h 2051812"/>
                  <a:gd name="connsiteX0" fmla="*/ 42899 w 1710461"/>
                  <a:gd name="connsiteY0" fmla="*/ 1986842 h 2145893"/>
                  <a:gd name="connsiteX1" fmla="*/ 547723 w 1710461"/>
                  <a:gd name="connsiteY1" fmla="*/ 191380 h 2145893"/>
                  <a:gd name="connsiteX2" fmla="*/ 1143036 w 1710461"/>
                  <a:gd name="connsiteY2" fmla="*/ 181854 h 2145893"/>
                  <a:gd name="connsiteX3" fmla="*/ 1700249 w 1710461"/>
                  <a:gd name="connsiteY3" fmla="*/ 1982079 h 2145893"/>
                  <a:gd name="connsiteX4" fmla="*/ 42899 w 1710461"/>
                  <a:gd name="connsiteY4" fmla="*/ 1986842 h 2145893"/>
                  <a:gd name="connsiteX0" fmla="*/ 42899 w 1743675"/>
                  <a:gd name="connsiteY0" fmla="*/ 2027735 h 2250387"/>
                  <a:gd name="connsiteX1" fmla="*/ 547723 w 1743675"/>
                  <a:gd name="connsiteY1" fmla="*/ 232273 h 2250387"/>
                  <a:gd name="connsiteX2" fmla="*/ 1200186 w 1743675"/>
                  <a:gd name="connsiteY2" fmla="*/ 217984 h 2250387"/>
                  <a:gd name="connsiteX3" fmla="*/ 1700249 w 1743675"/>
                  <a:gd name="connsiteY3" fmla="*/ 2022972 h 2250387"/>
                  <a:gd name="connsiteX4" fmla="*/ 42899 w 1743675"/>
                  <a:gd name="connsiteY4" fmla="*/ 2027735 h 2250387"/>
                  <a:gd name="connsiteX0" fmla="*/ 51675 w 1611815"/>
                  <a:gd name="connsiteY0" fmla="*/ 2042897 h 2259457"/>
                  <a:gd name="connsiteX1" fmla="*/ 423149 w 1611815"/>
                  <a:gd name="connsiteY1" fmla="*/ 233147 h 2259457"/>
                  <a:gd name="connsiteX2" fmla="*/ 1075612 w 1611815"/>
                  <a:gd name="connsiteY2" fmla="*/ 218858 h 2259457"/>
                  <a:gd name="connsiteX3" fmla="*/ 1575675 w 1611815"/>
                  <a:gd name="connsiteY3" fmla="*/ 2023846 h 2259457"/>
                  <a:gd name="connsiteX4" fmla="*/ 51675 w 1611815"/>
                  <a:gd name="connsiteY4" fmla="*/ 2042897 h 2259457"/>
                  <a:gd name="connsiteX0" fmla="*/ 45236 w 1506605"/>
                  <a:gd name="connsiteY0" fmla="*/ 2041989 h 2250885"/>
                  <a:gd name="connsiteX1" fmla="*/ 416710 w 1506605"/>
                  <a:gd name="connsiteY1" fmla="*/ 232239 h 2250885"/>
                  <a:gd name="connsiteX2" fmla="*/ 1069173 w 1506605"/>
                  <a:gd name="connsiteY2" fmla="*/ 217950 h 2250885"/>
                  <a:gd name="connsiteX3" fmla="*/ 1464461 w 1506605"/>
                  <a:gd name="connsiteY3" fmla="*/ 2008650 h 2250885"/>
                  <a:gd name="connsiteX4" fmla="*/ 45236 w 1506605"/>
                  <a:gd name="connsiteY4" fmla="*/ 2041989 h 225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6605" h="2250885">
                    <a:moveTo>
                      <a:pt x="45236" y="2041989"/>
                    </a:moveTo>
                    <a:cubicBezTo>
                      <a:pt x="-129389" y="1745921"/>
                      <a:pt x="246054" y="536245"/>
                      <a:pt x="416710" y="232239"/>
                    </a:cubicBezTo>
                    <a:cubicBezTo>
                      <a:pt x="587366" y="-71767"/>
                      <a:pt x="894548" y="-78118"/>
                      <a:pt x="1069173" y="217950"/>
                    </a:cubicBezTo>
                    <a:cubicBezTo>
                      <a:pt x="1243798" y="514018"/>
                      <a:pt x="1635117" y="1704644"/>
                      <a:pt x="1464461" y="2008650"/>
                    </a:cubicBezTo>
                    <a:cubicBezTo>
                      <a:pt x="1293805" y="2312656"/>
                      <a:pt x="219861" y="2338057"/>
                      <a:pt x="45236" y="2041989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ysDash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5265034" y="3932392"/>
                  <a:ext cx="487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034" y="3932392"/>
                  <a:ext cx="48705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D631E8-C6B9-7247-B449-31CD55EE0ADA}"/>
              </a:ext>
            </a:extLst>
          </p:cNvPr>
          <p:cNvSpPr txBox="1"/>
          <p:nvPr/>
        </p:nvSpPr>
        <p:spPr>
          <a:xfrm>
            <a:off x="5869858" y="6371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3931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31159" y="2199282"/>
            <a:ext cx="1857552" cy="3621975"/>
            <a:chOff x="3824105" y="1821621"/>
            <a:chExt cx="1857552" cy="3621975"/>
          </a:xfrm>
        </p:grpSpPr>
        <p:sp>
          <p:nvSpPr>
            <p:cNvPr id="3" name="Oval 2"/>
            <p:cNvSpPr/>
            <p:nvPr/>
          </p:nvSpPr>
          <p:spPr>
            <a:xfrm>
              <a:off x="4525245" y="184395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545436" y="1822271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436" y="1822271"/>
                  <a:ext cx="460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3844031" y="280524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824105" y="279408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4105" y="2794083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5229414" y="280524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5215567" y="278474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567" y="2784748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4162425" y="2187743"/>
              <a:ext cx="411994" cy="65070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876838" y="2190124"/>
              <a:ext cx="438112" cy="6626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198344" y="1821621"/>
              <a:ext cx="354570" cy="128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428015" y="216412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44873" y="2156939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87909" y="5043486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291357" y="5033870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44031" y="3912067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3861887" y="389157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887" y="3891575"/>
                  <a:ext cx="4660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/>
            <p:cNvSpPr/>
            <p:nvPr/>
          </p:nvSpPr>
          <p:spPr>
            <a:xfrm>
              <a:off x="5229414" y="3912067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5215567" y="389157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567" y="3891575"/>
                  <a:ext cx="4660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/>
            <p:cNvSpPr/>
            <p:nvPr/>
          </p:nvSpPr>
          <p:spPr>
            <a:xfrm>
              <a:off x="3844031" y="5039785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229414" y="5039785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4200525" y="3148013"/>
              <a:ext cx="1090613" cy="8382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214490" y="4276725"/>
              <a:ext cx="1076648" cy="8572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191919" y="3137099"/>
              <a:ext cx="1084932" cy="8443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190911" y="4242247"/>
              <a:ext cx="1084932" cy="8443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029075" y="3206729"/>
              <a:ext cx="2131" cy="7032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4029075" y="4330586"/>
              <a:ext cx="2131" cy="7032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5425907" y="3206729"/>
              <a:ext cx="2131" cy="7032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5425907" y="4330586"/>
              <a:ext cx="2131" cy="7032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3969600" y="315104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217579" y="2947671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994593" y="2953728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205109" y="312345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969600" y="425393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217579" y="405056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94593" y="406572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205109" y="423544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45664" y="2199776"/>
            <a:ext cx="1787650" cy="3620431"/>
            <a:chOff x="7059671" y="1813549"/>
            <a:chExt cx="1787650" cy="3620431"/>
          </a:xfrm>
        </p:grpSpPr>
        <p:sp>
          <p:nvSpPr>
            <p:cNvPr id="88" name="Oval 87"/>
            <p:cNvSpPr/>
            <p:nvPr/>
          </p:nvSpPr>
          <p:spPr>
            <a:xfrm>
              <a:off x="7740885" y="1835878"/>
              <a:ext cx="402267" cy="402267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059671" y="2797168"/>
              <a:ext cx="402267" cy="402267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H="1">
              <a:off x="7378065" y="2179671"/>
              <a:ext cx="411994" cy="650707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413984" y="1813549"/>
              <a:ext cx="354570" cy="128839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8445054" y="3903995"/>
              <a:ext cx="402267" cy="402267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445054" y="5031713"/>
              <a:ext cx="402267" cy="402267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7407559" y="3129027"/>
              <a:ext cx="1084932" cy="844352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8641547" y="4322514"/>
              <a:ext cx="2131" cy="703284"/>
            </a:xfrm>
            <a:prstGeom prst="straightConnector1">
              <a:avLst/>
            </a:prstGeom>
            <a:ln w="254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94864" y="2072365"/>
            <a:ext cx="2285613" cy="3618350"/>
            <a:chOff x="6820785" y="1675461"/>
            <a:chExt cx="2285613" cy="3618350"/>
          </a:xfrm>
        </p:grpSpPr>
        <p:sp>
          <p:nvSpPr>
            <p:cNvPr id="96" name="Rectangle 95"/>
            <p:cNvSpPr/>
            <p:nvPr/>
          </p:nvSpPr>
          <p:spPr>
            <a:xfrm>
              <a:off x="7317007" y="225441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785" y="268346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672542" y="31062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095455" y="167546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785651" y="374279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804712" y="492447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596663" y="442321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1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26881" y="2656940"/>
            <a:ext cx="2249715" cy="3017382"/>
            <a:chOff x="3614423" y="2283373"/>
            <a:chExt cx="2249715" cy="3017382"/>
          </a:xfrm>
        </p:grpSpPr>
        <p:sp>
          <p:nvSpPr>
            <p:cNvPr id="107" name="Rectangle 106"/>
            <p:cNvSpPr/>
            <p:nvPr/>
          </p:nvSpPr>
          <p:spPr>
            <a:xfrm>
              <a:off x="5045885" y="228337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562452" y="268499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79971" y="334190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759569" y="312473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625846" y="381401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789271" y="334190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789271" y="44841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467181" y="425743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614423" y="493142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780731" y="424673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Boolean Labeling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087133" y="1669865"/>
                <a:ext cx="665317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Show by example:  Input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/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/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dirty="0"/>
                      <m:t>1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The BP follows its </a:t>
                </a:r>
                <a:r>
                  <a:rPr lang="en-US" sz="2000" dirty="0">
                    <a:solidFill>
                      <a:srgbClr val="FFFF00"/>
                    </a:solidFill>
                  </a:rPr>
                  <a:t>execution path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Label all nodes and edges </a:t>
                </a:r>
                <a:r>
                  <a:rPr lang="en-US" sz="2000" dirty="0">
                    <a:solidFill>
                      <a:srgbClr val="FFFF00"/>
                    </a:solidFill>
                  </a:rPr>
                  <a:t>on the execution path with 1</a:t>
                </a:r>
              </a:p>
              <a:p>
                <a:r>
                  <a:rPr lang="en-US" sz="2000" dirty="0"/>
                  <a:t>and </a:t>
                </a:r>
                <a:r>
                  <a:rPr lang="en-US" sz="2000" dirty="0">
                    <a:solidFill>
                      <a:srgbClr val="FFFF00"/>
                    </a:solidFill>
                  </a:rPr>
                  <a:t>off the execution path with 0.</a:t>
                </a:r>
              </a:p>
              <a:p>
                <a:r>
                  <a:rPr lang="en-US" sz="2000" dirty="0"/>
                  <a:t>Output the label of the output node 1.</a:t>
                </a: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133" y="1669865"/>
                <a:ext cx="6653172" cy="1631216"/>
              </a:xfrm>
              <a:prstGeom prst="rect">
                <a:avLst/>
              </a:prstGeom>
              <a:blipFill>
                <a:blip r:embed="rId7"/>
                <a:stretch>
                  <a:fillRect l="-916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/>
          <p:cNvSpPr txBox="1"/>
          <p:nvPr/>
        </p:nvSpPr>
        <p:spPr>
          <a:xfrm>
            <a:off x="387578" y="1275595"/>
            <a:ext cx="665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Alternative way to view BP computation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087133" y="3359546"/>
            <a:ext cx="6412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Obtain the labeling inductively by using these rules: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4837366" y="4120166"/>
                <a:ext cx="3913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366" y="4120166"/>
                <a:ext cx="39132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4092638" y="4743422"/>
                <a:ext cx="8814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bar>
                        <m:barPr>
                          <m:pos m:val="top"/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38" y="4743422"/>
                <a:ext cx="881459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5631981" y="4750846"/>
                <a:ext cx="8725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981" y="4750846"/>
                <a:ext cx="872547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Group 161"/>
          <p:cNvGrpSpPr/>
          <p:nvPr/>
        </p:nvGrpSpPr>
        <p:grpSpPr>
          <a:xfrm>
            <a:off x="7171793" y="4224451"/>
            <a:ext cx="1792145" cy="677005"/>
            <a:chOff x="7171793" y="4224451"/>
            <a:chExt cx="1792145" cy="6770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/>
                <p:cNvSpPr/>
                <p:nvPr/>
              </p:nvSpPr>
              <p:spPr>
                <a:xfrm>
                  <a:off x="7171793" y="4441070"/>
                  <a:ext cx="49872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Rectangl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1793" y="4441070"/>
                  <a:ext cx="498726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7661164" y="4224451"/>
                  <a:ext cx="5046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1164" y="4224451"/>
                  <a:ext cx="504689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8459249" y="4501346"/>
                  <a:ext cx="5046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9249" y="4501346"/>
                  <a:ext cx="504689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8187572" y="4985582"/>
                <a:ext cx="15527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572" y="4985582"/>
                <a:ext cx="1552733" cy="400110"/>
              </a:xfrm>
              <a:prstGeom prst="rect">
                <a:avLst/>
              </a:prstGeom>
              <a:blipFill>
                <a:blip r:embed="rId1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Group 159"/>
          <p:cNvGrpSpPr/>
          <p:nvPr/>
        </p:nvGrpSpPr>
        <p:grpSpPr>
          <a:xfrm>
            <a:off x="4152278" y="4252553"/>
            <a:ext cx="2415213" cy="1750589"/>
            <a:chOff x="4152278" y="4252553"/>
            <a:chExt cx="2415213" cy="1750589"/>
          </a:xfrm>
        </p:grpSpPr>
        <p:grpSp>
          <p:nvGrpSpPr>
            <p:cNvPr id="133" name="Group 132"/>
            <p:cNvGrpSpPr/>
            <p:nvPr/>
          </p:nvGrpSpPr>
          <p:grpSpPr>
            <a:xfrm>
              <a:off x="4607419" y="4252553"/>
              <a:ext cx="1385214" cy="1240319"/>
              <a:chOff x="4424822" y="4083842"/>
              <a:chExt cx="1385214" cy="1240319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4941408" y="4124687"/>
                <a:ext cx="402267" cy="4022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4947834" y="4083842"/>
                    <a:ext cx="45890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sz="20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7834" y="4083842"/>
                    <a:ext cx="458908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Straight Arrow Connector 128"/>
              <p:cNvCxnSpPr>
                <a:stCxn id="127" idx="3"/>
              </p:cNvCxnSpPr>
              <p:nvPr/>
            </p:nvCxnSpPr>
            <p:spPr>
              <a:xfrm flipH="1">
                <a:off x="4424822" y="4468043"/>
                <a:ext cx="575497" cy="85611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27" idx="5"/>
              </p:cNvCxnSpPr>
              <p:nvPr/>
            </p:nvCxnSpPr>
            <p:spPr>
              <a:xfrm>
                <a:off x="5284764" y="4468043"/>
                <a:ext cx="525272" cy="85611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Rectangle 130"/>
              <p:cNvSpPr/>
              <p:nvPr/>
            </p:nvSpPr>
            <p:spPr>
              <a:xfrm>
                <a:off x="4876077" y="4444863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139770" y="4437676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1</a:t>
                </a: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4152278" y="5633810"/>
              <a:ext cx="24152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Label edges from nodes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6866064" y="4306602"/>
            <a:ext cx="3328604" cy="1696540"/>
            <a:chOff x="6866064" y="4306602"/>
            <a:chExt cx="3328604" cy="1696540"/>
          </a:xfrm>
        </p:grpSpPr>
        <p:grpSp>
          <p:nvGrpSpPr>
            <p:cNvPr id="142" name="Group 141"/>
            <p:cNvGrpSpPr/>
            <p:nvPr/>
          </p:nvGrpSpPr>
          <p:grpSpPr>
            <a:xfrm>
              <a:off x="7264371" y="4306602"/>
              <a:ext cx="1580103" cy="1163123"/>
              <a:chOff x="6430422" y="3796594"/>
              <a:chExt cx="1580103" cy="116312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7038954" y="4557450"/>
                <a:ext cx="402267" cy="4022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Arrow Connector 124"/>
              <p:cNvCxnSpPr>
                <a:endCxn id="124" idx="7"/>
              </p:cNvCxnSpPr>
              <p:nvPr/>
            </p:nvCxnSpPr>
            <p:spPr>
              <a:xfrm flipH="1">
                <a:off x="7382310" y="3796594"/>
                <a:ext cx="628215" cy="81976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 flipH="1">
                <a:off x="7223999" y="3796594"/>
                <a:ext cx="679" cy="75880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endCxn id="124" idx="1"/>
              </p:cNvCxnSpPr>
              <p:nvPr/>
            </p:nvCxnSpPr>
            <p:spPr>
              <a:xfrm>
                <a:off x="6430422" y="3796594"/>
                <a:ext cx="667443" cy="81976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/>
            <p:cNvSpPr/>
            <p:nvPr/>
          </p:nvSpPr>
          <p:spPr>
            <a:xfrm>
              <a:off x="6866064" y="5633810"/>
              <a:ext cx="33286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Label nodes from incoming edges</a:t>
              </a:r>
            </a:p>
          </p:txBody>
        </p:sp>
      </p:grpSp>
      <p:sp>
        <p:nvSpPr>
          <p:cNvPr id="105" name="Isosceles Triangle 10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A2351-F5EB-9746-A314-9CC343C9602F}"/>
              </a:ext>
            </a:extLst>
          </p:cNvPr>
          <p:cNvSpPr txBox="1"/>
          <p:nvPr/>
        </p:nvSpPr>
        <p:spPr>
          <a:xfrm>
            <a:off x="5840361" y="6312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6655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uiExpand="1" build="p"/>
      <p:bldP spid="123" grpId="0" uiExpand="1" build="p"/>
      <p:bldP spid="143" grpId="0"/>
      <p:bldP spid="149" grpId="0"/>
      <p:bldP spid="150" grpId="0"/>
      <p:bldP spid="154" grpId="0"/>
      <p:bldP spid="1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sosceles Triangle 72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0"/>
            <a:ext cx="774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Arithmetization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3717" y="1291131"/>
                <a:ext cx="665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Method:  Simulate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b="1" dirty="0"/>
                  <a:t> with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17" y="1291131"/>
                <a:ext cx="6653172" cy="461665"/>
              </a:xfrm>
              <a:prstGeom prst="rect">
                <a:avLst/>
              </a:prstGeom>
              <a:blipFill>
                <a:blip r:embed="rId3"/>
                <a:stretch>
                  <a:fillRect l="-14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700338" y="4637599"/>
            <a:ext cx="1385214" cy="1240319"/>
            <a:chOff x="4424822" y="4083842"/>
            <a:chExt cx="1385214" cy="1240319"/>
          </a:xfrm>
        </p:grpSpPr>
        <p:sp>
          <p:nvSpPr>
            <p:cNvPr id="8" name="Oval 7"/>
            <p:cNvSpPr/>
            <p:nvPr/>
          </p:nvSpPr>
          <p:spPr>
            <a:xfrm>
              <a:off x="4941408" y="4124687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947834" y="4083842"/>
                  <a:ext cx="45890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834" y="4083842"/>
                  <a:ext cx="45890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 flipH="1">
              <a:off x="4424822" y="4468043"/>
              <a:ext cx="575497" cy="8561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5"/>
            </p:cNvCxnSpPr>
            <p:nvPr/>
          </p:nvCxnSpPr>
          <p:spPr>
            <a:xfrm>
              <a:off x="5284764" y="4468043"/>
              <a:ext cx="525272" cy="8561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850991" y="448231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40909" y="448128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19795" y="4350150"/>
            <a:ext cx="1580103" cy="1163123"/>
            <a:chOff x="6430422" y="3796594"/>
            <a:chExt cx="1580103" cy="1163123"/>
          </a:xfrm>
        </p:grpSpPr>
        <p:sp>
          <p:nvSpPr>
            <p:cNvPr id="15" name="Oval 14"/>
            <p:cNvSpPr/>
            <p:nvPr/>
          </p:nvSpPr>
          <p:spPr>
            <a:xfrm>
              <a:off x="7038954" y="455745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5" idx="7"/>
            </p:cNvCxnSpPr>
            <p:nvPr/>
          </p:nvCxnSpPr>
          <p:spPr>
            <a:xfrm flipH="1">
              <a:off x="7382310" y="3796594"/>
              <a:ext cx="628215" cy="81976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7223999" y="3796594"/>
              <a:ext cx="679" cy="7588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5" idx="1"/>
            </p:cNvCxnSpPr>
            <p:nvPr/>
          </p:nvCxnSpPr>
          <p:spPr>
            <a:xfrm>
              <a:off x="6430422" y="3796594"/>
              <a:ext cx="667443" cy="81976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30285" y="4505212"/>
                <a:ext cx="3913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85" y="4505212"/>
                <a:ext cx="39132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760068" y="5143207"/>
                <a:ext cx="13245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(1−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068" y="5143207"/>
                <a:ext cx="1324593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26961" y="5146817"/>
                <a:ext cx="6639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961" y="5146817"/>
                <a:ext cx="663964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627217" y="4267999"/>
            <a:ext cx="1792145" cy="677005"/>
            <a:chOff x="6094333" y="3894692"/>
            <a:chExt cx="1792145" cy="6770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094333" y="4111311"/>
                  <a:ext cx="49872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333" y="4111311"/>
                  <a:ext cx="498726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583704" y="3894692"/>
                  <a:ext cx="5046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04" y="3894692"/>
                  <a:ext cx="504689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7381789" y="4171587"/>
                  <a:ext cx="5046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789" y="4171587"/>
                  <a:ext cx="504689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642996" y="5029130"/>
                <a:ext cx="16360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96" y="5029130"/>
                <a:ext cx="163608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56310" y="2430170"/>
            <a:ext cx="1857552" cy="3621975"/>
            <a:chOff x="3824105" y="1821621"/>
            <a:chExt cx="1857552" cy="3621975"/>
          </a:xfrm>
        </p:grpSpPr>
        <p:sp>
          <p:nvSpPr>
            <p:cNvPr id="27" name="Oval 26"/>
            <p:cNvSpPr/>
            <p:nvPr/>
          </p:nvSpPr>
          <p:spPr>
            <a:xfrm>
              <a:off x="4525245" y="184395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545436" y="1822271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436" y="1822271"/>
                  <a:ext cx="46076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>
              <a:off x="3844031" y="280524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824105" y="279408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4105" y="2794083"/>
                  <a:ext cx="4660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/>
            <p:cNvSpPr/>
            <p:nvPr/>
          </p:nvSpPr>
          <p:spPr>
            <a:xfrm>
              <a:off x="5229414" y="2805240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215567" y="278474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567" y="2784748"/>
                  <a:ext cx="4660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 flipH="1">
              <a:off x="4162425" y="2187743"/>
              <a:ext cx="411994" cy="65070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876838" y="2190124"/>
              <a:ext cx="438112" cy="6626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198344" y="1821621"/>
              <a:ext cx="354570" cy="128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456011" y="2191149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23574" y="218536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87909" y="5043486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91357" y="5033870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844031" y="3912067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861887" y="389157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887" y="3891575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/>
            <p:cNvSpPr/>
            <p:nvPr/>
          </p:nvSpPr>
          <p:spPr>
            <a:xfrm>
              <a:off x="5229414" y="3912067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5215567" y="389157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567" y="3891575"/>
                  <a:ext cx="46609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/>
            <p:cNvSpPr/>
            <p:nvPr/>
          </p:nvSpPr>
          <p:spPr>
            <a:xfrm>
              <a:off x="3844031" y="5039785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229414" y="5039785"/>
              <a:ext cx="402267" cy="4022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4200525" y="3148013"/>
              <a:ext cx="1090613" cy="8382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4214490" y="4276725"/>
              <a:ext cx="1076648" cy="8572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91919" y="3137099"/>
              <a:ext cx="1084932" cy="8443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190911" y="4242247"/>
              <a:ext cx="1084932" cy="8443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029075" y="3206729"/>
              <a:ext cx="2131" cy="7032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4029075" y="4330586"/>
              <a:ext cx="2131" cy="7032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5425907" y="3206729"/>
              <a:ext cx="2131" cy="7032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425907" y="4330586"/>
              <a:ext cx="2131" cy="7032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969600" y="315104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17579" y="2947671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94593" y="2953728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205109" y="312345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69600" y="425393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217579" y="405056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994593" y="406572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05109" y="423544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305860" y="3223089"/>
            <a:ext cx="7252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Replace Boolean labeling with arithmetical labeling</a:t>
            </a:r>
          </a:p>
          <a:p>
            <a:r>
              <a:rPr lang="en-US" sz="2400" dirty="0"/>
              <a:t>Inductive rules:</a:t>
            </a:r>
          </a:p>
          <a:p>
            <a:r>
              <a:rPr lang="en-US" sz="2400" dirty="0"/>
              <a:t>Start node labeled </a:t>
            </a:r>
            <a:r>
              <a:rPr lang="en-US" sz="2400" dirty="0">
                <a:solidFill>
                  <a:srgbClr val="FFFF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325581" y="1793641"/>
                <a:ext cx="40181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→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→ 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→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581" y="1793641"/>
                <a:ext cx="4018115" cy="12003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914195" y="5436021"/>
            <a:ext cx="36722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Works because the BP is acyclic.</a:t>
            </a:r>
          </a:p>
          <a:p>
            <a:r>
              <a:rPr lang="en-US" dirty="0"/>
              <a:t>The execution path can enter a node </a:t>
            </a:r>
            <a:br>
              <a:rPr lang="en-US" dirty="0"/>
            </a:br>
            <a:r>
              <a:rPr lang="en-US" dirty="0"/>
              <a:t>at most one time.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5822481" y="5146882"/>
                <a:ext cx="8725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81" y="5146882"/>
                <a:ext cx="872547" cy="400110"/>
              </a:xfrm>
              <a:prstGeom prst="rect">
                <a:avLst/>
              </a:prstGeom>
              <a:blipFill>
                <a:blip r:embed="rId1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168021" y="5142926"/>
                <a:ext cx="8814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bar>
                        <m:barPr>
                          <m:pos m:val="top"/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021" y="5142926"/>
                <a:ext cx="881459" cy="400110"/>
              </a:xfrm>
              <a:prstGeom prst="rect">
                <a:avLst/>
              </a:prstGeom>
              <a:blipFill>
                <a:blip r:embed="rId1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640185" y="5042708"/>
                <a:ext cx="15527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85" y="5042708"/>
                <a:ext cx="1552733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2E0614D-6986-2B4C-90F9-E8E1CC516D31}"/>
              </a:ext>
            </a:extLst>
          </p:cNvPr>
          <p:cNvSpPr txBox="1"/>
          <p:nvPr/>
        </p:nvSpPr>
        <p:spPr>
          <a:xfrm>
            <a:off x="5397910" y="6297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4245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19" grpId="0"/>
      <p:bldP spid="20" grpId="0"/>
      <p:bldP spid="21" grpId="0"/>
      <p:bldP spid="25" grpId="0"/>
      <p:bldP spid="64" grpId="0" uiExpand="1" build="p"/>
      <p:bldP spid="65" grpId="0" uiExpand="1" build="p"/>
      <p:bldP spid="4" grpId="0"/>
      <p:bldP spid="68" grpId="0"/>
      <p:bldP spid="68" grpId="1"/>
      <p:bldP spid="69" grpId="0"/>
      <p:bldP spid="69" grpId="1"/>
      <p:bldP spid="70" grpId="0"/>
      <p:bldP spid="70" grpId="1"/>
    </p:bldLst>
  </p:timing>
</p:sld>
</file>

<file path=ppt/theme/theme1.xml><?xml version="1.0" encoding="utf-8"?>
<a:theme xmlns:a="http://schemas.openxmlformats.org/drawingml/2006/main" name="Office Theme">
  <a:themeElements>
    <a:clrScheme name="Custom 32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47097A-C870-43A8-9C3C-AA0D136051AE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customXml/itemProps2.xml><?xml version="1.0" encoding="utf-8"?>
<ds:datastoreItem xmlns:ds="http://schemas.openxmlformats.org/officeDocument/2006/customXml" ds:itemID="{FA063911-125E-4527-B420-52B939D44D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52F87B-8FD1-47F1-AE68-2DB2A705A6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96617</TotalTime>
  <Words>1460</Words>
  <Application>Microsoft Macintosh PowerPoint</Application>
  <PresentationFormat>Widescreen</PresentationFormat>
  <Paragraphs>317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23: Probabilistic Computation, BPP </dc:title>
  <dc:subject/>
  <dc:creator>Michael Sipser</dc:creator>
  <cp:keywords/>
  <dc:description/>
  <cp:lastModifiedBy>Microsoft Office User</cp:lastModifiedBy>
  <cp:revision>2220</cp:revision>
  <dcterms:created xsi:type="dcterms:W3CDTF">2020-08-09T18:24:17Z</dcterms:created>
  <dcterms:modified xsi:type="dcterms:W3CDTF">2021-02-15T23:10:16Z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