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453" r:id="rId6"/>
    <p:sldId id="454" r:id="rId7"/>
    <p:sldId id="462" r:id="rId8"/>
    <p:sldId id="455" r:id="rId9"/>
    <p:sldId id="456" r:id="rId10"/>
    <p:sldId id="430" r:id="rId11"/>
    <p:sldId id="452" r:id="rId12"/>
    <p:sldId id="449" r:id="rId13"/>
    <p:sldId id="458" r:id="rId14"/>
    <p:sldId id="459" r:id="rId15"/>
    <p:sldId id="460" r:id="rId16"/>
    <p:sldId id="44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49A"/>
    <a:srgbClr val="FF9A8F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116" autoAdjust="0"/>
    <p:restoredTop sz="95070" autoAdjust="0"/>
  </p:normalViewPr>
  <p:slideViewPr>
    <p:cSldViewPr snapToGrid="0">
      <p:cViewPr varScale="1">
        <p:scale>
          <a:sx n="92" d="100"/>
          <a:sy n="92" d="100"/>
        </p:scale>
        <p:origin x="21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5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6C9E1F1-18AC-B44D-A2C6-70E7A0DD0D2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3.png"/><Relationship Id="rId5" Type="http://schemas.openxmlformats.org/officeDocument/2006/relationships/image" Target="../media/image41.png"/><Relationship Id="rId10" Type="http://schemas.openxmlformats.org/officeDocument/2006/relationships/image" Target="../media/image2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8.png"/><Relationship Id="rId5" Type="http://schemas.openxmlformats.org/officeDocument/2006/relationships/image" Target="../media/image48.png"/><Relationship Id="rId10" Type="http://schemas.openxmlformats.org/officeDocument/2006/relationships/image" Target="../media/image67.png"/><Relationship Id="rId4" Type="http://schemas.openxmlformats.org/officeDocument/2006/relationships/image" Target="../media/image47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3" y="1227612"/>
                <a:ext cx="7073836" cy="429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3200" baseline="0" dirty="0">
                    <a:solidFill>
                      <a:schemeClr val="tx1"/>
                    </a:solidFill>
                  </a:rPr>
                </a:br>
                <a:r>
                  <a:rPr lang="en-US" sz="2800" dirty="0"/>
                  <a:t>- Log-space reducibility</a:t>
                </a:r>
              </a:p>
              <a:p>
                <a:r>
                  <a:rPr lang="en-US" sz="2800" dirty="0"/>
                  <a:t>- L = NL? question</a:t>
                </a:r>
              </a:p>
              <a:p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2800" dirty="0"/>
                  <a:t> is NL-complete</a:t>
                </a:r>
              </a:p>
              <a:p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</m:oMath>
                </a14:m>
                <a:r>
                  <a:rPr lang="en-US" sz="2800" dirty="0"/>
                  <a:t> is NL-complete</a:t>
                </a:r>
              </a:p>
              <a:p>
                <a:r>
                  <a:rPr lang="en-US" sz="2800" dirty="0"/>
                  <a:t>- NL = </a:t>
                </a:r>
                <a:r>
                  <a:rPr lang="en-US" sz="2800" dirty="0" err="1"/>
                  <a:t>coNL</a:t>
                </a:r>
                <a:r>
                  <a:rPr lang="en-US" sz="2800" dirty="0"/>
                  <a:t> (unfinished)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3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8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 §9.1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 </a:t>
                </a:r>
                <a:b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Finish NL = </a:t>
                </a:r>
                <a:r>
                  <a:rPr lang="en-US" sz="28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coNL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Time and Space Hierarchy Theorems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3" y="1227612"/>
                <a:ext cx="7073836" cy="4298036"/>
              </a:xfrm>
              <a:prstGeom prst="rect">
                <a:avLst/>
              </a:prstGeom>
              <a:blipFill>
                <a:blip r:embed="rId2"/>
                <a:stretch>
                  <a:fillRect l="-2241" t="-1844" b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6336A26-0BF7-894E-B68C-4FEAFF233834}"/>
              </a:ext>
            </a:extLst>
          </p:cNvPr>
          <p:cNvSpPr txBox="1"/>
          <p:nvPr/>
        </p:nvSpPr>
        <p:spPr>
          <a:xfrm>
            <a:off x="6183086" y="6255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Hierarchy Theorem 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8616" y="1309604"/>
                <a:ext cx="10193484" cy="2557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is time constructible </a:t>
                </a:r>
                <a:br>
                  <a:rPr lang="en-US" sz="2400" dirty="0"/>
                </a:br>
                <a:r>
                  <a:rPr lang="en-US" sz="2400" dirty="0"/>
                  <a:t>there is a language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requires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time, 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1)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decidable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time, and</a:t>
                </a:r>
              </a:p>
              <a:p>
                <a:r>
                  <a:rPr lang="en-US" sz="2400" dirty="0"/>
                  <a:t>2)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not decidable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On other words,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Book Antiqua" panose="0204060205030503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09604"/>
                <a:ext cx="10193484" cy="2557623"/>
              </a:xfrm>
              <a:prstGeom prst="rect">
                <a:avLst/>
              </a:prstGeom>
              <a:blipFill>
                <a:blip r:embed="rId2"/>
                <a:stretch>
                  <a:fillRect l="-897" t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8616" y="4149541"/>
                <a:ext cx="9344025" cy="1556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Proof outline:  </a:t>
                </a:r>
                <a:r>
                  <a:rPr lang="en-US" sz="2000" dirty="0"/>
                  <a:t>Give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where </a:t>
                </a:r>
              </a:p>
              <a:p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time</a:t>
                </a:r>
              </a:p>
              <a:p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ensures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every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that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time 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4149541"/>
                <a:ext cx="9344025" cy="1556580"/>
              </a:xfrm>
              <a:prstGeom prst="rect">
                <a:avLst/>
              </a:prstGeom>
              <a:blipFill>
                <a:blip r:embed="rId3"/>
                <a:stretch>
                  <a:fillRect l="-652" t="-2353" b="-6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E10C8F-AED4-814E-8EE5-BD1D7F9249EE}"/>
              </a:ext>
            </a:extLst>
          </p:cNvPr>
          <p:cNvSpPr txBox="1"/>
          <p:nvPr/>
        </p:nvSpPr>
        <p:spPr>
          <a:xfrm>
            <a:off x="5442857" y="6371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654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9" grpId="0" uiExpand="1" build="p"/>
      <p:bldP spid="2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1617" y="1363579"/>
                <a:ext cx="8652787" cy="5065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solidFill>
                      <a:schemeClr val="tx1"/>
                    </a:solidFill>
                  </a:rPr>
                  <a:t>Goal:  </a:t>
                </a:r>
                <a:r>
                  <a:rPr lang="en-US" sz="2200" dirty="0">
                    <a:solidFill>
                      <a:schemeClr val="tx1"/>
                    </a:solidFill>
                  </a:rPr>
                  <a:t>Exhibit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but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1)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runs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2)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ensures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for every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that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1. 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2.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3.  Simulate*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steps.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Accept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        Reject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accepts or hasn’t halted.”  </a:t>
                </a:r>
              </a:p>
              <a:p>
                <a:r>
                  <a:rPr lang="en-US" sz="2400" dirty="0"/>
                  <a:t>*Note: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can simulate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with a </a:t>
                </a:r>
                <a:r>
                  <a:rPr lang="en-US" sz="2400" u="sng" dirty="0"/>
                  <a:t>log factor </a:t>
                </a:r>
                <a:br>
                  <a:rPr lang="en-US" sz="2400" dirty="0"/>
                </a:br>
                <a:r>
                  <a:rPr lang="en-US" sz="2400" dirty="0"/>
                  <a:t>  time overhead due to the step counter.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   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7" y="1363579"/>
                <a:ext cx="8652787" cy="5065426"/>
              </a:xfrm>
              <a:prstGeom prst="rect">
                <a:avLst/>
              </a:prstGeom>
              <a:blipFill>
                <a:blip r:embed="rId2"/>
                <a:stretch>
                  <a:fillRect l="-1128"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2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Hierarchy Theorem 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84267" y="3111674"/>
                <a:ext cx="5359400" cy="3100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Why do we lose a factor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b="1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must halt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time.</a:t>
                </a:r>
              </a:p>
              <a:p>
                <a:r>
                  <a:rPr lang="en-US" sz="2000" dirty="0"/>
                  <a:t>To do so,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counts the number of steps it uses and stops if the limit is exceeded.  The counter has size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and is stored on the tape.  </a:t>
                </a:r>
              </a:p>
              <a:p>
                <a:r>
                  <a:rPr lang="en-US" sz="2000" dirty="0"/>
                  <a:t>It must be kept near the current head location.</a:t>
                </a:r>
              </a:p>
              <a:p>
                <a:r>
                  <a:rPr lang="en-US" sz="2000" dirty="0"/>
                  <a:t>Cost of moving it adds 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overhead factor.  So to halt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time,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stops when the counter reaches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7" y="3111674"/>
                <a:ext cx="5359400" cy="3100079"/>
              </a:xfrm>
              <a:prstGeom prst="rect">
                <a:avLst/>
              </a:prstGeom>
              <a:blipFill>
                <a:blip r:embed="rId3"/>
                <a:stretch>
                  <a:fillRect l="-1251" t="-196" b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4A94CF-4A67-DD42-9861-E2C2310CE140}"/>
              </a:ext>
            </a:extLst>
          </p:cNvPr>
          <p:cNvSpPr txBox="1"/>
          <p:nvPr/>
        </p:nvSpPr>
        <p:spPr>
          <a:xfrm>
            <a:off x="5776686" y="63572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903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36106" y="1134028"/>
                <a:ext cx="502019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L</a:t>
                </a:r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NL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NP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PSPACE  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06" y="1134028"/>
                <a:ext cx="5020194" cy="584775"/>
              </a:xfrm>
              <a:prstGeom prst="rect">
                <a:avLst/>
              </a:prstGeom>
              <a:blipFill>
                <a:blip r:embed="rId2"/>
                <a:stretch>
                  <a:fillRect l="-315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-1" y="0"/>
            <a:ext cx="805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Recap:  Separating Complexity Classes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5513" y="1574559"/>
            <a:ext cx="3381375" cy="801218"/>
            <a:chOff x="2631813" y="2539759"/>
            <a:chExt cx="3381375" cy="801218"/>
          </a:xfrm>
        </p:grpSpPr>
        <p:sp>
          <p:nvSpPr>
            <p:cNvPr id="9" name="Freeform 8"/>
            <p:cNvSpPr/>
            <p:nvPr/>
          </p:nvSpPr>
          <p:spPr>
            <a:xfrm>
              <a:off x="2828268" y="2627359"/>
              <a:ext cx="2988469" cy="204788"/>
            </a:xfrm>
            <a:custGeom>
              <a:avLst/>
              <a:gdLst>
                <a:gd name="connsiteX0" fmla="*/ 0 w 2921000"/>
                <a:gd name="connsiteY0" fmla="*/ 0 h 304800"/>
                <a:gd name="connsiteX1" fmla="*/ 0 w 2921000"/>
                <a:gd name="connsiteY1" fmla="*/ 304800 h 304800"/>
                <a:gd name="connsiteX2" fmla="*/ 2921000 w 2921000"/>
                <a:gd name="connsiteY2" fmla="*/ 304800 h 304800"/>
                <a:gd name="connsiteX3" fmla="*/ 2921000 w 2921000"/>
                <a:gd name="connsiteY3" fmla="*/ 25400 h 304800"/>
                <a:gd name="connsiteX4" fmla="*/ 2921000 w 2921000"/>
                <a:gd name="connsiteY4" fmla="*/ 63500 h 304800"/>
                <a:gd name="connsiteX0" fmla="*/ 0 w 2921000"/>
                <a:gd name="connsiteY0" fmla="*/ 0 h 304800"/>
                <a:gd name="connsiteX1" fmla="*/ 0 w 2921000"/>
                <a:gd name="connsiteY1" fmla="*/ 304800 h 304800"/>
                <a:gd name="connsiteX2" fmla="*/ 2921000 w 2921000"/>
                <a:gd name="connsiteY2" fmla="*/ 304800 h 304800"/>
                <a:gd name="connsiteX3" fmla="*/ 2921000 w 2921000"/>
                <a:gd name="connsiteY3" fmla="*/ 25400 h 304800"/>
                <a:gd name="connsiteX0" fmla="*/ 2404 w 2921000"/>
                <a:gd name="connsiteY0" fmla="*/ 74612 h 279400"/>
                <a:gd name="connsiteX1" fmla="*/ 0 w 2921000"/>
                <a:gd name="connsiteY1" fmla="*/ 279400 h 279400"/>
                <a:gd name="connsiteX2" fmla="*/ 2921000 w 2921000"/>
                <a:gd name="connsiteY2" fmla="*/ 279400 h 279400"/>
                <a:gd name="connsiteX3" fmla="*/ 2921000 w 2921000"/>
                <a:gd name="connsiteY3" fmla="*/ 0 h 279400"/>
                <a:gd name="connsiteX0" fmla="*/ 2404 w 2921000"/>
                <a:gd name="connsiteY0" fmla="*/ 0 h 204788"/>
                <a:gd name="connsiteX1" fmla="*/ 0 w 2921000"/>
                <a:gd name="connsiteY1" fmla="*/ 204788 h 204788"/>
                <a:gd name="connsiteX2" fmla="*/ 2921000 w 2921000"/>
                <a:gd name="connsiteY2" fmla="*/ 204788 h 204788"/>
                <a:gd name="connsiteX3" fmla="*/ 2918596 w 2921000"/>
                <a:gd name="connsiteY3" fmla="*/ 3969 h 20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204788">
                  <a:moveTo>
                    <a:pt x="2404" y="0"/>
                  </a:moveTo>
                  <a:cubicBezTo>
                    <a:pt x="1603" y="68263"/>
                    <a:pt x="801" y="136525"/>
                    <a:pt x="0" y="204788"/>
                  </a:cubicBezTo>
                  <a:lnTo>
                    <a:pt x="2921000" y="204788"/>
                  </a:lnTo>
                  <a:cubicBezTo>
                    <a:pt x="2920199" y="137848"/>
                    <a:pt x="2919397" y="70909"/>
                    <a:pt x="2918596" y="39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sm" len="med"/>
              <a:tailEnd type="triangle" w="sm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030595" y="2539759"/>
                  <a:ext cx="583813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sz="32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595" y="2539759"/>
                  <a:ext cx="58381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2631813" y="2879312"/>
              <a:ext cx="33813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Space Hierarchy Theorem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8618" y="2862179"/>
                <a:ext cx="5697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Book Antiqua" panose="0204060205030503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PSPACE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2862179"/>
                <a:ext cx="5697682" cy="461665"/>
              </a:xfrm>
              <a:prstGeom prst="rect">
                <a:avLst/>
              </a:prstGeom>
              <a:blipFill>
                <a:blip r:embed="rId4"/>
                <a:stretch>
                  <a:fillRect l="-160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21.3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1218" y="2862179"/>
            <a:ext cx="5258941" cy="3077766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21.3</a:t>
            </a:r>
          </a:p>
          <a:p>
            <a:r>
              <a:rPr lang="en-US" sz="2000" dirty="0"/>
              <a:t>Consider these two famous unsolved questions:</a:t>
            </a:r>
          </a:p>
          <a:p>
            <a:pPr marL="457200" indent="-457200">
              <a:buAutoNum type="arabicPeriod"/>
            </a:pPr>
            <a:r>
              <a:rPr lang="en-US" sz="2000" dirty="0"/>
              <a:t>Does L = P? </a:t>
            </a:r>
          </a:p>
          <a:p>
            <a:pPr marL="457200" indent="-457200">
              <a:buAutoNum type="arabicPeriod"/>
            </a:pPr>
            <a:r>
              <a:rPr lang="en-US" sz="2000" dirty="0"/>
              <a:t>Does P = PSPACE?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What do the hierarchy theorems tell us about these questions?</a:t>
            </a:r>
          </a:p>
          <a:p>
            <a:pPr marL="457200" indent="-457200">
              <a:buAutoNum type="alphaLcParenR"/>
            </a:pPr>
            <a:r>
              <a:rPr lang="en-US" sz="2000" dirty="0"/>
              <a:t>Nothing</a:t>
            </a:r>
          </a:p>
          <a:p>
            <a:pPr marL="457200" indent="-457200">
              <a:buAutoNum type="alphaLcParenR"/>
            </a:pPr>
            <a:r>
              <a:rPr lang="en-US" sz="2000" dirty="0"/>
              <a:t>At least one of these has answer “NO”</a:t>
            </a:r>
          </a:p>
          <a:p>
            <a:pPr marL="457200" indent="-457200">
              <a:buFontTx/>
              <a:buAutoNum type="alphaLcParenR"/>
            </a:pPr>
            <a:r>
              <a:rPr lang="en-US" sz="2000" dirty="0"/>
              <a:t>At least one of these has answer “YES”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C9899-A608-3C41-A68C-BDD6D6EB1F56}"/>
              </a:ext>
            </a:extLst>
          </p:cNvPr>
          <p:cNvSpPr txBox="1"/>
          <p:nvPr/>
        </p:nvSpPr>
        <p:spPr>
          <a:xfrm>
            <a:off x="5588000" y="6342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166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14" y="1617154"/>
            <a:ext cx="4909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Finish NL = </a:t>
            </a:r>
            <a:r>
              <a:rPr lang="en-US" sz="2400" dirty="0" err="1">
                <a:solidFill>
                  <a:schemeClr val="tx1"/>
                </a:solidFill>
              </a:rPr>
              <a:t>coNL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Space hierarchy theorem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dirty="0">
                <a:solidFill>
                  <a:schemeClr val="tx1"/>
                </a:solidFill>
              </a:rPr>
              <a:t>ime hierarchy theore</a:t>
            </a:r>
            <a:r>
              <a:rPr lang="en-US" sz="2400" dirty="0"/>
              <a:t>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3BB5-EFB1-ED4A-AF13-27A3DA7A540E}"/>
              </a:ext>
            </a:extLst>
          </p:cNvPr>
          <p:cNvSpPr txBox="1"/>
          <p:nvPr/>
        </p:nvSpPr>
        <p:spPr>
          <a:xfrm>
            <a:off x="5820229" y="60379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451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891482" cy="443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Immerman-Szelepcsényi</a:t>
                </a:r>
                <a:r>
                  <a:rPr lang="en-US" sz="2400" dirty="0"/>
                  <a:t>):  NL = </a:t>
                </a:r>
                <a:r>
                  <a:rPr lang="en-US" sz="2400" dirty="0" err="1"/>
                  <a:t>coNL</a:t>
                </a:r>
                <a:endParaRPr lang="en-US" sz="2400" dirty="0"/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𝑃𝐴𝑇𝐻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</a:t>
                </a:r>
                <a:r>
                  <a:rPr lang="en-US" sz="2000" dirty="0"/>
                  <a:t> 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computes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if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All branches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on the tape or reject.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Some branch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does not reject.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YES} </a:t>
                </a:r>
              </a:p>
              <a:p>
                <a:r>
                  <a:rPr lang="en-US" sz="2000" dirty="0"/>
                  <a:t>Let</a:t>
                </a:r>
                <a:r>
                  <a:rPr lang="en-US" sz="2000" cap="small" dirty="0"/>
                  <a:t>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pPr>
                  <a:spcBef>
                    <a:spcPts val="4200"/>
                  </a:spcBef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Reachable nodes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= # reachable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891482" cy="4431534"/>
              </a:xfrm>
              <a:prstGeom prst="rect">
                <a:avLst/>
              </a:prstGeom>
              <a:blipFill>
                <a:blip r:embed="rId3"/>
                <a:stretch>
                  <a:fillRect l="-1326" t="-1100" r="-442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0500" y="3364808"/>
                <a:ext cx="34148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cap="small" dirty="0"/>
                  <a:t>YES</a:t>
                </a:r>
                <a:r>
                  <a:rPr lang="en-US" sz="2000" dirty="0"/>
                  <a:t>,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r>
                  <a:rPr lang="en-US" sz="2000" cap="small" dirty="0"/>
                  <a:t>NO</a:t>
                </a:r>
                <a:r>
                  <a:rPr lang="en-US" sz="2000" dirty="0"/>
                  <a:t>,   if not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00" y="3364808"/>
                <a:ext cx="3414846" cy="707886"/>
              </a:xfrm>
              <a:prstGeom prst="rect">
                <a:avLst/>
              </a:prstGeom>
              <a:blipFill>
                <a:blip r:embed="rId4"/>
                <a:stretch>
                  <a:fillRect l="-1964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24413" y="3094284"/>
                <a:ext cx="5977082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(log-space NTM)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𝑝𝑎𝑡h</m:t>
                    </m:r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2.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3.   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YES, </a:t>
                </a: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NO, </a:t>
                </a:r>
                <a:r>
                  <a:rPr lang="en-US" sz="2000" dirty="0"/>
                  <a:t>then continue</a:t>
                </a:r>
              </a:p>
              <a:p>
                <a:r>
                  <a:rPr lang="en-US" sz="2000" dirty="0"/>
                  <a:t>  5. 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Next:  Converse of above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413" y="3094284"/>
                <a:ext cx="5977082" cy="3016210"/>
              </a:xfrm>
              <a:prstGeom prst="rect">
                <a:avLst/>
              </a:prstGeom>
              <a:blipFill>
                <a:blip r:embed="rId5"/>
                <a:stretch>
                  <a:fillRect l="-1019" t="-1215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404141" y="4690137"/>
            <a:ext cx="3500931" cy="1518558"/>
            <a:chOff x="763816" y="4834331"/>
            <a:chExt cx="3500931" cy="1518558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35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28495" y="4834331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95" y="4834331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63816" y="5983557"/>
                  <a:ext cx="9537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16" y="5983557"/>
                  <a:ext cx="9537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1/4)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21.1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88978" y="3104983"/>
            <a:ext cx="5746002" cy="3065404"/>
            <a:chOff x="6188978" y="3104983"/>
            <a:chExt cx="5746002" cy="3065404"/>
          </a:xfrm>
        </p:grpSpPr>
        <p:sp>
          <p:nvSpPr>
            <p:cNvPr id="7" name="Rectangle 6"/>
            <p:cNvSpPr/>
            <p:nvPr/>
          </p:nvSpPr>
          <p:spPr>
            <a:xfrm>
              <a:off x="6188978" y="5685729"/>
              <a:ext cx="3264438" cy="484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85049" y="3104983"/>
              <a:ext cx="5549931" cy="2616101"/>
              <a:chOff x="6422887" y="2990203"/>
              <a:chExt cx="5549931" cy="26161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22887" y="2990203"/>
                    <a:ext cx="5549931" cy="261610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C000"/>
                        </a:solidFill>
                      </a:rPr>
                      <a:t>Check-in 21.1</a:t>
                    </a:r>
                  </a:p>
                  <a:p>
                    <a:r>
                      <a:rPr lang="en-US" sz="2000" dirty="0"/>
                      <a:t>Let </a:t>
                    </a:r>
                    <a14:m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a14:m>
                    <a:r>
                      <a:rPr lang="en-US" sz="2000" dirty="0"/>
                      <a:t> be the graph below. </a:t>
                    </a:r>
                    <a:br>
                      <a:rPr lang="en-US" sz="2000" dirty="0"/>
                    </a:br>
                    <a:r>
                      <a:rPr lang="en-US" sz="2000" dirty="0"/>
                      <a:t>What is the value of </a:t>
                    </a:r>
                    <a14:m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a14:m>
                    <a:r>
                      <a:rPr lang="en-US" sz="2000" dirty="0"/>
                      <a:t>?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000" dirty="0"/>
                      <a:t> 2             (e)    6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000" dirty="0"/>
                      <a:t> 3             (f)    7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000" dirty="0"/>
                      <a:t> 4             (g)    8</a:t>
                    </a:r>
                  </a:p>
                  <a:p>
                    <a:pPr marL="457200" indent="-457200">
                      <a:spcBef>
                        <a:spcPts val="600"/>
                      </a:spcBef>
                      <a:buAutoNum type="alphaLcParenBoth"/>
                    </a:pPr>
                    <a:r>
                      <a:rPr lang="en-US" sz="2000" dirty="0"/>
                      <a:t> 5             (h)    9</a:t>
                    </a: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2887" y="2990203"/>
                    <a:ext cx="5549931" cy="26161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09" t="-1149" b="-2759"/>
                    </a:stretch>
                  </a:blipFill>
                  <a:ln w="381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Group 3"/>
              <p:cNvGrpSpPr/>
              <p:nvPr/>
            </p:nvGrpSpPr>
            <p:grpSpPr>
              <a:xfrm>
                <a:off x="9676786" y="3953424"/>
                <a:ext cx="1870675" cy="1390688"/>
                <a:chOff x="9977711" y="2873087"/>
                <a:chExt cx="1613644" cy="119960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0374417" y="2873087"/>
                  <a:ext cx="1216938" cy="1199607"/>
                  <a:chOff x="7933491" y="2490346"/>
                  <a:chExt cx="1216938" cy="1199607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8168124" y="2723787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7933491" y="2490346"/>
                        <a:ext cx="34971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cap="small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3491" y="2490346"/>
                        <a:ext cx="349711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Oval 25"/>
                  <p:cNvSpPr/>
                  <p:nvPr/>
                </p:nvSpPr>
                <p:spPr>
                  <a:xfrm>
                    <a:off x="8573770" y="2723787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8979416" y="2723787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8168124" y="3124484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8573770" y="3124484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8979416" y="3124484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8168124" y="3525181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8573770" y="3525181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8979416" y="3525181"/>
                    <a:ext cx="171013" cy="16477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>
                    <a:stCxn id="24" idx="6"/>
                    <a:endCxn id="26" idx="2"/>
                  </p:cNvCxnSpPr>
                  <p:nvPr/>
                </p:nvCxnSpPr>
                <p:spPr>
                  <a:xfrm>
                    <a:off x="8339137" y="2806173"/>
                    <a:ext cx="234633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8744783" y="3210985"/>
                    <a:ext cx="234633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24" idx="4"/>
                    <a:endCxn id="28" idx="0"/>
                  </p:cNvCxnSpPr>
                  <p:nvPr/>
                </p:nvCxnSpPr>
                <p:spPr>
                  <a:xfrm>
                    <a:off x="8253631" y="2888559"/>
                    <a:ext cx="0" cy="23592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2" idx="0"/>
                    <a:endCxn id="29" idx="4"/>
                  </p:cNvCxnSpPr>
                  <p:nvPr/>
                </p:nvCxnSpPr>
                <p:spPr>
                  <a:xfrm flipV="1">
                    <a:off x="8659277" y="3289256"/>
                    <a:ext cx="0" cy="23592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stCxn id="32" idx="2"/>
                    <a:endCxn id="31" idx="6"/>
                  </p:cNvCxnSpPr>
                  <p:nvPr/>
                </p:nvCxnSpPr>
                <p:spPr>
                  <a:xfrm flipH="1">
                    <a:off x="8339137" y="3607567"/>
                    <a:ext cx="234633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9073614" y="3289256"/>
                    <a:ext cx="0" cy="23592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H="1">
                    <a:off x="8744783" y="3607567"/>
                    <a:ext cx="234633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8659277" y="2888559"/>
                    <a:ext cx="0" cy="23592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>
                    <a:stCxn id="27" idx="4"/>
                    <a:endCxn id="30" idx="0"/>
                  </p:cNvCxnSpPr>
                  <p:nvPr/>
                </p:nvCxnSpPr>
                <p:spPr>
                  <a:xfrm>
                    <a:off x="9064923" y="2888559"/>
                    <a:ext cx="0" cy="23592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H="1">
                    <a:off x="8744783" y="2813290"/>
                    <a:ext cx="234633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>
                    <a:off x="8253631" y="3295078"/>
                    <a:ext cx="0" cy="23592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 flipH="1">
                    <a:off x="8339137" y="3210985"/>
                    <a:ext cx="234633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9977711" y="3207064"/>
                      <a:ext cx="63081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77711" y="3207064"/>
                      <a:ext cx="63081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9612D01-64E1-D145-A7AC-C7103ECFF800}"/>
              </a:ext>
            </a:extLst>
          </p:cNvPr>
          <p:cNvSpPr txBox="1"/>
          <p:nvPr/>
        </p:nvSpPr>
        <p:spPr>
          <a:xfrm>
            <a:off x="5834743" y="627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21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35" grpId="0" uiExpand="1" build="p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2/4) </a:t>
            </a:r>
            <a:r>
              <a:rPr lang="en-US" sz="4000" dirty="0">
                <a:solidFill>
                  <a:srgbClr val="FFFF00"/>
                </a:solidFill>
              </a:rPr>
              <a:t>–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1918" y="1064170"/>
                <a:ext cx="887238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computes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𝑝𝑎𝑡h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nodes</a:t>
                </a:r>
              </a:p>
              <a:p>
                <a:r>
                  <a:rPr lang="en-US" sz="2000" dirty="0"/>
                  <a:t>  1. 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2.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Nondeterministically go to (p) or (n)</a:t>
                </a:r>
              </a:p>
              <a:p>
                <a:r>
                  <a:rPr lang="en-US" sz="2000" dirty="0"/>
                  <a:t>            (p)  Nondeterministically pick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fail,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then output YES, else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 (n)  Skip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continue.</a:t>
                </a:r>
              </a:p>
              <a:p>
                <a:r>
                  <a:rPr lang="en-US" sz="2000" dirty="0"/>
                  <a:t>  5.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6.  Output </a:t>
                </a:r>
                <a:r>
                  <a:rPr lang="en-US" sz="2000" cap="small" dirty="0"/>
                  <a:t>NO.”</a:t>
                </a:r>
                <a:r>
                  <a:rPr lang="en-US" sz="2000" dirty="0"/>
                  <a:t>  [found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reachable nodes and none were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" y="1064170"/>
                <a:ext cx="8872387" cy="3785652"/>
              </a:xfrm>
              <a:prstGeom prst="rect">
                <a:avLst/>
              </a:prstGeom>
              <a:blipFill>
                <a:blip r:embed="rId3"/>
                <a:stretch>
                  <a:fillRect l="-687" t="-966" r="-687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729359" y="2956996"/>
            <a:ext cx="4304121" cy="1454697"/>
            <a:chOff x="628781" y="4834331"/>
            <a:chExt cx="4304121" cy="1454697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35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79179" y="5774019"/>
                  <a:ext cx="9537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179" y="5774019"/>
                  <a:ext cx="9537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Isosceles Triangle 1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445A2-11D6-944B-BD70-C9EF1333D300}"/>
              </a:ext>
            </a:extLst>
          </p:cNvPr>
          <p:cNvSpPr txBox="1"/>
          <p:nvPr/>
        </p:nvSpPr>
        <p:spPr>
          <a:xfrm>
            <a:off x="6081486" y="6154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67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2/4) </a:t>
            </a:r>
            <a:r>
              <a:rPr lang="en-US" sz="4000" dirty="0">
                <a:solidFill>
                  <a:srgbClr val="FFFF00"/>
                </a:solidFill>
              </a:rPr>
              <a:t>– key idea SIMPLIFIED!!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1918" y="1542525"/>
                <a:ext cx="887238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computes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𝑝𝑎𝑡h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nodes</a:t>
                </a:r>
              </a:p>
              <a:p>
                <a:r>
                  <a:rPr lang="en-US" sz="2000" dirty="0"/>
                  <a:t>  1. 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2.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Nondeterministically pick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If it ends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then output YES and stop.</a:t>
                </a:r>
                <a:br>
                  <a:rPr lang="en-US" sz="2000" dirty="0"/>
                </a:br>
                <a:r>
                  <a:rPr lang="en-US" sz="2000" dirty="0"/>
                  <a:t>           If it ends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5.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6.  Output </a:t>
                </a:r>
                <a:r>
                  <a:rPr lang="en-US" sz="2000" cap="small" dirty="0"/>
                  <a:t>NO.”</a:t>
                </a:r>
                <a:r>
                  <a:rPr lang="en-US" sz="2000" dirty="0"/>
                  <a:t>  [found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reachable nodes and none were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" y="1542525"/>
                <a:ext cx="8872387" cy="3170099"/>
              </a:xfrm>
              <a:prstGeom prst="rect">
                <a:avLst/>
              </a:prstGeom>
              <a:blipFill>
                <a:blip r:embed="rId3"/>
                <a:stretch>
                  <a:fillRect l="-687" t="-962" r="-687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729359" y="2956996"/>
            <a:ext cx="4304121" cy="1454697"/>
            <a:chOff x="628781" y="4834331"/>
            <a:chExt cx="4304121" cy="1454697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35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79179" y="5774019"/>
                  <a:ext cx="9537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179" y="5774019"/>
                  <a:ext cx="9537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Isosceles Triangle 1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5ED0-4FD8-0A4F-9337-87FE28C84421}"/>
              </a:ext>
            </a:extLst>
          </p:cNvPr>
          <p:cNvSpPr txBox="1"/>
          <p:nvPr/>
        </p:nvSpPr>
        <p:spPr>
          <a:xfrm>
            <a:off x="5762171" y="606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808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3/4)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027" y="2316627"/>
                <a:ext cx="9254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2.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Nondeterministically go to (p) or (n)</a:t>
                </a:r>
              </a:p>
              <a:p>
                <a:r>
                  <a:rPr lang="en-US" sz="2000" dirty="0"/>
                  <a:t>            (p)  Nondeterministically pick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fail,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then output YES, else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 (n)  Skip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continue.</a:t>
                </a:r>
              </a:p>
              <a:p>
                <a:r>
                  <a:rPr lang="en-US" sz="2000" dirty="0"/>
                  <a:t>  5.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6.  Output </a:t>
                </a:r>
                <a:r>
                  <a:rPr lang="en-US" sz="2000" cap="small" dirty="0"/>
                  <a:t>NO”</a:t>
                </a:r>
                <a:r>
                  <a:rPr lang="en-US" sz="2000" dirty="0"/>
                  <a:t>  [found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reachable nodes and none were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" y="2316627"/>
                <a:ext cx="9254404" cy="3785652"/>
              </a:xfrm>
              <a:prstGeom prst="rect">
                <a:avLst/>
              </a:prstGeom>
              <a:blipFill>
                <a:blip r:embed="rId3"/>
                <a:stretch>
                  <a:fillRect l="-65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734431" y="2988006"/>
            <a:ext cx="4343135" cy="1454697"/>
            <a:chOff x="628781" y="4834331"/>
            <a:chExt cx="4343135" cy="1454697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35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797300" y="5894782"/>
                  <a:ext cx="11746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300" y="5894782"/>
                  <a:ext cx="117461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027" y="863403"/>
                <a:ext cx="5187221" cy="1394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YES} </a:t>
                </a:r>
              </a:p>
              <a:p>
                <a:r>
                  <a:rPr lang="en-US" sz="2000" dirty="0"/>
                  <a:t>Let</a:t>
                </a:r>
                <a:r>
                  <a:rPr lang="en-US" sz="2000" cap="smal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" y="863403"/>
                <a:ext cx="5187221" cy="1394421"/>
              </a:xfrm>
              <a:prstGeom prst="rect">
                <a:avLst/>
              </a:prstGeom>
              <a:blipFill>
                <a:blip r:embed="rId8"/>
                <a:stretch>
                  <a:fillRect l="-1175" r="-118" b="-7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91612" y="896918"/>
                <a:ext cx="43199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cap="small" dirty="0"/>
                  <a:t>YES</a:t>
                </a:r>
                <a:r>
                  <a:rPr lang="en-US" sz="2000" dirty="0"/>
                  <a:t>,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r>
                  <a:rPr lang="en-US" sz="2000" cap="small" dirty="0"/>
                  <a:t>NO</a:t>
                </a:r>
                <a:r>
                  <a:rPr lang="en-US" sz="2000" dirty="0"/>
                  <a:t>,   if not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12" y="896918"/>
                <a:ext cx="4319965" cy="707886"/>
              </a:xfrm>
              <a:prstGeom prst="rect">
                <a:avLst/>
              </a:prstGeom>
              <a:blipFill>
                <a:blip r:embed="rId9"/>
                <a:stretch>
                  <a:fillRect l="-141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2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9828B-3AA9-F14E-AF41-2B03E6D32888}"/>
              </a:ext>
            </a:extLst>
          </p:cNvPr>
          <p:cNvSpPr txBox="1"/>
          <p:nvPr/>
        </p:nvSpPr>
        <p:spPr>
          <a:xfrm>
            <a:off x="5718629" y="641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285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9" grpId="0" uiExpand="1" build="p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-1" y="1236065"/>
                <a:ext cx="943149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2.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Nondeterministically go to (p) or (n)</a:t>
                </a:r>
              </a:p>
              <a:p>
                <a:r>
                  <a:rPr lang="en-US" sz="2000" dirty="0"/>
                  <a:t>            (p)  Nondeterministically pick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fail,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has an edge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:r>
                  <a:rPr lang="en-US" sz="2000" dirty="0"/>
                  <a:t>then output YES, else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 (n)  Skip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continue.</a:t>
                </a:r>
              </a:p>
              <a:p>
                <a:r>
                  <a:rPr lang="en-US" sz="2000" dirty="0"/>
                  <a:t>  5.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6.  Output </a:t>
                </a:r>
                <a:r>
                  <a:rPr lang="en-US" sz="2000" cap="small" dirty="0"/>
                  <a:t>NO.”</a:t>
                </a:r>
                <a:r>
                  <a:rPr lang="en-US" sz="2000" dirty="0"/>
                  <a:t>  [found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reachable nodes</a:t>
                </a:r>
              </a:p>
              <a:p>
                <a:r>
                  <a:rPr lang="en-US" sz="2000" dirty="0"/>
                  <a:t>                                 and none had an edge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36065"/>
                <a:ext cx="9431496" cy="4093428"/>
              </a:xfrm>
              <a:prstGeom prst="rect">
                <a:avLst/>
              </a:prstGeom>
              <a:blipFill>
                <a:blip r:embed="rId3"/>
                <a:stretch>
                  <a:fillRect l="-646" t="-89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592127" y="2854036"/>
            <a:ext cx="3908302" cy="1782513"/>
            <a:chOff x="628781" y="4834331"/>
            <a:chExt cx="3908302" cy="1782513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85040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923243" y="6247512"/>
                  <a:ext cx="1613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43" y="6247512"/>
                  <a:ext cx="16138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9"/>
            <p:cNvSpPr/>
            <p:nvPr/>
          </p:nvSpPr>
          <p:spPr>
            <a:xfrm>
              <a:off x="3336157" y="4838700"/>
              <a:ext cx="285809" cy="1410493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  <a:gd name="connsiteX0" fmla="*/ 0 w 285809"/>
                <a:gd name="connsiteY0" fmla="*/ 0 h 1410493"/>
                <a:gd name="connsiteX1" fmla="*/ 285750 w 285809"/>
                <a:gd name="connsiteY1" fmla="*/ 695325 h 1410493"/>
                <a:gd name="connsiteX2" fmla="*/ 28575 w 285809"/>
                <a:gd name="connsiteY2" fmla="*/ 1410493 h 14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9" h="1410493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63512" y="1161520"/>
                    <a:pt x="28575" y="1410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860522" y="4845050"/>
                  <a:ext cx="7229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0522" y="4845050"/>
                  <a:ext cx="7229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2784138" y="5524788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95504" y="5521946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853863" y="6027557"/>
                  <a:ext cx="11746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863" y="6027557"/>
                  <a:ext cx="11746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886" y="5457562"/>
                <a:ext cx="591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Corollary:  </a:t>
                </a:r>
                <a:r>
                  <a:rPr lang="en-US" sz="2000" dirty="0"/>
                  <a:t>Some NL-machine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6" y="5457562"/>
                <a:ext cx="5916064" cy="400110"/>
              </a:xfrm>
              <a:prstGeom prst="rect">
                <a:avLst/>
              </a:prstGeom>
              <a:blipFill>
                <a:blip r:embed="rId10"/>
                <a:stretch>
                  <a:fillRect l="-103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07111" y="4334776"/>
                <a:ext cx="5100980" cy="1975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𝑃𝐴𝑇𝐻</m:t>
                        </m:r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</a:t>
                </a:r>
              </a:p>
              <a:p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1.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2.  Compute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NO.</a:t>
                </a:r>
              </a:p>
              <a:p>
                <a:r>
                  <a:rPr lang="en-US" sz="2000" dirty="0"/>
                  <a:t> 4.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YES.”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11" y="4334776"/>
                <a:ext cx="5100980" cy="1975284"/>
              </a:xfrm>
              <a:prstGeom prst="rect">
                <a:avLst/>
              </a:prstGeom>
              <a:blipFill>
                <a:blip r:embed="rId11"/>
                <a:stretch>
                  <a:fillRect l="-1195" r="-1195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3" idx="6"/>
            <a:endCxn id="24" idx="2"/>
          </p:cNvCxnSpPr>
          <p:nvPr/>
        </p:nvCxnSpPr>
        <p:spPr>
          <a:xfrm flipV="1">
            <a:off x="9842200" y="3587281"/>
            <a:ext cx="416650" cy="2842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19D6E-C9BE-554A-9153-9E5BA3CF50FD}"/>
              </a:ext>
            </a:extLst>
          </p:cNvPr>
          <p:cNvSpPr txBox="1"/>
          <p:nvPr/>
        </p:nvSpPr>
        <p:spPr>
          <a:xfrm>
            <a:off x="5341257" y="624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43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9" grpId="0"/>
      <p:bldP spid="21" grpId="0" uiExpand="1" build="p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36106" y="1134028"/>
                <a:ext cx="502019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L</a:t>
                </a:r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NL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NP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/>
                  <a:t> PSPACE  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06" y="1134028"/>
                <a:ext cx="5020194" cy="584775"/>
              </a:xfrm>
              <a:prstGeom prst="rect">
                <a:avLst/>
              </a:prstGeom>
              <a:blipFill>
                <a:blip r:embed="rId2"/>
                <a:stretch>
                  <a:fillRect l="-315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Review:  Major Complexity Classes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51968" y="1574559"/>
            <a:ext cx="2988469" cy="903207"/>
            <a:chOff x="2828268" y="2539759"/>
            <a:chExt cx="2988469" cy="903207"/>
          </a:xfrm>
        </p:grpSpPr>
        <p:sp>
          <p:nvSpPr>
            <p:cNvPr id="9" name="Freeform 8"/>
            <p:cNvSpPr/>
            <p:nvPr/>
          </p:nvSpPr>
          <p:spPr>
            <a:xfrm>
              <a:off x="2828268" y="2627359"/>
              <a:ext cx="2988469" cy="204788"/>
            </a:xfrm>
            <a:custGeom>
              <a:avLst/>
              <a:gdLst>
                <a:gd name="connsiteX0" fmla="*/ 0 w 2921000"/>
                <a:gd name="connsiteY0" fmla="*/ 0 h 304800"/>
                <a:gd name="connsiteX1" fmla="*/ 0 w 2921000"/>
                <a:gd name="connsiteY1" fmla="*/ 304800 h 304800"/>
                <a:gd name="connsiteX2" fmla="*/ 2921000 w 2921000"/>
                <a:gd name="connsiteY2" fmla="*/ 304800 h 304800"/>
                <a:gd name="connsiteX3" fmla="*/ 2921000 w 2921000"/>
                <a:gd name="connsiteY3" fmla="*/ 25400 h 304800"/>
                <a:gd name="connsiteX4" fmla="*/ 2921000 w 2921000"/>
                <a:gd name="connsiteY4" fmla="*/ 63500 h 304800"/>
                <a:gd name="connsiteX0" fmla="*/ 0 w 2921000"/>
                <a:gd name="connsiteY0" fmla="*/ 0 h 304800"/>
                <a:gd name="connsiteX1" fmla="*/ 0 w 2921000"/>
                <a:gd name="connsiteY1" fmla="*/ 304800 h 304800"/>
                <a:gd name="connsiteX2" fmla="*/ 2921000 w 2921000"/>
                <a:gd name="connsiteY2" fmla="*/ 304800 h 304800"/>
                <a:gd name="connsiteX3" fmla="*/ 2921000 w 2921000"/>
                <a:gd name="connsiteY3" fmla="*/ 25400 h 304800"/>
                <a:gd name="connsiteX0" fmla="*/ 2404 w 2921000"/>
                <a:gd name="connsiteY0" fmla="*/ 74612 h 279400"/>
                <a:gd name="connsiteX1" fmla="*/ 0 w 2921000"/>
                <a:gd name="connsiteY1" fmla="*/ 279400 h 279400"/>
                <a:gd name="connsiteX2" fmla="*/ 2921000 w 2921000"/>
                <a:gd name="connsiteY2" fmla="*/ 279400 h 279400"/>
                <a:gd name="connsiteX3" fmla="*/ 2921000 w 2921000"/>
                <a:gd name="connsiteY3" fmla="*/ 0 h 279400"/>
                <a:gd name="connsiteX0" fmla="*/ 2404 w 2921000"/>
                <a:gd name="connsiteY0" fmla="*/ 0 h 204788"/>
                <a:gd name="connsiteX1" fmla="*/ 0 w 2921000"/>
                <a:gd name="connsiteY1" fmla="*/ 204788 h 204788"/>
                <a:gd name="connsiteX2" fmla="*/ 2921000 w 2921000"/>
                <a:gd name="connsiteY2" fmla="*/ 204788 h 204788"/>
                <a:gd name="connsiteX3" fmla="*/ 2918596 w 2921000"/>
                <a:gd name="connsiteY3" fmla="*/ 3969 h 20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204788">
                  <a:moveTo>
                    <a:pt x="2404" y="0"/>
                  </a:moveTo>
                  <a:cubicBezTo>
                    <a:pt x="1603" y="68263"/>
                    <a:pt x="801" y="136525"/>
                    <a:pt x="0" y="204788"/>
                  </a:cubicBezTo>
                  <a:lnTo>
                    <a:pt x="2921000" y="204788"/>
                  </a:lnTo>
                  <a:cubicBezTo>
                    <a:pt x="2920199" y="137848"/>
                    <a:pt x="2919397" y="70909"/>
                    <a:pt x="2918596" y="396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sm" len="med"/>
              <a:tailEnd type="triangle" w="sm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030595" y="2539759"/>
                  <a:ext cx="583813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sz="32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595" y="2539759"/>
                  <a:ext cx="58381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3873500" y="2981301"/>
              <a:ext cx="9130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Today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8617" y="2862179"/>
                <a:ext cx="7488383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 time and space hierarchy theorems show that </a:t>
                </a:r>
                <a:br>
                  <a:rPr lang="en-US" sz="2400" dirty="0"/>
                </a:br>
                <a:r>
                  <a:rPr lang="en-US" sz="2400" dirty="0"/>
                  <a:t>if a TM is given more time (or space) then it can do more.*</a:t>
                </a:r>
              </a:p>
              <a:p>
                <a:r>
                  <a:rPr lang="en-US" dirty="0"/>
                  <a:t>* certain restrictions apply.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For example:</a:t>
                </a:r>
              </a:p>
              <a:p>
                <a:r>
                  <a:rPr lang="en-US" sz="2400" dirty="0"/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Book Antiqua" panose="0204060205030503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     [ </a:t>
                </a:r>
                <a14:m>
                  <m:oMath xmlns:m="http://schemas.openxmlformats.org/officeDocument/2006/math">
                    <m:phant>
                      <m:phantPr>
                        <m:zeroWid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Book Antiqua" panose="0204060205030503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proper subset ]</a:t>
                </a:r>
              </a:p>
              <a:p>
                <a:r>
                  <a:rPr lang="en-US" sz="2400" dirty="0"/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Book Antiqua" panose="0204060205030503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2862179"/>
                <a:ext cx="7488383" cy="2369880"/>
              </a:xfrm>
              <a:prstGeom prst="rect">
                <a:avLst/>
              </a:prstGeom>
              <a:blipFill>
                <a:blip r:embed="rId4"/>
                <a:stretch>
                  <a:fillRect l="-1221" t="-2062" r="-163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F6B282-5338-E145-BBBA-5E2A90856793}"/>
              </a:ext>
            </a:extLst>
          </p:cNvPr>
          <p:cNvSpPr txBox="1"/>
          <p:nvPr/>
        </p:nvSpPr>
        <p:spPr>
          <a:xfrm>
            <a:off x="5254171" y="61685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581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 Hierarchy Theorem 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8616" y="1309604"/>
                <a:ext cx="10193484" cy="2930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</a:t>
                </a: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satisfies a technical condition) </a:t>
                </a:r>
                <a:br>
                  <a:rPr lang="en-US" sz="2400" dirty="0"/>
                </a:br>
                <a:r>
                  <a:rPr lang="en-US" sz="2400" dirty="0"/>
                  <a:t>there is a language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requires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space, 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1)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decidable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space, and</a:t>
                </a:r>
              </a:p>
              <a:p>
                <a:r>
                  <a:rPr lang="en-US" sz="2400" dirty="0"/>
                  <a:t>2)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not decidable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space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On other words,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phant>
                              <m:phantPr>
                                <m:zeroAsc m:val="on"/>
                                <m:zeroDesc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phant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phant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phant>
                      <m:phantPr>
                        <m:zeroWid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</m:phant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Book Antiqua" panose="0204060205030503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r>
                  <a:rPr lang="en-US" sz="2000" b="1" dirty="0"/>
                  <a:t>Notation:  </a:t>
                </a:r>
                <a:r>
                  <a:rPr lang="en-US" sz="2000" dirty="0"/>
                  <a:t>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phant>
                              <m:phantPr>
                                <m:zeroAsc m:val="on"/>
                                <m:zeroDesc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phant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phant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000" dirty="0"/>
                  <a:t>some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09604"/>
                <a:ext cx="10193484" cy="2930226"/>
              </a:xfrm>
              <a:prstGeom prst="rect">
                <a:avLst/>
              </a:prstGeom>
              <a:blipFill>
                <a:blip r:embed="rId2"/>
                <a:stretch>
                  <a:fillRect l="-897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40481" y="4598282"/>
            <a:ext cx="3590879" cy="1628495"/>
            <a:chOff x="2775428" y="3914566"/>
            <a:chExt cx="5402561" cy="2450108"/>
          </a:xfrm>
        </p:grpSpPr>
        <p:sp>
          <p:nvSpPr>
            <p:cNvPr id="20" name="Oval 19"/>
            <p:cNvSpPr/>
            <p:nvPr/>
          </p:nvSpPr>
          <p:spPr>
            <a:xfrm rot="20697912">
              <a:off x="2939363" y="4351477"/>
              <a:ext cx="2084129" cy="1207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20697912">
              <a:off x="2775428" y="3914566"/>
              <a:ext cx="3886667" cy="1647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639280" y="5703081"/>
                  <a:ext cx="2895360" cy="6615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/>
                    <a:t>SPACE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zeroAsc m:val="on"/>
                                  <m:zeroDesc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phant>
                            </m:e>
                          </m:d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280" y="5703081"/>
                  <a:ext cx="2895360" cy="661593"/>
                </a:xfrm>
                <a:prstGeom prst="rect">
                  <a:avLst/>
                </a:prstGeom>
                <a:blipFill>
                  <a:blip r:embed="rId3"/>
                  <a:stretch>
                    <a:fillRect l="-2848" t="-1389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82305" y="5127956"/>
                  <a:ext cx="2395684" cy="6615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SPACE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305" y="5127956"/>
                  <a:ext cx="2395684" cy="661593"/>
                </a:xfrm>
                <a:prstGeom prst="rect">
                  <a:avLst/>
                </a:prstGeom>
                <a:blipFill>
                  <a:blip r:embed="rId4"/>
                  <a:stretch>
                    <a:fillRect l="-3448" t="-277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reeform 4"/>
            <p:cNvSpPr/>
            <p:nvPr/>
          </p:nvSpPr>
          <p:spPr>
            <a:xfrm>
              <a:off x="4672013" y="5286375"/>
              <a:ext cx="133639" cy="500063"/>
            </a:xfrm>
            <a:custGeom>
              <a:avLst/>
              <a:gdLst>
                <a:gd name="connsiteX0" fmla="*/ 0 w 133639"/>
                <a:gd name="connsiteY0" fmla="*/ 0 h 500063"/>
                <a:gd name="connsiteX1" fmla="*/ 133350 w 133639"/>
                <a:gd name="connsiteY1" fmla="*/ 128588 h 500063"/>
                <a:gd name="connsiteX2" fmla="*/ 28575 w 133639"/>
                <a:gd name="connsiteY2" fmla="*/ 500063 h 50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9" h="500063">
                  <a:moveTo>
                    <a:pt x="0" y="0"/>
                  </a:moveTo>
                  <a:cubicBezTo>
                    <a:pt x="64294" y="22622"/>
                    <a:pt x="128588" y="45244"/>
                    <a:pt x="133350" y="128588"/>
                  </a:cubicBezTo>
                  <a:cubicBezTo>
                    <a:pt x="138112" y="211932"/>
                    <a:pt x="83343" y="355997"/>
                    <a:pt x="28575" y="5000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25601" y="4924025"/>
              <a:ext cx="94238" cy="281388"/>
            </a:xfrm>
            <a:custGeom>
              <a:avLst/>
              <a:gdLst>
                <a:gd name="connsiteX0" fmla="*/ 0 w 133639"/>
                <a:gd name="connsiteY0" fmla="*/ 0 h 500063"/>
                <a:gd name="connsiteX1" fmla="*/ 133350 w 133639"/>
                <a:gd name="connsiteY1" fmla="*/ 128588 h 500063"/>
                <a:gd name="connsiteX2" fmla="*/ 28575 w 133639"/>
                <a:gd name="connsiteY2" fmla="*/ 500063 h 50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639" h="500063">
                  <a:moveTo>
                    <a:pt x="0" y="0"/>
                  </a:moveTo>
                  <a:cubicBezTo>
                    <a:pt x="64294" y="22622"/>
                    <a:pt x="128588" y="45244"/>
                    <a:pt x="133350" y="128588"/>
                  </a:cubicBezTo>
                  <a:cubicBezTo>
                    <a:pt x="138112" y="211932"/>
                    <a:pt x="83343" y="355997"/>
                    <a:pt x="28575" y="5000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822266" y="3919727"/>
                  <a:ext cx="680308" cy="694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266" y="3919727"/>
                  <a:ext cx="680308" cy="6945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5822267" y="4156587"/>
              <a:ext cx="95926" cy="101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44509" y="4146404"/>
                <a:ext cx="5307591" cy="21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Proof outline:  (Diagonalization)  </a:t>
                </a:r>
                <a:br>
                  <a:rPr lang="en-US" sz="2000" b="1" dirty="0"/>
                </a:br>
                <a:r>
                  <a:rPr lang="en-US" sz="2000" dirty="0"/>
                  <a:t>Give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where </a:t>
                </a:r>
              </a:p>
              <a:p>
                <a:r>
                  <a:rPr lang="en-US" sz="2000" dirty="0"/>
                  <a:t>1)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space</a:t>
                </a:r>
              </a:p>
              <a:p>
                <a:r>
                  <a:rPr lang="en-US" sz="2000" dirty="0"/>
                  <a:t>2)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ensures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</a:t>
                </a:r>
                <a:br>
                  <a:rPr lang="en-US" sz="2000" dirty="0"/>
                </a:br>
                <a:r>
                  <a:rPr lang="en-US" sz="2000" dirty="0"/>
                  <a:t>     every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that runs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space.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09" y="4146404"/>
                <a:ext cx="5307591" cy="2172133"/>
              </a:xfrm>
              <a:prstGeom prst="rect">
                <a:avLst/>
              </a:prstGeom>
              <a:blipFill>
                <a:blip r:embed="rId6"/>
                <a:stretch>
                  <a:fillRect l="-1263" t="-140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5B300D1-BB2D-C442-987D-515E7061F999}"/>
              </a:ext>
            </a:extLst>
          </p:cNvPr>
          <p:cNvSpPr txBox="1"/>
          <p:nvPr/>
        </p:nvSpPr>
        <p:spPr>
          <a:xfrm>
            <a:off x="5268686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49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9" grpId="0" uiExpand="1" build="p"/>
      <p:bldP spid="2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1617" y="1250565"/>
                <a:ext cx="8250383" cy="5276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Goal: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Exhibit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phant>
                              <m:phantPr>
                                <m:zeroAsc m:val="on"/>
                                <m:zeroDesc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phant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phant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1)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runs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2)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ensures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for every TM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that runs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space.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  1.  Mark off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tape cells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   If ever try to use more tape,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2.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for some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i="1" dirty="0"/>
                  <a:t>reject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3.  Simulate*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9A8F"/>
                    </a:solidFill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FF9A8F"/>
                    </a:solidFill>
                  </a:rPr>
                  <a:t> steps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       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rejects,</a:t>
                </a:r>
              </a:p>
              <a:p>
                <a:r>
                  <a:rPr lang="en-US" sz="2400" i="1" dirty="0"/>
                  <a:t>        Reject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accepts </a:t>
                </a:r>
                <a:r>
                  <a:rPr lang="en-US" sz="2400" dirty="0">
                    <a:solidFill>
                      <a:srgbClr val="FF9A8F"/>
                    </a:solidFill>
                  </a:rPr>
                  <a:t>or hasn’t halted.”</a:t>
                </a:r>
              </a:p>
              <a:p>
                <a:r>
                  <a:rPr lang="en-US" sz="2000" dirty="0"/>
                  <a:t>*Note: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can simulate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with a constant factor </a:t>
                </a:r>
                <a:br>
                  <a:rPr lang="en-US" sz="2000" dirty="0"/>
                </a:br>
                <a:r>
                  <a:rPr lang="en-US" sz="2000" dirty="0"/>
                  <a:t>  space overhead.       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7" y="1250565"/>
                <a:ext cx="8250383" cy="5276253"/>
              </a:xfrm>
              <a:prstGeom prst="rect">
                <a:avLst/>
              </a:prstGeom>
              <a:blipFill>
                <a:blip r:embed="rId3"/>
                <a:stretch>
                  <a:fillRect l="-1183" t="-346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 Hierarchy Theorem  (2/2)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13689" y="1656124"/>
            <a:ext cx="2201114" cy="638169"/>
            <a:chOff x="1913689" y="1728042"/>
            <a:chExt cx="2201114" cy="638169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2897941" y="743790"/>
              <a:ext cx="232609" cy="2201114"/>
            </a:xfrm>
            <a:prstGeom prst="leftBrace">
              <a:avLst>
                <a:gd name="adj1" fmla="val 24549"/>
                <a:gd name="adj2" fmla="val 77695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162300" y="2044698"/>
              <a:ext cx="472705" cy="321513"/>
            </a:xfrm>
            <a:custGeom>
              <a:avLst/>
              <a:gdLst>
                <a:gd name="connsiteX0" fmla="*/ 0 w 422066"/>
                <a:gd name="connsiteY0" fmla="*/ 266700 h 266700"/>
                <a:gd name="connsiteX1" fmla="*/ 381000 w 422066"/>
                <a:gd name="connsiteY1" fmla="*/ 215900 h 266700"/>
                <a:gd name="connsiteX2" fmla="*/ 393700 w 422066"/>
                <a:gd name="connsiteY2" fmla="*/ 0 h 266700"/>
                <a:gd name="connsiteX0" fmla="*/ 0 w 403171"/>
                <a:gd name="connsiteY0" fmla="*/ 266700 h 276646"/>
                <a:gd name="connsiteX1" fmla="*/ 323771 w 403171"/>
                <a:gd name="connsiteY1" fmla="*/ 253826 h 276646"/>
                <a:gd name="connsiteX2" fmla="*/ 393700 w 403171"/>
                <a:gd name="connsiteY2" fmla="*/ 0 h 276646"/>
                <a:gd name="connsiteX0" fmla="*/ 0 w 449340"/>
                <a:gd name="connsiteY0" fmla="*/ 266700 h 276646"/>
                <a:gd name="connsiteX1" fmla="*/ 323771 w 449340"/>
                <a:gd name="connsiteY1" fmla="*/ 253826 h 276646"/>
                <a:gd name="connsiteX2" fmla="*/ 443776 w 449340"/>
                <a:gd name="connsiteY2" fmla="*/ 0 h 276646"/>
                <a:gd name="connsiteX0" fmla="*/ 0 w 444113"/>
                <a:gd name="connsiteY0" fmla="*/ 266700 h 276646"/>
                <a:gd name="connsiteX1" fmla="*/ 323771 w 444113"/>
                <a:gd name="connsiteY1" fmla="*/ 253826 h 276646"/>
                <a:gd name="connsiteX2" fmla="*/ 443776 w 444113"/>
                <a:gd name="connsiteY2" fmla="*/ 0 h 276646"/>
                <a:gd name="connsiteX0" fmla="*/ 0 w 444113"/>
                <a:gd name="connsiteY0" fmla="*/ 266700 h 273408"/>
                <a:gd name="connsiteX1" fmla="*/ 323771 w 444113"/>
                <a:gd name="connsiteY1" fmla="*/ 253826 h 273408"/>
                <a:gd name="connsiteX2" fmla="*/ 443776 w 444113"/>
                <a:gd name="connsiteY2" fmla="*/ 0 h 273408"/>
                <a:gd name="connsiteX0" fmla="*/ 0 w 444441"/>
                <a:gd name="connsiteY0" fmla="*/ 266700 h 266700"/>
                <a:gd name="connsiteX1" fmla="*/ 352386 w 444441"/>
                <a:gd name="connsiteY1" fmla="*/ 190617 h 266700"/>
                <a:gd name="connsiteX2" fmla="*/ 443776 w 444441"/>
                <a:gd name="connsiteY2" fmla="*/ 0 h 266700"/>
                <a:gd name="connsiteX0" fmla="*/ 0 w 443776"/>
                <a:gd name="connsiteY0" fmla="*/ 266700 h 266700"/>
                <a:gd name="connsiteX1" fmla="*/ 443776 w 443776"/>
                <a:gd name="connsiteY1" fmla="*/ 0 h 266700"/>
                <a:gd name="connsiteX0" fmla="*/ 0 w 443776"/>
                <a:gd name="connsiteY0" fmla="*/ 266700 h 266700"/>
                <a:gd name="connsiteX1" fmla="*/ 443776 w 443776"/>
                <a:gd name="connsiteY1" fmla="*/ 0 h 266700"/>
                <a:gd name="connsiteX0" fmla="*/ 0 w 443776"/>
                <a:gd name="connsiteY0" fmla="*/ 266700 h 266700"/>
                <a:gd name="connsiteX1" fmla="*/ 443776 w 443776"/>
                <a:gd name="connsiteY1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776" h="266700">
                  <a:moveTo>
                    <a:pt x="0" y="266700"/>
                  </a:moveTo>
                  <a:cubicBezTo>
                    <a:pt x="319613" y="259973"/>
                    <a:pt x="417463" y="152109"/>
                    <a:pt x="44377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32525" y="2208945"/>
                <a:ext cx="5359400" cy="4114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Issues:</a:t>
                </a:r>
              </a:p>
              <a:p>
                <a:pPr marL="292100" indent="-292100">
                  <a:buAutoNum type="arabicPeriod"/>
                </a:pPr>
                <a:r>
                  <a:rPr lang="en-US" sz="2000" dirty="0"/>
                  <a:t>What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phant>
                          <m:phantPr>
                            <m:zeroAsc m:val="on"/>
                            <m:zeroDesc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phant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phant>
                      </m:e>
                    </m:d>
                  </m:oMath>
                </a14:m>
                <a:r>
                  <a:rPr lang="en-US" sz="2000" dirty="0"/>
                  <a:t> space but has </a:t>
                </a:r>
                <a:br>
                  <a:rPr lang="en-US" sz="2000" dirty="0"/>
                </a:br>
                <a:r>
                  <a:rPr lang="en-US" sz="2000" dirty="0"/>
                  <a:t>a big constant? 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won’t have space </a:t>
                </a:r>
                <a:br>
                  <a:rPr lang="en-US" sz="2000" dirty="0"/>
                </a:br>
                <a:r>
                  <a:rPr lang="en-US" sz="2000" dirty="0"/>
                  <a:t>to simulate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is small.</a:t>
                </a:r>
              </a:p>
              <a:p>
                <a:r>
                  <a:rPr lang="en-US" sz="2000" dirty="0"/>
                  <a:t>     </a:t>
                </a:r>
                <a:r>
                  <a:rPr lang="en-US" sz="2000" dirty="0">
                    <a:solidFill>
                      <a:srgbClr val="96F49A"/>
                    </a:solidFill>
                  </a:rPr>
                  <a:t>FIX: simulate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6F49A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96F49A"/>
                    </a:solidFill>
                  </a:rPr>
                  <a:t> on infinitely many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6F49A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rgbClr val="96F49A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2.  What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loops? 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must always halt]</a:t>
                </a:r>
              </a:p>
              <a:p>
                <a:r>
                  <a:rPr lang="en-US" sz="2000" dirty="0"/>
                  <a:t>     </a:t>
                </a:r>
                <a:r>
                  <a:rPr lang="en-US" sz="2000" dirty="0">
                    <a:solidFill>
                      <a:srgbClr val="FF9A8F"/>
                    </a:solidFill>
                  </a:rPr>
                  <a:t>FIX:  Stop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9A8F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FF9A8F"/>
                    </a:solidFill>
                  </a:rPr>
                  <a:t> if it runs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9A8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9A8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rgbClr val="FF9A8F"/>
                    </a:solidFill>
                  </a:rPr>
                  <a:t> steps.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3.  How to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292100" indent="-292100"/>
                <a:r>
                  <a:rPr lang="en-US" sz="2000" dirty="0"/>
                  <a:t>     </a:t>
                </a:r>
                <a:r>
                  <a:rPr lang="en-US" sz="2000" dirty="0">
                    <a:solidFill>
                      <a:srgbClr val="FFFF00"/>
                    </a:solidFill>
                  </a:rPr>
                  <a:t>FIX:  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is </a:t>
                </a:r>
                <a:r>
                  <a:rPr lang="en-US" sz="2000" u="sng" dirty="0">
                    <a:solidFill>
                      <a:srgbClr val="FFFF00"/>
                    </a:solidFill>
                  </a:rPr>
                  <a:t>space constructible</a:t>
                </a:r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:br>
                  <a:rPr lang="en-US" sz="2000" dirty="0">
                    <a:solidFill>
                      <a:srgbClr val="FFFF00"/>
                    </a:solidFill>
                  </a:rPr>
                </a:br>
                <a:r>
                  <a:rPr lang="en-US" sz="2000" dirty="0">
                    <a:solidFill>
                      <a:srgbClr val="FFFF00"/>
                    </a:solidFill>
                  </a:rPr>
                  <a:t>i.e.,  can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space.</a:t>
                </a:r>
              </a:p>
              <a:p>
                <a:pPr marL="292100" indent="-6350"/>
                <a:r>
                  <a:rPr lang="en-US" sz="2000" dirty="0">
                    <a:solidFill>
                      <a:srgbClr val="FFFF00"/>
                    </a:solidFill>
                  </a:rPr>
                  <a:t>Nice functions like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… </a:t>
                </a:r>
                <a:br>
                  <a:rPr lang="en-US" sz="2000" dirty="0">
                    <a:solidFill>
                      <a:srgbClr val="FFFF00"/>
                    </a:solidFill>
                  </a:rPr>
                </a:br>
                <a:r>
                  <a:rPr lang="en-US" sz="2000" dirty="0">
                    <a:solidFill>
                      <a:srgbClr val="FFFF00"/>
                    </a:solidFill>
                  </a:rPr>
                  <a:t>are all space constructible.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525" y="2208945"/>
                <a:ext cx="5359400" cy="4114331"/>
              </a:xfrm>
              <a:prstGeom prst="rect">
                <a:avLst/>
              </a:prstGeom>
              <a:blipFill>
                <a:blip r:embed="rId4"/>
                <a:stretch>
                  <a:fillRect l="-1250" t="-741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669590" y="1656123"/>
            <a:ext cx="2594811" cy="1213686"/>
            <a:chOff x="4669590" y="1748589"/>
            <a:chExt cx="2594811" cy="1213686"/>
          </a:xfrm>
        </p:grpSpPr>
        <p:sp>
          <p:nvSpPr>
            <p:cNvPr id="23" name="Left Brace 22"/>
            <p:cNvSpPr/>
            <p:nvPr/>
          </p:nvSpPr>
          <p:spPr>
            <a:xfrm rot="16200000">
              <a:off x="5850693" y="567486"/>
              <a:ext cx="232606" cy="2594811"/>
            </a:xfrm>
            <a:prstGeom prst="leftBrace">
              <a:avLst>
                <a:gd name="adj1" fmla="val 24549"/>
                <a:gd name="adj2" fmla="val 28653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62550" y="2130039"/>
              <a:ext cx="244105" cy="832236"/>
            </a:xfrm>
            <a:custGeom>
              <a:avLst/>
              <a:gdLst>
                <a:gd name="connsiteX0" fmla="*/ 0 w 422066"/>
                <a:gd name="connsiteY0" fmla="*/ 266700 h 266700"/>
                <a:gd name="connsiteX1" fmla="*/ 381000 w 422066"/>
                <a:gd name="connsiteY1" fmla="*/ 215900 h 266700"/>
                <a:gd name="connsiteX2" fmla="*/ 393700 w 422066"/>
                <a:gd name="connsiteY2" fmla="*/ 0 h 266700"/>
                <a:gd name="connsiteX0" fmla="*/ 0 w 403171"/>
                <a:gd name="connsiteY0" fmla="*/ 266700 h 276646"/>
                <a:gd name="connsiteX1" fmla="*/ 323771 w 403171"/>
                <a:gd name="connsiteY1" fmla="*/ 253826 h 276646"/>
                <a:gd name="connsiteX2" fmla="*/ 393700 w 403171"/>
                <a:gd name="connsiteY2" fmla="*/ 0 h 276646"/>
                <a:gd name="connsiteX0" fmla="*/ 0 w 449340"/>
                <a:gd name="connsiteY0" fmla="*/ 266700 h 276646"/>
                <a:gd name="connsiteX1" fmla="*/ 323771 w 449340"/>
                <a:gd name="connsiteY1" fmla="*/ 253826 h 276646"/>
                <a:gd name="connsiteX2" fmla="*/ 443776 w 449340"/>
                <a:gd name="connsiteY2" fmla="*/ 0 h 276646"/>
                <a:gd name="connsiteX0" fmla="*/ 0 w 444113"/>
                <a:gd name="connsiteY0" fmla="*/ 266700 h 276646"/>
                <a:gd name="connsiteX1" fmla="*/ 323771 w 444113"/>
                <a:gd name="connsiteY1" fmla="*/ 253826 h 276646"/>
                <a:gd name="connsiteX2" fmla="*/ 443776 w 444113"/>
                <a:gd name="connsiteY2" fmla="*/ 0 h 276646"/>
                <a:gd name="connsiteX0" fmla="*/ 0 w 444113"/>
                <a:gd name="connsiteY0" fmla="*/ 266700 h 273408"/>
                <a:gd name="connsiteX1" fmla="*/ 323771 w 444113"/>
                <a:gd name="connsiteY1" fmla="*/ 253826 h 273408"/>
                <a:gd name="connsiteX2" fmla="*/ 443776 w 444113"/>
                <a:gd name="connsiteY2" fmla="*/ 0 h 273408"/>
                <a:gd name="connsiteX0" fmla="*/ 0 w 444441"/>
                <a:gd name="connsiteY0" fmla="*/ 266700 h 266700"/>
                <a:gd name="connsiteX1" fmla="*/ 352386 w 444441"/>
                <a:gd name="connsiteY1" fmla="*/ 190617 h 266700"/>
                <a:gd name="connsiteX2" fmla="*/ 443776 w 444441"/>
                <a:gd name="connsiteY2" fmla="*/ 0 h 266700"/>
                <a:gd name="connsiteX0" fmla="*/ 0 w 443776"/>
                <a:gd name="connsiteY0" fmla="*/ 266700 h 266700"/>
                <a:gd name="connsiteX1" fmla="*/ 443776 w 443776"/>
                <a:gd name="connsiteY1" fmla="*/ 0 h 266700"/>
                <a:gd name="connsiteX0" fmla="*/ 0 w 443776"/>
                <a:gd name="connsiteY0" fmla="*/ 266700 h 266700"/>
                <a:gd name="connsiteX1" fmla="*/ 443776 w 443776"/>
                <a:gd name="connsiteY1" fmla="*/ 0 h 266700"/>
                <a:gd name="connsiteX0" fmla="*/ 0 w 443776"/>
                <a:gd name="connsiteY0" fmla="*/ 266700 h 266700"/>
                <a:gd name="connsiteX1" fmla="*/ 443776 w 443776"/>
                <a:gd name="connsiteY1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776" h="266700">
                  <a:moveTo>
                    <a:pt x="0" y="266700"/>
                  </a:moveTo>
                  <a:cubicBezTo>
                    <a:pt x="319613" y="259973"/>
                    <a:pt x="417463" y="152109"/>
                    <a:pt x="44377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TM tape"/>
          <p:cNvGrpSpPr/>
          <p:nvPr/>
        </p:nvGrpSpPr>
        <p:grpSpPr>
          <a:xfrm>
            <a:off x="7162745" y="391928"/>
            <a:ext cx="4464773" cy="674851"/>
            <a:chOff x="2637336" y="2883422"/>
            <a:chExt cx="4464773" cy="674851"/>
          </a:xfrm>
        </p:grpSpPr>
        <p:sp>
          <p:nvSpPr>
            <p:cNvPr id="31" name="PDA box"/>
            <p:cNvSpPr/>
            <p:nvPr/>
          </p:nvSpPr>
          <p:spPr>
            <a:xfrm>
              <a:off x="2637336" y="3123972"/>
              <a:ext cx="498246" cy="434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4"/>
            <p:cNvSpPr/>
            <p:nvPr/>
          </p:nvSpPr>
          <p:spPr>
            <a:xfrm>
              <a:off x="3435459" y="3120892"/>
              <a:ext cx="3666650" cy="307636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  <a:gd name="connsiteX0" fmla="*/ 2816447 w 2816447"/>
                <a:gd name="connsiteY0" fmla="*/ 317979 h 317979"/>
                <a:gd name="connsiteX1" fmla="*/ 0 w 2816447"/>
                <a:gd name="connsiteY1" fmla="*/ 317979 h 317979"/>
                <a:gd name="connsiteX2" fmla="*/ 0 w 2816447"/>
                <a:gd name="connsiteY2" fmla="*/ 0 h 317979"/>
                <a:gd name="connsiteX3" fmla="*/ 2742303 w 2816447"/>
                <a:gd name="connsiteY3" fmla="*/ 0 h 317979"/>
                <a:gd name="connsiteX0" fmla="*/ 2816447 w 2816447"/>
                <a:gd name="connsiteY0" fmla="*/ 320459 h 320459"/>
                <a:gd name="connsiteX1" fmla="*/ 0 w 2816447"/>
                <a:gd name="connsiteY1" fmla="*/ 320459 h 320459"/>
                <a:gd name="connsiteX2" fmla="*/ 0 w 2816447"/>
                <a:gd name="connsiteY2" fmla="*/ 2480 h 320459"/>
                <a:gd name="connsiteX3" fmla="*/ 2769739 w 2816447"/>
                <a:gd name="connsiteY3" fmla="*/ 0 h 32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6447" h="320459">
                  <a:moveTo>
                    <a:pt x="2816447" y="320459"/>
                  </a:moveTo>
                  <a:lnTo>
                    <a:pt x="0" y="320459"/>
                  </a:lnTo>
                  <a:lnTo>
                    <a:pt x="0" y="2480"/>
                  </a:lnTo>
                  <a:lnTo>
                    <a:pt x="276973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0632" y="2883422"/>
              <a:ext cx="766758" cy="239963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6200000">
              <a:off x="6920331" y="3238063"/>
              <a:ext cx="299690" cy="63866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: Mark off"/>
              <p:cNvSpPr/>
              <p:nvPr/>
            </p:nvSpPr>
            <p:spPr>
              <a:xfrm>
                <a:off x="11074018" y="14423"/>
                <a:ext cx="120694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Mark off</a:t>
                </a:r>
                <a:br>
                  <a:rPr lang="en-US" sz="1600" dirty="0"/>
                </a:b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tape</a:t>
                </a:r>
              </a:p>
            </p:txBody>
          </p:sp>
        </mc:Choice>
        <mc:Fallback xmlns="">
          <p:sp>
            <p:nvSpPr>
              <p:cNvPr id="35" name="text: Mark off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018" y="14423"/>
                <a:ext cx="1206942" cy="584775"/>
              </a:xfrm>
              <a:prstGeom prst="rect">
                <a:avLst/>
              </a:prstGeom>
              <a:blipFill>
                <a:blip r:embed="rId5"/>
                <a:stretch>
                  <a:fillRect l="-30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w"/>
              <p:cNvSpPr/>
              <p:nvPr/>
            </p:nvSpPr>
            <p:spPr>
              <a:xfrm>
                <a:off x="8064678" y="598480"/>
                <a:ext cx="1034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⋯ 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w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678" y="598480"/>
                <a:ext cx="10348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#"/>
          <p:cNvSpPr/>
          <p:nvPr/>
        </p:nvSpPr>
        <p:spPr>
          <a:xfrm>
            <a:off x="10810352" y="60922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w ="/>
              <p:cNvSpPr/>
              <p:nvPr/>
            </p:nvSpPr>
            <p:spPr>
              <a:xfrm>
                <a:off x="7998392" y="602018"/>
                <a:ext cx="24954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=010110⋯10100000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w =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92" y="602018"/>
                <a:ext cx="249542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M"/>
          <p:cNvGrpSpPr/>
          <p:nvPr/>
        </p:nvGrpSpPr>
        <p:grpSpPr>
          <a:xfrm>
            <a:off x="8515842" y="966255"/>
            <a:ext cx="1178224" cy="558806"/>
            <a:chOff x="4056719" y="3893819"/>
            <a:chExt cx="1178224" cy="558806"/>
          </a:xfrm>
        </p:grpSpPr>
        <p:sp>
          <p:nvSpPr>
            <p:cNvPr id="40" name="Left Brace 39"/>
            <p:cNvSpPr/>
            <p:nvPr/>
          </p:nvSpPr>
          <p:spPr>
            <a:xfrm rot="16200000">
              <a:off x="4551094" y="3399444"/>
              <a:ext cx="189473" cy="1178224"/>
            </a:xfrm>
            <a:prstGeom prst="leftBrace">
              <a:avLst>
                <a:gd name="adj1" fmla="val 36485"/>
                <a:gd name="adj2" fmla="val 50000"/>
              </a:avLst>
            </a:prstGeom>
            <a:ln w="9525">
              <a:solidFill>
                <a:srgbClr val="96F49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342286" y="4083293"/>
                  <a:ext cx="607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96F49A"/>
                            </a:solidFill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b="0" i="1" smtClean="0">
                            <a:solidFill>
                              <a:srgbClr val="96F49A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96F49A"/>
                            </a:solidFill>
                            <a:latin typeface="Cambria Math" panose="02040503050406030204" pitchFamily="18" charset="0"/>
                          </a:rPr>
                          <m:t>〉</m:t>
                        </m:r>
                      </m:oMath>
                    </m:oMathPara>
                  </a14:m>
                  <a:endParaRPr lang="en-US" dirty="0">
                    <a:solidFill>
                      <a:srgbClr val="96F49A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86" y="4083293"/>
                  <a:ext cx="6070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cross out line"/>
          <p:cNvCxnSpPr/>
          <p:nvPr/>
        </p:nvCxnSpPr>
        <p:spPr>
          <a:xfrm>
            <a:off x="9694066" y="770485"/>
            <a:ext cx="739484" cy="0"/>
          </a:xfrm>
          <a:prstGeom prst="line">
            <a:avLst/>
          </a:prstGeom>
          <a:ln w="19050">
            <a:solidFill>
              <a:srgbClr val="96F49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n"/>
          <p:cNvGrpSpPr/>
          <p:nvPr/>
        </p:nvGrpSpPr>
        <p:grpSpPr>
          <a:xfrm>
            <a:off x="8169195" y="251023"/>
            <a:ext cx="698500" cy="369332"/>
            <a:chOff x="3643786" y="2742517"/>
            <a:chExt cx="6985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43786" y="2946400"/>
              <a:ext cx="6985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805741" y="2742517"/>
                  <a:ext cx="37459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741" y="2742517"/>
                  <a:ext cx="3745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f(n)"/>
          <p:cNvGrpSpPr/>
          <p:nvPr/>
        </p:nvGrpSpPr>
        <p:grpSpPr>
          <a:xfrm>
            <a:off x="8169195" y="81747"/>
            <a:ext cx="2784786" cy="369332"/>
            <a:chOff x="3643786" y="2681303"/>
            <a:chExt cx="2784786" cy="369332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3643786" y="2883422"/>
              <a:ext cx="27847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4740985" y="2681303"/>
                  <a:ext cx="7003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985" y="2681303"/>
                  <a:ext cx="70032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D"/>
              <p:cNvSpPr/>
              <p:nvPr/>
            </p:nvSpPr>
            <p:spPr>
              <a:xfrm>
                <a:off x="7228661" y="664962"/>
                <a:ext cx="40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D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61" y="664962"/>
                <a:ext cx="4045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5987635" y="683385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Hide me →</a:t>
            </a:r>
          </a:p>
        </p:txBody>
      </p:sp>
      <p:sp>
        <p:nvSpPr>
          <p:cNvPr id="51" name="hide &quot;for 2^f(n) steps&quot;"/>
          <p:cNvSpPr/>
          <p:nvPr/>
        </p:nvSpPr>
        <p:spPr>
          <a:xfrm>
            <a:off x="3066182" y="4732943"/>
            <a:ext cx="1914895" cy="331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ide &quot;or hasn't halted&quot;"/>
          <p:cNvSpPr/>
          <p:nvPr/>
        </p:nvSpPr>
        <p:spPr>
          <a:xfrm>
            <a:off x="3134630" y="5454764"/>
            <a:ext cx="2244355" cy="331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ide 10*"/>
          <p:cNvSpPr/>
          <p:nvPr/>
        </p:nvSpPr>
        <p:spPr>
          <a:xfrm>
            <a:off x="2065152" y="4343458"/>
            <a:ext cx="497073" cy="331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31053" y="3878562"/>
                <a:ext cx="5966859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21.2</a:t>
                </a:r>
              </a:p>
              <a:p>
                <a:r>
                  <a:rPr lang="en-US" sz="2000" dirty="0"/>
                  <a:t>What happens when we 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〉1000000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It loops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It </a:t>
                </a:r>
                <a:r>
                  <a:rPr lang="en-US" sz="2000" i="1" dirty="0"/>
                  <a:t>accepts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en-US" sz="2000" dirty="0"/>
                  <a:t>It </a:t>
                </a:r>
                <a:r>
                  <a:rPr lang="en-US" sz="2000" i="1" dirty="0"/>
                  <a:t>rejects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en-US" sz="2000" dirty="0"/>
                  <a:t>We get a contradiction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en-US" sz="2000" dirty="0"/>
                  <a:t>Smoke comes out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53" y="3878562"/>
                <a:ext cx="5966859" cy="2308324"/>
              </a:xfrm>
              <a:prstGeom prst="rect">
                <a:avLst/>
              </a:prstGeom>
              <a:blipFill>
                <a:blip r:embed="rId12"/>
                <a:stretch>
                  <a:fillRect l="-1218" t="-1299" b="-311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DEFBF8-8BE5-CB4A-A07A-C99055683E8B}"/>
              </a:ext>
            </a:extLst>
          </p:cNvPr>
          <p:cNvSpPr txBox="1"/>
          <p:nvPr/>
        </p:nvSpPr>
        <p:spPr>
          <a:xfrm>
            <a:off x="5312229" y="6313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120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uiExpand="1" build="p"/>
      <p:bldP spid="35" grpId="0"/>
      <p:bldP spid="36" grpId="0"/>
      <p:bldP spid="36" grpId="1"/>
      <p:bldP spid="37" grpId="0"/>
      <p:bldP spid="38" grpId="0"/>
      <p:bldP spid="49" grpId="0"/>
      <p:bldP spid="50" grpId="0"/>
      <p:bldP spid="50" grpId="1"/>
      <p:bldP spid="51" grpId="0" animBg="1"/>
      <p:bldP spid="52" grpId="0" animBg="1"/>
      <p:bldP spid="53" grpId="0" animBg="1"/>
      <p:bldP spid="54" grpId="0" animBg="1"/>
      <p:bldP spid="55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D8C741-A088-4A67-B095-EBA88677D1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DA899E-9B83-4FE9-92A7-38F65746DCD4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3880A970-CB42-4ADD-9574-B8A192C446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85678</TotalTime>
  <Words>2076</Words>
  <Application>Microsoft Macintosh PowerPoint</Application>
  <PresentationFormat>Widescreen</PresentationFormat>
  <Paragraphs>256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21: Hierarchy Theorems </dc:title>
  <dc:subject/>
  <dc:creator>Michael Sipser</dc:creator>
  <cp:keywords/>
  <dc:description/>
  <cp:lastModifiedBy>Microsoft Office User</cp:lastModifiedBy>
  <cp:revision>1941</cp:revision>
  <dcterms:created xsi:type="dcterms:W3CDTF">2020-08-09T18:24:17Z</dcterms:created>
  <dcterms:modified xsi:type="dcterms:W3CDTF">2021-02-15T23:09:00Z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