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9" r:id="rId5"/>
    <p:sldId id="360" r:id="rId6"/>
    <p:sldId id="393" r:id="rId7"/>
    <p:sldId id="395" r:id="rId8"/>
    <p:sldId id="402" r:id="rId9"/>
    <p:sldId id="385" r:id="rId10"/>
    <p:sldId id="401" r:id="rId11"/>
    <p:sldId id="399" r:id="rId12"/>
    <p:sldId id="403" r:id="rId13"/>
    <p:sldId id="3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49E942-CBC9-264A-A308-41781C038C1A}">
          <p14:sldIdLst>
            <p14:sldId id="259"/>
            <p14:sldId id="360"/>
            <p14:sldId id="393"/>
            <p14:sldId id="395"/>
            <p14:sldId id="402"/>
            <p14:sldId id="385"/>
            <p14:sldId id="401"/>
            <p14:sldId id="399"/>
            <p14:sldId id="403"/>
            <p14:sldId id="3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77" autoAdjust="0"/>
    <p:restoredTop sz="90259" autoAdjust="0"/>
  </p:normalViewPr>
  <p:slideViewPr>
    <p:cSldViewPr snapToGrid="0">
      <p:cViewPr varScale="1">
        <p:scale>
          <a:sx n="91" d="100"/>
          <a:sy n="91" d="100"/>
        </p:scale>
        <p:origin x="192" y="32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7AB7709-BEC3-8B4C-9D4F-FF05C5F2246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5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20" Type="http://schemas.openxmlformats.org/officeDocument/2006/relationships/image" Target="../media/image3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55.png"/><Relationship Id="rId11" Type="http://schemas.openxmlformats.org/officeDocument/2006/relationships/image" Target="../media/image17.png"/><Relationship Id="rId23" Type="http://schemas.openxmlformats.org/officeDocument/2006/relationships/image" Target="../media/image5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5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9.png"/><Relationship Id="rId42" Type="http://schemas.openxmlformats.org/officeDocument/2006/relationships/image" Target="../media/image103.png"/><Relationship Id="rId34" Type="http://schemas.openxmlformats.org/officeDocument/2006/relationships/image" Target="../media/image94.png"/><Relationship Id="rId25" Type="http://schemas.openxmlformats.org/officeDocument/2006/relationships/image" Target="../media/image83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1" Type="http://schemas.openxmlformats.org/officeDocument/2006/relationships/image" Target="../media/image11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0" Type="http://schemas.openxmlformats.org/officeDocument/2006/relationships/image" Target="../media/image101.png"/><Relationship Id="rId6" Type="http://schemas.openxmlformats.org/officeDocument/2006/relationships/image" Target="../media/image61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6.png"/><Relationship Id="rId44" Type="http://schemas.openxmlformats.org/officeDocument/2006/relationships/image" Target="../media/image25.png"/><Relationship Id="rId27" Type="http://schemas.openxmlformats.org/officeDocument/2006/relationships/image" Target="../media/image85.png"/><Relationship Id="rId43" Type="http://schemas.openxmlformats.org/officeDocument/2006/relationships/image" Target="../media/image12.png"/><Relationship Id="rId35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2" Type="http://schemas.openxmlformats.org/officeDocument/2006/relationships/image" Target="../media/image103.png"/><Relationship Id="rId47" Type="http://schemas.openxmlformats.org/officeDocument/2006/relationships/image" Target="../media/image38.png"/><Relationship Id="rId46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5" Type="http://schemas.openxmlformats.org/officeDocument/2006/relationships/image" Target="../media/image36.png"/><Relationship Id="rId44" Type="http://schemas.openxmlformats.org/officeDocument/2006/relationships/image" Target="../media/image35.png"/><Relationship Id="rId4" Type="http://schemas.openxmlformats.org/officeDocument/2006/relationships/image" Target="../media/image280.png"/><Relationship Id="rId43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5.png"/><Relationship Id="rId21" Type="http://schemas.openxmlformats.org/officeDocument/2006/relationships/image" Target="../media/image59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64.png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15" Type="http://schemas.openxmlformats.org/officeDocument/2006/relationships/image" Target="../media/image49.png"/><Relationship Id="rId23" Type="http://schemas.openxmlformats.org/officeDocument/2006/relationships/image" Target="../media/image62.png"/><Relationship Id="rId10" Type="http://schemas.openxmlformats.org/officeDocument/2006/relationships/image" Target="../media/image43.png"/><Relationship Id="rId19" Type="http://schemas.openxmlformats.org/officeDocument/2006/relationships/image" Target="../media/image53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264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-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NP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 vs NP problem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Dynamic Programming,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Polynomial-time reducibility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§7.5)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NP-completeness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2640338"/>
              </a:xfrm>
              <a:prstGeom prst="rect">
                <a:avLst/>
              </a:prstGeom>
              <a:blipFill>
                <a:blip r:embed="rId2"/>
                <a:stretch>
                  <a:fillRect l="-1356" t="-1843" b="-2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7A1B28-149A-ED44-8967-A4DA4D9166C2}"/>
              </a:ext>
            </a:extLst>
          </p:cNvPr>
          <p:cNvSpPr txBox="1"/>
          <p:nvPr/>
        </p:nvSpPr>
        <p:spPr>
          <a:xfrm>
            <a:off x="6226629" y="619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/>
                  <a:t>NP-completeness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Strategy for proving NP-completeness:  Reduce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by constructing gadgets that simulate variables and clauses.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blipFill>
                <a:blip r:embed="rId3"/>
                <a:stretch>
                  <a:fillRect l="-1502" t="-1664" b="-3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ECB2F0-CB34-0641-883D-2A960B7B296F}"/>
              </a:ext>
            </a:extLst>
          </p:cNvPr>
          <p:cNvSpPr txBox="1"/>
          <p:nvPr/>
        </p:nvSpPr>
        <p:spPr>
          <a:xfrm>
            <a:off x="5138057" y="6197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17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u="sng" dirty="0"/>
                  <a:t>polynomial time reducible </a:t>
                </a:r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  then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blipFill>
                <a:blip r:embed="rId2"/>
                <a:stretch>
                  <a:fillRect l="-724" t="-2439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264957" y="1825829"/>
            <a:ext cx="3386635" cy="1447489"/>
            <a:chOff x="6764442" y="2151696"/>
            <a:chExt cx="3539915" cy="14474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64442" y="2151696"/>
              <a:ext cx="3539915" cy="1025610"/>
              <a:chOff x="7394145" y="2692156"/>
              <a:chExt cx="4177066" cy="102561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94145" y="2692156"/>
                <a:ext cx="1396313" cy="1025610"/>
                <a:chOff x="1729946" y="3731741"/>
                <a:chExt cx="1396313" cy="102561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729946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10174898" y="2692156"/>
                <a:ext cx="1396313" cy="1025610"/>
                <a:chOff x="4510699" y="3731741"/>
                <a:chExt cx="1396313" cy="102561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510699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0" name="Oval 1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112177" y="3519059"/>
            <a:ext cx="77606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NP = All languages where can </a:t>
            </a:r>
            <a:r>
              <a:rPr lang="en-US" sz="2000" u="sng" dirty="0"/>
              <a:t>verify</a:t>
            </a:r>
            <a:r>
              <a:rPr lang="en-US" sz="2000" dirty="0"/>
              <a:t> membership quickly</a:t>
            </a:r>
          </a:p>
          <a:p>
            <a:r>
              <a:rPr lang="en-US" sz="2000" dirty="0"/>
              <a:t>  P  = All languages where can  </a:t>
            </a:r>
            <a:r>
              <a:rPr lang="en-US" sz="2000" u="sng" dirty="0"/>
              <a:t>test</a:t>
            </a:r>
            <a:r>
              <a:rPr lang="en-US" sz="2000" dirty="0"/>
              <a:t>  membership quickly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versus NP question:  Does P = NP?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4957" y="4045299"/>
            <a:ext cx="4696726" cy="1521307"/>
            <a:chOff x="5055225" y="4109361"/>
            <a:chExt cx="4696726" cy="1521307"/>
          </a:xfrm>
        </p:grpSpPr>
        <p:grpSp>
          <p:nvGrpSpPr>
            <p:cNvPr id="35" name="Group 34"/>
            <p:cNvGrpSpPr/>
            <p:nvPr/>
          </p:nvGrpSpPr>
          <p:grpSpPr>
            <a:xfrm>
              <a:off x="5055225" y="4423660"/>
              <a:ext cx="2084129" cy="1207008"/>
              <a:chOff x="9522655" y="2950464"/>
              <a:chExt cx="2084129" cy="120700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589359" y="3157728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814683" y="3323135"/>
                <a:ext cx="542136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905357" y="3323135"/>
                <a:ext cx="34336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2696" y="4423659"/>
              <a:ext cx="1729255" cy="1207008"/>
              <a:chOff x="9522655" y="2950464"/>
              <a:chExt cx="2084129" cy="120700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009514" y="3323135"/>
                <a:ext cx="1196275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 = NP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374761" y="4109361"/>
              <a:ext cx="445956" cy="76944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/>
                  <a:t>Cook-Levin Theorem: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P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P = NP </a:t>
                </a:r>
              </a:p>
              <a:p>
                <a:r>
                  <a:rPr lang="en-US" b="1" dirty="0"/>
                  <a:t>Proof plan:  </a:t>
                </a:r>
                <a:r>
                  <a:rPr lang="en-US" dirty="0"/>
                  <a:t>Show that every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NP</m:t>
                    </m:r>
                  </m:oMath>
                </a14:m>
                <a:r>
                  <a:rPr lang="en-US" dirty="0"/>
                  <a:t>  is polynomial time reducible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  <a:blipFill>
                <a:blip r:embed="rId8"/>
                <a:stretch>
                  <a:fillRect l="-620" t="-3390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38928A-8555-FC4E-BDB9-E2BAEAAFB8E8}"/>
              </a:ext>
            </a:extLst>
          </p:cNvPr>
          <p:cNvSpPr txBox="1"/>
          <p:nvPr/>
        </p:nvSpPr>
        <p:spPr>
          <a:xfrm>
            <a:off x="5225143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4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Example: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Boolean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in </a:t>
                </a:r>
                <a:r>
                  <a:rPr lang="en-US" sz="2400" u="sng" dirty="0">
                    <a:latin typeface="+mj-lt"/>
                  </a:rPr>
                  <a:t>Conjunctive Normal Form</a:t>
                </a:r>
                <a:r>
                  <a:rPr lang="en-US" sz="2400" dirty="0">
                    <a:latin typeface="+mj-lt"/>
                  </a:rPr>
                  <a:t> (CNF) if it has the form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∧⋯∧ (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blipFill>
                <a:blip r:embed="rId3"/>
                <a:stretch>
                  <a:fillRect l="-104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Literal:  </a:t>
                </a:r>
                <a:r>
                  <a:rPr lang="en-US" sz="2000" dirty="0">
                    <a:latin typeface="+mj-lt"/>
                  </a:rPr>
                  <a:t>a variable or a negated variable</a:t>
                </a:r>
              </a:p>
              <a:p>
                <a:r>
                  <a:rPr lang="en-US" sz="2000" b="1" dirty="0">
                    <a:latin typeface="+mj-lt"/>
                  </a:rPr>
                  <a:t>Clause:  </a:t>
                </a:r>
                <a:r>
                  <a:rPr lang="en-US" sz="2000" dirty="0">
                    <a:latin typeface="+mj-lt"/>
                  </a:rPr>
                  <a:t>an 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+mj-lt"/>
                  </a:rPr>
                  <a:t>) of literals.</a:t>
                </a:r>
              </a:p>
              <a:p>
                <a:r>
                  <a:rPr lang="en-US" sz="2000" b="1" dirty="0">
                    <a:latin typeface="+mj-lt"/>
                  </a:rPr>
                  <a:t>CNF:  </a:t>
                </a:r>
                <a:r>
                  <a:rPr lang="en-US" sz="2000" dirty="0">
                    <a:latin typeface="+mj-lt"/>
                  </a:rPr>
                  <a:t>an AND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+mj-lt"/>
                  </a:rPr>
                  <a:t>) of clauses.</a:t>
                </a:r>
              </a:p>
              <a:p>
                <a:r>
                  <a:rPr lang="en-US" sz="2000" b="1" dirty="0">
                    <a:latin typeface="+mj-lt"/>
                  </a:rPr>
                  <a:t>3CNF:  </a:t>
                </a:r>
                <a:r>
                  <a:rPr lang="en-US" sz="2000" dirty="0">
                    <a:latin typeface="+mj-lt"/>
                  </a:rPr>
                  <a:t>a CNF with exactly 3 literals in each clause.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is a satisfiable 3CNF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latin typeface="+mj-lt"/>
                  </a:rPr>
                  <a:t>Defn:  </a:t>
                </a:r>
                <a:r>
                  <a:rPr lang="en-US" sz="20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u="sng" dirty="0">
                    <a:latin typeface="+mj-lt"/>
                  </a:rPr>
                  <a:t>-clique</a:t>
                </a:r>
                <a:r>
                  <a:rPr lang="en-US" sz="2000" dirty="0">
                    <a:latin typeface="+mj-lt"/>
                  </a:rPr>
                  <a:t> in a graph is a subset of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dirty="0">
                    <a:latin typeface="+mj-lt"/>
                  </a:rPr>
                  <a:t>  nodes all directly connected by edges.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contains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-clique}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Will show: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3081264"/>
                <a:ext cx="8863083" cy="2985433"/>
              </a:xfrm>
              <a:prstGeom prst="rect">
                <a:avLst/>
              </a:prstGeom>
              <a:blipFill>
                <a:blip r:embed="rId4"/>
                <a:stretch>
                  <a:fillRect l="-688" t="-1020" b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67100" y="2015607"/>
            <a:ext cx="1291682" cy="992712"/>
            <a:chOff x="3467100" y="2015607"/>
            <a:chExt cx="1291682" cy="9927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467100" y="2015607"/>
              <a:ext cx="569371" cy="67185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39633" y="2015607"/>
              <a:ext cx="336550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550820" y="2015607"/>
              <a:ext cx="207962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939633" y="2638987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literals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33133" y="2015608"/>
            <a:ext cx="3613149" cy="586802"/>
            <a:chOff x="2733133" y="2015608"/>
            <a:chExt cx="3613149" cy="58680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3303880" y="1444861"/>
              <a:ext cx="180894" cy="1322388"/>
            </a:xfrm>
            <a:prstGeom prst="rightBrace">
              <a:avLst>
                <a:gd name="adj1" fmla="val 39926"/>
                <a:gd name="adj2" fmla="val 68229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5374773" y="1224992"/>
              <a:ext cx="180894" cy="1762125"/>
            </a:xfrm>
            <a:prstGeom prst="rightBrace">
              <a:avLst>
                <a:gd name="adj1" fmla="val 39926"/>
                <a:gd name="adj2" fmla="val 4408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4233" y="2233078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7747" y="2210389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377534" y="4514922"/>
            <a:ext cx="2072788" cy="1681161"/>
            <a:chOff x="9377534" y="4514922"/>
            <a:chExt cx="2072788" cy="1681161"/>
          </a:xfrm>
        </p:grpSpPr>
        <p:grpSp>
          <p:nvGrpSpPr>
            <p:cNvPr id="110" name="Group 109"/>
            <p:cNvGrpSpPr/>
            <p:nvPr/>
          </p:nvGrpSpPr>
          <p:grpSpPr>
            <a:xfrm>
              <a:off x="9377534" y="4514922"/>
              <a:ext cx="843501" cy="735512"/>
              <a:chOff x="9377534" y="4514922"/>
              <a:chExt cx="843501" cy="73551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9475662" y="4514922"/>
                <a:ext cx="603006" cy="414628"/>
                <a:chOff x="9475662" y="4716966"/>
                <a:chExt cx="603006" cy="414628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725547" y="47169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9475662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9968839" y="502176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24" idx="3"/>
                  <a:endCxn id="25" idx="7"/>
                </p:cNvCxnSpPr>
                <p:nvPr/>
              </p:nvCxnSpPr>
              <p:spPr>
                <a:xfrm flipH="1">
                  <a:off x="9569407" y="4810710"/>
                  <a:ext cx="172224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24" idx="5"/>
                  <a:endCxn id="26" idx="1"/>
                </p:cNvCxnSpPr>
                <p:nvPr/>
              </p:nvCxnSpPr>
              <p:spPr>
                <a:xfrm>
                  <a:off x="9819292" y="4810710"/>
                  <a:ext cx="165631" cy="2271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26" idx="2"/>
                  <a:endCxn id="25" idx="6"/>
                </p:cNvCxnSpPr>
                <p:nvPr/>
              </p:nvCxnSpPr>
              <p:spPr>
                <a:xfrm flipH="1">
                  <a:off x="9585491" y="5076680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ectangle 101"/>
              <p:cNvSpPr/>
              <p:nvPr/>
            </p:nvSpPr>
            <p:spPr>
              <a:xfrm>
                <a:off x="9377534" y="4911880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3-clique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9377534" y="5424052"/>
              <a:ext cx="843501" cy="772031"/>
              <a:chOff x="9377534" y="5424052"/>
              <a:chExt cx="843501" cy="77203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9475662" y="5424052"/>
                <a:ext cx="607642" cy="426970"/>
                <a:chOff x="9475662" y="5424052"/>
                <a:chExt cx="607642" cy="426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9477302" y="5424052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9973475" y="5424846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9475662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9968839" y="5741194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9587131" y="5478966"/>
                  <a:ext cx="386344" cy="79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9" idx="6"/>
                  <a:endCxn id="30" idx="2"/>
                </p:cNvCxnSpPr>
                <p:nvPr/>
              </p:nvCxnSpPr>
              <p:spPr>
                <a:xfrm>
                  <a:off x="9585491" y="5796108"/>
                  <a:ext cx="3833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27" idx="4"/>
                  <a:endCxn id="29" idx="0"/>
                </p:cNvCxnSpPr>
                <p:nvPr/>
              </p:nvCxnSpPr>
              <p:spPr>
                <a:xfrm flipH="1">
                  <a:off x="9530577" y="5533880"/>
                  <a:ext cx="1640" cy="2073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28" idx="4"/>
                  <a:endCxn id="30" idx="0"/>
                </p:cNvCxnSpPr>
                <p:nvPr/>
              </p:nvCxnSpPr>
              <p:spPr>
                <a:xfrm flipH="1">
                  <a:off x="10023754" y="5534674"/>
                  <a:ext cx="4636" cy="20652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27" idx="5"/>
                  <a:endCxn id="30" idx="1"/>
                </p:cNvCxnSpPr>
                <p:nvPr/>
              </p:nvCxnSpPr>
              <p:spPr>
                <a:xfrm>
                  <a:off x="9571047" y="5517796"/>
                  <a:ext cx="413876" cy="23948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28" idx="3"/>
                  <a:endCxn id="29" idx="7"/>
                </p:cNvCxnSpPr>
                <p:nvPr/>
              </p:nvCxnSpPr>
              <p:spPr>
                <a:xfrm flipH="1">
                  <a:off x="9569407" y="5518590"/>
                  <a:ext cx="420152" cy="2386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ectangle 105"/>
              <p:cNvSpPr/>
              <p:nvPr/>
            </p:nvSpPr>
            <p:spPr>
              <a:xfrm>
                <a:off x="9377534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4-clique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06821" y="5074947"/>
              <a:ext cx="843501" cy="1121136"/>
              <a:chOff x="10606821" y="5074947"/>
              <a:chExt cx="843501" cy="1121136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10621343" y="5074947"/>
                <a:ext cx="805485" cy="776075"/>
                <a:chOff x="10559301" y="5076680"/>
                <a:chExt cx="805485" cy="77607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10908882" y="5076680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1134419" y="5741194"/>
                  <a:ext cx="120538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0696157" y="5742927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254957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0559301" y="5369138"/>
                  <a:ext cx="109829" cy="109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>
                  <a:stCxn id="35" idx="4"/>
                  <a:endCxn id="33" idx="1"/>
                </p:cNvCxnSpPr>
                <p:nvPr/>
              </p:nvCxnSpPr>
              <p:spPr>
                <a:xfrm>
                  <a:off x="10614216" y="5478966"/>
                  <a:ext cx="98025" cy="2800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34" idx="4"/>
                  <a:endCxn id="32" idx="7"/>
                </p:cNvCxnSpPr>
                <p:nvPr/>
              </p:nvCxnSpPr>
              <p:spPr>
                <a:xfrm flipH="1">
                  <a:off x="11237305" y="5478966"/>
                  <a:ext cx="72567" cy="27831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32" idx="2"/>
                  <a:endCxn id="33" idx="6"/>
                </p:cNvCxnSpPr>
                <p:nvPr/>
              </p:nvCxnSpPr>
              <p:spPr>
                <a:xfrm flipH="1">
                  <a:off x="10805986" y="5796108"/>
                  <a:ext cx="328433" cy="173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34" idx="1"/>
                  <a:endCxn id="31" idx="6"/>
                </p:cNvCxnSpPr>
                <p:nvPr/>
              </p:nvCxnSpPr>
              <p:spPr>
                <a:xfrm flipH="1" flipV="1">
                  <a:off x="11018711" y="5131594"/>
                  <a:ext cx="252330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31" idx="2"/>
                  <a:endCxn id="35" idx="7"/>
                </p:cNvCxnSpPr>
                <p:nvPr/>
              </p:nvCxnSpPr>
              <p:spPr>
                <a:xfrm flipH="1">
                  <a:off x="10653046" y="5131594"/>
                  <a:ext cx="255836" cy="25362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31" idx="3"/>
                  <a:endCxn id="33" idx="0"/>
                </p:cNvCxnSpPr>
                <p:nvPr/>
              </p:nvCxnSpPr>
              <p:spPr>
                <a:xfrm flipH="1">
                  <a:off x="10751072" y="5170424"/>
                  <a:ext cx="173894" cy="5725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31" idx="5"/>
                  <a:endCxn id="32" idx="0"/>
                </p:cNvCxnSpPr>
                <p:nvPr/>
              </p:nvCxnSpPr>
              <p:spPr>
                <a:xfrm>
                  <a:off x="11002627" y="5170424"/>
                  <a:ext cx="192061" cy="57077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10669130" y="5424052"/>
                  <a:ext cx="58582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32" idx="1"/>
                  <a:endCxn id="35" idx="5"/>
                </p:cNvCxnSpPr>
                <p:nvPr/>
              </p:nvCxnSpPr>
              <p:spPr>
                <a:xfrm flipH="1" flipV="1">
                  <a:off x="10653046" y="5462882"/>
                  <a:ext cx="499025" cy="2943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34" idx="3"/>
                  <a:endCxn id="33" idx="7"/>
                </p:cNvCxnSpPr>
                <p:nvPr/>
              </p:nvCxnSpPr>
              <p:spPr>
                <a:xfrm flipH="1">
                  <a:off x="10789902" y="5462882"/>
                  <a:ext cx="481139" cy="2961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/>
              <p:cNvSpPr/>
              <p:nvPr/>
            </p:nvSpPr>
            <p:spPr>
              <a:xfrm>
                <a:off x="10606821" y="5857529"/>
                <a:ext cx="843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5-clique</a:t>
                </a:r>
              </a:p>
            </p:txBody>
          </p:sp>
        </p:grpSp>
      </p:grpSp>
      <p:sp>
        <p:nvSpPr>
          <p:cNvPr id="54" name="Isosceles Triangle 53"/>
          <p:cNvSpPr/>
          <p:nvPr/>
        </p:nvSpPr>
        <p:spPr>
          <a:xfrm rot="8089703">
            <a:off x="12005555" y="676303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AE72-CBD0-844D-B5E6-C69E44769535}"/>
              </a:ext>
            </a:extLst>
          </p:cNvPr>
          <p:cNvSpPr txBox="1"/>
          <p:nvPr/>
        </p:nvSpPr>
        <p:spPr>
          <a:xfrm>
            <a:off x="5297714" y="6183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42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𝐶𝐿𝐼𝑄𝑈𝐸</m:t>
                      </m:r>
                    </m:oMath>
                  </m:oMathPara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=  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2992244"/>
                <a:ext cx="10891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000" dirty="0"/>
                  <a:t>Proof:  Give polynomial-time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that maps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satisfiable iff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satisfying assignment to a CNF formula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 true literal in each clause.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312500"/>
                <a:ext cx="8863083" cy="1538883"/>
              </a:xfrm>
              <a:prstGeom prst="rect">
                <a:avLst/>
              </a:prstGeom>
              <a:blipFill>
                <a:blip r:embed="rId4"/>
                <a:stretch>
                  <a:fillRect l="-1032" t="-3162" b="-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4227801"/>
                <a:ext cx="545983" cy="13849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143709" y="3553565"/>
            <a:ext cx="370935" cy="588686"/>
            <a:chOff x="143709" y="3610714"/>
            <a:chExt cx="370935" cy="6399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68921" y="3610714"/>
              <a:ext cx="0" cy="6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1737734" y="4199400"/>
            <a:ext cx="1074435" cy="405713"/>
            <a:chOff x="1737734" y="4199400"/>
            <a:chExt cx="1074435" cy="405713"/>
          </a:xfrm>
        </p:grpSpPr>
        <p:cxnSp>
          <p:nvCxnSpPr>
            <p:cNvPr id="42" name="Straight Connector 41"/>
            <p:cNvCxnSpPr>
              <a:stCxn id="22" idx="6"/>
              <a:endCxn id="64" idx="2"/>
            </p:cNvCxnSpPr>
            <p:nvPr/>
          </p:nvCxnSpPr>
          <p:spPr>
            <a:xfrm>
              <a:off x="1751934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22" idx="5"/>
              <a:endCxn id="63" idx="1"/>
            </p:cNvCxnSpPr>
            <p:nvPr/>
          </p:nvCxnSpPr>
          <p:spPr>
            <a:xfrm>
              <a:off x="1737734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63" idx="7"/>
              <a:endCxn id="64" idx="3"/>
            </p:cNvCxnSpPr>
            <p:nvPr/>
          </p:nvCxnSpPr>
          <p:spPr>
            <a:xfrm flipV="1">
              <a:off x="2309234" y="42440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3897085" y="4199400"/>
            <a:ext cx="6357931" cy="414113"/>
            <a:chOff x="3897085" y="4199400"/>
            <a:chExt cx="6357931" cy="414113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3904956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057978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9505" y="4199400"/>
              <a:ext cx="1046035" cy="840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67" idx="1"/>
            </p:cNvCxnSpPr>
            <p:nvPr/>
          </p:nvCxnSpPr>
          <p:spPr>
            <a:xfrm>
              <a:off x="3897085" y="4235647"/>
              <a:ext cx="496606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70" idx="1"/>
            </p:cNvCxnSpPr>
            <p:nvPr/>
          </p:nvCxnSpPr>
          <p:spPr>
            <a:xfrm>
              <a:off x="6045944" y="4235647"/>
              <a:ext cx="500769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9167429" y="4235647"/>
              <a:ext cx="502935" cy="3694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8579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662439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9752081" y="4252447"/>
              <a:ext cx="502935" cy="36106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0"/>
          <p:cNvSpPr/>
          <p:nvPr/>
        </p:nvSpPr>
        <p:spPr>
          <a:xfrm>
            <a:off x="1752599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3900810" y="4217987"/>
            <a:ext cx="2058926" cy="239716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886075" y="4238625"/>
            <a:ext cx="3654425" cy="799719"/>
          </a:xfrm>
          <a:custGeom>
            <a:avLst/>
            <a:gdLst>
              <a:gd name="connsiteX0" fmla="*/ 0 w 3654425"/>
              <a:gd name="connsiteY0" fmla="*/ 0 h 757337"/>
              <a:gd name="connsiteX1" fmla="*/ 1463675 w 3654425"/>
              <a:gd name="connsiteY1" fmla="*/ 742950 h 757337"/>
              <a:gd name="connsiteX2" fmla="*/ 3654425 w 3654425"/>
              <a:gd name="connsiteY2" fmla="*/ 419100 h 757337"/>
              <a:gd name="connsiteX0" fmla="*/ 0 w 3654425"/>
              <a:gd name="connsiteY0" fmla="*/ 0 h 799719"/>
              <a:gd name="connsiteX1" fmla="*/ 1463675 w 3654425"/>
              <a:gd name="connsiteY1" fmla="*/ 787400 h 799719"/>
              <a:gd name="connsiteX2" fmla="*/ 3654425 w 3654425"/>
              <a:gd name="connsiteY2" fmla="*/ 419100 h 79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4425" h="799719">
                <a:moveTo>
                  <a:pt x="0" y="0"/>
                </a:moveTo>
                <a:cubicBezTo>
                  <a:pt x="427302" y="336550"/>
                  <a:pt x="854604" y="717550"/>
                  <a:pt x="1463675" y="787400"/>
                </a:cubicBezTo>
                <a:cubicBezTo>
                  <a:pt x="2072746" y="857250"/>
                  <a:pt x="2863585" y="615950"/>
                  <a:pt x="3654425" y="419100"/>
                </a:cubicBezTo>
              </a:path>
            </a:pathLst>
          </a:custGeom>
          <a:ln w="95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5"/>
          <p:cNvSpPr/>
          <p:nvPr/>
        </p:nvSpPr>
        <p:spPr>
          <a:xfrm flipV="1">
            <a:off x="1738984" y="3880523"/>
            <a:ext cx="3232529" cy="284235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5570" h="239716">
                <a:moveTo>
                  <a:pt x="0" y="4763"/>
                </a:moveTo>
                <a:cubicBezTo>
                  <a:pt x="357187" y="120650"/>
                  <a:pt x="716347" y="240507"/>
                  <a:pt x="1057275" y="239713"/>
                </a:cubicBezTo>
                <a:cubicBezTo>
                  <a:pt x="1398203" y="238919"/>
                  <a:pt x="1716957" y="109537"/>
                  <a:pt x="20455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V="1">
            <a:off x="1716882" y="3744894"/>
            <a:ext cx="4309532" cy="404503"/>
          </a:xfrm>
          <a:custGeom>
            <a:avLst/>
            <a:gdLst>
              <a:gd name="connsiteX0" fmla="*/ 0 w 2057400"/>
              <a:gd name="connsiteY0" fmla="*/ 0 h 235017"/>
              <a:gd name="connsiteX1" fmla="*/ 1057275 w 2057400"/>
              <a:gd name="connsiteY1" fmla="*/ 234950 h 235017"/>
              <a:gd name="connsiteX2" fmla="*/ 2057400 w 2057400"/>
              <a:gd name="connsiteY2" fmla="*/ 19050 h 235017"/>
              <a:gd name="connsiteX0" fmla="*/ 0 w 2045570"/>
              <a:gd name="connsiteY0" fmla="*/ 4763 h 239716"/>
              <a:gd name="connsiteX1" fmla="*/ 1057275 w 2045570"/>
              <a:gd name="connsiteY1" fmla="*/ 239713 h 239716"/>
              <a:gd name="connsiteX2" fmla="*/ 2045570 w 2045570"/>
              <a:gd name="connsiteY2" fmla="*/ 0 h 239716"/>
              <a:gd name="connsiteX0" fmla="*/ 0 w 2045570"/>
              <a:gd name="connsiteY0" fmla="*/ 4763 h 239780"/>
              <a:gd name="connsiteX1" fmla="*/ 1057275 w 2045570"/>
              <a:gd name="connsiteY1" fmla="*/ 239713 h 239780"/>
              <a:gd name="connsiteX2" fmla="*/ 2045570 w 2045570"/>
              <a:gd name="connsiteY2" fmla="*/ 0 h 239780"/>
              <a:gd name="connsiteX0" fmla="*/ 0 w 2054796"/>
              <a:gd name="connsiteY0" fmla="*/ 0 h 303207"/>
              <a:gd name="connsiteX1" fmla="*/ 1066501 w 2054796"/>
              <a:gd name="connsiteY1" fmla="*/ 302654 h 303207"/>
              <a:gd name="connsiteX2" fmla="*/ 2054796 w 2054796"/>
              <a:gd name="connsiteY2" fmla="*/ 62941 h 303207"/>
              <a:gd name="connsiteX0" fmla="*/ 0 w 2073248"/>
              <a:gd name="connsiteY0" fmla="*/ 0 h 302654"/>
              <a:gd name="connsiteX1" fmla="*/ 1066501 w 2073248"/>
              <a:gd name="connsiteY1" fmla="*/ 302654 h 302654"/>
              <a:gd name="connsiteX2" fmla="*/ 2073248 w 2073248"/>
              <a:gd name="connsiteY2" fmla="*/ 2364 h 302654"/>
              <a:gd name="connsiteX0" fmla="*/ 0 w 2073285"/>
              <a:gd name="connsiteY0" fmla="*/ 0 h 302655"/>
              <a:gd name="connsiteX1" fmla="*/ 1066501 w 2073285"/>
              <a:gd name="connsiteY1" fmla="*/ 302654 h 302655"/>
              <a:gd name="connsiteX2" fmla="*/ 2073248 w 2073285"/>
              <a:gd name="connsiteY2" fmla="*/ 2364 h 302655"/>
              <a:gd name="connsiteX0" fmla="*/ 0 w 2087124"/>
              <a:gd name="connsiteY0" fmla="*/ 0 h 302655"/>
              <a:gd name="connsiteX1" fmla="*/ 1066501 w 2087124"/>
              <a:gd name="connsiteY1" fmla="*/ 302654 h 302655"/>
              <a:gd name="connsiteX2" fmla="*/ 2087087 w 2087124"/>
              <a:gd name="connsiteY2" fmla="*/ 2364 h 302655"/>
              <a:gd name="connsiteX0" fmla="*/ 0 w 2087087"/>
              <a:gd name="connsiteY0" fmla="*/ 0 h 302657"/>
              <a:gd name="connsiteX1" fmla="*/ 1066501 w 2087087"/>
              <a:gd name="connsiteY1" fmla="*/ 302654 h 302657"/>
              <a:gd name="connsiteX2" fmla="*/ 2087087 w 2087087"/>
              <a:gd name="connsiteY2" fmla="*/ 2364 h 30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087" h="302657">
                <a:moveTo>
                  <a:pt x="0" y="0"/>
                </a:moveTo>
                <a:cubicBezTo>
                  <a:pt x="112702" y="233479"/>
                  <a:pt x="718653" y="302260"/>
                  <a:pt x="1066501" y="302654"/>
                </a:cubicBezTo>
                <a:cubicBezTo>
                  <a:pt x="1414349" y="303048"/>
                  <a:pt x="2065234" y="265127"/>
                  <a:pt x="2087087" y="23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35931" y="4199400"/>
            <a:ext cx="2663762" cy="624735"/>
            <a:chOff x="1735931" y="4199400"/>
            <a:chExt cx="2663762" cy="624735"/>
          </a:xfrm>
        </p:grpSpPr>
        <p:sp>
          <p:nvSpPr>
            <p:cNvPr id="114" name="Freeform 113"/>
            <p:cNvSpPr/>
            <p:nvPr/>
          </p:nvSpPr>
          <p:spPr>
            <a:xfrm>
              <a:off x="1735931" y="4227513"/>
              <a:ext cx="2649476" cy="490517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2289" h="490517">
                  <a:moveTo>
                    <a:pt x="0" y="0"/>
                  </a:moveTo>
                  <a:cubicBezTo>
                    <a:pt x="352454" y="156369"/>
                    <a:pt x="786531" y="309166"/>
                    <a:pt x="1225246" y="382588"/>
                  </a:cubicBezTo>
                  <a:cubicBezTo>
                    <a:pt x="1663961" y="456010"/>
                    <a:pt x="2303676" y="550068"/>
                    <a:pt x="2632289" y="440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323433" y="4659174"/>
              <a:ext cx="2076260" cy="164961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468110"/>
                <a:gd name="connsiteY0" fmla="*/ 0 h 382901"/>
                <a:gd name="connsiteX1" fmla="*/ 1225246 w 2468110"/>
                <a:gd name="connsiteY1" fmla="*/ 382588 h 382901"/>
                <a:gd name="connsiteX2" fmla="*/ 2468110 w 2468110"/>
                <a:gd name="connsiteY2" fmla="*/ 59028 h 382901"/>
                <a:gd name="connsiteX0" fmla="*/ 0 w 2468110"/>
                <a:gd name="connsiteY0" fmla="*/ 0 h 383024"/>
                <a:gd name="connsiteX1" fmla="*/ 1225246 w 2468110"/>
                <a:gd name="connsiteY1" fmla="*/ 382588 h 383024"/>
                <a:gd name="connsiteX2" fmla="*/ 2468110 w 2468110"/>
                <a:gd name="connsiteY2" fmla="*/ 59028 h 3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110" h="383024">
                  <a:moveTo>
                    <a:pt x="0" y="0"/>
                  </a:moveTo>
                  <a:cubicBezTo>
                    <a:pt x="352454" y="156369"/>
                    <a:pt x="813894" y="372750"/>
                    <a:pt x="1225246" y="382588"/>
                  </a:cubicBezTo>
                  <a:cubicBezTo>
                    <a:pt x="1636598" y="392426"/>
                    <a:pt x="2153651" y="234914"/>
                    <a:pt x="2468110" y="590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64" idx="6"/>
              <a:endCxn id="65" idx="2"/>
            </p:cNvCxnSpPr>
            <p:nvPr/>
          </p:nvCxnSpPr>
          <p:spPr>
            <a:xfrm flipV="1">
              <a:off x="2894934" y="4199400"/>
              <a:ext cx="913057" cy="84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67" idx="2"/>
            </p:cNvCxnSpPr>
            <p:nvPr/>
          </p:nvCxnSpPr>
          <p:spPr>
            <a:xfrm>
              <a:off x="2894934" y="4226848"/>
              <a:ext cx="1484557" cy="4145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Forbidden edges: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within a clause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inconsistent labels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05" y="5082991"/>
                <a:ext cx="3285451" cy="923330"/>
              </a:xfrm>
              <a:prstGeom prst="rect">
                <a:avLst/>
              </a:prstGeom>
              <a:blipFill>
                <a:blip r:embed="rId25"/>
                <a:stretch>
                  <a:fillRect l="-1670" t="-3974" r="-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:r>
                  <a:rPr lang="en-US" u="sng" dirty="0"/>
                  <a:t>all</a:t>
                </a:r>
                <a:r>
                  <a:rPr lang="en-US" dirty="0"/>
                  <a:t> non-forbidden edges</a:t>
                </a: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95" y="5082991"/>
                <a:ext cx="2989536" cy="369332"/>
              </a:xfrm>
              <a:prstGeom prst="rect">
                <a:avLst/>
              </a:prstGeom>
              <a:blipFill>
                <a:blip r:embed="rId26"/>
                <a:stretch>
                  <a:fillRect t="-10000" r="-14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9" y="4203214"/>
                <a:ext cx="53412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clauses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5" y="5091280"/>
                <a:ext cx="1452642" cy="513282"/>
              </a:xfrm>
              <a:prstGeom prst="rect">
                <a:avLst/>
              </a:prstGeom>
              <a:blipFill>
                <a:blip r:embed="rId27"/>
                <a:stretch>
                  <a:fillRect r="-37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1366565" y="3889729"/>
            <a:ext cx="9277351" cy="1147177"/>
            <a:chOff x="1366565" y="3889729"/>
            <a:chExt cx="9277351" cy="1147177"/>
          </a:xfrm>
        </p:grpSpPr>
        <p:grpSp>
          <p:nvGrpSpPr>
            <p:cNvPr id="122" name="Group 121"/>
            <p:cNvGrpSpPr/>
            <p:nvPr/>
          </p:nvGrpSpPr>
          <p:grpSpPr>
            <a:xfrm>
              <a:off x="1366565" y="3889729"/>
              <a:ext cx="9277351" cy="1147177"/>
              <a:chOff x="1366565" y="3889729"/>
              <a:chExt cx="9277351" cy="114717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54969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226469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7969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807991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379491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950991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961013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32513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104013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091296" y="41481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9662796" y="459009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234296" y="4156539"/>
                <a:ext cx="96965" cy="1025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6565" y="3889729"/>
                    <a:ext cx="3714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1118" y="4667574"/>
                    <a:ext cx="36766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6451" y="3895928"/>
                    <a:ext cx="35067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354" y="3889729"/>
                    <a:ext cx="37144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0907" y="4667574"/>
                    <a:ext cx="36766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6240" y="3895928"/>
                    <a:ext cx="3779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16" y="3889729"/>
                    <a:ext cx="37144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969" y="4615183"/>
                    <a:ext cx="3506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4302" y="3895928"/>
                    <a:ext cx="35644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279" y="3889729"/>
                    <a:ext cx="36798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832" y="4615181"/>
                    <a:ext cx="37138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ba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0165" y="3895928"/>
                    <a:ext cx="3537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/>
            <p:cNvSpPr/>
            <p:nvPr/>
          </p:nvSpPr>
          <p:spPr>
            <a:xfrm>
              <a:off x="7803784" y="4127992"/>
              <a:ext cx="6832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. . .</a:t>
              </a:r>
            </a:p>
          </p:txBody>
        </p:sp>
      </p:grpSp>
      <p:sp>
        <p:nvSpPr>
          <p:cNvPr id="66" name="Isosceles Triangle 6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3C220-DBA7-1643-B352-1FF3CD6D031F}"/>
              </a:ext>
            </a:extLst>
          </p:cNvPr>
          <p:cNvSpPr txBox="1"/>
          <p:nvPr/>
        </p:nvSpPr>
        <p:spPr>
          <a:xfrm>
            <a:off x="5283200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82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9" grpId="0" animBg="1"/>
      <p:bldP spid="51" grpId="0" animBg="1"/>
      <p:bldP spid="51" grpId="1" animBg="1"/>
      <p:bldP spid="113" grpId="0" animBg="1"/>
      <p:bldP spid="113" grpId="1" animBg="1"/>
      <p:bldP spid="52" grpId="0" animBg="1"/>
      <p:bldP spid="52" grpId="1" animBg="1"/>
      <p:bldP spid="116" grpId="0" animBg="1"/>
      <p:bldP spid="117" grpId="0" animBg="1"/>
      <p:bldP spid="125" grpId="0" uiExpand="1" build="p"/>
      <p:bldP spid="125" grpId="1" uiExpand="1" build="allAtOnce"/>
      <p:bldP spid="126" grpId="0"/>
      <p:bldP spid="127" grpId="0"/>
      <p:bldP spid="128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conclusion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40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334894"/>
                <a:ext cx="108919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334894"/>
                <a:ext cx="10891985" cy="461665"/>
              </a:xfrm>
              <a:prstGeom prst="rect">
                <a:avLst/>
              </a:prstGeom>
              <a:blipFill>
                <a:blip r:embed="rId23"/>
                <a:stretch>
                  <a:fillRect l="-44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7830" y="3595825"/>
                <a:ext cx="9510046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+mj-lt"/>
                  </a:rPr>
                  <a:t>-clique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 Pick 1 true literal in each clause.</a:t>
                </a:r>
              </a:p>
              <a:p>
                <a:r>
                  <a:rPr lang="en-US" sz="2000" dirty="0">
                    <a:latin typeface="+mj-lt"/>
                  </a:rPr>
                  <a:t>        The corresponding nodes in G are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-clique because they don’t have forbidden edges.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 in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 It must have 1 node in each clause. </a:t>
                </a:r>
              </a:p>
              <a:p>
                <a:pPr lvl="0"/>
                <a:r>
                  <a:rPr lang="en-US" sz="2000" dirty="0">
                    <a:latin typeface="+mj-lt"/>
                  </a:rPr>
                  <a:t>       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Set each corresponding literal </a:t>
                </a:r>
                <a:r>
                  <a:rPr lang="en-US" sz="2000" cap="small" dirty="0">
                    <a:solidFill>
                      <a:prstClr val="white"/>
                    </a:solidFill>
                    <a:latin typeface="Calibri Light" panose="020F0302020204030204"/>
                  </a:rPr>
                  <a:t>True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 </a:t>
                </a:r>
                <a:r>
                  <a:rPr lang="en-US" sz="2000" dirty="0">
                    <a:latin typeface="+mj-lt"/>
                  </a:rPr>
                  <a:t>That gives a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+mj-lt"/>
                  </a:rPr>
                  <a:t>The reduction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j-lt"/>
                  </a:rPr>
                  <a:t> is computable in polynomial time.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Corollary: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 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0" y="3595825"/>
                <a:ext cx="9510046" cy="2739211"/>
              </a:xfrm>
              <a:prstGeom prst="rect">
                <a:avLst/>
              </a:prstGeom>
              <a:blipFill>
                <a:blip r:embed="rId41"/>
                <a:stretch>
                  <a:fillRect l="-1026" t="-1782" r="-64" b="-4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929" y="2360901"/>
                <a:ext cx="505010" cy="954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9" y="2360901"/>
                <a:ext cx="505010" cy="9541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143709" y="1807316"/>
            <a:ext cx="370935" cy="463944"/>
            <a:chOff x="143709" y="3610714"/>
            <a:chExt cx="370935" cy="63994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68921" y="3610714"/>
              <a:ext cx="0" cy="6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09" y="3699310"/>
                  <a:ext cx="370935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5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678169" y="24506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9" y="2450614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713809" y="2806271"/>
                <a:ext cx="1452642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# clauses</a:t>
                </a: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9" y="2806271"/>
                <a:ext cx="1452642" cy="513282"/>
              </a:xfrm>
              <a:prstGeom prst="rect">
                <a:avLst/>
              </a:prstGeom>
              <a:blipFill>
                <a:blip r:embed="rId27"/>
                <a:stretch>
                  <a:fillRect r="-3782"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63365" y="1941494"/>
            <a:ext cx="7675835" cy="1081823"/>
            <a:chOff x="1366565" y="1992294"/>
            <a:chExt cx="9277351" cy="1292012"/>
          </a:xfrm>
        </p:grpSpPr>
        <p:sp>
          <p:nvSpPr>
            <p:cNvPr id="114" name="Freeform 113"/>
            <p:cNvSpPr/>
            <p:nvPr/>
          </p:nvSpPr>
          <p:spPr>
            <a:xfrm>
              <a:off x="1735931" y="2474913"/>
              <a:ext cx="2649476" cy="490517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2289" h="490517">
                  <a:moveTo>
                    <a:pt x="0" y="0"/>
                  </a:moveTo>
                  <a:cubicBezTo>
                    <a:pt x="352454" y="156369"/>
                    <a:pt x="786531" y="309166"/>
                    <a:pt x="1225246" y="382588"/>
                  </a:cubicBezTo>
                  <a:cubicBezTo>
                    <a:pt x="1663961" y="456010"/>
                    <a:pt x="2303676" y="550068"/>
                    <a:pt x="2632289" y="440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323433" y="2906574"/>
              <a:ext cx="2076260" cy="164961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464318"/>
                <a:gd name="connsiteY0" fmla="*/ 0 h 337910"/>
                <a:gd name="connsiteX1" fmla="*/ 1057275 w 2464318"/>
                <a:gd name="connsiteY1" fmla="*/ 234950 h 337910"/>
                <a:gd name="connsiteX2" fmla="*/ 2464318 w 2464318"/>
                <a:gd name="connsiteY2" fmla="*/ 292893 h 337910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27558"/>
                <a:gd name="connsiteY0" fmla="*/ 0 h 483115"/>
                <a:gd name="connsiteX1" fmla="*/ 1220515 w 2627558"/>
                <a:gd name="connsiteY1" fmla="*/ 375444 h 483115"/>
                <a:gd name="connsiteX2" fmla="*/ 2627558 w 2627558"/>
                <a:gd name="connsiteY2" fmla="*/ 433387 h 483115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632289"/>
                <a:gd name="connsiteY0" fmla="*/ 0 h 490517"/>
                <a:gd name="connsiteX1" fmla="*/ 1225246 w 2632289"/>
                <a:gd name="connsiteY1" fmla="*/ 382588 h 490517"/>
                <a:gd name="connsiteX2" fmla="*/ 2632289 w 2632289"/>
                <a:gd name="connsiteY2" fmla="*/ 440531 h 490517"/>
                <a:gd name="connsiteX0" fmla="*/ 0 w 2468110"/>
                <a:gd name="connsiteY0" fmla="*/ 0 h 382901"/>
                <a:gd name="connsiteX1" fmla="*/ 1225246 w 2468110"/>
                <a:gd name="connsiteY1" fmla="*/ 382588 h 382901"/>
                <a:gd name="connsiteX2" fmla="*/ 2468110 w 2468110"/>
                <a:gd name="connsiteY2" fmla="*/ 59028 h 382901"/>
                <a:gd name="connsiteX0" fmla="*/ 0 w 2468110"/>
                <a:gd name="connsiteY0" fmla="*/ 0 h 383024"/>
                <a:gd name="connsiteX1" fmla="*/ 1225246 w 2468110"/>
                <a:gd name="connsiteY1" fmla="*/ 382588 h 383024"/>
                <a:gd name="connsiteX2" fmla="*/ 2468110 w 2468110"/>
                <a:gd name="connsiteY2" fmla="*/ 59028 h 3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110" h="383024">
                  <a:moveTo>
                    <a:pt x="0" y="0"/>
                  </a:moveTo>
                  <a:cubicBezTo>
                    <a:pt x="352454" y="156369"/>
                    <a:pt x="813894" y="372750"/>
                    <a:pt x="1225246" y="382588"/>
                  </a:cubicBezTo>
                  <a:cubicBezTo>
                    <a:pt x="1636598" y="392426"/>
                    <a:pt x="2153651" y="234914"/>
                    <a:pt x="2468110" y="5902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115"/>
            <p:cNvSpPr/>
            <p:nvPr/>
          </p:nvSpPr>
          <p:spPr>
            <a:xfrm flipV="1">
              <a:off x="1738984" y="2127923"/>
              <a:ext cx="3232529" cy="284235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70" h="239716">
                  <a:moveTo>
                    <a:pt x="0" y="4763"/>
                  </a:moveTo>
                  <a:cubicBezTo>
                    <a:pt x="357187" y="120650"/>
                    <a:pt x="716347" y="240507"/>
                    <a:pt x="1057275" y="239713"/>
                  </a:cubicBezTo>
                  <a:cubicBezTo>
                    <a:pt x="1398203" y="238919"/>
                    <a:pt x="1716957" y="109537"/>
                    <a:pt x="204557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flipV="1">
              <a:off x="1716882" y="1992294"/>
              <a:ext cx="4309532" cy="404503"/>
            </a:xfrm>
            <a:custGeom>
              <a:avLst/>
              <a:gdLst>
                <a:gd name="connsiteX0" fmla="*/ 0 w 2057400"/>
                <a:gd name="connsiteY0" fmla="*/ 0 h 235017"/>
                <a:gd name="connsiteX1" fmla="*/ 1057275 w 2057400"/>
                <a:gd name="connsiteY1" fmla="*/ 234950 h 235017"/>
                <a:gd name="connsiteX2" fmla="*/ 2057400 w 2057400"/>
                <a:gd name="connsiteY2" fmla="*/ 19050 h 235017"/>
                <a:gd name="connsiteX0" fmla="*/ 0 w 2045570"/>
                <a:gd name="connsiteY0" fmla="*/ 4763 h 239716"/>
                <a:gd name="connsiteX1" fmla="*/ 1057275 w 2045570"/>
                <a:gd name="connsiteY1" fmla="*/ 239713 h 239716"/>
                <a:gd name="connsiteX2" fmla="*/ 2045570 w 2045570"/>
                <a:gd name="connsiteY2" fmla="*/ 0 h 239716"/>
                <a:gd name="connsiteX0" fmla="*/ 0 w 2045570"/>
                <a:gd name="connsiteY0" fmla="*/ 4763 h 239780"/>
                <a:gd name="connsiteX1" fmla="*/ 1057275 w 2045570"/>
                <a:gd name="connsiteY1" fmla="*/ 239713 h 239780"/>
                <a:gd name="connsiteX2" fmla="*/ 2045570 w 2045570"/>
                <a:gd name="connsiteY2" fmla="*/ 0 h 239780"/>
                <a:gd name="connsiteX0" fmla="*/ 0 w 2054796"/>
                <a:gd name="connsiteY0" fmla="*/ 0 h 303207"/>
                <a:gd name="connsiteX1" fmla="*/ 1066501 w 2054796"/>
                <a:gd name="connsiteY1" fmla="*/ 302654 h 303207"/>
                <a:gd name="connsiteX2" fmla="*/ 2054796 w 2054796"/>
                <a:gd name="connsiteY2" fmla="*/ 62941 h 303207"/>
                <a:gd name="connsiteX0" fmla="*/ 0 w 2073248"/>
                <a:gd name="connsiteY0" fmla="*/ 0 h 302654"/>
                <a:gd name="connsiteX1" fmla="*/ 1066501 w 2073248"/>
                <a:gd name="connsiteY1" fmla="*/ 302654 h 302654"/>
                <a:gd name="connsiteX2" fmla="*/ 2073248 w 2073248"/>
                <a:gd name="connsiteY2" fmla="*/ 2364 h 302654"/>
                <a:gd name="connsiteX0" fmla="*/ 0 w 2073285"/>
                <a:gd name="connsiteY0" fmla="*/ 0 h 302655"/>
                <a:gd name="connsiteX1" fmla="*/ 1066501 w 2073285"/>
                <a:gd name="connsiteY1" fmla="*/ 302654 h 302655"/>
                <a:gd name="connsiteX2" fmla="*/ 2073248 w 2073285"/>
                <a:gd name="connsiteY2" fmla="*/ 2364 h 302655"/>
                <a:gd name="connsiteX0" fmla="*/ 0 w 2087124"/>
                <a:gd name="connsiteY0" fmla="*/ 0 h 302655"/>
                <a:gd name="connsiteX1" fmla="*/ 1066501 w 2087124"/>
                <a:gd name="connsiteY1" fmla="*/ 302654 h 302655"/>
                <a:gd name="connsiteX2" fmla="*/ 2087087 w 2087124"/>
                <a:gd name="connsiteY2" fmla="*/ 2364 h 302655"/>
                <a:gd name="connsiteX0" fmla="*/ 0 w 2087087"/>
                <a:gd name="connsiteY0" fmla="*/ 0 h 302657"/>
                <a:gd name="connsiteX1" fmla="*/ 1066501 w 2087087"/>
                <a:gd name="connsiteY1" fmla="*/ 302654 h 302657"/>
                <a:gd name="connsiteX2" fmla="*/ 2087087 w 2087087"/>
                <a:gd name="connsiteY2" fmla="*/ 2364 h 30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087" h="302657">
                  <a:moveTo>
                    <a:pt x="0" y="0"/>
                  </a:moveTo>
                  <a:cubicBezTo>
                    <a:pt x="112702" y="233479"/>
                    <a:pt x="718653" y="302260"/>
                    <a:pt x="1066501" y="302654"/>
                  </a:cubicBezTo>
                  <a:cubicBezTo>
                    <a:pt x="1414349" y="303048"/>
                    <a:pt x="2065234" y="265127"/>
                    <a:pt x="2087087" y="23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64" idx="6"/>
              <a:endCxn id="65" idx="2"/>
            </p:cNvCxnSpPr>
            <p:nvPr/>
          </p:nvCxnSpPr>
          <p:spPr>
            <a:xfrm flipV="1">
              <a:off x="2894934" y="2446800"/>
              <a:ext cx="913057" cy="84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67" idx="2"/>
            </p:cNvCxnSpPr>
            <p:nvPr/>
          </p:nvCxnSpPr>
          <p:spPr>
            <a:xfrm>
              <a:off x="2894934" y="2474248"/>
              <a:ext cx="1484557" cy="41451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1366565" y="2103003"/>
              <a:ext cx="9277351" cy="1181303"/>
              <a:chOff x="1366565" y="3855603"/>
              <a:chExt cx="9277351" cy="118130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366565" y="3855603"/>
                <a:ext cx="9277351" cy="1181303"/>
                <a:chOff x="1366565" y="3855603"/>
                <a:chExt cx="9277351" cy="1181303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654969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226469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797969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807991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4379491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950991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961013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532513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104013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9091296" y="41481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9662796" y="459009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0234296" y="4156539"/>
                  <a:ext cx="96965" cy="1025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366565" y="3889729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6565" y="3889729"/>
                      <a:ext cx="371448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091118" y="4667574"/>
                      <a:ext cx="36766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1118" y="4667574"/>
                      <a:ext cx="367665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46452" y="3861801"/>
                      <a:ext cx="35067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6452" y="3861801"/>
                      <a:ext cx="35067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516354" y="3855603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7" name="Rectangle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354" y="3855603"/>
                      <a:ext cx="371448" cy="36933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4240907" y="4667574"/>
                      <a:ext cx="36766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0907" y="4667574"/>
                      <a:ext cx="367665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4996240" y="3895928"/>
                      <a:ext cx="3779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6240" y="3895928"/>
                      <a:ext cx="37792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5664416" y="3889729"/>
                      <a:ext cx="3714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Rectangle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4416" y="3889729"/>
                      <a:ext cx="37144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6388969" y="4615183"/>
                      <a:ext cx="35067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88969" y="4615183"/>
                      <a:ext cx="3506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144302" y="3895928"/>
                      <a:ext cx="35644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44302" y="3895928"/>
                      <a:ext cx="356444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8810279" y="3889729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0279" y="3889729"/>
                      <a:ext cx="367986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9534832" y="4615181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8" name="Rectangl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4832" y="4615181"/>
                      <a:ext cx="371384" cy="369332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10290165" y="3895928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0165" y="3895928"/>
                      <a:ext cx="353751" cy="36933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1" name="Rectangle 130"/>
              <p:cNvSpPr/>
              <p:nvPr/>
            </p:nvSpPr>
            <p:spPr>
              <a:xfrm>
                <a:off x="7803784" y="4127992"/>
                <a:ext cx="6832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. . .</a:t>
                </a: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41266" y="2953404"/>
            <a:ext cx="2565887" cy="32316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15.1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Does this proof require 3 literals per clause?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Yes, to prove the claim.</a:t>
            </a:r>
          </a:p>
          <a:p>
            <a:pPr marL="457200" indent="-457200">
              <a:spcBef>
                <a:spcPts val="600"/>
              </a:spcBef>
              <a:buFontTx/>
              <a:buAutoNum type="alphaLcParenBoth"/>
            </a:pPr>
            <a:r>
              <a:rPr lang="en-US" sz="2000" dirty="0"/>
              <a:t>Yes, to show it is in poly time. </a:t>
            </a:r>
            <a:endParaRPr lang="en-US" sz="2000" i="1" dirty="0">
              <a:latin typeface="Cambria Math" panose="02040503050406030204" pitchFamily="18" charset="0"/>
            </a:endParaRP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No, it works for any size clauses.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C631B-E089-F24E-A960-3CEEDFF570DD}"/>
              </a:ext>
            </a:extLst>
          </p:cNvPr>
          <p:cNvSpPr txBox="1"/>
          <p:nvPr/>
        </p:nvSpPr>
        <p:spPr>
          <a:xfrm>
            <a:off x="5225143" y="64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686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NP-complete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Cook-Levin 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Proof:  Next lecture; assume true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blipFill>
                <a:blip r:embed="rId2"/>
                <a:stretch>
                  <a:fillRect l="-1743" t="-1814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1)  Showing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 is evidence of computational intractability.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blipFill>
                <a:blip r:embed="rId3"/>
                <a:stretch>
                  <a:fillRect l="-9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NP and lines"/>
          <p:cNvGrpSpPr/>
          <p:nvPr/>
        </p:nvGrpSpPr>
        <p:grpSpPr>
          <a:xfrm>
            <a:off x="6138382" y="2442279"/>
            <a:ext cx="5314702" cy="1079500"/>
            <a:chOff x="6210300" y="2226524"/>
            <a:chExt cx="5314702" cy="1079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𝐶𝐿𝐼𝑄𝑈𝐸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6210300" y="2226524"/>
              <a:ext cx="1998153" cy="1079500"/>
              <a:chOff x="6210300" y="2226524"/>
              <a:chExt cx="1998153" cy="1079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10300" y="2226524"/>
                <a:ext cx="1243444" cy="1079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379654" y="2396942"/>
                <a:ext cx="482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NP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7294652" y="2438928"/>
                <a:ext cx="913801" cy="29559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228159" y="2745218"/>
                <a:ext cx="980294" cy="115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158800" y="2804374"/>
                <a:ext cx="1049653" cy="38148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7228159" y="2775799"/>
                <a:ext cx="980294" cy="214504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show some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NP-complete, </a:t>
                </a:r>
              </a:p>
              <a:p>
                <a:r>
                  <a:rPr lang="en-US" dirty="0"/>
                  <a:t>show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  <a:blipFill>
                <a:blip r:embed="rId5"/>
                <a:stretch>
                  <a:fillRect l="-1308" t="-5660" r="-14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655629" y="4255307"/>
            <a:ext cx="3536371" cy="702419"/>
            <a:chOff x="8592549" y="3472477"/>
            <a:chExt cx="3536371" cy="702419"/>
          </a:xfrm>
        </p:grpSpPr>
        <p:sp>
          <p:nvSpPr>
            <p:cNvPr id="19" name="Freeform 18"/>
            <p:cNvSpPr/>
            <p:nvPr/>
          </p:nvSpPr>
          <p:spPr>
            <a:xfrm>
              <a:off x="8592549" y="3472477"/>
              <a:ext cx="309152" cy="336407"/>
            </a:xfrm>
            <a:custGeom>
              <a:avLst/>
              <a:gdLst>
                <a:gd name="connsiteX0" fmla="*/ 0 w 277402"/>
                <a:gd name="connsiteY0" fmla="*/ 0 h 253240"/>
                <a:gd name="connsiteX1" fmla="*/ 92467 w 277402"/>
                <a:gd name="connsiteY1" fmla="*/ 236305 h 253240"/>
                <a:gd name="connsiteX2" fmla="*/ 277402 w 277402"/>
                <a:gd name="connsiteY2" fmla="*/ 215757 h 253240"/>
                <a:gd name="connsiteX0" fmla="*/ 0 w 309152"/>
                <a:gd name="connsiteY0" fmla="*/ 0 h 342733"/>
                <a:gd name="connsiteX1" fmla="*/ 92467 w 309152"/>
                <a:gd name="connsiteY1" fmla="*/ 236305 h 342733"/>
                <a:gd name="connsiteX2" fmla="*/ 309152 w 309152"/>
                <a:gd name="connsiteY2" fmla="*/ 336407 h 342733"/>
                <a:gd name="connsiteX0" fmla="*/ 0 w 309152"/>
                <a:gd name="connsiteY0" fmla="*/ 0 h 336407"/>
                <a:gd name="connsiteX1" fmla="*/ 92467 w 309152"/>
                <a:gd name="connsiteY1" fmla="*/ 236305 h 336407"/>
                <a:gd name="connsiteX2" fmla="*/ 309152 w 309152"/>
                <a:gd name="connsiteY2" fmla="*/ 336407 h 33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52" h="336407">
                  <a:moveTo>
                    <a:pt x="0" y="0"/>
                  </a:moveTo>
                  <a:cubicBezTo>
                    <a:pt x="23116" y="100173"/>
                    <a:pt x="40942" y="180237"/>
                    <a:pt x="92467" y="236305"/>
                  </a:cubicBezTo>
                  <a:cubicBezTo>
                    <a:pt x="143992" y="292373"/>
                    <a:pt x="169951" y="326561"/>
                    <a:pt x="309152" y="3364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9951" y="3528565"/>
              <a:ext cx="32589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 some other previously shown </a:t>
              </a:r>
              <a:br>
                <a:rPr lang="en-US" dirty="0"/>
              </a:br>
              <a:r>
                <a:rPr lang="en-US" dirty="0"/>
                <a:t>NP-complete language</a:t>
              </a:r>
            </a:p>
          </p:txBody>
        </p:sp>
      </p:grpSp>
      <p:sp>
        <p:nvSpPr>
          <p:cNvPr id="23" name="Today"/>
          <p:cNvSpPr/>
          <p:nvPr/>
        </p:nvSpPr>
        <p:spPr>
          <a:xfrm>
            <a:off x="9323467" y="3175714"/>
            <a:ext cx="71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37626" y="2426265"/>
            <a:ext cx="1305807" cy="751996"/>
            <a:chOff x="8109544" y="2210510"/>
            <a:chExt cx="1305807" cy="751996"/>
          </a:xfrm>
        </p:grpSpPr>
        <p:sp>
          <p:nvSpPr>
            <p:cNvPr id="6" name="Rectangle 5"/>
            <p:cNvSpPr/>
            <p:nvPr/>
          </p:nvSpPr>
          <p:spPr>
            <a:xfrm>
              <a:off x="8109544" y="2210510"/>
              <a:ext cx="1305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next lecture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323500" y="2603646"/>
              <a:ext cx="394505" cy="35886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9085035" y="2819401"/>
            <a:ext cx="394505" cy="35886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36996" y="2819401"/>
            <a:ext cx="394505" cy="35886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HAMPATH"/>
          <p:cNvGrpSpPr/>
          <p:nvPr/>
        </p:nvGrpSpPr>
        <p:grpSpPr>
          <a:xfrm>
            <a:off x="10003269" y="3189827"/>
            <a:ext cx="1704569" cy="369332"/>
            <a:chOff x="10075187" y="2974072"/>
            <a:chExt cx="17045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10108914" y="2984544"/>
              <a:ext cx="394505" cy="35886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ide 3SAT"/>
          <p:cNvSpPr/>
          <p:nvPr/>
        </p:nvSpPr>
        <p:spPr>
          <a:xfrm>
            <a:off x="9085035" y="2751570"/>
            <a:ext cx="951961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de CLIQUE"/>
          <p:cNvSpPr/>
          <p:nvPr/>
        </p:nvSpPr>
        <p:spPr>
          <a:xfrm>
            <a:off x="10036996" y="2751570"/>
            <a:ext cx="1249649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8860" y="4297355"/>
            <a:ext cx="9116525" cy="2347950"/>
            <a:chOff x="278860" y="4297355"/>
            <a:chExt cx="9116525" cy="2347950"/>
          </a:xfrm>
        </p:grpSpPr>
        <p:sp>
          <p:nvSpPr>
            <p:cNvPr id="37" name="Rectangle 36"/>
            <p:cNvSpPr/>
            <p:nvPr/>
          </p:nvSpPr>
          <p:spPr>
            <a:xfrm>
              <a:off x="5244662" y="4957726"/>
              <a:ext cx="4150723" cy="1085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78860" y="4297355"/>
                  <a:ext cx="5190893" cy="234795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15.2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What language that we’ve previously seen is most analogous to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a14:m>
                  <a:r>
                    <a:rPr lang="en-US" sz="2000" dirty="0"/>
                    <a:t>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white"/>
                              </a:solidFill>
                            </a:rPr>
                            <m:t>TM</m:t>
                          </m:r>
                        </m:sub>
                      </m:sSub>
                    </m:oMath>
                  </a14:m>
                  <a:endParaRPr lang="en-US" sz="2000" dirty="0"/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white"/>
                              </a:solidFill>
                            </a:rPr>
                            <m:t>TM</m:t>
                          </m:r>
                        </m:sub>
                      </m:sSub>
                    </m:oMath>
                  </a14:m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spcBef>
                      <a:spcPts val="600"/>
                    </a:spcBef>
                    <a:buAutoNum type="alphaLcParenBoth"/>
                  </a:pPr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≥0}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60" y="4297355"/>
                  <a:ext cx="5190893" cy="2347950"/>
                </a:xfrm>
                <a:prstGeom prst="rect">
                  <a:avLst/>
                </a:prstGeom>
                <a:blipFill>
                  <a:blip r:embed="rId7"/>
                  <a:stretch>
                    <a:fillRect l="-1517" t="-1279" b="-230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93ADBE-6E90-D14B-A693-11F84488EFD4}"/>
              </a:ext>
            </a:extLst>
          </p:cNvPr>
          <p:cNvSpPr txBox="1"/>
          <p:nvPr/>
        </p:nvSpPr>
        <p:spPr>
          <a:xfrm>
            <a:off x="6386286" y="628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8" grpId="0"/>
      <p:bldP spid="23" grpId="0"/>
      <p:bldP spid="30" grpId="0" animBg="1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(assumes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NP-complete)</a:t>
                </a:r>
              </a:p>
              <a:p>
                <a:r>
                  <a:rPr lang="en-US" sz="2000" dirty="0"/>
                  <a:t>Idea:  “Simulate” variables and clauses with “gadgets”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blipFill>
                <a:blip r:embed="rId3"/>
                <a:stretch>
                  <a:fillRect l="-1094" t="-45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blipFill>
                <a:blip r:embed="rId4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6242" y="5213581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 gadget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65596" y="440361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0" name="Zig-zag"/>
          <p:cNvSpPr/>
          <p:nvPr/>
        </p:nvSpPr>
        <p:spPr>
          <a:xfrm>
            <a:off x="4778134" y="5287097"/>
            <a:ext cx="83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Zig-zag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03762" y="4202303"/>
            <a:ext cx="1461234" cy="510042"/>
            <a:chOff x="6403762" y="4202303"/>
            <a:chExt cx="1461234" cy="510042"/>
          </a:xfrm>
        </p:grpSpPr>
        <p:sp>
          <p:nvSpPr>
            <p:cNvPr id="35" name="Oval 34"/>
            <p:cNvSpPr/>
            <p:nvPr/>
          </p:nvSpPr>
          <p:spPr>
            <a:xfrm>
              <a:off x="7005360" y="4202303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3762" y="4343013"/>
              <a:ext cx="14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clause gadget</a:t>
              </a:r>
            </a:p>
          </p:txBody>
        </p:sp>
      </p:grpSp>
      <p:sp>
        <p:nvSpPr>
          <p:cNvPr id="65" name="Freeform 64"/>
          <p:cNvSpPr/>
          <p:nvPr/>
        </p:nvSpPr>
        <p:spPr>
          <a:xfrm>
            <a:off x="2026227" y="3681949"/>
            <a:ext cx="4992255" cy="952395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2395 h 952395"/>
              <a:gd name="connsiteX1" fmla="*/ 2556164 w 4966855"/>
              <a:gd name="connsiteY1" fmla="*/ 17214 h 952395"/>
              <a:gd name="connsiteX2" fmla="*/ 4966855 w 4966855"/>
              <a:gd name="connsiteY2" fmla="*/ 526368 h 952395"/>
              <a:gd name="connsiteX0" fmla="*/ 0 w 4992255"/>
              <a:gd name="connsiteY0" fmla="*/ 952395 h 952395"/>
              <a:gd name="connsiteX1" fmla="*/ 2556164 w 4992255"/>
              <a:gd name="connsiteY1" fmla="*/ 17214 h 952395"/>
              <a:gd name="connsiteX2" fmla="*/ 4992255 w 4992255"/>
              <a:gd name="connsiteY2" fmla="*/ 526368 h 9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255" h="952395">
                <a:moveTo>
                  <a:pt x="0" y="952395"/>
                </a:moveTo>
                <a:cubicBezTo>
                  <a:pt x="458931" y="322879"/>
                  <a:pt x="1724122" y="88219"/>
                  <a:pt x="2556164" y="17214"/>
                </a:cubicBezTo>
                <a:cubicBezTo>
                  <a:pt x="3388207" y="-53791"/>
                  <a:pt x="4761923" y="90816"/>
                  <a:pt x="4992255" y="5263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16215" y="3987910"/>
            <a:ext cx="4594185" cy="622189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827738"/>
              <a:gd name="connsiteY0" fmla="*/ 1009068 h 1009068"/>
              <a:gd name="connsiteX1" fmla="*/ 2556164 w 4827738"/>
              <a:gd name="connsiteY1" fmla="*/ 73887 h 1009068"/>
              <a:gd name="connsiteX2" fmla="*/ 4827738 w 4827738"/>
              <a:gd name="connsiteY2" fmla="*/ 340764 h 1009068"/>
              <a:gd name="connsiteX0" fmla="*/ 0 w 4827738"/>
              <a:gd name="connsiteY0" fmla="*/ 996358 h 996358"/>
              <a:gd name="connsiteX1" fmla="*/ 2556164 w 4827738"/>
              <a:gd name="connsiteY1" fmla="*/ 61177 h 996358"/>
              <a:gd name="connsiteX2" fmla="*/ 4827738 w 4827738"/>
              <a:gd name="connsiteY2" fmla="*/ 328054 h 996358"/>
              <a:gd name="connsiteX0" fmla="*/ 0 w 4731426"/>
              <a:gd name="connsiteY0" fmla="*/ 763533 h 763533"/>
              <a:gd name="connsiteX1" fmla="*/ 2459852 w 4731426"/>
              <a:gd name="connsiteY1" fmla="*/ 45126 h 763533"/>
              <a:gd name="connsiteX2" fmla="*/ 4731426 w 4731426"/>
              <a:gd name="connsiteY2" fmla="*/ 312003 h 76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26" h="763533">
                <a:moveTo>
                  <a:pt x="0" y="763533"/>
                </a:moveTo>
                <a:cubicBezTo>
                  <a:pt x="458931" y="134017"/>
                  <a:pt x="1671281" y="120381"/>
                  <a:pt x="2459852" y="45126"/>
                </a:cubicBezTo>
                <a:cubicBezTo>
                  <a:pt x="3248423" y="-30129"/>
                  <a:pt x="3987283" y="-51762"/>
                  <a:pt x="4731426" y="312003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975" y="3143275"/>
            <a:ext cx="942566" cy="844945"/>
            <a:chOff x="-12975" y="3143275"/>
            <a:chExt cx="942566" cy="844945"/>
          </a:xfrm>
        </p:grpSpPr>
        <p:grpSp>
          <p:nvGrpSpPr>
            <p:cNvPr id="42" name="Group 41"/>
            <p:cNvGrpSpPr/>
            <p:nvPr/>
          </p:nvGrpSpPr>
          <p:grpSpPr>
            <a:xfrm>
              <a:off x="133096" y="3143275"/>
              <a:ext cx="370935" cy="463944"/>
              <a:chOff x="143709" y="3610714"/>
              <a:chExt cx="370935" cy="639947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68921" y="3610714"/>
                <a:ext cx="0" cy="6399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559090" y="3128467"/>
            <a:ext cx="3373158" cy="2857448"/>
            <a:chOff x="1559090" y="3128467"/>
            <a:chExt cx="3373158" cy="2857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1559090" y="3345583"/>
              <a:ext cx="3373158" cy="2640332"/>
              <a:chOff x="1559090" y="3345583"/>
              <a:chExt cx="3373158" cy="2640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9090" y="3345583"/>
                <a:ext cx="3373158" cy="2640332"/>
                <a:chOff x="1559090" y="3345583"/>
                <a:chExt cx="3373158" cy="2640332"/>
              </a:xfrm>
            </p:grpSpPr>
            <p:cxnSp>
              <p:nvCxnSpPr>
                <p:cNvPr id="9" name="Straight Arrow Connector 8"/>
                <p:cNvCxnSpPr>
                  <a:endCxn id="37" idx="7"/>
                </p:cNvCxnSpPr>
                <p:nvPr/>
              </p:nvCxnSpPr>
              <p:spPr>
                <a:xfrm flipH="1">
                  <a:off x="1630361" y="3380197"/>
                  <a:ext cx="1606000" cy="12548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39" idx="7"/>
                </p:cNvCxnSpPr>
                <p:nvPr/>
              </p:nvCxnSpPr>
              <p:spPr>
                <a:xfrm flipH="1">
                  <a:off x="3270035" y="4658327"/>
                  <a:ext cx="1620465" cy="12575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38" idx="1"/>
                </p:cNvCxnSpPr>
                <p:nvPr/>
              </p:nvCxnSpPr>
              <p:spPr>
                <a:xfrm>
                  <a:off x="3236360" y="3380197"/>
                  <a:ext cx="1624617" cy="12531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192534" y="33455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848749" y="4621351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559090" y="4623008"/>
                  <a:ext cx="1723173" cy="1362907"/>
                  <a:chOff x="1559090" y="4623008"/>
                  <a:chExt cx="1723173" cy="1362907"/>
                </a:xfrm>
              </p:grpSpPr>
              <p:cxnSp>
                <p:nvCxnSpPr>
                  <p:cNvPr id="27" name="Straight Arrow Connector 26"/>
                  <p:cNvCxnSpPr>
                    <a:endCxn id="39" idx="1"/>
                  </p:cNvCxnSpPr>
                  <p:nvPr/>
                </p:nvCxnSpPr>
                <p:spPr>
                  <a:xfrm>
                    <a:off x="1582221" y="4658327"/>
                    <a:ext cx="1628771" cy="125754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1559090" y="4623008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198764" y="5903849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645444" y="4593342"/>
                <a:ext cx="2534399" cy="128786"/>
                <a:chOff x="1645444" y="4593342"/>
                <a:chExt cx="2534399" cy="12878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975135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53678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73222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10764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89307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1645444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030213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2415566" y="4602522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2800919" y="460008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186272" y="4597656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571625" y="4595223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86547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355737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3178461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rot="10800000">
                  <a:off x="2800455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242153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rot="10800000">
                  <a:off x="2040929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1662012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950541" y="4593342"/>
                  <a:ext cx="229302" cy="48705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10800000">
                  <a:off x="3936294" y="4670410"/>
                  <a:ext cx="229302" cy="4571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blue upper left"/>
          <p:cNvGrpSpPr/>
          <p:nvPr/>
        </p:nvGrpSpPr>
        <p:grpSpPr>
          <a:xfrm>
            <a:off x="1560316" y="3346657"/>
            <a:ext cx="1716943" cy="1359491"/>
            <a:chOff x="1711490" y="3497983"/>
            <a:chExt cx="1716943" cy="1359491"/>
          </a:xfrm>
          <a:solidFill>
            <a:srgbClr val="00B0F0"/>
          </a:solidFill>
        </p:grpSpPr>
        <p:cxnSp>
          <p:nvCxnSpPr>
            <p:cNvPr id="63" name="Straight Arrow Connector 62"/>
            <p:cNvCxnSpPr>
              <a:endCxn id="67" idx="7"/>
            </p:cNvCxnSpPr>
            <p:nvPr/>
          </p:nvCxnSpPr>
          <p:spPr>
            <a:xfrm flipH="1">
              <a:off x="1782761" y="3532597"/>
              <a:ext cx="1606000" cy="1254829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344934" y="34979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blue left to right"/>
          <p:cNvGrpSpPr/>
          <p:nvPr/>
        </p:nvGrpSpPr>
        <p:grpSpPr>
          <a:xfrm>
            <a:off x="1647967" y="4592561"/>
            <a:ext cx="3286804" cy="112507"/>
            <a:chOff x="1797844" y="4745742"/>
            <a:chExt cx="3286804" cy="112507"/>
          </a:xfrm>
        </p:grpSpPr>
        <p:sp>
          <p:nvSpPr>
            <p:cNvPr id="68" name="Oval 67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797844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182613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67966" y="4754922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953319" y="475248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8672" y="4750056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724025" y="4747623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102941" y="4745742"/>
              <a:ext cx="229302" cy="48705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0316" y="4620569"/>
            <a:ext cx="3373158" cy="100777"/>
            <a:chOff x="1711490" y="4773751"/>
            <a:chExt cx="3373158" cy="100777"/>
          </a:xfrm>
        </p:grpSpPr>
        <p:sp>
          <p:nvSpPr>
            <p:cNvPr id="82" name="Oval 81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370977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3330861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2952855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800000">
              <a:off x="257393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2193329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800000">
              <a:off x="1814412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4088694" y="4822810"/>
              <a:ext cx="229302" cy="4571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98732" y="4621351"/>
            <a:ext cx="1733484" cy="1364564"/>
            <a:chOff x="3351164" y="4773751"/>
            <a:chExt cx="1733484" cy="1364564"/>
          </a:xfrm>
          <a:solidFill>
            <a:srgbClr val="00B0F0"/>
          </a:solidFill>
        </p:grpSpPr>
        <p:cxnSp>
          <p:nvCxnSpPr>
            <p:cNvPr id="97" name="Straight Arrow Connector 96"/>
            <p:cNvCxnSpPr>
              <a:endCxn id="99" idx="7"/>
            </p:cNvCxnSpPr>
            <p:nvPr/>
          </p:nvCxnSpPr>
          <p:spPr>
            <a:xfrm flipH="1">
              <a:off x="3422435" y="4810727"/>
              <a:ext cx="1620465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351164" y="60562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0692" y="3344797"/>
            <a:ext cx="1739714" cy="1357834"/>
            <a:chOff x="3363662" y="3262815"/>
            <a:chExt cx="1739714" cy="1357834"/>
          </a:xfrm>
          <a:solidFill>
            <a:srgbClr val="00B0F0"/>
          </a:solidFill>
        </p:grpSpPr>
        <p:cxnSp>
          <p:nvCxnSpPr>
            <p:cNvPr id="100" name="Straight Arrow Connector 99"/>
            <p:cNvCxnSpPr>
              <a:endCxn id="102" idx="1"/>
            </p:cNvCxnSpPr>
            <p:nvPr/>
          </p:nvCxnSpPr>
          <p:spPr>
            <a:xfrm>
              <a:off x="3407488" y="3297429"/>
              <a:ext cx="1624617" cy="1253172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363662" y="3262815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19877" y="45385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8745" y="4623008"/>
            <a:ext cx="1723173" cy="1362907"/>
            <a:chOff x="1559090" y="4623008"/>
            <a:chExt cx="1723173" cy="1362907"/>
          </a:xfrm>
          <a:solidFill>
            <a:srgbClr val="00B0F0"/>
          </a:solidFill>
        </p:grpSpPr>
        <p:cxnSp>
          <p:nvCxnSpPr>
            <p:cNvPr id="104" name="Straight Arrow Connector 103"/>
            <p:cNvCxnSpPr>
              <a:endCxn id="106" idx="1"/>
            </p:cNvCxnSpPr>
            <p:nvPr/>
          </p:nvCxnSpPr>
          <p:spPr>
            <a:xfrm>
              <a:off x="1582221" y="4658327"/>
              <a:ext cx="1628771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559090" y="46230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8764" y="59038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Zag-zig"/>
          <p:cNvSpPr/>
          <p:nvPr/>
        </p:nvSpPr>
        <p:spPr>
          <a:xfrm>
            <a:off x="4778134" y="5546535"/>
            <a:ext cx="83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Zag-zig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et x1 true"/>
              <p:cNvSpPr/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111" name="Set x1 tru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  <a:blipFill>
                <a:blip r:embed="rId46"/>
                <a:stretch>
                  <a:fillRect l="-1600" t="-8197" r="-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et x1 false"/>
              <p:cNvSpPr/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112" name="Set x1 fal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  <a:blipFill>
                <a:blip r:embed="rId47"/>
                <a:stretch>
                  <a:fillRect l="-1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5668876" y="5371317"/>
            <a:ext cx="19764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 flipH="1">
            <a:off x="5666043" y="5684703"/>
            <a:ext cx="20002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C48C8-A47C-8943-8961-9CB8C111C1CB}"/>
              </a:ext>
            </a:extLst>
          </p:cNvPr>
          <p:cNvSpPr txBox="1"/>
          <p:nvPr/>
        </p:nvSpPr>
        <p:spPr>
          <a:xfrm>
            <a:off x="5588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491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3" grpId="0" uiExpand="1" build="p"/>
      <p:bldP spid="28" grpId="0"/>
      <p:bldP spid="57" grpId="0"/>
      <p:bldP spid="60" grpId="0"/>
      <p:bldP spid="65" grpId="0" animBg="1"/>
      <p:bldP spid="66" grpId="0" animBg="1"/>
      <p:bldP spid="107" grpId="0"/>
      <p:bldP spid="111" grpId="0"/>
      <p:bldP spid="112" grpId="0"/>
      <p:bldP spid="34" grpId="0" animBg="1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Construction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up 177"/>
          <p:cNvGrpSpPr/>
          <p:nvPr/>
        </p:nvGrpSpPr>
        <p:grpSpPr>
          <a:xfrm>
            <a:off x="248614" y="1703079"/>
            <a:ext cx="2105630" cy="4489181"/>
            <a:chOff x="1953694" y="1537324"/>
            <a:chExt cx="2105630" cy="4489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2555751" y="1812046"/>
              <a:ext cx="1503573" cy="1154142"/>
              <a:chOff x="2660526" y="2554996"/>
              <a:chExt cx="1503573" cy="1154142"/>
            </a:xfrm>
          </p:grpSpPr>
          <p:cxnSp>
            <p:nvCxnSpPr>
              <p:cNvPr id="2" name="Straight Arrow Connector 1"/>
              <p:cNvCxnSpPr>
                <a:endCxn id="13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>
                <a:endCxn id="1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endCxn id="14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endCxn id="1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555751" y="2955046"/>
              <a:ext cx="1503573" cy="1154142"/>
              <a:chOff x="2660526" y="2554996"/>
              <a:chExt cx="1503573" cy="1154142"/>
            </a:xfrm>
          </p:grpSpPr>
          <p:cxnSp>
            <p:nvCxnSpPr>
              <p:cNvPr id="37" name="Straight Arrow Connector 36"/>
              <p:cNvCxnSpPr>
                <a:endCxn id="54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5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1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endCxn id="5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5400000">
              <a:off x="3173659" y="428900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555751" y="4616130"/>
              <a:ext cx="1503573" cy="1154142"/>
              <a:chOff x="2660526" y="2554996"/>
              <a:chExt cx="1503573" cy="1154142"/>
            </a:xfrm>
          </p:grpSpPr>
          <p:cxnSp>
            <p:nvCxnSpPr>
              <p:cNvPr id="68" name="Straight Arrow Connector 67"/>
              <p:cNvCxnSpPr>
                <a:endCxn id="85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86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72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endCxn id="86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blipFill>
                <a:blip r:embed="rId13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483774" y="1818383"/>
            <a:ext cx="2917339" cy="691326"/>
            <a:chOff x="3483774" y="1650222"/>
            <a:chExt cx="2917339" cy="691326"/>
          </a:xfrm>
        </p:grpSpPr>
        <p:sp>
          <p:nvSpPr>
            <p:cNvPr id="181" name="Freeform 180"/>
            <p:cNvSpPr/>
            <p:nvPr/>
          </p:nvSpPr>
          <p:spPr>
            <a:xfrm>
              <a:off x="3483774" y="1650222"/>
              <a:ext cx="2917339" cy="69132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22" h="1180819">
                  <a:moveTo>
                    <a:pt x="0" y="1180819"/>
                  </a:moveTo>
                  <a:cubicBezTo>
                    <a:pt x="159142" y="762803"/>
                    <a:pt x="1708615" y="235298"/>
                    <a:pt x="2566501" y="93793"/>
                  </a:cubicBezTo>
                  <a:cubicBezTo>
                    <a:pt x="3439894" y="-26020"/>
                    <a:pt x="4518990" y="-103758"/>
                    <a:pt x="4749322" y="33179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867354" y="1819897"/>
              <a:ext cx="2528873" cy="52165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6078" h="770732">
                  <a:moveTo>
                    <a:pt x="0" y="770732"/>
                  </a:moveTo>
                  <a:cubicBezTo>
                    <a:pt x="77996" y="450824"/>
                    <a:pt x="1671281" y="127580"/>
                    <a:pt x="2459852" y="52325"/>
                  </a:cubicBezTo>
                  <a:cubicBezTo>
                    <a:pt x="3248423" y="-22930"/>
                    <a:pt x="3805885" y="-21109"/>
                    <a:pt x="4816078" y="8465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12480" y="2569525"/>
            <a:ext cx="1798033" cy="395821"/>
            <a:chOff x="4612480" y="2401364"/>
            <a:chExt cx="1798033" cy="395821"/>
          </a:xfrm>
        </p:grpSpPr>
        <p:sp>
          <p:nvSpPr>
            <p:cNvPr id="183" name="Freeform 182"/>
            <p:cNvSpPr/>
            <p:nvPr/>
          </p:nvSpPr>
          <p:spPr>
            <a:xfrm flipV="1">
              <a:off x="5010118" y="2401364"/>
              <a:ext cx="1386233" cy="299518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19699 h 1119699"/>
                <a:gd name="connsiteX1" fmla="*/ 2503297 w 4686118"/>
                <a:gd name="connsiteY1" fmla="*/ 26374 h 1119699"/>
                <a:gd name="connsiteX2" fmla="*/ 4686118 w 4686118"/>
                <a:gd name="connsiteY2" fmla="*/ 264375 h 1119699"/>
                <a:gd name="connsiteX0" fmla="*/ 0 w 4686118"/>
                <a:gd name="connsiteY0" fmla="*/ 928813 h 928813"/>
                <a:gd name="connsiteX1" fmla="*/ 2416394 w 4686118"/>
                <a:gd name="connsiteY1" fmla="*/ 55963 h 928813"/>
                <a:gd name="connsiteX2" fmla="*/ 4686118 w 4686118"/>
                <a:gd name="connsiteY2" fmla="*/ 73489 h 928813"/>
                <a:gd name="connsiteX0" fmla="*/ 0 w 4654516"/>
                <a:gd name="connsiteY0" fmla="*/ 915396 h 915396"/>
                <a:gd name="connsiteX1" fmla="*/ 2416394 w 4654516"/>
                <a:gd name="connsiteY1" fmla="*/ 42546 h 915396"/>
                <a:gd name="connsiteX2" fmla="*/ 4654516 w 4654516"/>
                <a:gd name="connsiteY2" fmla="*/ 123065 h 915396"/>
                <a:gd name="connsiteX0" fmla="*/ 0 w 4654516"/>
                <a:gd name="connsiteY0" fmla="*/ 852616 h 852616"/>
                <a:gd name="connsiteX1" fmla="*/ 2400591 w 4654516"/>
                <a:gd name="connsiteY1" fmla="*/ 61655 h 852616"/>
                <a:gd name="connsiteX2" fmla="*/ 4654516 w 4654516"/>
                <a:gd name="connsiteY2" fmla="*/ 60285 h 852616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83416"/>
                <a:gd name="connsiteY0" fmla="*/ 915608 h 915608"/>
                <a:gd name="connsiteX1" fmla="*/ 2329491 w 4583416"/>
                <a:gd name="connsiteY1" fmla="*/ 61655 h 915608"/>
                <a:gd name="connsiteX2" fmla="*/ 4583416 w 4583416"/>
                <a:gd name="connsiteY2" fmla="*/ 60285 h 915608"/>
                <a:gd name="connsiteX0" fmla="*/ 0 w 4583416"/>
                <a:gd name="connsiteY0" fmla="*/ 874870 h 874870"/>
                <a:gd name="connsiteX1" fmla="*/ 2282090 w 4583416"/>
                <a:gd name="connsiteY1" fmla="*/ 102807 h 874870"/>
                <a:gd name="connsiteX2" fmla="*/ 4583416 w 4583416"/>
                <a:gd name="connsiteY2" fmla="*/ 19547 h 874870"/>
                <a:gd name="connsiteX0" fmla="*/ 0 w 4583416"/>
                <a:gd name="connsiteY0" fmla="*/ 858699 h 858699"/>
                <a:gd name="connsiteX1" fmla="*/ 2282090 w 4583416"/>
                <a:gd name="connsiteY1" fmla="*/ 86636 h 858699"/>
                <a:gd name="connsiteX2" fmla="*/ 4583416 w 4583416"/>
                <a:gd name="connsiteY2" fmla="*/ 28573 h 858699"/>
                <a:gd name="connsiteX0" fmla="*/ 0 w 4599219"/>
                <a:gd name="connsiteY0" fmla="*/ 840544 h 840544"/>
                <a:gd name="connsiteX1" fmla="*/ 2282090 w 4599219"/>
                <a:gd name="connsiteY1" fmla="*/ 68481 h 840544"/>
                <a:gd name="connsiteX2" fmla="*/ 4599219 w 4599219"/>
                <a:gd name="connsiteY2" fmla="*/ 48212 h 840544"/>
                <a:gd name="connsiteX0" fmla="*/ 0 w 4599219"/>
                <a:gd name="connsiteY0" fmla="*/ 831370 h 831370"/>
                <a:gd name="connsiteX1" fmla="*/ 2282090 w 4599219"/>
                <a:gd name="connsiteY1" fmla="*/ 59307 h 831370"/>
                <a:gd name="connsiteX2" fmla="*/ 4599219 w 4599219"/>
                <a:gd name="connsiteY2" fmla="*/ 39038 h 831370"/>
                <a:gd name="connsiteX0" fmla="*/ 0 w 4599219"/>
                <a:gd name="connsiteY0" fmla="*/ 808575 h 808575"/>
                <a:gd name="connsiteX1" fmla="*/ 2282090 w 4599219"/>
                <a:gd name="connsiteY1" fmla="*/ 74306 h 808575"/>
                <a:gd name="connsiteX2" fmla="*/ 4599219 w 4599219"/>
                <a:gd name="connsiteY2" fmla="*/ 16243 h 808575"/>
                <a:gd name="connsiteX0" fmla="*/ 0 w 4599219"/>
                <a:gd name="connsiteY0" fmla="*/ 794684 h 794684"/>
                <a:gd name="connsiteX1" fmla="*/ 2274190 w 4599219"/>
                <a:gd name="connsiteY1" fmla="*/ 98211 h 794684"/>
                <a:gd name="connsiteX2" fmla="*/ 4599219 w 4599219"/>
                <a:gd name="connsiteY2" fmla="*/ 2352 h 794684"/>
                <a:gd name="connsiteX0" fmla="*/ 0 w 4599219"/>
                <a:gd name="connsiteY0" fmla="*/ 792332 h 792332"/>
                <a:gd name="connsiteX1" fmla="*/ 2274190 w 4599219"/>
                <a:gd name="connsiteY1" fmla="*/ 95859 h 792332"/>
                <a:gd name="connsiteX2" fmla="*/ 4599219 w 4599219"/>
                <a:gd name="connsiteY2" fmla="*/ 0 h 79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9219" h="792332">
                  <a:moveTo>
                    <a:pt x="0" y="792332"/>
                  </a:moveTo>
                  <a:cubicBezTo>
                    <a:pt x="427755" y="512898"/>
                    <a:pt x="1416304" y="237364"/>
                    <a:pt x="2274190" y="95859"/>
                  </a:cubicBezTo>
                  <a:cubicBezTo>
                    <a:pt x="3147583" y="-23954"/>
                    <a:pt x="3823754" y="24292"/>
                    <a:pt x="459921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V="1">
              <a:off x="4612480" y="2425169"/>
              <a:ext cx="1798033" cy="37201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413297"/>
                <a:gd name="connsiteY0" fmla="*/ 732330 h 732330"/>
                <a:gd name="connsiteX1" fmla="*/ 2459852 w 4413297"/>
                <a:gd name="connsiteY1" fmla="*/ 13923 h 732330"/>
                <a:gd name="connsiteX2" fmla="*/ 4413297 w 4413297"/>
                <a:gd name="connsiteY2" fmla="*/ 293847 h 732330"/>
                <a:gd name="connsiteX0" fmla="*/ 0 w 4413297"/>
                <a:gd name="connsiteY0" fmla="*/ 730609 h 730609"/>
                <a:gd name="connsiteX1" fmla="*/ 2459852 w 4413297"/>
                <a:gd name="connsiteY1" fmla="*/ 12202 h 730609"/>
                <a:gd name="connsiteX2" fmla="*/ 4413297 w 4413297"/>
                <a:gd name="connsiteY2" fmla="*/ 292126 h 730609"/>
                <a:gd name="connsiteX0" fmla="*/ 0 w 4413297"/>
                <a:gd name="connsiteY0" fmla="*/ 523791 h 523791"/>
                <a:gd name="connsiteX1" fmla="*/ 2199230 w 4413297"/>
                <a:gd name="connsiteY1" fmla="*/ 33438 h 523791"/>
                <a:gd name="connsiteX2" fmla="*/ 4413297 w 4413297"/>
                <a:gd name="connsiteY2" fmla="*/ 85308 h 523791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72528"/>
                <a:gd name="connsiteY0" fmla="*/ 508972 h 508972"/>
                <a:gd name="connsiteX1" fmla="*/ 2199230 w 4472528"/>
                <a:gd name="connsiteY1" fmla="*/ 18619 h 508972"/>
                <a:gd name="connsiteX2" fmla="*/ 4472528 w 4472528"/>
                <a:gd name="connsiteY2" fmla="*/ 86778 h 50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528" h="508972">
                  <a:moveTo>
                    <a:pt x="0" y="508972"/>
                  </a:moveTo>
                  <a:cubicBezTo>
                    <a:pt x="77996" y="189064"/>
                    <a:pt x="1375118" y="80843"/>
                    <a:pt x="2199230" y="18619"/>
                  </a:cubicBezTo>
                  <a:cubicBezTo>
                    <a:pt x="3070727" y="-30573"/>
                    <a:pt x="4030967" y="26630"/>
                    <a:pt x="4472528" y="867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11462" y="2170926"/>
            <a:ext cx="2397448" cy="794420"/>
            <a:chOff x="3011462" y="2002765"/>
            <a:chExt cx="2397448" cy="794420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11462" y="2305068"/>
              <a:ext cx="2013716" cy="124472"/>
              <a:chOff x="4616615" y="2085947"/>
              <a:chExt cx="2013716" cy="12447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Arrow Connector 178"/>
            <p:cNvCxnSpPr/>
            <p:nvPr/>
          </p:nvCxnSpPr>
          <p:spPr>
            <a:xfrm flipH="1">
              <a:off x="3073407" y="2002765"/>
              <a:ext cx="404292" cy="33479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54747" y="2411355"/>
              <a:ext cx="426218" cy="3858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5015602" y="219176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11462" y="3346315"/>
            <a:ext cx="2382696" cy="742603"/>
            <a:chOff x="3011462" y="3178154"/>
            <a:chExt cx="2382696" cy="742603"/>
          </a:xfrm>
        </p:grpSpPr>
        <p:grpSp>
          <p:nvGrpSpPr>
            <p:cNvPr id="161" name="Group 160"/>
            <p:cNvGrpSpPr/>
            <p:nvPr/>
          </p:nvGrpSpPr>
          <p:grpSpPr>
            <a:xfrm>
              <a:off x="3011462" y="3486143"/>
              <a:ext cx="2013716" cy="124472"/>
              <a:chOff x="4616615" y="2085947"/>
              <a:chExt cx="2013716" cy="12447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5000850" y="3357348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>
              <a:off x="3063415" y="3178154"/>
              <a:ext cx="465998" cy="341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072824" y="3587416"/>
              <a:ext cx="420476" cy="3333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83774" y="2076136"/>
            <a:ext cx="2950552" cy="1611376"/>
            <a:chOff x="3483774" y="1907975"/>
            <a:chExt cx="2950552" cy="1611376"/>
          </a:xfrm>
        </p:grpSpPr>
        <p:sp>
          <p:nvSpPr>
            <p:cNvPr id="189" name="Freeform 188"/>
            <p:cNvSpPr/>
            <p:nvPr/>
          </p:nvSpPr>
          <p:spPr>
            <a:xfrm>
              <a:off x="3483774" y="1907975"/>
              <a:ext cx="2945914" cy="161137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20477 h 1020477"/>
                <a:gd name="connsiteX1" fmla="*/ 1209694 w 4749322"/>
                <a:gd name="connsiteY1" fmla="*/ 315777 h 1020477"/>
                <a:gd name="connsiteX2" fmla="*/ 4749322 w 4749322"/>
                <a:gd name="connsiteY2" fmla="*/ 171452 h 1020477"/>
                <a:gd name="connsiteX0" fmla="*/ 0 w 4749322"/>
                <a:gd name="connsiteY0" fmla="*/ 918399 h 918399"/>
                <a:gd name="connsiteX1" fmla="*/ 1209694 w 4749322"/>
                <a:gd name="connsiteY1" fmla="*/ 213699 h 918399"/>
                <a:gd name="connsiteX2" fmla="*/ 4749322 w 4749322"/>
                <a:gd name="connsiteY2" fmla="*/ 69374 h 918399"/>
                <a:gd name="connsiteX0" fmla="*/ 0 w 2593939"/>
                <a:gd name="connsiteY0" fmla="*/ 967394 h 967394"/>
                <a:gd name="connsiteX1" fmla="*/ 1209694 w 2593939"/>
                <a:gd name="connsiteY1" fmla="*/ 262694 h 967394"/>
                <a:gd name="connsiteX2" fmla="*/ 2593939 w 2593939"/>
                <a:gd name="connsiteY2" fmla="*/ 61428 h 967394"/>
                <a:gd name="connsiteX0" fmla="*/ 0 w 2593939"/>
                <a:gd name="connsiteY0" fmla="*/ 914899 h 914899"/>
                <a:gd name="connsiteX1" fmla="*/ 1209694 w 2593939"/>
                <a:gd name="connsiteY1" fmla="*/ 210199 h 914899"/>
                <a:gd name="connsiteX2" fmla="*/ 2593939 w 2593939"/>
                <a:gd name="connsiteY2" fmla="*/ 8933 h 914899"/>
                <a:gd name="connsiteX0" fmla="*/ 0 w 4795842"/>
                <a:gd name="connsiteY0" fmla="*/ 2750825 h 2750825"/>
                <a:gd name="connsiteX1" fmla="*/ 1209694 w 4795842"/>
                <a:gd name="connsiteY1" fmla="*/ 2046125 h 2750825"/>
                <a:gd name="connsiteX2" fmla="*/ 4795842 w 4795842"/>
                <a:gd name="connsiteY2" fmla="*/ 1021 h 2750825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2308 h 2752308"/>
                <a:gd name="connsiteX1" fmla="*/ 2853368 w 4795842"/>
                <a:gd name="connsiteY1" fmla="*/ 1255843 h 2752308"/>
                <a:gd name="connsiteX2" fmla="*/ 4795842 w 4795842"/>
                <a:gd name="connsiteY2" fmla="*/ 2504 h 27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5842" h="2752308">
                  <a:moveTo>
                    <a:pt x="0" y="2752308"/>
                  </a:moveTo>
                  <a:cubicBezTo>
                    <a:pt x="159142" y="2334292"/>
                    <a:pt x="1969638" y="1709172"/>
                    <a:pt x="2853368" y="1255843"/>
                  </a:cubicBezTo>
                  <a:cubicBezTo>
                    <a:pt x="3737099" y="756416"/>
                    <a:pt x="4604275" y="-50722"/>
                    <a:pt x="4795842" y="250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867354" y="1913579"/>
              <a:ext cx="2566972" cy="160577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3555364"/>
                <a:gd name="connsiteY0" fmla="*/ 792509 h 792509"/>
                <a:gd name="connsiteX1" fmla="*/ 2459852 w 3555364"/>
                <a:gd name="connsiteY1" fmla="*/ 74102 h 792509"/>
                <a:gd name="connsiteX2" fmla="*/ 3555364 w 3555364"/>
                <a:gd name="connsiteY2" fmla="*/ 64207 h 792509"/>
                <a:gd name="connsiteX0" fmla="*/ 0 w 3555364"/>
                <a:gd name="connsiteY0" fmla="*/ 748453 h 748453"/>
                <a:gd name="connsiteX1" fmla="*/ 2459852 w 3555364"/>
                <a:gd name="connsiteY1" fmla="*/ 30046 h 748453"/>
                <a:gd name="connsiteX2" fmla="*/ 3555364 w 3555364"/>
                <a:gd name="connsiteY2" fmla="*/ 20151 h 748453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4876542"/>
                <a:gd name="connsiteY0" fmla="*/ 2410034 h 2410034"/>
                <a:gd name="connsiteX1" fmla="*/ 1516585 w 4876542"/>
                <a:gd name="connsiteY1" fmla="*/ 1853466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88635"/>
                <a:gd name="connsiteY0" fmla="*/ 2372506 h 2372506"/>
                <a:gd name="connsiteX1" fmla="*/ 3524051 w 4888635"/>
                <a:gd name="connsiteY1" fmla="*/ 1112285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635" h="2372506">
                  <a:moveTo>
                    <a:pt x="0" y="2372506"/>
                  </a:moveTo>
                  <a:cubicBezTo>
                    <a:pt x="77996" y="2052598"/>
                    <a:pt x="2668965" y="1447892"/>
                    <a:pt x="3898939" y="943408"/>
                  </a:cubicBezTo>
                  <a:cubicBezTo>
                    <a:pt x="4630068" y="596073"/>
                    <a:pt x="4761243" y="431364"/>
                    <a:pt x="488863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Hamiltonian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>
                    <a:latin typeface="+mj-lt"/>
                  </a:rPr>
                  <a:t>        Make corresponding zig-zags and zag-zigs through variable gadgets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Make detours to visit the clause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Hamiltonian path from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>
                    <a:latin typeface="+mj-lt"/>
                  </a:rPr>
                  <a:t>        Show it must be </a:t>
                </a:r>
                <a:r>
                  <a:rPr lang="en-US" sz="2000" dirty="0"/>
                  <a:t>zig-zags and zag-zigs</a:t>
                </a:r>
                <a:r>
                  <a:rPr lang="en-US" sz="2000" dirty="0">
                    <a:latin typeface="+mj-lt"/>
                  </a:rPr>
                  <a:t> with detours to visit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Get corresponding truth asst.  It must satisfy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because path visits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blipFill>
                <a:blip r:embed="rId14"/>
                <a:stretch>
                  <a:fillRect l="-1115" t="-2111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  </a:t>
                </a: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  <a:blipFill>
                <a:blip r:embed="rId15"/>
                <a:stretch>
                  <a:fillRect l="-1986" t="-4310" r="-216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>
            <a:off x="6371161" y="1820672"/>
            <a:ext cx="665087" cy="2107428"/>
            <a:chOff x="6371161" y="1652511"/>
            <a:chExt cx="665087" cy="2107428"/>
          </a:xfrm>
        </p:grpSpPr>
        <p:sp>
          <p:nvSpPr>
            <p:cNvPr id="100" name="Oval 99"/>
            <p:cNvSpPr/>
            <p:nvPr/>
          </p:nvSpPr>
          <p:spPr>
            <a:xfrm>
              <a:off x="6397158" y="1834197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97157" y="2678962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96227" y="3533981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ectangle 191"/>
            <p:cNvSpPr/>
            <p:nvPr/>
          </p:nvSpPr>
          <p:spPr>
            <a:xfrm rot="5400000">
              <a:off x="6313007" y="3162671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40274" y="1300029"/>
            <a:ext cx="6792145" cy="526757"/>
            <a:chOff x="1140274" y="1300029"/>
            <a:chExt cx="6792145" cy="526757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1868507" y="571796"/>
              <a:ext cx="199799" cy="1656265"/>
            </a:xfrm>
            <a:prstGeom prst="rightBrace">
              <a:avLst>
                <a:gd name="adj1" fmla="val 44088"/>
                <a:gd name="adj2" fmla="val 3021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Brace 192"/>
            <p:cNvSpPr/>
            <p:nvPr/>
          </p:nvSpPr>
          <p:spPr>
            <a:xfrm rot="5400000">
              <a:off x="4126442" y="571796"/>
              <a:ext cx="199799" cy="1656265"/>
            </a:xfrm>
            <a:prstGeom prst="rightBrace">
              <a:avLst>
                <a:gd name="adj1" fmla="val 44088"/>
                <a:gd name="adj2" fmla="val 71623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Brace 193"/>
            <p:cNvSpPr/>
            <p:nvPr/>
          </p:nvSpPr>
          <p:spPr>
            <a:xfrm rot="5400000">
              <a:off x="7051890" y="619299"/>
              <a:ext cx="199799" cy="1561259"/>
            </a:xfrm>
            <a:prstGeom prst="rightBrace">
              <a:avLst>
                <a:gd name="adj1" fmla="val 44088"/>
                <a:gd name="adj2" fmla="val 3355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</a:t>
                </a: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  <a:blipFill>
                <a:blip r:embed="rId2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3320" y="2410681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813320" y="3540998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positive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  <a:blipFill>
                <a:blip r:embed="rId2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3043726" y="4057821"/>
            <a:ext cx="8955553" cy="2676009"/>
            <a:chOff x="3043726" y="4057821"/>
            <a:chExt cx="8955553" cy="2676009"/>
          </a:xfrm>
        </p:grpSpPr>
        <p:sp>
          <p:nvSpPr>
            <p:cNvPr id="122" name="Rectangle 121"/>
            <p:cNvSpPr/>
            <p:nvPr/>
          </p:nvSpPr>
          <p:spPr>
            <a:xfrm>
              <a:off x="3043726" y="4211154"/>
              <a:ext cx="8852894" cy="252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15.3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Would this construction still work if we made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undirected by changing </a:t>
                  </a:r>
                  <a:br>
                    <a:rPr lang="en-US" sz="2000" dirty="0"/>
                  </a:br>
                  <a:r>
                    <a:rPr lang="en-US" sz="2000" dirty="0"/>
                    <a:t>all the arrows to lines?  In other words, would this construction show that the undirected Hamiltonian path problem is NP-complete?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Yes, the construction would still work.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No, the construction depends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being directed.</a:t>
                  </a:r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blipFill>
                  <a:blip r:embed="rId26"/>
                  <a:stretch>
                    <a:fillRect l="-1005" t="-1344" r="-387" b="-3226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3" name="Rectangle 20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0F2EB-35C3-FD42-B67A-5F7DC1238DAF}"/>
              </a:ext>
            </a:extLst>
          </p:cNvPr>
          <p:cNvSpPr txBox="1"/>
          <p:nvPr/>
        </p:nvSpPr>
        <p:spPr>
          <a:xfrm>
            <a:off x="447040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19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uiExpand="1" build="p"/>
      <p:bldP spid="111" grpId="0"/>
      <p:bldP spid="115" grpId="0" animBg="1"/>
      <p:bldP spid="199" grpId="0" animBg="1"/>
      <p:bldP spid="121" grpId="0"/>
      <p:bldP spid="200" grpId="0"/>
      <p:bldP spid="201" grpId="0"/>
      <p:bldP spid="2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25" t="31507" r="5039" b="13703"/>
          <a:stretch/>
        </p:blipFill>
        <p:spPr>
          <a:xfrm>
            <a:off x="0" y="982278"/>
            <a:ext cx="9085942" cy="51645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ECAB6-54DF-C241-B67E-34F20DA31EFA}"/>
              </a:ext>
            </a:extLst>
          </p:cNvPr>
          <p:cNvSpPr txBox="1"/>
          <p:nvPr/>
        </p:nvSpPr>
        <p:spPr>
          <a:xfrm>
            <a:off x="4630057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7614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0DA3A-CCBA-44DF-973F-D888EF2306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D5C1A4-62BB-4ED1-B705-5FA533C4EA1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FE22FFD6-F0BB-4131-9CB2-64229F809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59885</TotalTime>
  <Words>1104</Words>
  <Application>Microsoft Macintosh PowerPoint</Application>
  <PresentationFormat>Widescreen</PresentationFormat>
  <Paragraphs>207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15: NP-Completeness </dc:title>
  <dc:subject/>
  <dc:creator>Michael Sipser</dc:creator>
  <cp:keywords/>
  <dc:description/>
  <cp:lastModifiedBy>Microsoft Office User</cp:lastModifiedBy>
  <cp:revision>1247</cp:revision>
  <dcterms:created xsi:type="dcterms:W3CDTF">2020-08-09T18:24:17Z</dcterms:created>
  <dcterms:modified xsi:type="dcterms:W3CDTF">2021-02-15T23:04:55Z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