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9" r:id="rId5"/>
    <p:sldId id="487" r:id="rId6"/>
    <p:sldId id="495" r:id="rId7"/>
    <p:sldId id="504" r:id="rId8"/>
    <p:sldId id="500" r:id="rId9"/>
    <p:sldId id="502" r:id="rId10"/>
    <p:sldId id="503" r:id="rId11"/>
    <p:sldId id="506" r:id="rId12"/>
    <p:sldId id="507" r:id="rId13"/>
    <p:sldId id="508" r:id="rId14"/>
    <p:sldId id="479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5DF"/>
    <a:srgbClr val="FF9A8F"/>
    <a:srgbClr val="273C10"/>
    <a:srgbClr val="3F601A"/>
    <a:srgbClr val="6B0B0B"/>
    <a:srgbClr val="460000"/>
    <a:srgbClr val="760000"/>
    <a:srgbClr val="96F49A"/>
    <a:srgbClr val="4C00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1581" autoAdjust="0"/>
    <p:restoredTop sz="95021" autoAdjust="0"/>
  </p:normalViewPr>
  <p:slideViewPr>
    <p:cSldViewPr snapToGrid="0">
      <p:cViewPr varScale="1">
        <p:scale>
          <a:sx n="83" d="100"/>
          <a:sy n="83" d="100"/>
        </p:scale>
        <p:origin x="224" y="504"/>
      </p:cViewPr>
      <p:guideLst>
        <p:guide orient="horz" pos="2160"/>
        <p:guide pos="28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FFC948C-9C3C-3B44-8079-A4248D448D8F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31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18673D6-F798-8D48-B8F1-D9A3DCF0BD6F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9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11.png"/><Relationship Id="rId21" Type="http://schemas.openxmlformats.org/officeDocument/2006/relationships/image" Target="../media/image1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0.png"/><Relationship Id="rId16" Type="http://schemas.openxmlformats.org/officeDocument/2006/relationships/image" Target="../media/image42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16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15.png"/><Relationship Id="rId28" Type="http://schemas.openxmlformats.org/officeDocument/2006/relationships/image" Target="../media/image17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14.png"/><Relationship Id="rId27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70.png"/><Relationship Id="rId21" Type="http://schemas.openxmlformats.org/officeDocument/2006/relationships/image" Target="../media/image65.png"/><Relationship Id="rId7" Type="http://schemas.openxmlformats.org/officeDocument/2006/relationships/image" Target="../media/image510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460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490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10" Type="http://schemas.openxmlformats.org/officeDocument/2006/relationships/image" Target="../media/image540.png"/><Relationship Id="rId19" Type="http://schemas.openxmlformats.org/officeDocument/2006/relationships/image" Target="../media/image63.png"/><Relationship Id="rId4" Type="http://schemas.openxmlformats.org/officeDocument/2006/relationships/image" Target="../media/image480.png"/><Relationship Id="rId9" Type="http://schemas.openxmlformats.org/officeDocument/2006/relationships/image" Target="../media/image530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26" Type="http://schemas.openxmlformats.org/officeDocument/2006/relationships/image" Target="../media/image93.png"/><Relationship Id="rId39" Type="http://schemas.openxmlformats.org/officeDocument/2006/relationships/image" Target="../media/image106.png"/><Relationship Id="rId21" Type="http://schemas.openxmlformats.org/officeDocument/2006/relationships/image" Target="../media/image88.png"/><Relationship Id="rId34" Type="http://schemas.openxmlformats.org/officeDocument/2006/relationships/image" Target="../media/image101.png"/><Relationship Id="rId42" Type="http://schemas.openxmlformats.org/officeDocument/2006/relationships/image" Target="../media/image109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29" Type="http://schemas.openxmlformats.org/officeDocument/2006/relationships/image" Target="../media/image96.png"/><Relationship Id="rId41" Type="http://schemas.openxmlformats.org/officeDocument/2006/relationships/image" Target="../media/image10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24" Type="http://schemas.openxmlformats.org/officeDocument/2006/relationships/image" Target="../media/image91.png"/><Relationship Id="rId32" Type="http://schemas.openxmlformats.org/officeDocument/2006/relationships/image" Target="../media/image99.png"/><Relationship Id="rId37" Type="http://schemas.openxmlformats.org/officeDocument/2006/relationships/image" Target="../media/image104.png"/><Relationship Id="rId40" Type="http://schemas.openxmlformats.org/officeDocument/2006/relationships/image" Target="../media/image107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28" Type="http://schemas.openxmlformats.org/officeDocument/2006/relationships/image" Target="../media/image95.png"/><Relationship Id="rId36" Type="http://schemas.openxmlformats.org/officeDocument/2006/relationships/image" Target="../media/image103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31" Type="http://schemas.openxmlformats.org/officeDocument/2006/relationships/image" Target="../media/image98.png"/><Relationship Id="rId44" Type="http://schemas.openxmlformats.org/officeDocument/2006/relationships/image" Target="../media/image111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Relationship Id="rId27" Type="http://schemas.openxmlformats.org/officeDocument/2006/relationships/image" Target="../media/image94.png"/><Relationship Id="rId30" Type="http://schemas.openxmlformats.org/officeDocument/2006/relationships/image" Target="../media/image97.png"/><Relationship Id="rId35" Type="http://schemas.openxmlformats.org/officeDocument/2006/relationships/image" Target="../media/image102.png"/><Relationship Id="rId43" Type="http://schemas.openxmlformats.org/officeDocument/2006/relationships/image" Target="../media/image110.png"/><Relationship Id="rId8" Type="http://schemas.openxmlformats.org/officeDocument/2006/relationships/image" Target="../media/image75.png"/><Relationship Id="rId3" Type="http://schemas.openxmlformats.org/officeDocument/2006/relationships/image" Target="../media/image5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33" Type="http://schemas.openxmlformats.org/officeDocument/2006/relationships/image" Target="../media/image100.png"/><Relationship Id="rId38" Type="http://schemas.openxmlformats.org/officeDocument/2006/relationships/image" Target="../media/image10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26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851" y="1227612"/>
                <a:ext cx="7939349" cy="3867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/>
                    </a:solidFill>
                  </a:rPr>
                  <a:t>Last time:  </a:t>
                </a:r>
                <a:br>
                  <a:rPr lang="en-US" sz="3200" baseline="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- Interactive Proof Systems</a:t>
                </a:r>
              </a:p>
              <a:p>
                <a:r>
                  <a:rPr lang="en-US" sz="2800" dirty="0"/>
                  <a:t>-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 class IP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- Graph isomorphism problem,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𝐼𝑆𝑂</m:t>
                        </m:r>
                      </m:e>
                    </m:ba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IP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IP  (part 1)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3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(Sipser §10.4) </a:t>
                </a:r>
                <a:br>
                  <a:rPr lang="en-US" sz="2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Arithmetization of Boolean formulas</a:t>
                </a:r>
              </a:p>
              <a:p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Finish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IP and conclude that coNP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IP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51" y="1227612"/>
                <a:ext cx="7939349" cy="3867149"/>
              </a:xfrm>
              <a:prstGeom prst="rect">
                <a:avLst/>
              </a:prstGeom>
              <a:blipFill>
                <a:blip r:embed="rId2"/>
                <a:stretch>
                  <a:fillRect l="-1597" t="-1967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1044322-F36A-EB44-8EAC-F220DF7317DF}"/>
              </a:ext>
            </a:extLst>
          </p:cNvPr>
          <p:cNvSpPr txBox="1"/>
          <p:nvPr/>
        </p:nvSpPr>
        <p:spPr>
          <a:xfrm>
            <a:off x="5691352" y="6321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00156" y="6412658"/>
            <a:ext cx="139646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26.3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23833" y="1573577"/>
                <a:ext cx="9176323" cy="41549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26.3</a:t>
                </a:r>
              </a:p>
              <a:p>
                <a:pPr algn="ctr"/>
                <a:r>
                  <a:rPr lang="en-US" sz="9600" dirty="0"/>
                  <a:t>P = NP ?</a:t>
                </a:r>
              </a:p>
              <a:p>
                <a:pPr marL="341313" indent="-341313">
                  <a:buAutoNum type="alphaLcParenR"/>
                </a:pPr>
                <a:r>
                  <a:rPr lang="en-US" sz="2400" dirty="0"/>
                  <a:t> YES.    Deep learning will do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P, but we won’t understand how.</a:t>
                </a:r>
              </a:p>
              <a:p>
                <a:pPr marL="341313" indent="-341313">
                  <a:buAutoNum type="alphaLcParenR"/>
                </a:pPr>
                <a:r>
                  <a:rPr lang="en-US" sz="2400" dirty="0"/>
                  <a:t> NO.     But we will never prove it.</a:t>
                </a:r>
              </a:p>
              <a:p>
                <a:pPr marL="341313" indent="-341313">
                  <a:buAutoNum type="alphaLcParenR"/>
                </a:pPr>
                <a:r>
                  <a:rPr lang="en-US" sz="2400" dirty="0"/>
                  <a:t> NO.     We will prove it but only after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100 </m:t>
                    </m:r>
                  </m:oMath>
                </a14:m>
                <a:r>
                  <a:rPr lang="en-US" sz="2400" dirty="0"/>
                  <a:t>years</a:t>
                </a:r>
              </a:p>
              <a:p>
                <a:pPr marL="341313" indent="-341313">
                  <a:buAutoNum type="alphaLcParenR"/>
                </a:pPr>
                <a:r>
                  <a:rPr lang="en-US" sz="2400" dirty="0"/>
                  <a:t> NO.     We will prove it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years,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20≤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en-US" dirty="0"/>
              </a:p>
              <a:p>
                <a:pPr marL="341313" indent="-341313">
                  <a:buAutoNum type="alphaLcParenR"/>
                </a:pPr>
                <a:r>
                  <a:rPr lang="en-US" sz="2400" dirty="0"/>
                  <a:t> NO.     We will prove it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years,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marL="341313" indent="-341313">
                  <a:buFontTx/>
                  <a:buAutoNum type="alphaLcParenR"/>
                </a:pPr>
                <a:r>
                  <a:rPr lang="en-US" sz="2400" dirty="0"/>
                  <a:t> NO.     One of us is writing up the proof now…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33" y="1573577"/>
                <a:ext cx="9176323" cy="4154984"/>
              </a:xfrm>
              <a:prstGeom prst="rect">
                <a:avLst/>
              </a:prstGeom>
              <a:blipFill>
                <a:blip r:embed="rId2"/>
                <a:stretch>
                  <a:fillRect l="-860" t="-727" b="-2035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EA4A87D-5CB4-3E49-8098-87FD92C06B4F}"/>
              </a:ext>
            </a:extLst>
          </p:cNvPr>
          <p:cNvSpPr txBox="1"/>
          <p:nvPr/>
        </p:nvSpPr>
        <p:spPr>
          <a:xfrm>
            <a:off x="5312979" y="62431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66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0261" y="1475264"/>
                <a:ext cx="11491468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dirty="0">
                    <a:solidFill>
                      <a:schemeClr val="tx1"/>
                    </a:solidFill>
                  </a:rPr>
                  <a:t>Finished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/>
                  <a:t> IP and </a:t>
                </a:r>
                <a:r>
                  <a:rPr lang="en-US" sz="2800" dirty="0" err="1"/>
                  <a:t>coNP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800" dirty="0"/>
                  <a:t> IP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Additional subjects:</a:t>
                </a:r>
              </a:p>
              <a:p>
                <a:r>
                  <a:rPr lang="en-US" sz="2400" dirty="0"/>
                  <a:t>18.405/6.841  Advanced complexity F2021</a:t>
                </a:r>
              </a:p>
              <a:p>
                <a:r>
                  <a:rPr lang="en-US" sz="2400" dirty="0"/>
                  <a:t>18.425/6.875  Cryptography F2021</a:t>
                </a:r>
              </a:p>
              <a:p>
                <a:r>
                  <a:rPr lang="en-US" sz="2400" dirty="0"/>
                  <a:t>6.842  Randomness and Computation ?</a:t>
                </a:r>
              </a:p>
              <a:p>
                <a:r>
                  <a:rPr lang="en-US" sz="2800" i="1" dirty="0"/>
                  <a:t>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800" i="1" dirty="0"/>
                  <a:t>     </a:t>
                </a:r>
                <a:r>
                  <a:rPr lang="en-US" sz="3600" i="1" dirty="0"/>
                  <a:t>Good luck on the final!</a:t>
                </a:r>
              </a:p>
              <a:p>
                <a:pPr>
                  <a:spcBef>
                    <a:spcPts val="1200"/>
                  </a:spcBef>
                </a:pPr>
                <a:endParaRPr lang="en-US" sz="2800" i="1" dirty="0"/>
              </a:p>
              <a:p>
                <a:pPr>
                  <a:spcBef>
                    <a:spcPts val="1200"/>
                  </a:spcBef>
                </a:pPr>
                <a:r>
                  <a:rPr lang="en-US" sz="3200" i="1" dirty="0"/>
                  <a:t>    </a:t>
                </a:r>
                <a:r>
                  <a:rPr lang="en-US" sz="4400" i="1" dirty="0"/>
                  <a:t>Best wishes for the holidays and the New Year!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1" y="1475264"/>
                <a:ext cx="11491468" cy="4708981"/>
              </a:xfrm>
              <a:prstGeom prst="rect">
                <a:avLst/>
              </a:prstGeom>
              <a:blipFill>
                <a:blip r:embed="rId3"/>
                <a:stretch>
                  <a:fillRect l="-993" t="-1344" b="-5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818844" y="2363364"/>
            <a:ext cx="5449529" cy="216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18844" y="5110624"/>
            <a:ext cx="5449529" cy="216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5688" y="2531830"/>
            <a:ext cx="181906" cy="2703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87586" y="2531830"/>
            <a:ext cx="181906" cy="2703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206AB-44E7-E64E-A69D-2537F2B49448}"/>
              </a:ext>
            </a:extLst>
          </p:cNvPr>
          <p:cNvSpPr txBox="1"/>
          <p:nvPr/>
        </p:nvSpPr>
        <p:spPr>
          <a:xfrm>
            <a:off x="5659821" y="64323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5199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79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Review:  Interactive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6" y="1253031"/>
                <a:ext cx="7259784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Two interacting parties</a:t>
                </a:r>
              </a:p>
              <a:p>
                <a:r>
                  <a:rPr lang="en-US" sz="2000" b="1" dirty="0"/>
                  <a:t>Verifier (V):  </a:t>
                </a:r>
                <a:r>
                  <a:rPr lang="en-US" sz="2000" dirty="0"/>
                  <a:t>Probabilistic polynomial time TM</a:t>
                </a:r>
                <a:endParaRPr lang="en-US" sz="2000" b="1" dirty="0"/>
              </a:p>
              <a:p>
                <a:r>
                  <a:rPr lang="en-US" sz="2000" b="1" dirty="0"/>
                  <a:t>Prover (P):  </a:t>
                </a:r>
                <a:r>
                  <a:rPr lang="en-US" sz="2000" dirty="0"/>
                  <a:t>Unlimited computational power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Both P and V see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They exchange a polynomial number of polynomial-size messages. </a:t>
                </a:r>
              </a:p>
              <a:p>
                <a:r>
                  <a:rPr lang="en-US" sz="2000" dirty="0"/>
                  <a:t>Then V </a:t>
                </a:r>
                <a:r>
                  <a:rPr lang="en-US" sz="2000" i="1" dirty="0"/>
                  <a:t>accepts</a:t>
                </a:r>
                <a:r>
                  <a:rPr lang="en-US" sz="2000" dirty="0"/>
                  <a:t> or </a:t>
                </a:r>
                <a:r>
                  <a:rPr lang="en-US" sz="2000" i="1" dirty="0"/>
                  <a:t>rejects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253031"/>
                <a:ext cx="7259784" cy="2092881"/>
              </a:xfrm>
              <a:prstGeom prst="rect">
                <a:avLst/>
              </a:prstGeom>
              <a:blipFill>
                <a:blip r:embed="rId2"/>
                <a:stretch>
                  <a:fillRect l="-840" t="-1749" b="-4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8616" y="3345912"/>
                <a:ext cx="10438611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Defn:  </a:t>
                </a:r>
                <a:r>
                  <a:rPr lang="en-US" sz="2000" dirty="0" err="1"/>
                  <a:t>Pr</a:t>
                </a:r>
                <a:r>
                  <a:rPr lang="en-US" sz="2000" dirty="0"/>
                  <a:t>[ (V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↔</m:t>
                    </m:r>
                    <m:r>
                      <m:rPr>
                        <m:nor/>
                      </m:rPr>
                      <a:rPr lang="en-US" sz="2000" dirty="0"/>
                      <m:t>P</m:t>
                    </m:r>
                  </m:oMath>
                </a14:m>
                <a:r>
                  <a:rPr lang="en-US" sz="2000" dirty="0"/>
                  <a:t>)  accepts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]  = probability that V accepts when V interacts with P, given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Defn:</a:t>
                </a:r>
                <a:r>
                  <a:rPr lang="en-US" sz="2000" dirty="0"/>
                  <a:t>  IP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/>
                  <a:t> for some V and P   (This P is an “honest” prover) </a:t>
                </a:r>
              </a:p>
              <a:p>
                <a:r>
                  <a:rPr lang="en-US" sz="20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→  </m:t>
                    </m:r>
                  </m:oMath>
                </a14:m>
                <a:r>
                  <a:rPr lang="en-US" sz="2000" dirty="0"/>
                  <a:t>Pr [ (V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000" dirty="0"/>
                  <a:t> P)  accepts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]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→  </m:t>
                    </m:r>
                  </m:oMath>
                </a14:m>
                <a:r>
                  <a:rPr lang="en-US" sz="2000" dirty="0"/>
                  <a:t>for any prover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000" dirty="0" smtClean="0"/>
                          <m:t>P</m:t>
                        </m:r>
                      </m:e>
                    </m:acc>
                  </m:oMath>
                </a14:m>
                <a:r>
                  <a:rPr lang="en-US" sz="2000" dirty="0"/>
                  <a:t>   </a:t>
                </a:r>
                <a:r>
                  <a:rPr lang="en-US" sz="2000" dirty="0" err="1"/>
                  <a:t>Pr</a:t>
                </a:r>
                <a:r>
                  <a:rPr lang="en-US" sz="2000" dirty="0"/>
                  <a:t> [ (V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</m:e>
                    </m:acc>
                  </m:oMath>
                </a14:m>
                <a:r>
                  <a:rPr lang="en-US" sz="2000" dirty="0"/>
                  <a:t>)  accepts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]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}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Equivalently:  IP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/>
                  <a:t> for some V </a:t>
                </a:r>
              </a:p>
              <a:p>
                <a:r>
                  <a:rPr lang="en-US" sz="20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→  ∃</m:t>
                    </m:r>
                  </m:oMath>
                </a14:m>
                <a:r>
                  <a:rPr lang="en-US" sz="2000" dirty="0"/>
                  <a:t>P   </a:t>
                </a:r>
                <a:r>
                  <a:rPr lang="en-US" sz="2000" dirty="0" err="1"/>
                  <a:t>Pr</a:t>
                </a:r>
                <a:r>
                  <a:rPr lang="en-US" sz="2000" dirty="0"/>
                  <a:t> [ (V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000" dirty="0"/>
                  <a:t> P)  accepts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]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→  ∄</m:t>
                    </m:r>
                  </m:oMath>
                </a14:m>
                <a:r>
                  <a:rPr lang="en-US" sz="2000" dirty="0"/>
                  <a:t>P   </a:t>
                </a:r>
                <a:r>
                  <a:rPr lang="en-US" sz="2000" dirty="0" err="1"/>
                  <a:t>Pr</a:t>
                </a:r>
                <a:r>
                  <a:rPr lang="en-US" sz="2000" dirty="0"/>
                  <a:t> [ (V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000" dirty="0"/>
                  <a:t> P)  accepts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]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 </m:t>
                    </m:r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}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3345912"/>
                <a:ext cx="10438611" cy="2554545"/>
              </a:xfrm>
              <a:prstGeom prst="rect">
                <a:avLst/>
              </a:prstGeom>
              <a:blipFill>
                <a:blip r:embed="rId3"/>
                <a:stretch>
                  <a:fillRect l="-584" t="-1432" b="-27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sosceles Triangle 6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990553" y="4269241"/>
                <a:ext cx="42014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Think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</m:e>
                    </m:acc>
                  </m:oMath>
                </a14:m>
                <a:r>
                  <a:rPr lang="en-US" sz="2000" dirty="0"/>
                  <a:t> as a “crooked” prover trying to make V accept when it shouldn’t. 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53" y="4269241"/>
                <a:ext cx="4201448" cy="707886"/>
              </a:xfrm>
              <a:prstGeom prst="rect">
                <a:avLst/>
              </a:prstGeom>
              <a:blipFill>
                <a:blip r:embed="rId4"/>
                <a:stretch>
                  <a:fillRect l="-1597" t="-4310" r="-145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8615" y="5900456"/>
                <a:ext cx="10438611" cy="442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An amplification lemma can improve the error probability from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 to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poly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5900456"/>
                <a:ext cx="10438611" cy="442493"/>
              </a:xfrm>
              <a:prstGeom prst="rect">
                <a:avLst/>
              </a:prstGeom>
              <a:blipFill>
                <a:blip r:embed="rId5"/>
                <a:stretch>
                  <a:fillRect l="-584" t="-143836" b="-2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047124" y="5192572"/>
            <a:ext cx="4114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Here, we emphasize how P is similar to the certificate for NP-languages.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89BD6-A54F-9E4B-AF9C-0507544D38CF}"/>
              </a:ext>
            </a:extLst>
          </p:cNvPr>
          <p:cNvSpPr txBox="1"/>
          <p:nvPr/>
        </p:nvSpPr>
        <p:spPr>
          <a:xfrm>
            <a:off x="5360276" y="6337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184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8" grpId="0" uiExpand="1" build="p"/>
      <p:bldP spid="10" grpId="0" uiExpand="1" build="p"/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coNP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IP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616" y="995119"/>
                <a:ext cx="9784544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Surprising Theorem:   </a:t>
                </a: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IP = PSPACE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PSPACE:   standard simulation, similar to NP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PSPACE 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PSPACE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IP:   show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𝑇𝑄𝐵𝐹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IP, we won’t prove</a:t>
                </a:r>
              </a:p>
              <a:p>
                <a:r>
                  <a:rPr lang="en-US" sz="24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coNP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IP:   weaker but similar, show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IP 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</a:t>
                </a:r>
                <a:r>
                  <a:rPr lang="en-US" sz="24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coNP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-hard)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995119"/>
                <a:ext cx="9784544" cy="1785104"/>
              </a:xfrm>
              <a:prstGeom prst="rect">
                <a:avLst/>
              </a:prstGeom>
              <a:blipFill>
                <a:blip r:embed="rId3"/>
                <a:stretch>
                  <a:fillRect l="-1245" t="-3072" b="-6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8616" y="2941355"/>
                <a:ext cx="9324370" cy="3262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Boolean formula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has exactly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satisfying assignments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b="1" dirty="0"/>
                  <a:t> </a:t>
                </a:r>
              </a:p>
              <a:p>
                <a:r>
                  <a:rPr lang="en-US" sz="24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IP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r>
                  <a:rPr lang="en-US" sz="2000" b="1" dirty="0"/>
                  <a:t>Proof:  </a:t>
                </a:r>
                <a:r>
                  <a:rPr lang="en-US" sz="2000" dirty="0"/>
                  <a:t>First some notation.  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 (0 substituted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  0 = </a:t>
                </a:r>
                <a:r>
                  <a:rPr lang="en-US" sz="2000" cap="small" dirty="0"/>
                  <a:t>False</a:t>
                </a:r>
                <a:r>
                  <a:rPr lang="en-US" sz="2000" dirty="0"/>
                  <a:t> and 1 = </a:t>
                </a:r>
                <a:r>
                  <a:rPr lang="en-US" sz="2000" cap="small" dirty="0"/>
                  <a:t>True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     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presets</a:t>
                </a:r>
                <a:r>
                  <a:rPr lang="en-US" sz="2000" dirty="0"/>
                  <a:t>.  The remaining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stay as unset variables.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= the number of satisfying assignments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 = the number of satisfying assignments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= the number of satisfying assignments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2941355"/>
                <a:ext cx="9324370" cy="3262432"/>
              </a:xfrm>
              <a:prstGeom prst="rect">
                <a:avLst/>
              </a:prstGeom>
              <a:blipFill>
                <a:blip r:embed="rId4"/>
                <a:stretch>
                  <a:fillRect l="-980" t="-1308" b="-2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58910" y="5034236"/>
                <a:ext cx="3936634" cy="11695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1.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br>
                  <a:rPr lang="en-US" sz="2000" b="0" i="0" dirty="0">
                    <a:latin typeface="Cambria Math" panose="02040503050406030204" pitchFamily="18" charset="0"/>
                  </a:rPr>
                </a:br>
                <a:r>
                  <a:rPr lang="en-US" sz="2000" b="0" i="0" dirty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2.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910" y="5034236"/>
                <a:ext cx="3936634" cy="1169551"/>
              </a:xfrm>
              <a:prstGeom prst="rect">
                <a:avLst/>
              </a:prstGeom>
              <a:blipFill>
                <a:blip r:embed="rId5"/>
                <a:stretch>
                  <a:fillRect l="-1389" t="-2577" b="-77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239533" y="4572571"/>
            <a:ext cx="20154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Two identities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500156" y="6412658"/>
            <a:ext cx="139646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26.1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42989" y="4153787"/>
                <a:ext cx="4008067" cy="215443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26.1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</m:e>
                    </m:d>
                  </m:oMath>
                </a14:m>
                <a:br>
                  <a:rPr lang="en-US" sz="2000" dirty="0"/>
                </a:br>
                <a:r>
                  <a:rPr lang="en-US" sz="2000" dirty="0"/>
                  <a:t>Check all that are true:</a:t>
                </a:r>
              </a:p>
              <a:p>
                <a:r>
                  <a:rPr lang="en-US" sz="2000" dirty="0"/>
                  <a:t>a)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b="0" dirty="0"/>
                  <a:t>	 b)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/>
                  <a:t>  </a:t>
                </a:r>
                <a:endParaRPr lang="en-US" sz="2000" b="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c)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	 d)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e)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    f)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989" y="4153787"/>
                <a:ext cx="4008067" cy="2154436"/>
              </a:xfrm>
              <a:prstGeom prst="rect">
                <a:avLst/>
              </a:prstGeom>
              <a:blipFill>
                <a:blip r:embed="rId6"/>
                <a:stretch>
                  <a:fillRect l="-1961" t="-1389" b="-3056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787FDD5-C954-C942-B383-46D8BF4C6FA0}"/>
              </a:ext>
            </a:extLst>
          </p:cNvPr>
          <p:cNvSpPr txBox="1"/>
          <p:nvPr/>
        </p:nvSpPr>
        <p:spPr>
          <a:xfrm>
            <a:off x="5454869" y="6416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554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uiExpand="1" build="p"/>
      <p:bldP spid="11" grpId="0" uiExpand="1" build="p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IP    – 1</a:t>
                </a:r>
                <a:r>
                  <a:rPr lang="en-US" sz="4000" baseline="30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</a:t>
                </a:r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attempt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9205" y="1189558"/>
                <a:ext cx="9782827" cy="446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IP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r>
                  <a:rPr lang="en-US" sz="2000" b="1" dirty="0"/>
                  <a:t>Proof:   </a:t>
                </a:r>
                <a:r>
                  <a:rPr lang="en-US" sz="2000" dirty="0"/>
                  <a:t>Protocol for V and (the honest) P on input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0)    </a:t>
                </a:r>
                <a:r>
                  <a:rPr lang="en-US" sz="2000" dirty="0">
                    <a:solidFill>
                      <a:srgbClr val="FFFF00"/>
                    </a:solidFill>
                  </a:rPr>
                  <a:t>P sends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;  </a:t>
                </a:r>
                <a:r>
                  <a:rPr lang="en-US" sz="2000" dirty="0"/>
                  <a:t>V checks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1)    </a:t>
                </a:r>
                <a:r>
                  <a:rPr lang="en-US" sz="2000" dirty="0">
                    <a:solidFill>
                      <a:srgbClr val="FFFF00"/>
                    </a:solidFill>
                  </a:rPr>
                  <a:t>P sends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;   </a:t>
                </a:r>
                <a:r>
                  <a:rPr lang="en-US" sz="2000" dirty="0"/>
                  <a:t>V checks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2)    </a:t>
                </a:r>
                <a:r>
                  <a:rPr lang="en-US" sz="2000" dirty="0">
                    <a:solidFill>
                      <a:srgbClr val="FFFF00"/>
                    </a:solidFill>
                  </a:rPr>
                  <a:t>P sends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;   </a:t>
                </a:r>
                <a:r>
                  <a:rPr lang="en-US" sz="2000" dirty="0"/>
                  <a:t>V checks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)   </a:t>
                </a:r>
                <a:r>
                  <a:rPr lang="en-US" sz="2000" dirty="0">
                    <a:solidFill>
                      <a:srgbClr val="FFFF00"/>
                    </a:solidFill>
                  </a:rPr>
                  <a:t>P sends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⋯0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, … 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;  </a:t>
                </a:r>
                <a:r>
                  <a:rPr lang="en-US" sz="2000" dirty="0"/>
                  <a:t>V checks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0⋯0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0⋯0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0⋯0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                                                  V checks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)  V checks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0⋯0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0⋯0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2000" dirty="0"/>
                  <a:t>          </a:t>
                </a:r>
              </a:p>
              <a:p>
                <a:r>
                  <a:rPr lang="en-US" sz="2000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V </a:t>
                </a:r>
                <a:r>
                  <a:rPr lang="en-US" sz="2000" i="1" dirty="0"/>
                  <a:t>accepts</a:t>
                </a:r>
                <a:r>
                  <a:rPr lang="en-US" sz="2000" dirty="0"/>
                  <a:t> if all checks are correct.  Otherwise V </a:t>
                </a:r>
                <a:r>
                  <a:rPr lang="en-US" sz="2000" i="1" dirty="0"/>
                  <a:t>rejects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05" y="1189558"/>
                <a:ext cx="9782827" cy="4462760"/>
              </a:xfrm>
              <a:prstGeom prst="rect">
                <a:avLst/>
              </a:prstGeom>
              <a:blipFill>
                <a:blip r:embed="rId3"/>
                <a:stretch>
                  <a:fillRect l="-935" t="-1093" b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0628415" y="2932598"/>
            <a:ext cx="542264" cy="967190"/>
            <a:chOff x="10628415" y="2691298"/>
            <a:chExt cx="542264" cy="967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10628415" y="3289156"/>
                  <a:ext cx="542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8415" y="3289156"/>
                  <a:ext cx="54226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0714079" y="2691298"/>
                  <a:ext cx="3709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4079" y="2691298"/>
                  <a:ext cx="37093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/>
            <p:cNvSpPr/>
            <p:nvPr/>
          </p:nvSpPr>
          <p:spPr>
            <a:xfrm rot="16200000">
              <a:off x="10724140" y="2950326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=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037452" y="3784456"/>
            <a:ext cx="1796507" cy="774456"/>
            <a:chOff x="10037452" y="3543156"/>
            <a:chExt cx="1796507" cy="774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0971864" y="3948280"/>
                  <a:ext cx="8620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1864" y="3948280"/>
                  <a:ext cx="8620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037452" y="3948280"/>
                  <a:ext cx="8620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452" y="3948280"/>
                  <a:ext cx="86209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/>
            <p:cNvSpPr/>
            <p:nvPr/>
          </p:nvSpPr>
          <p:spPr>
            <a:xfrm>
              <a:off x="10704928" y="354315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0972800" y="3655969"/>
              <a:ext cx="295275" cy="3238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0437019" y="3655969"/>
              <a:ext cx="306009" cy="330994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817526" y="4404237"/>
            <a:ext cx="3374474" cy="906421"/>
            <a:chOff x="8817526" y="4162937"/>
            <a:chExt cx="3374474" cy="9064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9605158" y="4730804"/>
                  <a:ext cx="89960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5158" y="4730804"/>
                  <a:ext cx="899605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8817526" y="4730804"/>
                  <a:ext cx="89960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7526" y="4730804"/>
                  <a:ext cx="899605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1292395" y="4730804"/>
                  <a:ext cx="89960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2395" y="4730804"/>
                  <a:ext cx="899605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0504763" y="4730804"/>
                  <a:ext cx="89960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4763" y="4730804"/>
                  <a:ext cx="899605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9509667" y="4279857"/>
              <a:ext cx="696371" cy="44871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0169873" y="4317957"/>
              <a:ext cx="226665" cy="447178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10910889" y="4308432"/>
              <a:ext cx="276224" cy="44767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453813" y="4322719"/>
              <a:ext cx="276225" cy="395288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0114002" y="4162937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166246" y="416827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910672" y="5299431"/>
            <a:ext cx="3115285" cy="636993"/>
            <a:chOff x="8910672" y="5058131"/>
            <a:chExt cx="3115285" cy="636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8910672" y="5356570"/>
                  <a:ext cx="114428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⋯0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672" y="5356570"/>
                  <a:ext cx="1144288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9421858" y="5058131"/>
                  <a:ext cx="29527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1858" y="5058131"/>
                  <a:ext cx="295273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11240283" y="5066175"/>
                  <a:ext cx="29527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0283" y="5066175"/>
                  <a:ext cx="295273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10310340" y="5356570"/>
                  <a:ext cx="40748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0340" y="5356570"/>
                  <a:ext cx="407483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881669" y="5356570"/>
                  <a:ext cx="114428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1⋯1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1669" y="5356570"/>
                  <a:ext cx="1144288" cy="338554"/>
                </a:xfrm>
                <a:prstGeom prst="rect">
                  <a:avLst/>
                </a:prstGeom>
                <a:blipFill>
                  <a:blip r:embed="rId1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8973991" y="5860674"/>
            <a:ext cx="2954548" cy="574913"/>
            <a:chOff x="8973991" y="5619374"/>
            <a:chExt cx="2954548" cy="5749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8973991" y="5855733"/>
                  <a:ext cx="101765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⋯0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3991" y="5855733"/>
                  <a:ext cx="1017650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/>
            <p:cNvSpPr/>
            <p:nvPr/>
          </p:nvSpPr>
          <p:spPr>
            <a:xfrm rot="16200000">
              <a:off x="9284487" y="5575772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=</a:t>
              </a:r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11199037" y="5575772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10910889" y="5855733"/>
                  <a:ext cx="101765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1⋯1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889" y="5855733"/>
                  <a:ext cx="1017650" cy="338554"/>
                </a:xfrm>
                <a:prstGeom prst="rect">
                  <a:avLst/>
                </a:prstGeom>
                <a:blipFill>
                  <a:blip r:embed="rId1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0310340" y="5855733"/>
                  <a:ext cx="40748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0340" y="5855733"/>
                  <a:ext cx="407483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Rectangle 57"/>
          <p:cNvSpPr/>
          <p:nvPr/>
        </p:nvSpPr>
        <p:spPr>
          <a:xfrm>
            <a:off x="149205" y="5732622"/>
            <a:ext cx="4076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Problem:  Exponential.  Will fix.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971863" y="4190839"/>
                <a:ext cx="8620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863" y="4190839"/>
                <a:ext cx="862095" cy="369332"/>
              </a:xfrm>
              <a:prstGeom prst="rect">
                <a:avLst/>
              </a:prstGeom>
              <a:blipFill>
                <a:blip r:embed="rId2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0504762" y="4969990"/>
                <a:ext cx="89960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762" y="4969990"/>
                <a:ext cx="899605" cy="338554"/>
              </a:xfrm>
              <a:prstGeom prst="rect">
                <a:avLst/>
              </a:prstGeom>
              <a:blipFill>
                <a:blip r:embed="rId2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709317" y="2931339"/>
                <a:ext cx="9818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≠#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9317" y="2931339"/>
                <a:ext cx="981807" cy="369332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0628414" y="3529197"/>
                <a:ext cx="5422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414" y="3529197"/>
                <a:ext cx="542264" cy="369332"/>
              </a:xfrm>
              <a:prstGeom prst="rect">
                <a:avLst/>
              </a:prstGeom>
              <a:blipFill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0701309" y="5300583"/>
                <a:ext cx="29527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309" y="5300583"/>
                <a:ext cx="295273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 rot="16200000">
            <a:off x="10692493" y="581789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≠</a:t>
            </a:r>
          </a:p>
        </p:txBody>
      </p:sp>
      <p:sp>
        <p:nvSpPr>
          <p:cNvPr id="51" name="Isosceles Triangle 50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547237" y="3992717"/>
            <a:ext cx="584200" cy="348453"/>
            <a:chOff x="2547237" y="3992717"/>
            <a:chExt cx="584200" cy="348453"/>
          </a:xfrm>
        </p:grpSpPr>
        <p:sp>
          <p:nvSpPr>
            <p:cNvPr id="56" name="Right Bracket 55"/>
            <p:cNvSpPr/>
            <p:nvPr/>
          </p:nvSpPr>
          <p:spPr>
            <a:xfrm rot="16200000">
              <a:off x="2802054" y="4011788"/>
              <a:ext cx="74565" cy="584200"/>
            </a:xfrm>
            <a:prstGeom prst="rightBracket">
              <a:avLst>
                <a:gd name="adj" fmla="val 3991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2637837" y="3992717"/>
                  <a:ext cx="37850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7837" y="3992717"/>
                  <a:ext cx="378501" cy="30777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5914759" y="3081687"/>
            <a:ext cx="692305" cy="345059"/>
            <a:chOff x="2514012" y="3996111"/>
            <a:chExt cx="692305" cy="345059"/>
          </a:xfrm>
        </p:grpSpPr>
        <p:sp>
          <p:nvSpPr>
            <p:cNvPr id="61" name="Right Bracket 60"/>
            <p:cNvSpPr/>
            <p:nvPr/>
          </p:nvSpPr>
          <p:spPr>
            <a:xfrm rot="16200000">
              <a:off x="2802054" y="4011788"/>
              <a:ext cx="74565" cy="584200"/>
            </a:xfrm>
            <a:prstGeom prst="rightBracket">
              <a:avLst>
                <a:gd name="adj" fmla="val 3991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2514012" y="3996111"/>
                  <a:ext cx="6923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012" y="3996111"/>
                  <a:ext cx="692305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7400847" y="3060630"/>
            <a:ext cx="692305" cy="345059"/>
            <a:chOff x="2514012" y="3996111"/>
            <a:chExt cx="692305" cy="345059"/>
          </a:xfrm>
        </p:grpSpPr>
        <p:sp>
          <p:nvSpPr>
            <p:cNvPr id="64" name="Right Bracket 63"/>
            <p:cNvSpPr/>
            <p:nvPr/>
          </p:nvSpPr>
          <p:spPr>
            <a:xfrm rot="16200000">
              <a:off x="2802054" y="4011788"/>
              <a:ext cx="74565" cy="584200"/>
            </a:xfrm>
            <a:prstGeom prst="rightBracket">
              <a:avLst>
                <a:gd name="adj" fmla="val 3991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2514012" y="3996111"/>
                  <a:ext cx="6923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012" y="3996111"/>
                  <a:ext cx="692305" cy="30777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2030062" y="3079722"/>
            <a:ext cx="584200" cy="348453"/>
            <a:chOff x="2547237" y="3992717"/>
            <a:chExt cx="584200" cy="348453"/>
          </a:xfrm>
        </p:grpSpPr>
        <p:sp>
          <p:nvSpPr>
            <p:cNvPr id="67" name="Right Bracket 66"/>
            <p:cNvSpPr/>
            <p:nvPr/>
          </p:nvSpPr>
          <p:spPr>
            <a:xfrm rot="16200000">
              <a:off x="2802054" y="4011788"/>
              <a:ext cx="74565" cy="584200"/>
            </a:xfrm>
            <a:prstGeom prst="rightBracket">
              <a:avLst>
                <a:gd name="adj" fmla="val 39912"/>
              </a:avLst>
            </a:prstGeom>
            <a:ln w="9525">
              <a:solidFill>
                <a:srgbClr val="FFFF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2637837" y="3992717"/>
                  <a:ext cx="37850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14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7837" y="3992717"/>
                  <a:ext cx="378501" cy="30777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Rectangle 68"/>
          <p:cNvSpPr/>
          <p:nvPr/>
        </p:nvSpPr>
        <p:spPr>
          <a:xfrm>
            <a:off x="9569494" y="2697405"/>
            <a:ext cx="1157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red = incorrect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914DD7-B362-7745-9B85-CAA3C2FC45E1}"/>
              </a:ext>
            </a:extLst>
          </p:cNvPr>
          <p:cNvSpPr txBox="1"/>
          <p:nvPr/>
        </p:nvSpPr>
        <p:spPr>
          <a:xfrm>
            <a:off x="5502166" y="63535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1782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8" grpId="0"/>
      <p:bldP spid="39" grpId="0"/>
      <p:bldP spid="40" grpId="0"/>
      <p:bldP spid="21" grpId="0"/>
      <p:bldP spid="42" grpId="0"/>
      <p:bldP spid="44" grpId="0"/>
      <p:bldP spid="51" grpId="0" animBg="1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Idea for fixing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IP protocol 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blipFill>
                <a:blip r:embed="rId2"/>
                <a:stretch>
                  <a:fillRect t="-15517" r="-472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805472" y="1329175"/>
            <a:ext cx="4237444" cy="4579405"/>
            <a:chOff x="2822504" y="1603408"/>
            <a:chExt cx="4237444" cy="4579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4817511" y="2201266"/>
                  <a:ext cx="58131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511" y="2201266"/>
                  <a:ext cx="581313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860561" y="4144485"/>
                  <a:ext cx="107952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561" y="4144485"/>
                  <a:ext cx="107952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5409448" y="3084329"/>
                  <a:ext cx="93686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448" y="3084329"/>
                  <a:ext cx="93686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822504" y="4144485"/>
                  <a:ext cx="107952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504" y="4144485"/>
                  <a:ext cx="1079526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842268" y="3084329"/>
                  <a:ext cx="93686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268" y="3084329"/>
                  <a:ext cx="93686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5980422" y="4144485"/>
                  <a:ext cx="107952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422" y="4144485"/>
                  <a:ext cx="1079526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903175" y="4144485"/>
                  <a:ext cx="107952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175" y="4144485"/>
                  <a:ext cx="1079526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903175" y="1603408"/>
                  <a:ext cx="39094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175" y="1603408"/>
                  <a:ext cx="39094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064582" y="5124774"/>
                  <a:ext cx="13846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⋯0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582" y="5124774"/>
                  <a:ext cx="1384674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/>
          </p:nvSpPr>
          <p:spPr>
            <a:xfrm>
              <a:off x="4894024" y="2455266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161896" y="2568079"/>
              <a:ext cx="515004" cy="53230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 rot="16200000">
              <a:off x="4900412" y="1831659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4419600" y="2568079"/>
              <a:ext cx="512526" cy="52754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476625" y="3443288"/>
              <a:ext cx="642939" cy="68103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33875" y="3467100"/>
              <a:ext cx="157164" cy="71437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5405439" y="3462338"/>
              <a:ext cx="276224" cy="72390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62638" y="3443288"/>
              <a:ext cx="619125" cy="72866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61728" y="3361664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31115" y="3358207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3746486" y="4721180"/>
                  <a:ext cx="32252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6486" y="4721180"/>
                  <a:ext cx="322524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816882" y="4729224"/>
                  <a:ext cx="32252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6882" y="4729224"/>
                  <a:ext cx="322524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4464250" y="5124774"/>
                  <a:ext cx="46198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250" y="5124774"/>
                  <a:ext cx="461986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5035579" y="5124774"/>
                  <a:ext cx="13846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1⋯1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579" y="5124774"/>
                  <a:ext cx="1384674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3127901" y="5782703"/>
                  <a:ext cx="12259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⋯0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901" y="5782703"/>
                  <a:ext cx="1225977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 rot="16200000">
              <a:off x="3510652" y="5383775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=</a:t>
              </a: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5425202" y="5383775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5064799" y="5782703"/>
                  <a:ext cx="12259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1⋯1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799" y="5782703"/>
                  <a:ext cx="1225977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4464250" y="5782703"/>
                  <a:ext cx="46198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250" y="5782703"/>
                  <a:ext cx="461986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 flipH="1">
              <a:off x="2941528" y="4508938"/>
              <a:ext cx="186373" cy="17097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5090" y="4503597"/>
              <a:ext cx="136065" cy="23649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064582" y="4377549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4171737" y="4515316"/>
              <a:ext cx="186373" cy="17097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55299" y="4509975"/>
              <a:ext cx="136065" cy="23649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4294791" y="4383927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5212072" y="4515316"/>
              <a:ext cx="186373" cy="17097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595634" y="4509975"/>
              <a:ext cx="136065" cy="23649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5335126" y="4383927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6237743" y="4515316"/>
              <a:ext cx="186373" cy="17097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621305" y="4509975"/>
              <a:ext cx="136065" cy="23649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360797" y="4383927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70246" y="1329175"/>
            <a:ext cx="1574534" cy="4579405"/>
            <a:chOff x="8240001" y="1363772"/>
            <a:chExt cx="1574534" cy="4579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8750607" y="1961630"/>
                  <a:ext cx="58131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0607" y="1961630"/>
                  <a:ext cx="581313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463022" y="3904849"/>
                  <a:ext cx="121488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022" y="3904849"/>
                  <a:ext cx="1214883" cy="400110"/>
                </a:xfrm>
                <a:prstGeom prst="rect">
                  <a:avLst/>
                </a:prstGeom>
                <a:blipFill>
                  <a:blip r:embed="rId2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8563311" y="2844693"/>
                  <a:ext cx="100155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311" y="2844693"/>
                  <a:ext cx="1001556" cy="400110"/>
                </a:xfrm>
                <a:prstGeom prst="rect">
                  <a:avLst/>
                </a:prstGeom>
                <a:blipFill>
                  <a:blip r:embed="rId21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8836271" y="1363772"/>
                  <a:ext cx="39094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6271" y="1363772"/>
                  <a:ext cx="390941" cy="4001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8240001" y="4885138"/>
                  <a:ext cx="157453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0001" y="4885138"/>
                  <a:ext cx="1574534" cy="400110"/>
                </a:xfrm>
                <a:prstGeom prst="rect">
                  <a:avLst/>
                </a:prstGeom>
                <a:blipFill>
                  <a:blip r:embed="rId23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Rectangle 112"/>
            <p:cNvSpPr/>
            <p:nvPr/>
          </p:nvSpPr>
          <p:spPr>
            <a:xfrm rot="16200000">
              <a:off x="8833508" y="1592023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9041263" y="2371134"/>
              <a:ext cx="0" cy="47355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8836271" y="4550910"/>
                  <a:ext cx="32252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6271" y="4550910"/>
                  <a:ext cx="322524" cy="4001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8333344" y="5543067"/>
                  <a:ext cx="14687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3344" y="5543067"/>
                  <a:ext cx="1468735" cy="400110"/>
                </a:xfrm>
                <a:prstGeom prst="rect">
                  <a:avLst/>
                </a:prstGeom>
                <a:blipFill>
                  <a:blip r:embed="rId25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Rectangle 125"/>
            <p:cNvSpPr/>
            <p:nvPr/>
          </p:nvSpPr>
          <p:spPr>
            <a:xfrm rot="16200000">
              <a:off x="8781449" y="51441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=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9041263" y="3285616"/>
              <a:ext cx="0" cy="47355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9041263" y="4307824"/>
              <a:ext cx="0" cy="195511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879744" y="3195234"/>
            <a:ext cx="3207310" cy="812446"/>
            <a:chOff x="6879744" y="3229831"/>
            <a:chExt cx="3207310" cy="812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403819" y="3254582"/>
                  <a:ext cx="268323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Non-Boolean assignments </a:t>
                  </a:r>
                  <a:br>
                    <a:rPr lang="en-US" dirty="0"/>
                  </a:br>
                  <a:r>
                    <a:rPr lang="en-US" dirty="0"/>
                    <a:t>to the variables 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3819" y="3254582"/>
                  <a:ext cx="2683235" cy="646331"/>
                </a:xfrm>
                <a:prstGeom prst="rect">
                  <a:avLst/>
                </a:prstGeom>
                <a:blipFill>
                  <a:blip r:embed="rId26"/>
                  <a:stretch>
                    <a:fillRect l="-2045" t="-4717" r="-90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 32"/>
            <p:cNvSpPr/>
            <p:nvPr/>
          </p:nvSpPr>
          <p:spPr>
            <a:xfrm>
              <a:off x="7068620" y="3638736"/>
              <a:ext cx="199743" cy="403541"/>
            </a:xfrm>
            <a:custGeom>
              <a:avLst/>
              <a:gdLst>
                <a:gd name="connsiteX0" fmla="*/ 388620 w 388620"/>
                <a:gd name="connsiteY0" fmla="*/ 7499 h 197999"/>
                <a:gd name="connsiteX1" fmla="*/ 129540 w 388620"/>
                <a:gd name="connsiteY1" fmla="*/ 22739 h 197999"/>
                <a:gd name="connsiteX2" fmla="*/ 0 w 388620"/>
                <a:gd name="connsiteY2" fmla="*/ 197999 h 19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620" h="197999">
                  <a:moveTo>
                    <a:pt x="388620" y="7499"/>
                  </a:moveTo>
                  <a:cubicBezTo>
                    <a:pt x="291465" y="-756"/>
                    <a:pt x="194310" y="-9011"/>
                    <a:pt x="129540" y="22739"/>
                  </a:cubicBezTo>
                  <a:cubicBezTo>
                    <a:pt x="64770" y="54489"/>
                    <a:pt x="32385" y="126244"/>
                    <a:pt x="0" y="197999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flipV="1">
              <a:off x="6879744" y="3229831"/>
              <a:ext cx="388620" cy="232267"/>
            </a:xfrm>
            <a:custGeom>
              <a:avLst/>
              <a:gdLst>
                <a:gd name="connsiteX0" fmla="*/ 388620 w 388620"/>
                <a:gd name="connsiteY0" fmla="*/ 7499 h 197999"/>
                <a:gd name="connsiteX1" fmla="*/ 129540 w 388620"/>
                <a:gd name="connsiteY1" fmla="*/ 22739 h 197999"/>
                <a:gd name="connsiteX2" fmla="*/ 0 w 388620"/>
                <a:gd name="connsiteY2" fmla="*/ 197999 h 19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620" h="197999">
                  <a:moveTo>
                    <a:pt x="388620" y="7499"/>
                  </a:moveTo>
                  <a:cubicBezTo>
                    <a:pt x="291465" y="-756"/>
                    <a:pt x="194310" y="-9011"/>
                    <a:pt x="129540" y="22739"/>
                  </a:cubicBezTo>
                  <a:cubicBezTo>
                    <a:pt x="64770" y="54489"/>
                    <a:pt x="32385" y="126244"/>
                    <a:pt x="0" y="197999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Isosceles Triangle 6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45D0F5-E9CF-A14E-933C-0DE73BE52C75}"/>
              </a:ext>
            </a:extLst>
          </p:cNvPr>
          <p:cNvSpPr txBox="1"/>
          <p:nvPr/>
        </p:nvSpPr>
        <p:spPr>
          <a:xfrm>
            <a:off x="4966138" y="6211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2590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Arithmetizing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Boolean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4593" y="3305761"/>
                <a:ext cx="10238139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0,1,…,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m:rPr>
                        <m:nor/>
                      </m:rPr>
                      <a:rPr lang="en-US" sz="2000" dirty="0"/>
                      <m:t>  </m:t>
                    </m:r>
                    <m:r>
                      <m:rPr>
                        <m:nor/>
                      </m:rPr>
                      <a:rPr lang="en-US" sz="2000" dirty="0"/>
                      <m:t>for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prime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/>
                  <a:t> be a finite field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mod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) 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/>
                  <a:t> 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3" y="3305761"/>
                <a:ext cx="10238139" cy="423770"/>
              </a:xfrm>
              <a:prstGeom prst="rect">
                <a:avLst/>
              </a:prstGeom>
              <a:blipFill>
                <a:blip r:embed="rId3"/>
                <a:stretch>
                  <a:fillRect l="-119" t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9187" y="1778401"/>
                <a:ext cx="2574079" cy="1350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→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→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→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→</m:t>
                    </m:r>
                  </m:oMath>
                </a14:m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7" y="1778401"/>
                <a:ext cx="2574079" cy="1350754"/>
              </a:xfrm>
              <a:prstGeom prst="rect">
                <a:avLst/>
              </a:prstGeom>
              <a:blipFill>
                <a:blip r:embed="rId4"/>
                <a:stretch>
                  <a:fillRect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4928" y="1206782"/>
                <a:ext cx="4222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/>
                  <a:t>Simulate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8" y="1206782"/>
                <a:ext cx="4222374" cy="461665"/>
              </a:xfrm>
              <a:prstGeom prst="rect">
                <a:avLst/>
              </a:prstGeom>
              <a:blipFill>
                <a:blip r:embed="rId5"/>
                <a:stretch>
                  <a:fillRect l="-231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46312" y="2752325"/>
                <a:ext cx="2023503" cy="427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degree(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312" y="2752325"/>
                <a:ext cx="2023503" cy="427425"/>
              </a:xfrm>
              <a:prstGeom prst="rect">
                <a:avLst/>
              </a:prstGeom>
              <a:blipFill>
                <a:blip r:embed="rId6"/>
                <a:stretch>
                  <a:fillRect l="-3313" t="-5634"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440" y="3675435"/>
                <a:ext cx="10806129" cy="427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sz="2000" dirty="0"/>
                  <a:t>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 and remaining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stay as unset variables.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0" y="3675435"/>
                <a:ext cx="10806129" cy="427425"/>
              </a:xfrm>
              <a:prstGeom prst="rect">
                <a:avLst/>
              </a:prstGeom>
              <a:blipFill>
                <a:blip r:embed="rId7"/>
                <a:stretch>
                  <a:fillRect l="-56" t="-10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86478" y="4001471"/>
            <a:ext cx="5047372" cy="1015449"/>
            <a:chOff x="279792" y="4276133"/>
            <a:chExt cx="5047372" cy="1015449"/>
          </a:xfrm>
        </p:grpSpPr>
        <p:grpSp>
          <p:nvGrpSpPr>
            <p:cNvPr id="8" name="Group 7"/>
            <p:cNvGrpSpPr/>
            <p:nvPr/>
          </p:nvGrpSpPr>
          <p:grpSpPr>
            <a:xfrm>
              <a:off x="755163" y="4276133"/>
              <a:ext cx="4572001" cy="1015449"/>
              <a:chOff x="2667281" y="4706538"/>
              <a:chExt cx="4572001" cy="10154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667281" y="4706538"/>
                    <a:ext cx="4572001" cy="98668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281" y="4706538"/>
                    <a:ext cx="4572001" cy="9866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4246694" y="5321877"/>
                    <a:ext cx="2562427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694" y="5321877"/>
                    <a:ext cx="2562427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51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TextBox 10"/>
            <p:cNvSpPr txBox="1"/>
            <p:nvPr/>
          </p:nvSpPr>
          <p:spPr>
            <a:xfrm>
              <a:off x="279792" y="4503503"/>
              <a:ext cx="653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 Let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86236" y="4276133"/>
                <a:ext cx="4896982" cy="1785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/>
                  <a:t>Important:   </a:t>
                </a:r>
                <a:r>
                  <a:rPr lang="en-US" sz="2000" dirty="0"/>
                  <a:t>For Boolean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 </a:t>
                </a:r>
                <a:br>
                  <a:rPr lang="en-US" sz="2000" dirty="0"/>
                </a:br>
                <a:r>
                  <a:rPr lang="en-US" sz="2000" dirty="0"/>
                  <a:t>the values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are unchanged from the previous definition.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We have </a:t>
                </a:r>
                <a:r>
                  <a:rPr lang="en-US" sz="2000" u="sng" dirty="0"/>
                  <a:t>extended</a:t>
                </a:r>
                <a:r>
                  <a:rPr lang="en-US" sz="2000" dirty="0"/>
                  <a:t> these functions </a:t>
                </a:r>
                <a:br>
                  <a:rPr lang="en-US" sz="2000" dirty="0"/>
                </a:br>
                <a:r>
                  <a:rPr lang="en-US" sz="2000" dirty="0"/>
                  <a:t>to non-Boolean values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236" y="4276133"/>
                <a:ext cx="4896982" cy="1785104"/>
              </a:xfrm>
              <a:prstGeom prst="rect">
                <a:avLst/>
              </a:prstGeom>
              <a:blipFill>
                <a:blip r:embed="rId10"/>
                <a:stretch>
                  <a:fillRect l="-1244" t="-1706" r="-373" b="-5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0500156" y="6412658"/>
            <a:ext cx="139646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26.2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97165" y="4344998"/>
                <a:ext cx="6899299" cy="17162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26.2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</m:e>
                    </m:d>
                  </m:oMath>
                </a14:m>
                <a:r>
                  <a:rPr lang="en-US" sz="2000" dirty="0"/>
                  <a:t>.     Check all that are true:</a:t>
                </a:r>
              </a:p>
              <a:p>
                <a:pPr marL="341313" indent="-341313"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marL="341313" indent="-341313"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341313" indent="-341313"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165" y="4344998"/>
                <a:ext cx="6899299" cy="1716239"/>
              </a:xfrm>
              <a:prstGeom prst="rect">
                <a:avLst/>
              </a:prstGeom>
              <a:blipFill>
                <a:blip r:embed="rId11"/>
                <a:stretch>
                  <a:fillRect l="-1143" t="-1742" b="-2091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5138" y="5263076"/>
                <a:ext cx="3936634" cy="11695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1.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br>
                  <a:rPr lang="en-US" sz="2000" b="0" i="0" dirty="0">
                    <a:latin typeface="Cambria Math" panose="02040503050406030204" pitchFamily="18" charset="0"/>
                  </a:rPr>
                </a:br>
                <a:r>
                  <a:rPr lang="en-US" sz="2000" b="0" i="0" dirty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2.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38" y="5263076"/>
                <a:ext cx="3936634" cy="1169551"/>
              </a:xfrm>
              <a:prstGeom prst="rect">
                <a:avLst/>
              </a:prstGeom>
              <a:blipFill>
                <a:blip r:embed="rId12"/>
                <a:stretch>
                  <a:fillRect l="-1546" t="-2062" b="-77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227047" y="4803042"/>
            <a:ext cx="19005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identities still true</a:t>
            </a:r>
            <a:r>
              <a:rPr lang="en-US" sz="24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3A33E-6E6D-C747-B653-2FE0CA8CB46A}"/>
              </a:ext>
            </a:extLst>
          </p:cNvPr>
          <p:cNvSpPr txBox="1"/>
          <p:nvPr/>
        </p:nvSpPr>
        <p:spPr>
          <a:xfrm>
            <a:off x="5533697" y="6385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9653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  <p:bldP spid="6" grpId="0"/>
      <p:bldP spid="7" grpId="0"/>
      <p:bldP spid="13" grpId="0" uiExpand="1" build="p"/>
      <p:bldP spid="17" grpId="0" animBg="1"/>
      <p:bldP spid="18" grpId="0" animBg="1"/>
      <p:bldP spid="19" grpId="0" uiExpand="1" build="p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2272" y="0"/>
                <a:ext cx="67747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IP – version 1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72" y="0"/>
                <a:ext cx="6774727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9205" y="1189558"/>
                <a:ext cx="10183515" cy="4868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IP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r>
                  <a:rPr lang="en-US" sz="2000" b="1" dirty="0"/>
                  <a:t>Proof:   </a:t>
                </a:r>
                <a:r>
                  <a:rPr lang="en-US" sz="2000" dirty="0"/>
                  <a:t>Protocol for V and (the honest) P on input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0)     </a:t>
                </a:r>
                <a:r>
                  <a:rPr lang="en-US" sz="2000" dirty="0">
                    <a:solidFill>
                      <a:srgbClr val="FFFF00"/>
                    </a:solidFill>
                  </a:rPr>
                  <a:t>P sends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;  </a:t>
                </a:r>
                <a:r>
                  <a:rPr lang="en-US" sz="2000" dirty="0"/>
                  <a:t>V checks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000" dirty="0"/>
              </a:p>
              <a:p>
                <a:pPr marL="457200" indent="-457200">
                  <a:buAutoNum type="arabicParenR"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FF00"/>
                    </a:solidFill>
                  </a:rPr>
                  <a:t>P sends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as a polynomial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</a:t>
                </a:r>
                <a:r>
                  <a:rPr lang="en-US" sz="2000" dirty="0"/>
                  <a:t> [sends coefficients – recall </a:t>
                </a:r>
                <a:r>
                  <a:rPr lang="en-US" sz="2000" dirty="0" err="1"/>
                  <a:t>deg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]</a:t>
                </a:r>
              </a:p>
              <a:p>
                <a:r>
                  <a:rPr lang="en-US" sz="2000" dirty="0"/>
                  <a:t>                       V checks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 [by evaluating polynomial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dirty="0"/>
                  <a:t> ]</a:t>
                </a:r>
              </a:p>
              <a:p>
                <a:r>
                  <a:rPr lang="en-US" sz="2000" dirty="0"/>
                  <a:t>         </a:t>
                </a:r>
                <a:r>
                  <a:rPr lang="en-US" sz="2000" dirty="0">
                    <a:solidFill>
                      <a:srgbClr val="92D050"/>
                    </a:solidFill>
                  </a:rPr>
                  <a:t>V sends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/>
                  <a:t>   [P needs to show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correct]</a:t>
                </a:r>
              </a:p>
              <a:p>
                <a:pPr marL="457200" indent="-457200">
                  <a:buAutoNum type="arabicParenR" startAt="2"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FF00"/>
                    </a:solidFill>
                  </a:rPr>
                  <a:t>P sends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as a polynomial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</a:t>
                </a:r>
              </a:p>
              <a:p>
                <a:r>
                  <a:rPr lang="en-US" sz="2000" dirty="0"/>
                  <a:t>                       V checks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  [by evaluating polynomial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dirty="0"/>
                  <a:t> ]</a:t>
                </a:r>
              </a:p>
              <a:p>
                <a:r>
                  <a:rPr lang="en-US" sz="2000" dirty="0"/>
                  <a:t>         </a:t>
                </a:r>
                <a:r>
                  <a:rPr lang="en-US" sz="2000" dirty="0">
                    <a:solidFill>
                      <a:srgbClr val="92D050"/>
                    </a:solidFill>
                  </a:rPr>
                  <a:t>V sends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/>
                  <a:t>   [P needs to show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correct]</a:t>
                </a:r>
              </a:p>
              <a:p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)    </a:t>
                </a:r>
                <a:r>
                  <a:rPr lang="en-US" sz="2000" dirty="0">
                    <a:solidFill>
                      <a:srgbClr val="FFFF00"/>
                    </a:solidFill>
                  </a:rPr>
                  <a:t>P sends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as a polynomial in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</a:t>
                </a:r>
              </a:p>
              <a:p>
                <a:r>
                  <a:rPr lang="en-US" sz="2000" dirty="0"/>
                  <a:t>                        V checks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)=#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</a:t>
                </a:r>
                <a:r>
                  <a:rPr lang="en-US" sz="2000" dirty="0">
                    <a:solidFill>
                      <a:srgbClr val="92D050"/>
                    </a:solidFill>
                  </a:rPr>
                  <a:t>V sends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)  V checks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</a:t>
                </a:r>
                <a:r>
                  <a:rPr lang="en-US" sz="2000" dirty="0">
                    <a:solidFill>
                      <a:srgbClr val="92D050"/>
                    </a:solidFill>
                  </a:rPr>
                  <a:t>V </a:t>
                </a:r>
                <a:r>
                  <a:rPr lang="en-US" sz="2000" i="1" dirty="0">
                    <a:solidFill>
                      <a:srgbClr val="92D050"/>
                    </a:solidFill>
                  </a:rPr>
                  <a:t>accepts</a:t>
                </a:r>
                <a:r>
                  <a:rPr lang="en-US" sz="2000" dirty="0">
                    <a:solidFill>
                      <a:srgbClr val="92D050"/>
                    </a:solidFill>
                  </a:rPr>
                  <a:t> if all checks are correct.  Otherwise V </a:t>
                </a:r>
                <a:r>
                  <a:rPr lang="en-US" sz="2000" i="1" dirty="0">
                    <a:solidFill>
                      <a:srgbClr val="92D050"/>
                    </a:solidFill>
                  </a:rPr>
                  <a:t>rejects</a:t>
                </a:r>
                <a:r>
                  <a:rPr lang="en-US" sz="2000" dirty="0">
                    <a:solidFill>
                      <a:srgbClr val="92D05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05" y="1189558"/>
                <a:ext cx="10183515" cy="4868833"/>
              </a:xfrm>
              <a:prstGeom prst="rect">
                <a:avLst/>
              </a:prstGeom>
              <a:blipFill>
                <a:blip r:embed="rId3"/>
                <a:stretch>
                  <a:fillRect l="-898" t="-1001" b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Isosceles Triangle 50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21909" y="2176858"/>
                <a:ext cx="66670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1)      </a:t>
                </a:r>
                <a:r>
                  <a:rPr lang="en-US" sz="2000" dirty="0">
                    <a:solidFill>
                      <a:srgbClr val="FFFF00"/>
                    </a:solidFill>
                  </a:rPr>
                  <a:t>P sends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;   </a:t>
                </a:r>
                <a:r>
                  <a:rPr lang="en-US" sz="2000" dirty="0"/>
                  <a:t>V checks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09" y="2176858"/>
                <a:ext cx="6667082" cy="400110"/>
              </a:xfrm>
              <a:prstGeom prst="rect">
                <a:avLst/>
              </a:prstGeom>
              <a:blipFill>
                <a:blip r:embed="rId4"/>
                <a:stretch>
                  <a:fillRect l="-100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6829931" y="3851346"/>
            <a:ext cx="5350308" cy="1015449"/>
            <a:chOff x="-132328" y="4276133"/>
            <a:chExt cx="5350308" cy="1015449"/>
          </a:xfrm>
        </p:grpSpPr>
        <p:grpSp>
          <p:nvGrpSpPr>
            <p:cNvPr id="70" name="Group 69"/>
            <p:cNvGrpSpPr/>
            <p:nvPr/>
          </p:nvGrpSpPr>
          <p:grpSpPr>
            <a:xfrm>
              <a:off x="645979" y="4276133"/>
              <a:ext cx="4572001" cy="1015449"/>
              <a:chOff x="2558097" y="4706538"/>
              <a:chExt cx="4572001" cy="10154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/>
                  <p:cNvSpPr/>
                  <p:nvPr/>
                </p:nvSpPr>
                <p:spPr>
                  <a:xfrm>
                    <a:off x="2558097" y="4706538"/>
                    <a:ext cx="4572001" cy="98668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2" name="Rectangl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8097" y="4706538"/>
                    <a:ext cx="4572001" cy="9866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/>
                  <p:cNvSpPr/>
                  <p:nvPr/>
                </p:nvSpPr>
                <p:spPr>
                  <a:xfrm>
                    <a:off x="4123862" y="5321877"/>
                    <a:ext cx="2562427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3" name="Rectangl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3862" y="5321877"/>
                    <a:ext cx="2562427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TextBox 70"/>
            <p:cNvSpPr txBox="1"/>
            <p:nvPr/>
          </p:nvSpPr>
          <p:spPr>
            <a:xfrm>
              <a:off x="-132328" y="4530799"/>
              <a:ext cx="10792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 Recall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343701" y="2861133"/>
            <a:ext cx="3957851" cy="33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411941" y="3774108"/>
            <a:ext cx="3957851" cy="33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13228" y="2827299"/>
                <a:ext cx="38576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[P needs to show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correct ]</a:t>
                </a: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8" y="2827299"/>
                <a:ext cx="3857659" cy="400110"/>
              </a:xfrm>
              <a:prstGeom prst="rect">
                <a:avLst/>
              </a:prstGeom>
              <a:blipFill>
                <a:blip r:embed="rId7"/>
                <a:stretch>
                  <a:fillRect l="-1741" t="-9231" r="-79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F40FA95-76D7-FD4F-AF0A-F8A9A4CECD6D}"/>
              </a:ext>
            </a:extLst>
          </p:cNvPr>
          <p:cNvSpPr txBox="1"/>
          <p:nvPr/>
        </p:nvSpPr>
        <p:spPr>
          <a:xfrm>
            <a:off x="5249917" y="6243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1282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1" grpId="0" animBg="1"/>
      <p:bldP spid="22" grpId="0"/>
      <p:bldP spid="22" grpId="1"/>
      <p:bldP spid="23" grpId="0" animBg="1"/>
      <p:bldP spid="74" grpId="0" animBg="1"/>
      <p:bldP spid="75" grpId="0"/>
      <p:bldP spid="7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ular Callout 1"/>
              <p:cNvSpPr/>
              <p:nvPr/>
            </p:nvSpPr>
            <p:spPr>
              <a:xfrm>
                <a:off x="770389" y="1267684"/>
                <a:ext cx="646036" cy="330992"/>
              </a:xfrm>
              <a:prstGeom prst="wedgeRoundRectCallout">
                <a:avLst>
                  <a:gd name="adj1" fmla="val -18019"/>
                  <a:gd name="adj2" fmla="val 37421"/>
                  <a:gd name="adj3" fmla="val 16667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rtlCol="0" anchor="ctr"/>
              <a:lstStyle/>
              <a:p>
                <a:r>
                  <a:rPr lang="en-US" sz="200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ounded Rectangular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89" y="1267684"/>
                <a:ext cx="646036" cy="330992"/>
              </a:xfrm>
              <a:prstGeom prst="wedgeRoundRectCallout">
                <a:avLst>
                  <a:gd name="adj1" fmla="val -18019"/>
                  <a:gd name="adj2" fmla="val 37421"/>
                  <a:gd name="adj3" fmla="val 16667"/>
                </a:avLst>
              </a:prstGeom>
              <a:blipFill>
                <a:blip r:embed="rId3"/>
                <a:stretch>
                  <a:fillRect b="-2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532245" y="1122366"/>
                <a:ext cx="10647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245" y="1122366"/>
                <a:ext cx="1064715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/>
              <p:cNvSpPr/>
              <p:nvPr/>
            </p:nvSpPr>
            <p:spPr>
              <a:xfrm>
                <a:off x="770388" y="1664964"/>
                <a:ext cx="2707918" cy="572697"/>
              </a:xfrm>
              <a:prstGeom prst="wedgeRoundRectCallout">
                <a:avLst>
                  <a:gd name="adj1" fmla="val -35260"/>
                  <a:gd name="adj2" fmla="val 74378"/>
                  <a:gd name="adj3" fmla="val 16667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rgbClr val="FFFF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1600" dirty="0">
                    <a:solidFill>
                      <a:srgbClr val="FFFF0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1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+⋯+7</m:t>
                    </m:r>
                  </m:oMath>
                </a14:m>
                <a:endParaRPr lang="en-US" sz="160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ounded 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88" y="1664964"/>
                <a:ext cx="2707918" cy="572697"/>
              </a:xfrm>
              <a:prstGeom prst="wedgeRoundRectCallout">
                <a:avLst>
                  <a:gd name="adj1" fmla="val -35260"/>
                  <a:gd name="adj2" fmla="val 74378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ular Callout 14"/>
              <p:cNvSpPr/>
              <p:nvPr/>
            </p:nvSpPr>
            <p:spPr>
              <a:xfrm>
                <a:off x="770388" y="2802691"/>
                <a:ext cx="1641118" cy="400109"/>
              </a:xfrm>
              <a:prstGeom prst="wedgeRoundRectCallout">
                <a:avLst>
                  <a:gd name="adj1" fmla="val -35260"/>
                  <a:gd name="adj2" fmla="val 74378"/>
                  <a:gd name="adj3" fmla="val 16667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i="0" dirty="0">
                    <a:solidFill>
                      <a:srgbClr val="FFFF00"/>
                    </a:solidFill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00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ounded 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88" y="2802691"/>
                <a:ext cx="1641118" cy="400109"/>
              </a:xfrm>
              <a:prstGeom prst="wedgeRoundRectCallout">
                <a:avLst>
                  <a:gd name="adj1" fmla="val -35260"/>
                  <a:gd name="adj2" fmla="val 74378"/>
                  <a:gd name="adj3" fmla="val 16667"/>
                </a:avLst>
              </a:prstGeom>
              <a:blipFill>
                <a:blip r:embed="rId6"/>
                <a:stretch>
                  <a:fillRect t="-6173" b="-2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ular Callout 15"/>
              <p:cNvSpPr/>
              <p:nvPr/>
            </p:nvSpPr>
            <p:spPr>
              <a:xfrm>
                <a:off x="770388" y="3726543"/>
                <a:ext cx="1820412" cy="442967"/>
              </a:xfrm>
              <a:prstGeom prst="wedgeRoundRectCallout">
                <a:avLst>
                  <a:gd name="adj1" fmla="val -35260"/>
                  <a:gd name="adj2" fmla="val 74378"/>
                  <a:gd name="adj3" fmla="val 16667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i="0" dirty="0">
                    <a:solidFill>
                      <a:srgbClr val="FFFF00"/>
                    </a:solidFill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00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ounded 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88" y="3726543"/>
                <a:ext cx="1820412" cy="442967"/>
              </a:xfrm>
              <a:prstGeom prst="wedgeRoundRectCallout">
                <a:avLst>
                  <a:gd name="adj1" fmla="val -35260"/>
                  <a:gd name="adj2" fmla="val 74378"/>
                  <a:gd name="adj3" fmla="val 16667"/>
                </a:avLst>
              </a:prstGeom>
              <a:blipFill>
                <a:blip r:embed="rId7"/>
                <a:stretch>
                  <a:fillRect t="-10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ular Callout 16"/>
              <p:cNvSpPr/>
              <p:nvPr/>
            </p:nvSpPr>
            <p:spPr>
              <a:xfrm>
                <a:off x="770388" y="5175345"/>
                <a:ext cx="2403118" cy="412695"/>
              </a:xfrm>
              <a:prstGeom prst="wedgeRoundRectCallout">
                <a:avLst>
                  <a:gd name="adj1" fmla="val -35260"/>
                  <a:gd name="adj2" fmla="val 74378"/>
                  <a:gd name="adj3" fmla="val 16667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i="0" dirty="0">
                    <a:solidFill>
                      <a:srgbClr val="FFFF00"/>
                    </a:solidFill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00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ounded 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88" y="5175345"/>
                <a:ext cx="2403118" cy="412695"/>
              </a:xfrm>
              <a:prstGeom prst="wedgeRoundRectCallout">
                <a:avLst>
                  <a:gd name="adj1" fmla="val -35260"/>
                  <a:gd name="adj2" fmla="val 74378"/>
                  <a:gd name="adj3" fmla="val 16667"/>
                </a:avLst>
              </a:prstGeom>
              <a:blipFill>
                <a:blip r:embed="rId8"/>
                <a:stretch>
                  <a:fillRect t="-47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ular Callout 17"/>
              <p:cNvSpPr/>
              <p:nvPr/>
            </p:nvSpPr>
            <p:spPr>
              <a:xfrm flipH="1">
                <a:off x="4072791" y="2201204"/>
                <a:ext cx="679955" cy="433633"/>
              </a:xfrm>
              <a:prstGeom prst="wedgeRoundRectCallout">
                <a:avLst>
                  <a:gd name="adj1" fmla="val -35260"/>
                  <a:gd name="adj2" fmla="val 74378"/>
                  <a:gd name="adj3" fmla="val 16667"/>
                </a:avLst>
              </a:prstGeom>
              <a:solidFill>
                <a:srgbClr val="273C10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Rounded Rectangular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2791" y="2201204"/>
                <a:ext cx="679955" cy="433633"/>
              </a:xfrm>
              <a:prstGeom prst="wedgeRoundRectCallout">
                <a:avLst>
                  <a:gd name="adj1" fmla="val -35260"/>
                  <a:gd name="adj2" fmla="val 74378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ular Callout 18"/>
              <p:cNvSpPr/>
              <p:nvPr/>
            </p:nvSpPr>
            <p:spPr>
              <a:xfrm flipH="1">
                <a:off x="4072791" y="3209124"/>
                <a:ext cx="679955" cy="433633"/>
              </a:xfrm>
              <a:prstGeom prst="wedgeRoundRectCallout">
                <a:avLst>
                  <a:gd name="adj1" fmla="val -35260"/>
                  <a:gd name="adj2" fmla="val 74378"/>
                  <a:gd name="adj3" fmla="val 16667"/>
                </a:avLst>
              </a:prstGeom>
              <a:solidFill>
                <a:srgbClr val="273C10"/>
              </a:solidFill>
              <a:ln>
                <a:noFill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ounded Rectangular Callou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2791" y="3209124"/>
                <a:ext cx="679955" cy="433633"/>
              </a:xfrm>
              <a:prstGeom prst="wedgeRoundRectCallout">
                <a:avLst>
                  <a:gd name="adj1" fmla="val -35260"/>
                  <a:gd name="adj2" fmla="val 74378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ular Callout 19"/>
              <p:cNvSpPr/>
              <p:nvPr/>
            </p:nvSpPr>
            <p:spPr>
              <a:xfrm flipH="1">
                <a:off x="4072791" y="5590632"/>
                <a:ext cx="679955" cy="433633"/>
              </a:xfrm>
              <a:prstGeom prst="wedgeRoundRectCallout">
                <a:avLst>
                  <a:gd name="adj1" fmla="val -26505"/>
                  <a:gd name="adj2" fmla="val 49117"/>
                  <a:gd name="adj3" fmla="val 16667"/>
                </a:avLst>
              </a:prstGeom>
              <a:solidFill>
                <a:srgbClr val="273C10"/>
              </a:solidFill>
              <a:ln>
                <a:noFill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ounded Rectangular Callou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2791" y="5590632"/>
                <a:ext cx="679955" cy="433633"/>
              </a:xfrm>
              <a:prstGeom prst="wedgeRoundRectCallout">
                <a:avLst>
                  <a:gd name="adj1" fmla="val -26505"/>
                  <a:gd name="adj2" fmla="val 49117"/>
                  <a:gd name="adj3" fmla="val 16667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ular Callout 20"/>
          <p:cNvSpPr/>
          <p:nvPr/>
        </p:nvSpPr>
        <p:spPr>
          <a:xfrm flipH="1">
            <a:off x="4791930" y="5856857"/>
            <a:ext cx="957861" cy="433633"/>
          </a:xfrm>
          <a:prstGeom prst="wedgeRoundRectCallout">
            <a:avLst>
              <a:gd name="adj1" fmla="val -35260"/>
              <a:gd name="adj2" fmla="val 74378"/>
              <a:gd name="adj3" fmla="val 16667"/>
            </a:avLst>
          </a:prstGeom>
          <a:solidFill>
            <a:srgbClr val="273C10"/>
          </a:solidFill>
          <a:ln>
            <a:noFill/>
          </a:ln>
        </p:spPr>
        <p:txBody>
          <a:bodyPr rtlCol="0" anchor="ctr"/>
          <a:lstStyle/>
          <a:p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368593" y="2036928"/>
                <a:ext cx="10015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93" y="2036928"/>
                <a:ext cx="1001556" cy="400110"/>
              </a:xfrm>
              <a:prstGeom prst="rect">
                <a:avLst/>
              </a:prstGeom>
              <a:blipFill>
                <a:blip r:embed="rId1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574265" y="2676134"/>
                <a:ext cx="11442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265" y="2676134"/>
                <a:ext cx="1144223" cy="400110"/>
              </a:xfrm>
              <a:prstGeom prst="rect">
                <a:avLst/>
              </a:prstGeom>
              <a:blipFill>
                <a:blip r:embed="rId1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024849" y="2694538"/>
                <a:ext cx="11442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849" y="2694538"/>
                <a:ext cx="1144223" cy="400110"/>
              </a:xfrm>
              <a:prstGeom prst="rect">
                <a:avLst/>
              </a:prstGeom>
              <a:blipFill>
                <a:blip r:embed="rId1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293507" y="3002974"/>
                <a:ext cx="12148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507" y="3002974"/>
                <a:ext cx="1214883" cy="400110"/>
              </a:xfrm>
              <a:prstGeom prst="rect">
                <a:avLst/>
              </a:prstGeom>
              <a:blipFill>
                <a:blip r:embed="rId15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3890830" y="938912"/>
            <a:ext cx="1641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9A8F"/>
                </a:solidFill>
              </a:rPr>
              <a:t>Verifier sends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024849" y="5123132"/>
                <a:ext cx="19768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849" y="5123132"/>
                <a:ext cx="1976888" cy="400110"/>
              </a:xfrm>
              <a:prstGeom prst="rect">
                <a:avLst/>
              </a:prstGeom>
              <a:blipFill>
                <a:blip r:embed="rId1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113680" y="5435695"/>
                <a:ext cx="15745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680" y="5435695"/>
                <a:ext cx="1574534" cy="400110"/>
              </a:xfrm>
              <a:prstGeom prst="rect">
                <a:avLst/>
              </a:prstGeom>
              <a:blipFill>
                <a:blip r:embed="rId1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360937" y="3737854"/>
                <a:ext cx="13575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37" y="3737854"/>
                <a:ext cx="1357551" cy="400110"/>
              </a:xfrm>
              <a:prstGeom prst="rect">
                <a:avLst/>
              </a:prstGeom>
              <a:blipFill>
                <a:blip r:embed="rId1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8024849" y="3756258"/>
                <a:ext cx="13575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849" y="3756258"/>
                <a:ext cx="1357551" cy="400110"/>
              </a:xfrm>
              <a:prstGeom prst="rect">
                <a:avLst/>
              </a:prstGeom>
              <a:blipFill>
                <a:blip r:embed="rId1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oup 128"/>
          <p:cNvGrpSpPr/>
          <p:nvPr/>
        </p:nvGrpSpPr>
        <p:grpSpPr>
          <a:xfrm>
            <a:off x="7250058" y="5737678"/>
            <a:ext cx="1415836" cy="595897"/>
            <a:chOff x="7250058" y="5737678"/>
            <a:chExt cx="1415836" cy="595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 rot="5400000">
                  <a:off x="7717761" y="5758357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717761" y="5758357"/>
                  <a:ext cx="41069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7250058" y="5933465"/>
                  <a:ext cx="141583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058" y="5933465"/>
                  <a:ext cx="1415836" cy="400110"/>
                </a:xfrm>
                <a:prstGeom prst="rect">
                  <a:avLst/>
                </a:prstGeom>
                <a:blipFill>
                  <a:blip r:embed="rId21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7289520" y="1375317"/>
            <a:ext cx="1159641" cy="386255"/>
            <a:chOff x="9925050" y="1187323"/>
            <a:chExt cx="903447" cy="462883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0491788" y="1316831"/>
              <a:ext cx="336709" cy="33337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9925050" y="1314126"/>
              <a:ext cx="345378" cy="33608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0262492" y="1187323"/>
              <a:ext cx="300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289520" y="2308560"/>
            <a:ext cx="1159641" cy="424235"/>
            <a:chOff x="9925050" y="1187323"/>
            <a:chExt cx="903447" cy="462883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0491788" y="1316831"/>
              <a:ext cx="336709" cy="33337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9925050" y="1314126"/>
              <a:ext cx="345378" cy="33608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262492" y="1187323"/>
              <a:ext cx="300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289520" y="3315340"/>
            <a:ext cx="1159641" cy="424235"/>
            <a:chOff x="9925050" y="1187323"/>
            <a:chExt cx="903447" cy="462883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0491788" y="1316831"/>
              <a:ext cx="336709" cy="33337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9925050" y="1314126"/>
              <a:ext cx="345378" cy="33608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0262492" y="1187323"/>
              <a:ext cx="300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954559" y="4468931"/>
                <a:ext cx="18342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559" y="4468931"/>
                <a:ext cx="1834220" cy="400110"/>
              </a:xfrm>
              <a:prstGeom prst="rect">
                <a:avLst/>
              </a:prstGeom>
              <a:blipFill>
                <a:blip r:embed="rId2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/>
          <p:cNvGrpSpPr/>
          <p:nvPr/>
        </p:nvGrpSpPr>
        <p:grpSpPr>
          <a:xfrm>
            <a:off x="7289520" y="4765255"/>
            <a:ext cx="1159641" cy="424235"/>
            <a:chOff x="9925050" y="1187323"/>
            <a:chExt cx="903447" cy="462883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0491788" y="1316831"/>
              <a:ext cx="336709" cy="33337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9925050" y="1314126"/>
              <a:ext cx="345378" cy="33608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0262492" y="1187323"/>
              <a:ext cx="300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455268" y="1720444"/>
            <a:ext cx="4506441" cy="400110"/>
            <a:chOff x="4455268" y="1720444"/>
            <a:chExt cx="4506441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781628" y="1720444"/>
                  <a:ext cx="93686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628" y="1720444"/>
                  <a:ext cx="936860" cy="400110"/>
                </a:xfrm>
                <a:prstGeom prst="rect">
                  <a:avLst/>
                </a:prstGeom>
                <a:blipFill>
                  <a:blip r:embed="rId2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8024849" y="1720444"/>
                  <a:ext cx="93686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4849" y="1720444"/>
                  <a:ext cx="936860" cy="400110"/>
                </a:xfrm>
                <a:prstGeom prst="rect">
                  <a:avLst/>
                </a:prstGeom>
                <a:blipFill>
                  <a:blip r:embed="rId2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Connector 80"/>
            <p:cNvCxnSpPr/>
            <p:nvPr/>
          </p:nvCxnSpPr>
          <p:spPr>
            <a:xfrm>
              <a:off x="4455268" y="2016830"/>
              <a:ext cx="2118997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/>
          <p:cNvCxnSpPr/>
          <p:nvPr/>
        </p:nvCxnSpPr>
        <p:spPr>
          <a:xfrm>
            <a:off x="4455268" y="2993438"/>
            <a:ext cx="1905669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455268" y="3988709"/>
            <a:ext cx="1691532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455268" y="5379579"/>
            <a:ext cx="1132732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1528492" y="938721"/>
            <a:ext cx="1555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Prover sends</a:t>
            </a:r>
            <a:endParaRPr lang="en-US" sz="20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5749791" y="5123132"/>
                <a:ext cx="19768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791" y="5123132"/>
                <a:ext cx="1976888" cy="400110"/>
              </a:xfrm>
              <a:prstGeom prst="rect">
                <a:avLst/>
              </a:prstGeom>
              <a:blipFill>
                <a:blip r:embed="rId2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064870" y="0"/>
                <a:ext cx="66821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IP – version 2 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70" y="0"/>
                <a:ext cx="6682129" cy="707886"/>
              </a:xfrm>
              <a:prstGeom prst="rect">
                <a:avLst/>
              </a:prstGeom>
              <a:blipFill>
                <a:blip r:embed="rId2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20455" y="635674"/>
                <a:ext cx="1402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Input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55" y="635674"/>
                <a:ext cx="1402628" cy="400110"/>
              </a:xfrm>
              <a:prstGeom prst="rect">
                <a:avLst/>
              </a:prstGeom>
              <a:blipFill>
                <a:blip r:embed="rId27"/>
                <a:stretch>
                  <a:fillRect l="-4783" t="-7576" r="-130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/>
          <p:cNvSpPr/>
          <p:nvPr/>
        </p:nvSpPr>
        <p:spPr>
          <a:xfrm>
            <a:off x="7137238" y="635674"/>
            <a:ext cx="1737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Verifier checks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9345527" y="2732795"/>
                <a:ext cx="28302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correct, V will accept.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wrong</a:t>
                </a:r>
                <a:r>
                  <a:rPr lang="en-US" dirty="0"/>
                  <a:t>, V probably will reject, whatever P does.</a:t>
                </a: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527" y="2732795"/>
                <a:ext cx="2830250" cy="1077218"/>
              </a:xfrm>
              <a:prstGeom prst="rect">
                <a:avLst/>
              </a:prstGeom>
              <a:blipFill>
                <a:blip r:embed="rId28"/>
                <a:stretch>
                  <a:fillRect l="-1724" t="-2825" r="-3664" b="-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8025108" y="1720444"/>
                <a:ext cx="9368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108" y="1720444"/>
                <a:ext cx="936860" cy="400110"/>
              </a:xfrm>
              <a:prstGeom prst="rect">
                <a:avLst/>
              </a:prstGeom>
              <a:blipFill>
                <a:blip r:embed="rId2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206020" y="1122366"/>
                <a:ext cx="3909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020" y="1122366"/>
                <a:ext cx="390940" cy="40011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7532809" y="1122366"/>
                <a:ext cx="5813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809" y="1122366"/>
                <a:ext cx="581313" cy="400110"/>
              </a:xfrm>
              <a:prstGeom prst="rect">
                <a:avLst/>
              </a:prstGeom>
              <a:blipFill>
                <a:blip r:embed="rId3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7374126" y="2036928"/>
                <a:ext cx="10015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26" y="2036928"/>
                <a:ext cx="1001556" cy="400110"/>
              </a:xfrm>
              <a:prstGeom prst="rect">
                <a:avLst/>
              </a:prstGeom>
              <a:blipFill>
                <a:blip r:embed="rId3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6574265" y="2675412"/>
                <a:ext cx="11442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265" y="2675412"/>
                <a:ext cx="1144223" cy="400110"/>
              </a:xfrm>
              <a:prstGeom prst="rect">
                <a:avLst/>
              </a:prstGeom>
              <a:blipFill>
                <a:blip r:embed="rId3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7292695" y="3002974"/>
                <a:ext cx="12148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695" y="3002974"/>
                <a:ext cx="1214883" cy="400110"/>
              </a:xfrm>
              <a:prstGeom prst="rect">
                <a:avLst/>
              </a:prstGeom>
              <a:blipFill>
                <a:blip r:embed="rId34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ounded Rectangular Callout 111"/>
              <p:cNvSpPr/>
              <p:nvPr/>
            </p:nvSpPr>
            <p:spPr>
              <a:xfrm>
                <a:off x="770389" y="1267684"/>
                <a:ext cx="646036" cy="330992"/>
              </a:xfrm>
              <a:prstGeom prst="wedgeRoundRectCallout">
                <a:avLst>
                  <a:gd name="adj1" fmla="val -18019"/>
                  <a:gd name="adj2" fmla="val 37421"/>
                  <a:gd name="adj3" fmla="val 16667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rtlCol="0" anchor="ctr"/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Rounded Rectangular Callout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89" y="1267684"/>
                <a:ext cx="646036" cy="330992"/>
              </a:xfrm>
              <a:prstGeom prst="wedgeRoundRectCallout">
                <a:avLst>
                  <a:gd name="adj1" fmla="val -18019"/>
                  <a:gd name="adj2" fmla="val 37421"/>
                  <a:gd name="adj3" fmla="val 16667"/>
                </a:avLst>
              </a:prstGeom>
              <a:blipFill>
                <a:blip r:embed="rId35"/>
                <a:stretch>
                  <a:fillRect b="-2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ounded Rectangular Callout 117"/>
              <p:cNvSpPr/>
              <p:nvPr/>
            </p:nvSpPr>
            <p:spPr>
              <a:xfrm>
                <a:off x="770388" y="1659802"/>
                <a:ext cx="2707918" cy="572697"/>
              </a:xfrm>
              <a:prstGeom prst="wedgeRoundRectCallout">
                <a:avLst>
                  <a:gd name="adj1" fmla="val -35260"/>
                  <a:gd name="adj2" fmla="val 74378"/>
                  <a:gd name="adj3" fmla="val 16667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+⋯+7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8" name="Rounded Rectangular Callout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88" y="1659802"/>
                <a:ext cx="2707918" cy="572697"/>
              </a:xfrm>
              <a:prstGeom prst="wedgeRoundRectCallout">
                <a:avLst>
                  <a:gd name="adj1" fmla="val -35260"/>
                  <a:gd name="adj2" fmla="val 74378"/>
                  <a:gd name="adj3" fmla="val 16667"/>
                </a:avLst>
              </a:prstGeom>
              <a:blipFill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ounded Rectangular Callout 118"/>
              <p:cNvSpPr/>
              <p:nvPr/>
            </p:nvSpPr>
            <p:spPr>
              <a:xfrm>
                <a:off x="770388" y="2791494"/>
                <a:ext cx="1641118" cy="400109"/>
              </a:xfrm>
              <a:prstGeom prst="wedgeRoundRectCallout">
                <a:avLst>
                  <a:gd name="adj1" fmla="val -35260"/>
                  <a:gd name="adj2" fmla="val 74378"/>
                  <a:gd name="adj3" fmla="val 16667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i="0" dirty="0">
                    <a:solidFill>
                      <a:srgbClr val="FF0000"/>
                    </a:solidFill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9" name="Rounded Rectangular Callout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88" y="2791494"/>
                <a:ext cx="1641118" cy="400109"/>
              </a:xfrm>
              <a:prstGeom prst="wedgeRoundRectCallout">
                <a:avLst>
                  <a:gd name="adj1" fmla="val -35260"/>
                  <a:gd name="adj2" fmla="val 74378"/>
                  <a:gd name="adj3" fmla="val 16667"/>
                </a:avLst>
              </a:prstGeom>
              <a:blipFill>
                <a:blip r:embed="rId37"/>
                <a:stretch>
                  <a:fillRect t="-60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ounded Rectangular Callout 119"/>
              <p:cNvSpPr/>
              <p:nvPr/>
            </p:nvSpPr>
            <p:spPr>
              <a:xfrm>
                <a:off x="770388" y="3713401"/>
                <a:ext cx="1820412" cy="442967"/>
              </a:xfrm>
              <a:prstGeom prst="wedgeRoundRectCallout">
                <a:avLst>
                  <a:gd name="adj1" fmla="val -35260"/>
                  <a:gd name="adj2" fmla="val 74378"/>
                  <a:gd name="adj3" fmla="val 16667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i="0" dirty="0">
                    <a:solidFill>
                      <a:srgbClr val="FF0000"/>
                    </a:solidFill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0" name="Rounded Rectangular Callout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88" y="3713401"/>
                <a:ext cx="1820412" cy="442967"/>
              </a:xfrm>
              <a:prstGeom prst="wedgeRoundRectCallout">
                <a:avLst>
                  <a:gd name="adj1" fmla="val -35260"/>
                  <a:gd name="adj2" fmla="val 74378"/>
                  <a:gd name="adj3" fmla="val 16667"/>
                </a:avLst>
              </a:prstGeom>
              <a:blipFill>
                <a:blip r:embed="rId38"/>
                <a:stretch>
                  <a:fillRect t="-21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ounded Rectangular Callout 120"/>
              <p:cNvSpPr/>
              <p:nvPr/>
            </p:nvSpPr>
            <p:spPr>
              <a:xfrm>
                <a:off x="770388" y="5162203"/>
                <a:ext cx="2403118" cy="412695"/>
              </a:xfrm>
              <a:prstGeom prst="wedgeRoundRectCallout">
                <a:avLst>
                  <a:gd name="adj1" fmla="val -35260"/>
                  <a:gd name="adj2" fmla="val 74378"/>
                  <a:gd name="adj3" fmla="val 16667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i="0" dirty="0">
                    <a:solidFill>
                      <a:srgbClr val="FF0000"/>
                    </a:solidFill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1" name="Rounded Rectangular Callout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88" y="5162203"/>
                <a:ext cx="2403118" cy="412695"/>
              </a:xfrm>
              <a:prstGeom prst="wedgeRoundRectCallout">
                <a:avLst>
                  <a:gd name="adj1" fmla="val -35260"/>
                  <a:gd name="adj2" fmla="val 74378"/>
                  <a:gd name="adj3" fmla="val 16667"/>
                </a:avLst>
              </a:prstGeom>
              <a:blipFill>
                <a:blip r:embed="rId39"/>
                <a:stretch>
                  <a:fillRect t="-47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ounded Rectangular Callout 121"/>
          <p:cNvSpPr/>
          <p:nvPr/>
        </p:nvSpPr>
        <p:spPr>
          <a:xfrm flipH="1">
            <a:off x="4791930" y="5856857"/>
            <a:ext cx="957861" cy="433633"/>
          </a:xfrm>
          <a:prstGeom prst="wedgeRoundRectCallout">
            <a:avLst>
              <a:gd name="adj1" fmla="val -35260"/>
              <a:gd name="adj2" fmla="val 74378"/>
              <a:gd name="adj3" fmla="val 16667"/>
            </a:avLst>
          </a:prstGeom>
          <a:solidFill>
            <a:srgbClr val="273C10"/>
          </a:solidFill>
          <a:ln>
            <a:noFill/>
          </a:ln>
        </p:spPr>
        <p:txBody>
          <a:bodyPr rtlCol="0" anchor="ctr"/>
          <a:lstStyle/>
          <a:p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8024849" y="3755763"/>
                <a:ext cx="13575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849" y="3755763"/>
                <a:ext cx="1357551" cy="400110"/>
              </a:xfrm>
              <a:prstGeom prst="rect">
                <a:avLst/>
              </a:prstGeom>
              <a:blipFill>
                <a:blip r:embed="rId4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6952261" y="4468931"/>
                <a:ext cx="18342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261" y="4468931"/>
                <a:ext cx="1834220" cy="400110"/>
              </a:xfrm>
              <a:prstGeom prst="rect">
                <a:avLst/>
              </a:prstGeom>
              <a:blipFill>
                <a:blip r:embed="rId4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8024076" y="5123132"/>
                <a:ext cx="19768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076" y="5123132"/>
                <a:ext cx="1976888" cy="400110"/>
              </a:xfrm>
              <a:prstGeom prst="rect">
                <a:avLst/>
              </a:prstGeom>
              <a:blipFill>
                <a:blip r:embed="rId4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7112869" y="5435695"/>
                <a:ext cx="15745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869" y="5435695"/>
                <a:ext cx="1574534" cy="400110"/>
              </a:xfrm>
              <a:prstGeom prst="rect">
                <a:avLst/>
              </a:prstGeom>
              <a:blipFill>
                <a:blip r:embed="rId43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7630972" y="4239642"/>
                <a:ext cx="481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972" y="4239642"/>
                <a:ext cx="481394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/>
          <p:cNvCxnSpPr/>
          <p:nvPr/>
        </p:nvCxnSpPr>
        <p:spPr>
          <a:xfrm>
            <a:off x="7846219" y="5895975"/>
            <a:ext cx="130969" cy="95250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F69520-8FB5-A242-9CBC-E25A0BD0A7BF}"/>
              </a:ext>
            </a:extLst>
          </p:cNvPr>
          <p:cNvSpPr txBox="1"/>
          <p:nvPr/>
        </p:nvSpPr>
        <p:spPr>
          <a:xfrm>
            <a:off x="6337738" y="6479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561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75" grpId="0"/>
      <p:bldP spid="98" grpId="0"/>
      <p:bldP spid="99" grpId="0"/>
      <p:bldP spid="101" grpId="0"/>
      <p:bldP spid="102" grpId="0"/>
      <p:bldP spid="103" grpId="0" build="p"/>
      <p:bldP spid="106" grpId="0"/>
      <p:bldP spid="107" grpId="0"/>
      <p:bldP spid="108" grpId="0"/>
      <p:bldP spid="109" grpId="0"/>
      <p:bldP spid="110" grpId="0"/>
      <p:bldP spid="111" grpId="0"/>
      <p:bldP spid="112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/>
      <p:bldP spid="124" grpId="0"/>
      <p:bldP spid="125" grpId="0"/>
      <p:bldP spid="126" grpId="0"/>
      <p:bldP spid="130" grpId="0"/>
      <p:bldP spid="1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2272" y="0"/>
                <a:ext cx="67747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IP – correctness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72" y="0"/>
                <a:ext cx="6774727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9205" y="1189558"/>
                <a:ext cx="1018351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Claim: </a:t>
                </a:r>
                <a:r>
                  <a:rPr lang="en-US" sz="2000" dirty="0"/>
                  <a:t> (1)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〉∈#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  </m:t>
                    </m:r>
                  </m:oMath>
                </a14:m>
                <a:r>
                  <a:rPr lang="en-US" sz="2000" dirty="0"/>
                  <a:t>Pr [ (V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000" dirty="0"/>
                  <a:t> P)  accepts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 ]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(2)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〉∉#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  </m:t>
                    </m:r>
                  </m:oMath>
                </a14:m>
                <a:r>
                  <a:rPr lang="en-US" sz="2000" dirty="0"/>
                  <a:t>for any prover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</m:e>
                    </m:acc>
                  </m:oMath>
                </a14:m>
                <a:r>
                  <a:rPr lang="en-US" sz="2000" dirty="0"/>
                  <a:t>   </a:t>
                </a:r>
                <a:r>
                  <a:rPr lang="en-US" sz="2000" dirty="0" err="1"/>
                  <a:t>Pr</a:t>
                </a:r>
                <a:r>
                  <a:rPr lang="en-US" sz="2000" dirty="0"/>
                  <a:t> [ (V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</m:e>
                    </m:acc>
                  </m:oMath>
                </a14:m>
                <a:r>
                  <a:rPr lang="en-US" sz="2000" dirty="0"/>
                  <a:t>)  accepts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 ]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}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Proof:  (1)  All Verifier checks are correct (with the honest P) so V always accepts (</a:t>
                </a:r>
                <a:r>
                  <a:rPr lang="en-US" sz="2000" dirty="0" err="1"/>
                  <a:t>Pr</a:t>
                </a:r>
                <a:r>
                  <a:rPr lang="en-US" sz="2000" dirty="0"/>
                  <a:t> = 1).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(2) If V accepts then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is correct even though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wrong </a:t>
                </a:r>
              </a:p>
              <a:p>
                <a:r>
                  <a:rPr lang="en-US" dirty="0"/>
                  <a:t>      </a:t>
                </a: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correct at some first stage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05" y="1189558"/>
                <a:ext cx="10183515" cy="1938992"/>
              </a:xfrm>
              <a:prstGeom prst="rect">
                <a:avLst/>
              </a:prstGeom>
              <a:blipFill>
                <a:blip r:embed="rId3"/>
                <a:stretch>
                  <a:fillRect l="-598" t="-24214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Isosceles Triangle 50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727074" y="3279503"/>
            <a:ext cx="1159641" cy="424235"/>
            <a:chOff x="9925050" y="1187323"/>
            <a:chExt cx="903447" cy="46288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0491788" y="1316831"/>
              <a:ext cx="336709" cy="33337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9925050" y="1314126"/>
              <a:ext cx="345378" cy="33608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262492" y="1187323"/>
              <a:ext cx="300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87345" y="3637380"/>
                <a:ext cx="18710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345" y="3637380"/>
                <a:ext cx="1871090" cy="400110"/>
              </a:xfrm>
              <a:prstGeom prst="rect">
                <a:avLst/>
              </a:prstGeom>
              <a:blipFill>
                <a:blip r:embed="rId4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389815" y="2983179"/>
                <a:ext cx="17284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815" y="2983179"/>
                <a:ext cx="1728422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461630" y="3637380"/>
                <a:ext cx="18710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630" y="3637380"/>
                <a:ext cx="1871090" cy="400110"/>
              </a:xfrm>
              <a:prstGeom prst="rect">
                <a:avLst/>
              </a:prstGeom>
              <a:blipFill>
                <a:blip r:embed="rId6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550423" y="3949943"/>
                <a:ext cx="14831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23" y="3949943"/>
                <a:ext cx="1483163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068526" y="2753890"/>
                <a:ext cx="481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526" y="2753890"/>
                <a:ext cx="481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905332" y="3637380"/>
                <a:ext cx="18710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332" y="3637380"/>
                <a:ext cx="1871090" cy="400110"/>
              </a:xfrm>
              <a:prstGeom prst="rect">
                <a:avLst/>
              </a:prstGeom>
              <a:blipFill>
                <a:blip r:embed="rId9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828781" y="3637380"/>
                <a:ext cx="18710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81" y="3637380"/>
                <a:ext cx="1871090" cy="400110"/>
              </a:xfrm>
              <a:prstGeom prst="rect">
                <a:avLst/>
              </a:prstGeom>
              <a:blipFill>
                <a:blip r:embed="rId10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03043" y="5843734"/>
                <a:ext cx="67936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Therefore, for any prover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</m:e>
                    </m:acc>
                  </m:oMath>
                </a14:m>
                <a:r>
                  <a:rPr lang="en-US" sz="2000" dirty="0"/>
                  <a:t>   </a:t>
                </a:r>
                <a:r>
                  <a:rPr lang="en-US" sz="2000" dirty="0" err="1"/>
                  <a:t>Pr</a:t>
                </a:r>
                <a:r>
                  <a:rPr lang="en-US" sz="2000" dirty="0"/>
                  <a:t> [ (V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</m:e>
                    </m:acc>
                  </m:oMath>
                </a14:m>
                <a:r>
                  <a:rPr lang="en-US" sz="2000" dirty="0"/>
                  <a:t>)  accepts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 ]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}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43" y="5843734"/>
                <a:ext cx="6793655" cy="400110"/>
              </a:xfrm>
              <a:prstGeom prst="rect">
                <a:avLst/>
              </a:prstGeom>
              <a:blipFill>
                <a:blip r:embed="rId11"/>
                <a:stretch>
                  <a:fillRect l="-987" t="-118462" r="-7092" b="-18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068526" y="4439501"/>
                <a:ext cx="481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526" y="4439501"/>
                <a:ext cx="48139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H="1">
            <a:off x="5873282" y="3836670"/>
            <a:ext cx="23018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405813" y="4241626"/>
                <a:ext cx="5921621" cy="1442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Pr [agree at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degree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Agreement is necessary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to be correct</a:t>
                </a:r>
              </a:p>
              <a:p>
                <a:r>
                  <a:rPr lang="en-US" sz="2000" dirty="0"/>
                  <a:t>So P is “lucky” at stage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if agreement occurs.</a:t>
                </a:r>
              </a:p>
              <a:p>
                <a:r>
                  <a:rPr lang="en-US" sz="2000" dirty="0" err="1"/>
                  <a:t>Pr</a:t>
                </a:r>
                <a:r>
                  <a:rPr lang="en-US" sz="2000" dirty="0"/>
                  <a:t> [agree at </a:t>
                </a:r>
                <a:r>
                  <a:rPr lang="en-US" sz="2000" u="sng" dirty="0"/>
                  <a:t>some</a:t>
                </a:r>
                <a:r>
                  <a:rPr lang="en-US" sz="2000" dirty="0"/>
                  <a:t> stage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/>
                  <a:t> for large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813" y="4241626"/>
                <a:ext cx="5921621" cy="1442190"/>
              </a:xfrm>
              <a:prstGeom prst="rect">
                <a:avLst/>
              </a:prstGeom>
              <a:blipFill>
                <a:blip r:embed="rId13"/>
                <a:stretch>
                  <a:fillRect l="-1133" t="-45339" b="-66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2191908" y="3983276"/>
            <a:ext cx="1799201" cy="386794"/>
            <a:chOff x="2191908" y="3983276"/>
            <a:chExt cx="1799201" cy="386794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2191908" y="3983276"/>
              <a:ext cx="84567" cy="3667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393156" y="4037490"/>
              <a:ext cx="1597953" cy="3325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8198FE-A798-2F43-9BE7-4BC3C45A474B}"/>
              </a:ext>
            </a:extLst>
          </p:cNvPr>
          <p:cNvSpPr txBox="1"/>
          <p:nvPr/>
        </p:nvSpPr>
        <p:spPr>
          <a:xfrm>
            <a:off x="5849007" y="6463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1985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1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34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C2AC12-1F33-40E8-A27B-E35888F6BD9F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2.xml><?xml version="1.0" encoding="utf-8"?>
<ds:datastoreItem xmlns:ds="http://schemas.openxmlformats.org/officeDocument/2006/customXml" ds:itemID="{7DB27605-F491-40D7-A82C-48D1631134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C8E9ED-7743-46ED-BBEC-774DE49310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112091</TotalTime>
  <Words>1995</Words>
  <Application>Microsoft Macintosh PowerPoint</Application>
  <PresentationFormat>Widescreen</PresentationFormat>
  <Paragraphs>295</Paragraphs>
  <Slides>12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26: coNP and_x0012_ IP </dc:title>
  <dc:subject/>
  <dc:creator>Michael Sipser</dc:creator>
  <cp:keywords/>
  <dc:description/>
  <cp:lastModifiedBy>Microsoft Office User</cp:lastModifiedBy>
  <cp:revision>2529</cp:revision>
  <dcterms:created xsi:type="dcterms:W3CDTF">2020-08-09T18:24:17Z</dcterms:created>
  <dcterms:modified xsi:type="dcterms:W3CDTF">2021-02-15T23:12:24Z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