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9" r:id="rId5"/>
    <p:sldId id="404" r:id="rId6"/>
    <p:sldId id="405" r:id="rId7"/>
    <p:sldId id="406" r:id="rId8"/>
    <p:sldId id="410" r:id="rId9"/>
    <p:sldId id="411" r:id="rId10"/>
    <p:sldId id="412" r:id="rId11"/>
    <p:sldId id="413" r:id="rId12"/>
    <p:sldId id="414" r:id="rId13"/>
    <p:sldId id="3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721" autoAdjust="0"/>
    <p:restoredTop sz="90259" autoAdjust="0"/>
  </p:normalViewPr>
  <p:slideViewPr>
    <p:cSldViewPr snapToGrid="0">
      <p:cViewPr varScale="1">
        <p:scale>
          <a:sx n="90" d="100"/>
          <a:sy n="90" d="100"/>
        </p:scale>
        <p:origin x="216" y="35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2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188C8AD-E3BE-BD45-A163-A5368AAA61A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8CC8384-4920-4248-BE8E-836BF45791D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4041F31-5746-9C40-99FE-D84DB0C2B62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CF41B75-0AD7-DF48-AF0D-91059C7C551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3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227612"/>
                <a:ext cx="6739082" cy="260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400" baseline="0" dirty="0">
                    <a:solidFill>
                      <a:schemeClr val="tx1"/>
                    </a:solidFill>
                  </a:rPr>
                </a:br>
                <a:r>
                  <a:rPr lang="en-US" sz="2000" dirty="0"/>
                  <a:t>- NP-completeness</a:t>
                </a:r>
              </a:p>
              <a:p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prstClr val="white"/>
                            </a:solidFill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prstClr val="white"/>
                            </a:solidFill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 §7.4) 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Cook-Levin 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227612"/>
                <a:ext cx="6739082" cy="2600712"/>
              </a:xfrm>
              <a:prstGeom prst="rect">
                <a:avLst/>
              </a:prstGeom>
              <a:blipFill>
                <a:blip r:embed="rId2"/>
                <a:stretch>
                  <a:fillRect l="-1356" t="-187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68FEDA0-3B91-E547-A994-3C4B669B781E}"/>
              </a:ext>
            </a:extLst>
          </p:cNvPr>
          <p:cNvSpPr txBox="1"/>
          <p:nvPr/>
        </p:nvSpPr>
        <p:spPr>
          <a:xfrm>
            <a:off x="5928852" y="6120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64917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NP-complete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6491780" cy="984885"/>
              </a:xfrm>
              <a:prstGeom prst="rect">
                <a:avLst/>
              </a:prstGeom>
              <a:blipFill>
                <a:blip r:embed="rId3"/>
                <a:stretch>
                  <a:fillRect l="-1502" t="-5556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93598-0D62-D143-A058-71D5511FF856}"/>
              </a:ext>
            </a:extLst>
          </p:cNvPr>
          <p:cNvSpPr txBox="1"/>
          <p:nvPr/>
        </p:nvSpPr>
        <p:spPr>
          <a:xfrm>
            <a:off x="5515897" y="6061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2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5596083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NP-complete</a:t>
                </a:r>
                <a:r>
                  <a:rPr lang="en-US" sz="2400" dirty="0"/>
                  <a:t> if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NP-complete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then 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NP.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5596083" cy="1800493"/>
              </a:xfrm>
              <a:prstGeom prst="rect">
                <a:avLst/>
              </a:prstGeom>
              <a:blipFill>
                <a:blip r:embed="rId2"/>
                <a:stretch>
                  <a:fillRect l="-1743" t="-2712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617" y="3374024"/>
                <a:ext cx="60491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Importance of NP-completeness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1)  Evidence of computational intractability.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2)  Gives a good candidate for proving 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NP.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3374024"/>
                <a:ext cx="6049120" cy="1200329"/>
              </a:xfrm>
              <a:prstGeom prst="rect">
                <a:avLst/>
              </a:prstGeom>
              <a:blipFill>
                <a:blip r:embed="rId3"/>
                <a:stretch>
                  <a:fillRect l="-151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8617" y="4674606"/>
                <a:ext cx="72971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 show some language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NP-complete, </a:t>
                </a:r>
              </a:p>
              <a:p>
                <a:r>
                  <a:rPr lang="en-US" sz="2400" dirty="0"/>
                  <a:t>show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 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4674606"/>
                <a:ext cx="7297176" cy="830997"/>
              </a:xfrm>
              <a:prstGeom prst="rect">
                <a:avLst/>
              </a:prstGeom>
              <a:blipFill>
                <a:blip r:embed="rId4"/>
                <a:stretch>
                  <a:fillRect l="-125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513021" y="5442250"/>
            <a:ext cx="4625361" cy="887085"/>
            <a:chOff x="8592549" y="3472477"/>
            <a:chExt cx="4551008" cy="887085"/>
          </a:xfrm>
        </p:grpSpPr>
        <p:sp>
          <p:nvSpPr>
            <p:cNvPr id="19" name="Freeform 18"/>
            <p:cNvSpPr/>
            <p:nvPr/>
          </p:nvSpPr>
          <p:spPr>
            <a:xfrm>
              <a:off x="8592549" y="3472477"/>
              <a:ext cx="309152" cy="336407"/>
            </a:xfrm>
            <a:custGeom>
              <a:avLst/>
              <a:gdLst>
                <a:gd name="connsiteX0" fmla="*/ 0 w 277402"/>
                <a:gd name="connsiteY0" fmla="*/ 0 h 253240"/>
                <a:gd name="connsiteX1" fmla="*/ 92467 w 277402"/>
                <a:gd name="connsiteY1" fmla="*/ 236305 h 253240"/>
                <a:gd name="connsiteX2" fmla="*/ 277402 w 277402"/>
                <a:gd name="connsiteY2" fmla="*/ 215757 h 253240"/>
                <a:gd name="connsiteX0" fmla="*/ 0 w 309152"/>
                <a:gd name="connsiteY0" fmla="*/ 0 h 342733"/>
                <a:gd name="connsiteX1" fmla="*/ 92467 w 309152"/>
                <a:gd name="connsiteY1" fmla="*/ 236305 h 342733"/>
                <a:gd name="connsiteX2" fmla="*/ 309152 w 309152"/>
                <a:gd name="connsiteY2" fmla="*/ 336407 h 342733"/>
                <a:gd name="connsiteX0" fmla="*/ 0 w 309152"/>
                <a:gd name="connsiteY0" fmla="*/ 0 h 336407"/>
                <a:gd name="connsiteX1" fmla="*/ 92467 w 309152"/>
                <a:gd name="connsiteY1" fmla="*/ 236305 h 336407"/>
                <a:gd name="connsiteX2" fmla="*/ 309152 w 309152"/>
                <a:gd name="connsiteY2" fmla="*/ 336407 h 33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152" h="336407">
                  <a:moveTo>
                    <a:pt x="0" y="0"/>
                  </a:moveTo>
                  <a:cubicBezTo>
                    <a:pt x="23116" y="100173"/>
                    <a:pt x="40942" y="180237"/>
                    <a:pt x="92467" y="236305"/>
                  </a:cubicBezTo>
                  <a:cubicBezTo>
                    <a:pt x="143992" y="292373"/>
                    <a:pt x="169951" y="326561"/>
                    <a:pt x="309152" y="3364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69951" y="3528565"/>
              <a:ext cx="427360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or some other previously shown </a:t>
              </a:r>
              <a:br>
                <a:rPr lang="en-US" sz="2400" dirty="0"/>
              </a:br>
              <a:r>
                <a:rPr lang="en-US" sz="2400" dirty="0"/>
                <a:t>NP-complete language</a:t>
              </a:r>
            </a:p>
          </p:txBody>
        </p:sp>
      </p:grpSp>
      <p:grpSp>
        <p:nvGrpSpPr>
          <p:cNvPr id="69" name="today group"/>
          <p:cNvGrpSpPr/>
          <p:nvPr/>
        </p:nvGrpSpPr>
        <p:grpSpPr>
          <a:xfrm>
            <a:off x="8251582" y="2428031"/>
            <a:ext cx="1227958" cy="750230"/>
            <a:chOff x="8251582" y="2428031"/>
            <a:chExt cx="1227958" cy="750230"/>
          </a:xfrm>
        </p:grpSpPr>
        <p:grpSp>
          <p:nvGrpSpPr>
            <p:cNvPr id="32" name="Group 31"/>
            <p:cNvGrpSpPr/>
            <p:nvPr/>
          </p:nvGrpSpPr>
          <p:grpSpPr>
            <a:xfrm>
              <a:off x="8251582" y="2428031"/>
              <a:ext cx="1014972" cy="750230"/>
              <a:chOff x="8323500" y="2212276"/>
              <a:chExt cx="1014972" cy="7502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624943" y="2212276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323500" y="2603646"/>
                <a:ext cx="394505" cy="35886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9085035" y="2819401"/>
              <a:ext cx="394505" cy="35886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440008" y="5767958"/>
            <a:ext cx="2130026" cy="627169"/>
            <a:chOff x="7440008" y="5767958"/>
            <a:chExt cx="2130026" cy="627169"/>
          </a:xfrm>
        </p:grpSpPr>
        <p:sp>
          <p:nvSpPr>
            <p:cNvPr id="50" name="Rectangle 49"/>
            <p:cNvSpPr/>
            <p:nvPr/>
          </p:nvSpPr>
          <p:spPr>
            <a:xfrm>
              <a:off x="7440008" y="5853445"/>
              <a:ext cx="7152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Or:  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049349" y="5767958"/>
              <a:ext cx="1520685" cy="627169"/>
              <a:chOff x="7337078" y="5660194"/>
              <a:chExt cx="1520685" cy="627169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7337078" y="5660194"/>
                <a:ext cx="1520685" cy="627169"/>
              </a:xfrm>
              <a:prstGeom prst="roundRect">
                <a:avLst>
                  <a:gd name="adj" fmla="val 35768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74453" y="5776458"/>
                <a:ext cx="8595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 = NP</a:t>
                </a:r>
              </a:p>
            </p:txBody>
          </p:sp>
        </p:grpSp>
      </p:grpSp>
      <p:grpSp>
        <p:nvGrpSpPr>
          <p:cNvPr id="70" name="previously group"/>
          <p:cNvGrpSpPr/>
          <p:nvPr/>
        </p:nvGrpSpPr>
        <p:grpSpPr>
          <a:xfrm>
            <a:off x="8857763" y="2819401"/>
            <a:ext cx="1573738" cy="1092701"/>
            <a:chOff x="8857763" y="2819401"/>
            <a:chExt cx="1573738" cy="1092701"/>
          </a:xfrm>
        </p:grpSpPr>
        <p:sp>
          <p:nvSpPr>
            <p:cNvPr id="23" name="Today"/>
            <p:cNvSpPr/>
            <p:nvPr/>
          </p:nvSpPr>
          <p:spPr>
            <a:xfrm>
              <a:off x="8857763" y="3216946"/>
              <a:ext cx="11455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previously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0036996" y="2819401"/>
              <a:ext cx="394505" cy="358860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036996" y="3553242"/>
              <a:ext cx="394505" cy="358860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NP and previous languages"/>
          <p:cNvGrpSpPr/>
          <p:nvPr/>
        </p:nvGrpSpPr>
        <p:grpSpPr>
          <a:xfrm>
            <a:off x="6138382" y="2442279"/>
            <a:ext cx="6115340" cy="1802799"/>
            <a:chOff x="6138382" y="2442279"/>
            <a:chExt cx="6115340" cy="1802799"/>
          </a:xfrm>
        </p:grpSpPr>
        <p:grpSp>
          <p:nvGrpSpPr>
            <p:cNvPr id="29" name="NP and lines"/>
            <p:cNvGrpSpPr/>
            <p:nvPr/>
          </p:nvGrpSpPr>
          <p:grpSpPr>
            <a:xfrm>
              <a:off x="6138382" y="2442279"/>
              <a:ext cx="5314702" cy="1079500"/>
              <a:chOff x="6210300" y="2226524"/>
              <a:chExt cx="5314702" cy="10795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8208453" y="2581608"/>
                    <a:ext cx="33165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𝐶𝐿𝐼𝑄𝑈𝐸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8453" y="2581608"/>
                    <a:ext cx="331654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6210300" y="2226524"/>
                <a:ext cx="1998153" cy="1079500"/>
                <a:chOff x="6210300" y="2226524"/>
                <a:chExt cx="1998153" cy="10795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6210300" y="2226524"/>
                  <a:ext cx="1243444" cy="10795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6379654" y="2396942"/>
                  <a:ext cx="4828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NP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294652" y="2438928"/>
                  <a:ext cx="913801" cy="29559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7228159" y="2745218"/>
                  <a:ext cx="980294" cy="1153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7158800" y="2804374"/>
                  <a:ext cx="1049653" cy="38148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228159" y="2775799"/>
                  <a:ext cx="980294" cy="2145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0003269" y="3148637"/>
                  <a:ext cx="19409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𝑆𝑈𝐵𝑆𝐸𝑇</m:t>
                      </m:r>
                    </m:oMath>
                  </a14:m>
                  <a:r>
                    <a:rPr lang="en-US" sz="2000" b="1" i="0" dirty="0">
                      <a:latin typeface="+mj-lt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𝑆𝑈𝑀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269" y="3148637"/>
                  <a:ext cx="1940981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10003269" y="3542770"/>
                  <a:ext cx="1704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269" y="3542770"/>
                  <a:ext cx="17045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10390455" y="3875746"/>
                  <a:ext cx="1863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𝑈𝐻𝐴𝑀𝑃𝐴𝑇𝐻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55" y="3875746"/>
                  <a:ext cx="18632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P, NP, NP-complete"/>
          <p:cNvGrpSpPr/>
          <p:nvPr/>
        </p:nvGrpSpPr>
        <p:grpSpPr>
          <a:xfrm>
            <a:off x="6755767" y="4341889"/>
            <a:ext cx="4107851" cy="1254608"/>
            <a:chOff x="6755767" y="4341889"/>
            <a:chExt cx="4107851" cy="1254608"/>
          </a:xfrm>
        </p:grpSpPr>
        <p:sp>
          <p:nvSpPr>
            <p:cNvPr id="36" name="Rounded Rectangle 35"/>
            <p:cNvSpPr/>
            <p:nvPr/>
          </p:nvSpPr>
          <p:spPr>
            <a:xfrm>
              <a:off x="6755767" y="4697693"/>
              <a:ext cx="4107851" cy="898804"/>
            </a:xfrm>
            <a:prstGeom prst="roundRect">
              <a:avLst>
                <a:gd name="adj" fmla="val 3576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12473" y="4341889"/>
              <a:ext cx="4828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NP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085034" y="4697693"/>
              <a:ext cx="1778584" cy="898804"/>
            </a:xfrm>
            <a:prstGeom prst="roundRect">
              <a:avLst>
                <a:gd name="adj" fmla="val 3576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66496" y="4995807"/>
              <a:ext cx="15409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NP-complete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755768" y="4697693"/>
              <a:ext cx="1248055" cy="898804"/>
            </a:xfrm>
            <a:prstGeom prst="roundRect">
              <a:avLst>
                <a:gd name="adj" fmla="val 3576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20937" y="496633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</p:grpSp>
      <p:grpSp>
        <p:nvGrpSpPr>
          <p:cNvPr id="71" name="recitation group"/>
          <p:cNvGrpSpPr/>
          <p:nvPr/>
        </p:nvGrpSpPr>
        <p:grpSpPr>
          <a:xfrm>
            <a:off x="8854255" y="3200299"/>
            <a:ext cx="1979974" cy="1044779"/>
            <a:chOff x="8857763" y="3200299"/>
            <a:chExt cx="1979974" cy="1044779"/>
          </a:xfrm>
        </p:grpSpPr>
        <p:sp>
          <p:nvSpPr>
            <p:cNvPr id="28" name="Oval 27"/>
            <p:cNvSpPr/>
            <p:nvPr/>
          </p:nvSpPr>
          <p:spPr>
            <a:xfrm>
              <a:off x="10036996" y="3200299"/>
              <a:ext cx="394505" cy="3588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0443232" y="3886218"/>
              <a:ext cx="394505" cy="3588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oday"/>
            <p:cNvSpPr/>
            <p:nvPr/>
          </p:nvSpPr>
          <p:spPr>
            <a:xfrm>
              <a:off x="8857763" y="3575409"/>
              <a:ext cx="1084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recitation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09789" y="3180272"/>
            <a:ext cx="2587560" cy="1724262"/>
            <a:chOff x="8909789" y="3180272"/>
            <a:chExt cx="2587560" cy="172426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8909789" y="3180272"/>
              <a:ext cx="509237" cy="169474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9656528" y="3210870"/>
              <a:ext cx="54565" cy="1639284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9866929" y="3188733"/>
              <a:ext cx="819633" cy="165108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0105343" y="3559159"/>
              <a:ext cx="946033" cy="130269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0324992" y="3838320"/>
              <a:ext cx="813738" cy="103394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0549142" y="4237926"/>
              <a:ext cx="948207" cy="66660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16.1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66319" y="2333576"/>
            <a:ext cx="6037429" cy="4303707"/>
            <a:chOff x="6069724" y="2333576"/>
            <a:chExt cx="6037429" cy="4303707"/>
          </a:xfrm>
        </p:grpSpPr>
        <p:sp>
          <p:nvSpPr>
            <p:cNvPr id="4" name="Rectangle 3"/>
            <p:cNvSpPr/>
            <p:nvPr/>
          </p:nvSpPr>
          <p:spPr>
            <a:xfrm>
              <a:off x="7614745" y="6187966"/>
              <a:ext cx="2175641" cy="449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69724" y="2333576"/>
                  <a:ext cx="6037429" cy="39479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16.1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The big sigma notation means summing over some set.</a:t>
                  </a: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=1+2+⋯+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The big AND (or OR) notation has a similar meaning.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For example, if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000" dirty="0"/>
                    <a:t> are two strings of length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/>
                    <a:t>, when does the following hold?</a:t>
                  </a: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⋀"/>
                                <m:sup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buFontTx/>
                    <a:buAutoNum type="alphaLcParenBoth"/>
                  </a:pPr>
                  <a:r>
                    <a:rPr lang="en-US" sz="2000" dirty="0"/>
                    <a:t>Whenever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/>
                    <a:t> agree on some symbol.</a:t>
                  </a:r>
                </a:p>
                <a:p>
                  <a:pPr marL="457200" indent="-457200">
                    <a:buFontTx/>
                    <a:buAutoNum type="alphaLcParenBoth"/>
                  </a:pPr>
                  <a:r>
                    <a:rPr lang="en-US" sz="2000" dirty="0"/>
                    <a:t>Whenever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/>
                    <a:t>. </a:t>
                  </a:r>
                  <a:endParaRPr 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24" y="2333576"/>
                  <a:ext cx="6037429" cy="3947940"/>
                </a:xfrm>
                <a:prstGeom prst="rect">
                  <a:avLst/>
                </a:prstGeom>
                <a:blipFill>
                  <a:blip r:embed="rId9"/>
                  <a:stretch>
                    <a:fillRect l="-1204" t="-766" b="-1531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DD783B7-595E-724E-A521-A8A78DE18BCD}"/>
              </a:ext>
            </a:extLst>
          </p:cNvPr>
          <p:cNvSpPr txBox="1"/>
          <p:nvPr/>
        </p:nvSpPr>
        <p:spPr>
          <a:xfrm>
            <a:off x="4925961" y="6415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22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Cook-Levin Theorem (idea)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9014640" cy="401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  <a:p>
                <a:pPr lvl="0"/>
                <a:r>
                  <a:rPr lang="en-US" sz="2400" dirty="0"/>
                  <a:t>Proof:  1)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/>
                  <a:t>  (done)</a:t>
                </a:r>
              </a:p>
              <a:p>
                <a:pPr lvl="0"/>
                <a:r>
                  <a:rPr lang="en-US" sz="2400" dirty="0"/>
                  <a:t>             2)  Show that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/>
                  <a:t>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0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/>
                  <a:t> be decided by NTM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.  </a:t>
                </a:r>
              </a:p>
              <a:p>
                <a:pPr lvl="0"/>
                <a:r>
                  <a:rPr lang="en-US" sz="2400" dirty="0"/>
                  <a:t>Give a polynomial-time reduction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mapping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 lvl="0"/>
                <a:r>
                  <a:rPr lang="en-US" sz="2400" b="0" dirty="0"/>
                  <a:t>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en-US" sz="2400" dirty="0"/>
                  <a:t>formulas</a:t>
                </a:r>
              </a:p>
              <a:p>
                <a:pPr lvl="0"/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 〈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400" dirty="0"/>
              </a:p>
              <a:p>
                <a:pPr lvl="0"/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iff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 is satisfiable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dirty="0"/>
                  <a:t>Idea: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 simulates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   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to “say”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0"/>
                <a:r>
                  <a:rPr lang="en-US" sz="2400" dirty="0"/>
                  <a:t>Satisfying assignment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is a computation history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9014640" cy="4010970"/>
              </a:xfrm>
              <a:prstGeom prst="rect">
                <a:avLst/>
              </a:prstGeom>
              <a:blipFill>
                <a:blip r:embed="rId3"/>
                <a:stretch>
                  <a:fillRect l="-1082" t="-1216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268C0-BAB2-3B44-955F-5DF28862E9F1}"/>
              </a:ext>
            </a:extLst>
          </p:cNvPr>
          <p:cNvSpPr txBox="1"/>
          <p:nvPr/>
        </p:nvSpPr>
        <p:spPr>
          <a:xfrm>
            <a:off x="4999703" y="629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36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Tableau for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690" y="1617154"/>
                <a:ext cx="9169388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200"/>
                  </a:spcBef>
                </a:pPr>
                <a:r>
                  <a:rPr lang="en-US" sz="2400" dirty="0"/>
                  <a:t>Defn:  An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(accepting) tableau</a:t>
                </a:r>
                <a:r>
                  <a:rPr lang="en-US" sz="2400" dirty="0"/>
                  <a:t> for NTM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table representing an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history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an accepting branch of the nondeterministic computation.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0" y="1617154"/>
                <a:ext cx="9169388" cy="1206869"/>
              </a:xfrm>
              <a:prstGeom prst="rect">
                <a:avLst/>
              </a:prstGeom>
              <a:blipFill>
                <a:blip r:embed="rId4"/>
                <a:stretch>
                  <a:fillRect l="-997" t="-3535" r="-997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203449"/>
                  </p:ext>
                </p:extLst>
              </p:nvPr>
            </p:nvGraphicFramePr>
            <p:xfrm>
              <a:off x="1049813" y="346491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33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a</a:t>
                          </a:r>
                          <a:endParaRPr 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8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203449"/>
                  </p:ext>
                </p:extLst>
              </p:nvPr>
            </p:nvGraphicFramePr>
            <p:xfrm>
              <a:off x="1049813" y="346491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1667" r="-7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67" t="-1667" r="-6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67" t="-1667" r="-5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683" t="-1667" r="-604" b="-6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a</a:t>
                          </a:r>
                          <a:endParaRPr 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67" t="-101667" r="-6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67" t="-101667" r="-5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683" t="-101667" r="-604" b="-5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683" t="-653333" r="-6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167670" y="3420219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baseline="30000" dirty="0"/>
              <a:t>˽    </a:t>
            </a:r>
            <a:r>
              <a:rPr lang="en-US" sz="3200" baseline="30000" dirty="0"/>
              <a:t>… </a:t>
            </a:r>
            <a:r>
              <a:rPr lang="en-US" sz="2400" dirty="0"/>
              <a:t> </a:t>
            </a:r>
            <a:r>
              <a:rPr lang="en-US" sz="2400" baseline="30000" dirty="0"/>
              <a:t>˽</a:t>
            </a:r>
            <a:r>
              <a:rPr lang="en-US" sz="2400" dirty="0"/>
              <a:t>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49813" y="2949610"/>
            <a:ext cx="3108960" cy="405624"/>
            <a:chOff x="1278413" y="2949610"/>
            <a:chExt cx="3108960" cy="40562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278413" y="3152422"/>
              <a:ext cx="310896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525632" y="3464911"/>
            <a:ext cx="524181" cy="2743200"/>
            <a:chOff x="754232" y="3464911"/>
            <a:chExt cx="524181" cy="2743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62025" y="3464911"/>
              <a:ext cx="1" cy="27432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5475" y="3466385"/>
                <a:ext cx="328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dirty="0"/>
                  <a:t>Start configuration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75" y="3466385"/>
                <a:ext cx="328263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45475" y="5838779"/>
                <a:ext cx="2658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dirty="0"/>
                  <a:t>Accepting configuration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75" y="5838779"/>
                <a:ext cx="2658164" cy="369332"/>
              </a:xfrm>
              <a:prstGeom prst="rect">
                <a:avLst/>
              </a:prstGeom>
              <a:blipFill>
                <a:blip r:embed="rId9"/>
                <a:stretch>
                  <a:fillRect t="-10000" r="-18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56522" y="4054792"/>
                <a:ext cx="4383508" cy="1363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Construct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to “say”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522" y="4054792"/>
                <a:ext cx="4383508" cy="1363643"/>
              </a:xfrm>
              <a:prstGeom prst="rect">
                <a:avLst/>
              </a:prstGeom>
              <a:blipFill>
                <a:blip r:embed="rId10"/>
                <a:stretch>
                  <a:fillRect l="-1391" t="-1786" r="-695"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113983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1645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3899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55551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512551" y="4367281"/>
                <a:ext cx="349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51" y="4367281"/>
                <a:ext cx="3497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Isosceles Triangle 2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7FE83-58EC-2147-8217-F8F5F7EB3829}"/>
              </a:ext>
            </a:extLst>
          </p:cNvPr>
          <p:cNvSpPr txBox="1"/>
          <p:nvPr/>
        </p:nvSpPr>
        <p:spPr>
          <a:xfrm>
            <a:off x="5442155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15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uiExpand="1" build="p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 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cell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blipFill>
                <a:blip r:embed="rId3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33271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33271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2273" r="-76136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273" r="-64444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2273" r="-559091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2273" r="-820" b="-6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 smtClean="0"/>
                            <a:t>  </a:t>
                          </a:r>
                          <a:r>
                            <a:rPr lang="en-US" sz="1300" dirty="0" smtClean="0"/>
                            <a:t>a</a:t>
                          </a:r>
                          <a:endParaRPr lang="en-US" sz="13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64444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100000" r="-55909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100000" r="-820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656818" r="-820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2114019" y="13818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4085" y="4609028"/>
                <a:ext cx="4208011" cy="1224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variables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 means cell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contains</a:t>
                </a:r>
                <a:r>
                  <a:rPr lang="en-US" sz="2000" cap="small" dirty="0"/>
                  <a:t>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cap="small" dirty="0"/>
                  <a:t>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5" y="4609028"/>
                <a:ext cx="4208011" cy="1224438"/>
              </a:xfrm>
              <a:prstGeom prst="rect">
                <a:avLst/>
              </a:prstGeom>
              <a:blipFill>
                <a:blip r:embed="rId5"/>
                <a:stretch>
                  <a:fillRect l="-1447" t="-1990" r="-724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7068" y="3526564"/>
                <a:ext cx="21193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Cell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can contain </a:t>
                </a:r>
                <a:br>
                  <a:rPr lang="en-US" dirty="0"/>
                </a:br>
                <a:r>
                  <a:rPr lang="en-US" dirty="0"/>
                  <a:t>any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68" y="3526564"/>
                <a:ext cx="2119363" cy="646331"/>
              </a:xfrm>
              <a:prstGeom prst="rect">
                <a:avLst/>
              </a:prstGeom>
              <a:blipFill>
                <a:blip r:embed="rId6"/>
                <a:stretch>
                  <a:fillRect l="-229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16778" y="2597886"/>
                <a:ext cx="4383508" cy="81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78" y="2597886"/>
                <a:ext cx="4383508" cy="811632"/>
              </a:xfrm>
              <a:prstGeom prst="rect">
                <a:avLst/>
              </a:prstGeom>
              <a:blipFill>
                <a:blip r:embed="rId7"/>
                <a:stretch>
                  <a:fillRect l="-556" t="-3008" r="-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Small cell"/>
          <p:cNvGrpSpPr/>
          <p:nvPr/>
        </p:nvGrpSpPr>
        <p:grpSpPr>
          <a:xfrm>
            <a:off x="1807370" y="2306269"/>
            <a:ext cx="497680" cy="511032"/>
            <a:chOff x="1245395" y="5233988"/>
            <a:chExt cx="497680" cy="5110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345407" y="5257800"/>
              <a:ext cx="0" cy="4500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621614" y="5233988"/>
              <a:ext cx="1" cy="51103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262063" y="5336090"/>
              <a:ext cx="481012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245395" y="5612315"/>
              <a:ext cx="476899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ig cell"/>
          <p:cNvGrpSpPr/>
          <p:nvPr/>
        </p:nvGrpSpPr>
        <p:grpSpPr>
          <a:xfrm>
            <a:off x="3683128" y="1193529"/>
            <a:ext cx="3036257" cy="3285644"/>
            <a:chOff x="1245395" y="5233988"/>
            <a:chExt cx="497680" cy="511032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345407" y="5257800"/>
              <a:ext cx="0" cy="450056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21614" y="5233988"/>
              <a:ext cx="1" cy="51103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262063" y="5336090"/>
              <a:ext cx="48101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245395" y="5612315"/>
              <a:ext cx="47689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Rays"/>
          <p:cNvGrpSpPr/>
          <p:nvPr/>
        </p:nvGrpSpPr>
        <p:grpSpPr>
          <a:xfrm>
            <a:off x="2575045" y="1873799"/>
            <a:ext cx="985899" cy="1710078"/>
            <a:chOff x="2575045" y="1873799"/>
            <a:chExt cx="985899" cy="1710078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580188" y="1873799"/>
              <a:ext cx="980756" cy="47533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575045" y="2811667"/>
              <a:ext cx="980756" cy="77221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i and j"/>
          <p:cNvGrpSpPr/>
          <p:nvPr/>
        </p:nvGrpSpPr>
        <p:grpSpPr>
          <a:xfrm>
            <a:off x="222293" y="1024814"/>
            <a:ext cx="2028839" cy="1693649"/>
            <a:chOff x="222293" y="1024814"/>
            <a:chExt cx="2028839" cy="1693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26235" y="1024814"/>
                  <a:ext cx="3248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235" y="1024814"/>
                  <a:ext cx="32489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22293" y="2349131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93" y="2349131"/>
                  <a:ext cx="3186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293283" y="1873799"/>
                <a:ext cx="492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83" y="1873799"/>
                <a:ext cx="49250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4422783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47624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66032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4441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53358" y="3078924"/>
                <a:ext cx="4001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358" y="3078924"/>
                <a:ext cx="40017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749247" y="3308316"/>
                <a:ext cx="3786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47" y="3308316"/>
                <a:ext cx="3786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167656" y="3308316"/>
                <a:ext cx="3786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56" y="3308316"/>
                <a:ext cx="3786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583840" y="3308316"/>
                <a:ext cx="3786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40" y="3308316"/>
                <a:ext cx="3786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354057" y="308233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82096" y="30823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02605" y="2343189"/>
            <a:ext cx="340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01877" y="2297022"/>
            <a:ext cx="293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865295" y="2357120"/>
                <a:ext cx="3984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95" y="2357120"/>
                <a:ext cx="398497" cy="307777"/>
              </a:xfrm>
              <a:prstGeom prst="rect">
                <a:avLst/>
              </a:prstGeom>
              <a:blipFill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4819803" y="1939411"/>
            <a:ext cx="627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754440" y="1546991"/>
            <a:ext cx="707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aseline="30000" dirty="0"/>
              <a:t>˽</a:t>
            </a:r>
            <a:endParaRPr lang="en-US" sz="1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549199" y="1838768"/>
                <a:ext cx="12998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99" y="1838768"/>
                <a:ext cx="1299843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4423352" y="3391641"/>
            <a:ext cx="138739" cy="148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988945" y="3016619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910593" y="2343188"/>
            <a:ext cx="28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912888" y="2297022"/>
            <a:ext cx="293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865295" y="2363062"/>
                <a:ext cx="3984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95" y="2363062"/>
                <a:ext cx="398497" cy="307777"/>
              </a:xfrm>
              <a:prstGeom prst="rect">
                <a:avLst/>
              </a:prstGeom>
              <a:blipFill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4785344" y="1877855"/>
            <a:ext cx="6767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759418" y="1537034"/>
            <a:ext cx="707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aseline="30000" dirty="0"/>
              <a:t>˽</a:t>
            </a:r>
            <a:endParaRPr lang="en-US" sz="1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549198" y="1825084"/>
                <a:ext cx="12998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98" y="1825084"/>
                <a:ext cx="1299843" cy="12003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5065494" y="3391641"/>
            <a:ext cx="138739" cy="148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485776" y="3391641"/>
            <a:ext cx="138739" cy="148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4315127" y="3721613"/>
            <a:ext cx="1767984" cy="461142"/>
            <a:chOff x="4315127" y="3721613"/>
            <a:chExt cx="1767984" cy="461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315127" y="3857666"/>
                  <a:ext cx="1767984" cy="3250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lights represent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27" y="3857666"/>
                  <a:ext cx="1767984" cy="325089"/>
                </a:xfrm>
                <a:prstGeom prst="rect">
                  <a:avLst/>
                </a:prstGeom>
                <a:blipFill>
                  <a:blip r:embed="rId16"/>
                  <a:stretch>
                    <a:fillRect l="-1034" t="-1887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ight Brace 82"/>
            <p:cNvSpPr/>
            <p:nvPr/>
          </p:nvSpPr>
          <p:spPr>
            <a:xfrm rot="5400000">
              <a:off x="5085037" y="3071105"/>
              <a:ext cx="113496" cy="1414512"/>
            </a:xfrm>
            <a:prstGeom prst="rightBrace">
              <a:avLst>
                <a:gd name="adj1" fmla="val 30725"/>
                <a:gd name="adj2" fmla="val 4887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382443" y="4078794"/>
                <a:ext cx="1077859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 dirty="0"/>
                          <m:t>a</m:t>
                        </m:r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= </a:t>
                </a:r>
                <a:r>
                  <a:rPr lang="en-US" sz="1400" cap="small" dirty="0"/>
                  <a:t>True </a:t>
                </a: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43" y="4078794"/>
                <a:ext cx="1077859" cy="325089"/>
              </a:xfrm>
              <a:prstGeom prst="rect">
                <a:avLst/>
              </a:prstGeom>
              <a:blipFill>
                <a:blip r:embed="rId17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363890" y="4078794"/>
                <a:ext cx="1100238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 baseline="30000" dirty="0"/>
                          <m:t>˽</m:t>
                        </m:r>
                      </m:sub>
                    </m:sSub>
                  </m:oMath>
                </a14:m>
                <a:r>
                  <a:rPr lang="en-US" sz="1400" dirty="0"/>
                  <a:t>  = </a:t>
                </a:r>
                <a:r>
                  <a:rPr lang="en-US" sz="1400" cap="small" dirty="0"/>
                  <a:t>True </a:t>
                </a: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90" y="4078794"/>
                <a:ext cx="1100238" cy="325089"/>
              </a:xfrm>
              <a:prstGeom prst="rect">
                <a:avLst/>
              </a:prstGeom>
              <a:blipFill>
                <a:blip r:embed="rId18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4354057" y="4078794"/>
                <a:ext cx="1102161" cy="326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= </a:t>
                </a:r>
                <a:r>
                  <a:rPr lang="en-US" sz="1400" cap="small" dirty="0"/>
                  <a:t>True </a:t>
                </a: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057" y="4078794"/>
                <a:ext cx="1102161" cy="326564"/>
              </a:xfrm>
              <a:prstGeom prst="rect">
                <a:avLst/>
              </a:prstGeom>
              <a:blipFill>
                <a:blip r:embed="rId19"/>
                <a:stretch>
                  <a:fillRect t="-185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7416778" y="3544671"/>
                <a:ext cx="4594591" cy="732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“says” exactly one light is on per cell</a:t>
                </a:r>
              </a:p>
              <a:p>
                <a:r>
                  <a:rPr lang="en-US" sz="2000" dirty="0"/>
                  <a:t>i.e., exactly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cap="small" dirty="0"/>
                  <a:t> . </a:t>
                </a:r>
                <a:endParaRPr lang="en-US" sz="20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78" y="3544671"/>
                <a:ext cx="4594591" cy="732573"/>
              </a:xfrm>
              <a:prstGeom prst="rect">
                <a:avLst/>
              </a:prstGeom>
              <a:blipFill>
                <a:blip r:embed="rId20"/>
                <a:stretch>
                  <a:fillRect l="-1461" t="-4132" r="-531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6465682" y="4294324"/>
            <a:ext cx="5487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In every cell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2D050"/>
                </a:solidFill>
              </a:rPr>
              <a:t>at least one light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6565"/>
                </a:solidFill>
              </a:rPr>
              <a:t>at most one light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465682" y="4655108"/>
                <a:ext cx="3318577" cy="428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∨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∨⋯∨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682" y="4655108"/>
                <a:ext cx="3318577" cy="428131"/>
              </a:xfrm>
              <a:prstGeom prst="rect">
                <a:avLst/>
              </a:prstGeom>
              <a:blipFill>
                <a:blip r:embed="rId21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6516404" y="5305656"/>
                <a:ext cx="5412507" cy="96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phant>
                                <m:phantPr>
                                  <m:show m:val="off"/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nary>
                                    <m:naryPr>
                                      <m:chr m:val="⋁"/>
                                      <m:supHide m:val="on"/>
                                      <m:ctrlP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∧   </m:t>
                                  </m:r>
                                  <m:nary>
                                    <m:naryPr>
                                      <m:chr m:val="⋀"/>
                                      <m:supHide m:val="on"/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∪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den>
                                      </m:f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2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000" i="1" dirty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∧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</m:sSub>
                                            </m:e>
                                          </m:bar>
                                          <m:r>
                                            <a:rPr lang="en-US" sz="20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phant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B0F0"/>
                                  </a:solidFill>
                                </a:rPr>
                                <m:t> 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04" y="5305656"/>
                <a:ext cx="5412507" cy="9614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9138621" y="5315503"/>
                <a:ext cx="2639312" cy="96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solidFill>
                                <a:srgbClr val="FF656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b="0" i="1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b>
                        <m:sup/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dirty="0">
                                      <a:solidFill>
                                        <a:srgbClr val="FF65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6565"/>
                                      </a:solidFill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sz="200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6565"/>
                              </a:solidFill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621" y="5315503"/>
                <a:ext cx="2639312" cy="9614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33227" y="5399772"/>
                <a:ext cx="5196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27" y="5399772"/>
                <a:ext cx="519693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43371" y="5491993"/>
                <a:ext cx="11245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sz="2400" baseline="-25000" dirty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71" y="5491993"/>
                <a:ext cx="1124539" cy="461665"/>
              </a:xfrm>
              <a:prstGeom prst="rect">
                <a:avLst/>
              </a:prstGeom>
              <a:blipFill>
                <a:blip r:embed="rId25"/>
                <a:stretch>
                  <a:fillRect l="-108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379975" y="3081891"/>
            <a:ext cx="1552575" cy="501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653118" y="5042705"/>
            <a:ext cx="3005232" cy="1153214"/>
            <a:chOff x="6653118" y="5042705"/>
            <a:chExt cx="3005232" cy="1153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7569188" y="5324847"/>
                  <a:ext cx="1419491" cy="871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supHide m:val="on"/>
                            <m:ctrlPr>
                              <a:rPr lang="en-US" sz="2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188" y="5324847"/>
                  <a:ext cx="1419491" cy="87107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Brace 11"/>
            <p:cNvSpPr/>
            <p:nvPr/>
          </p:nvSpPr>
          <p:spPr>
            <a:xfrm rot="5400000">
              <a:off x="8003991" y="3691832"/>
              <a:ext cx="303486" cy="3005232"/>
            </a:xfrm>
            <a:prstGeom prst="rightBrace">
              <a:avLst>
                <a:gd name="adj1" fmla="val 36580"/>
                <a:gd name="adj2" fmla="val 55599"/>
              </a:avLst>
            </a:prstGeom>
            <a:ln w="9525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16.2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72329" y="2588039"/>
            <a:ext cx="6360593" cy="3688881"/>
            <a:chOff x="5592360" y="2588039"/>
            <a:chExt cx="6360593" cy="3688881"/>
          </a:xfrm>
        </p:grpSpPr>
        <p:sp>
          <p:nvSpPr>
            <p:cNvPr id="3" name="Rectangle 2"/>
            <p:cNvSpPr/>
            <p:nvPr/>
          </p:nvSpPr>
          <p:spPr>
            <a:xfrm>
              <a:off x="7347714" y="2588039"/>
              <a:ext cx="4605239" cy="644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92360" y="4338498"/>
              <a:ext cx="6237546" cy="1938422"/>
            </a:xfrm>
            <a:custGeom>
              <a:avLst/>
              <a:gdLst>
                <a:gd name="connsiteX0" fmla="*/ 0 w 5257379"/>
                <a:gd name="connsiteY0" fmla="*/ 0 h 1851027"/>
                <a:gd name="connsiteX1" fmla="*/ 5257379 w 5257379"/>
                <a:gd name="connsiteY1" fmla="*/ 0 h 1851027"/>
                <a:gd name="connsiteX2" fmla="*/ 5257379 w 5257379"/>
                <a:gd name="connsiteY2" fmla="*/ 1851027 h 1851027"/>
                <a:gd name="connsiteX3" fmla="*/ 0 w 5257379"/>
                <a:gd name="connsiteY3" fmla="*/ 1851027 h 1851027"/>
                <a:gd name="connsiteX4" fmla="*/ 0 w 5257379"/>
                <a:gd name="connsiteY4" fmla="*/ 0 h 1851027"/>
                <a:gd name="connsiteX0" fmla="*/ 685800 w 5943179"/>
                <a:gd name="connsiteY0" fmla="*/ 0 h 1851027"/>
                <a:gd name="connsiteX1" fmla="*/ 5943179 w 5943179"/>
                <a:gd name="connsiteY1" fmla="*/ 0 h 1851027"/>
                <a:gd name="connsiteX2" fmla="*/ 5943179 w 5943179"/>
                <a:gd name="connsiteY2" fmla="*/ 1851027 h 1851027"/>
                <a:gd name="connsiteX3" fmla="*/ 0 w 5943179"/>
                <a:gd name="connsiteY3" fmla="*/ 1851027 h 1851027"/>
                <a:gd name="connsiteX4" fmla="*/ 685800 w 5943179"/>
                <a:gd name="connsiteY4" fmla="*/ 0 h 185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3179" h="1851027">
                  <a:moveTo>
                    <a:pt x="685800" y="0"/>
                  </a:moveTo>
                  <a:lnTo>
                    <a:pt x="5943179" y="0"/>
                  </a:lnTo>
                  <a:lnTo>
                    <a:pt x="5943179" y="1851027"/>
                  </a:lnTo>
                  <a:lnTo>
                    <a:pt x="0" y="18510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86793" y="3025413"/>
                  <a:ext cx="4343113" cy="271747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16.2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How many variables 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have?</a:t>
                  </a:r>
                  <a:br>
                    <a:rPr lang="en-US" sz="2000" dirty="0">
                      <a:solidFill>
                        <a:schemeClr val="tx1"/>
                      </a:solidFill>
                    </a:rPr>
                  </a:br>
                  <a:r>
                    <a:rPr lang="en-US" sz="2000" dirty="0">
                      <a:solidFill>
                        <a:schemeClr val="tx1"/>
                      </a:solidFill>
                    </a:rPr>
                    <a:t>Recall that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793" y="3025413"/>
                  <a:ext cx="4343113" cy="2717475"/>
                </a:xfrm>
                <a:prstGeom prst="rect">
                  <a:avLst/>
                </a:prstGeom>
                <a:blipFill>
                  <a:blip r:embed="rId27"/>
                  <a:stretch>
                    <a:fillRect l="-1669" t="-1106" b="-2655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7C40E5-61FA-4042-9A4D-C5049D836637}"/>
              </a:ext>
            </a:extLst>
          </p:cNvPr>
          <p:cNvSpPr txBox="1"/>
          <p:nvPr/>
        </p:nvSpPr>
        <p:spPr>
          <a:xfrm>
            <a:off x="5412658" y="629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4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uiExpand="1" build="p"/>
      <p:bldP spid="17" grpId="0"/>
      <p:bldP spid="18" grpId="0"/>
      <p:bldP spid="50" grpId="0"/>
      <p:bldP spid="65" grpId="0"/>
      <p:bldP spid="65" grpId="1"/>
      <p:bldP spid="66" grpId="0"/>
      <p:bldP spid="66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 animBg="1"/>
      <p:bldP spid="72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 animBg="1"/>
      <p:bldP spid="80" grpId="1" animBg="1"/>
      <p:bldP spid="81" grpId="0" animBg="1"/>
      <p:bldP spid="81" grpId="1" animBg="1"/>
      <p:bldP spid="85" grpId="0"/>
      <p:bldP spid="85" grpId="1"/>
      <p:bldP spid="86" grpId="0"/>
      <p:bldP spid="86" grpId="1"/>
      <p:bldP spid="87" grpId="0"/>
      <p:bldP spid="87" grpId="1"/>
      <p:bldP spid="88" grpId="0"/>
      <p:bldP spid="67" grpId="0"/>
      <p:bldP spid="90" grpId="0"/>
      <p:bldP spid="94" grpId="0"/>
      <p:bldP spid="95" grpId="0"/>
      <p:bldP spid="7" grpId="0"/>
      <p:bldP spid="8" grpId="0"/>
      <p:bldP spid="10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22030" y="2529674"/>
                <a:ext cx="5283113" cy="2326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>
                  <a:solidFill>
                    <a:srgbClr val="92D05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cell</m:t>
                    </m:r>
                  </m:oMath>
                </a14:m>
                <a:r>
                  <a:rPr lang="en-US" sz="2000" i="1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   </a:t>
                </a:r>
                <a:r>
                  <a:rPr lang="en-US" sz="2000" dirty="0"/>
                  <a:t>done</a:t>
                </a:r>
                <a:r>
                  <a:rPr lang="en-US" sz="2000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Wingdings" panose="05000000000000000000" pitchFamily="2" charset="2"/>
                    <a:sym typeface="Wingdings" panose="05000000000000000000" pitchFamily="2" charset="2"/>
                  </a:rPr>
                  <a:t>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∧ ⋯ ∧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srgbClr val="FFC000"/>
                            </a:solidFill>
                          </a:rPr>
                          <m:t>˽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20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30" y="2529674"/>
                <a:ext cx="5283113" cy="2326727"/>
              </a:xfrm>
              <a:prstGeom prst="rect">
                <a:avLst/>
              </a:prstGeom>
              <a:blipFill>
                <a:blip r:embed="rId3"/>
                <a:stretch>
                  <a:fillRect l="-461" t="-1309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33069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33069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2273" r="-76136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273" r="-64444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2273" r="-559091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2273" r="-820" b="-6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 smtClean="0"/>
                            <a:t>  a</a:t>
                          </a:r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64444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100000" r="-55909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100000" r="-820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656818" r="-820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52303" y="4300995"/>
                <a:ext cx="1897443" cy="819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lang="en-US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03" y="4300995"/>
                <a:ext cx="1897443" cy="819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114019" y="13818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866820" y="1421170"/>
                <a:ext cx="19556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1600" dirty="0"/>
                  <a:t>Start configuration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20" y="1421170"/>
                <a:ext cx="1955600" cy="338554"/>
              </a:xfrm>
              <a:prstGeom prst="rect">
                <a:avLst/>
              </a:prstGeom>
              <a:blipFill>
                <a:blip r:embed="rId6"/>
                <a:stretch>
                  <a:fillRect t="-5357" r="-62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866820" y="3184237"/>
                <a:ext cx="23755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1600" dirty="0"/>
                  <a:t>Accepting configuration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20" y="3184237"/>
                <a:ext cx="2375587" cy="338554"/>
              </a:xfrm>
              <a:prstGeom prst="rect">
                <a:avLst/>
              </a:prstGeom>
              <a:blipFill>
                <a:blip r:embed="rId7"/>
                <a:stretch>
                  <a:fillRect t="-5357" r="-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8201024" y="3944292"/>
            <a:ext cx="990600" cy="40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86818" y="3944292"/>
            <a:ext cx="2324100" cy="40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10425" y="3944292"/>
            <a:ext cx="1042002" cy="40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7769" y="109325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9881" y="140675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5063" y="109325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66333" y="3129868"/>
                <a:ext cx="455958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3" y="3129868"/>
                <a:ext cx="455958" cy="342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77816" y="1093258"/>
                <a:ext cx="1907189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FFC000"/>
                    </a:solidFill>
                  </a:rPr>
                  <a:t>3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⋯                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16" y="1093258"/>
                <a:ext cx="1907189" cy="342979"/>
              </a:xfrm>
              <a:prstGeom prst="rect">
                <a:avLst/>
              </a:prstGeom>
              <a:blipFill>
                <a:blip r:embed="rId9"/>
                <a:stretch>
                  <a:fillRect l="-1917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85896" y="1090951"/>
                <a:ext cx="2408929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92D050"/>
                    </a:solidFill>
                  </a:rPr>
                  <a:t>1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⋯                     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96" y="1090951"/>
                <a:ext cx="2408929" cy="342979"/>
              </a:xfrm>
              <a:prstGeom prst="rect">
                <a:avLst/>
              </a:prstGeom>
              <a:blipFill>
                <a:blip r:embed="rId10"/>
                <a:stretch>
                  <a:fillRect l="-1266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E9817-FF87-9742-9292-D3E1644DBDEF}"/>
              </a:ext>
            </a:extLst>
          </p:cNvPr>
          <p:cNvSpPr txBox="1"/>
          <p:nvPr/>
        </p:nvSpPr>
        <p:spPr>
          <a:xfrm>
            <a:off x="5132439" y="6120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1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38" grpId="0" animBg="1"/>
      <p:bldP spid="39" grpId="0" animBg="1"/>
      <p:bldP spid="40" grpId="0" animBg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6" grpId="0"/>
      <p:bldP spid="46" grpId="1"/>
      <p:bldP spid="4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050" y="3809264"/>
                <a:ext cx="4383508" cy="888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0" y="3809264"/>
                <a:ext cx="4383508" cy="888577"/>
              </a:xfrm>
              <a:prstGeom prst="rect">
                <a:avLst/>
              </a:prstGeom>
              <a:blipFill>
                <a:blip r:embed="rId3"/>
                <a:stretch>
                  <a:fillRect l="-556" t="-3425" r="-556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4458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4458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2273" r="-76136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273" r="-64444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2273" r="-559091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2273" r="-820" b="-6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 smtClean="0"/>
                            <a:t>  a</a:t>
                          </a:r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64444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100000" r="-55909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100000" r="-820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656818" r="-820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1911350" y="2510848"/>
            <a:ext cx="623208" cy="416502"/>
            <a:chOff x="3668709" y="3054350"/>
            <a:chExt cx="959647" cy="641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51438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4613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15581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88631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58506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75856" y="3124569"/>
              <a:ext cx="9525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68709" y="3394073"/>
              <a:ext cx="9525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75856" y="3658988"/>
              <a:ext cx="9525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20013" y="1444008"/>
                <a:ext cx="18772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2×3</m:t>
                    </m:r>
                  </m:oMath>
                </a14:m>
                <a:r>
                  <a:rPr lang="en-US" sz="1600" dirty="0"/>
                  <a:t> neighborhood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13" y="1444008"/>
                <a:ext cx="1877245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925088" y="2637101"/>
                <a:ext cx="52665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92D050"/>
                    </a:solidFill>
                  </a:rPr>
                  <a:t>Legal neighborhoods:  </a:t>
                </a:r>
                <a:r>
                  <a:rPr lang="en-US" sz="1600" dirty="0"/>
                  <a:t>consistent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’s transition function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88" y="2637101"/>
                <a:ext cx="5266570" cy="338554"/>
              </a:xfrm>
              <a:prstGeom prst="rect">
                <a:avLst/>
              </a:prstGeom>
              <a:blipFill>
                <a:blip r:embed="rId6"/>
                <a:stretch>
                  <a:fillRect l="-69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925088" y="3650480"/>
                <a:ext cx="56046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Illegal neighborhoods: </a:t>
                </a:r>
                <a:r>
                  <a:rPr lang="en-US" sz="1600" dirty="0"/>
                  <a:t>not consistent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’s transition function</a:t>
                </a: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88" y="3650480"/>
                <a:ext cx="5604611" cy="338554"/>
              </a:xfrm>
              <a:prstGeom prst="rect">
                <a:avLst/>
              </a:prstGeom>
              <a:blipFill>
                <a:blip r:embed="rId7"/>
                <a:stretch>
                  <a:fillRect l="-65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71538"/>
              </p:ext>
            </p:extLst>
          </p:nvPr>
        </p:nvGraphicFramePr>
        <p:xfrm>
          <a:off x="3852043" y="1904733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1" name="Table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1993124"/>
                  </p:ext>
                </p:extLst>
              </p:nvPr>
            </p:nvGraphicFramePr>
            <p:xfrm>
              <a:off x="7304757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1" name="Table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1993124"/>
                  </p:ext>
                </p:extLst>
              </p:nvPr>
            </p:nvGraphicFramePr>
            <p:xfrm>
              <a:off x="7304757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500" t="-7500" r="-105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00" t="-107500" r="-2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94508"/>
              </p:ext>
            </p:extLst>
          </p:nvPr>
        </p:nvGraphicFramePr>
        <p:xfrm>
          <a:off x="8386364" y="3036248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3" name="Table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692484"/>
                  </p:ext>
                </p:extLst>
              </p:nvPr>
            </p:nvGraphicFramePr>
            <p:xfrm>
              <a:off x="9473758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3" name="Table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692484"/>
                  </p:ext>
                </p:extLst>
              </p:nvPr>
            </p:nvGraphicFramePr>
            <p:xfrm>
              <a:off x="9473758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500" t="-107500" r="-500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9108"/>
              </p:ext>
            </p:extLst>
          </p:nvPr>
        </p:nvGraphicFramePr>
        <p:xfrm>
          <a:off x="10561152" y="3036248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48035"/>
              </p:ext>
            </p:extLst>
          </p:nvPr>
        </p:nvGraphicFramePr>
        <p:xfrm>
          <a:off x="7304757" y="4049627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759818"/>
                  </p:ext>
                </p:extLst>
              </p:nvPr>
            </p:nvGraphicFramePr>
            <p:xfrm>
              <a:off x="8386364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759818"/>
                  </p:ext>
                </p:extLst>
              </p:nvPr>
            </p:nvGraphicFramePr>
            <p:xfrm>
              <a:off x="8386364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10000" r="-1024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012516"/>
                  </p:ext>
                </p:extLst>
              </p:nvPr>
            </p:nvGraphicFramePr>
            <p:xfrm>
              <a:off x="9473758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012516"/>
                  </p:ext>
                </p:extLst>
              </p:nvPr>
            </p:nvGraphicFramePr>
            <p:xfrm>
              <a:off x="9473758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500" t="-7317" r="-105000" b="-1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29618"/>
                  </p:ext>
                </p:extLst>
              </p:nvPr>
            </p:nvGraphicFramePr>
            <p:xfrm>
              <a:off x="10561152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29618"/>
                  </p:ext>
                </p:extLst>
              </p:nvPr>
            </p:nvGraphicFramePr>
            <p:xfrm>
              <a:off x="10561152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500" t="-7317" r="-105000" b="-1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500" t="-110000" r="-2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500" t="-110000" r="-500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" name="Rectangle 108"/>
          <p:cNvSpPr/>
          <p:nvPr/>
        </p:nvSpPr>
        <p:spPr>
          <a:xfrm>
            <a:off x="6103618" y="2995455"/>
            <a:ext cx="1021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/>
              <a:t>potential</a:t>
            </a:r>
            <a:br>
              <a:rPr lang="en-US" sz="1600" dirty="0"/>
            </a:br>
            <a:r>
              <a:rPr lang="en-US" sz="1600" dirty="0"/>
              <a:t>examples: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103618" y="4122153"/>
            <a:ext cx="1021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examples:</a:t>
            </a: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81922"/>
              </p:ext>
            </p:extLst>
          </p:nvPr>
        </p:nvGraphicFramePr>
        <p:xfrm>
          <a:off x="3249997" y="6137218"/>
          <a:ext cx="727215" cy="48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p:sp>
        <p:nvSpPr>
          <p:cNvPr id="114" name="Rectangle 113"/>
          <p:cNvSpPr/>
          <p:nvPr/>
        </p:nvSpPr>
        <p:spPr>
          <a:xfrm>
            <a:off x="3291602" y="5768536"/>
            <a:ext cx="610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Legal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3249997" y="5232699"/>
                <a:ext cx="8100872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bHide m:val="on"/>
                          <m:supHide m:val="on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/>
                            <m:t> 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97" y="5232699"/>
                <a:ext cx="8100872" cy="837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974492" y="5438532"/>
                <a:ext cx="11583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sz="200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move</m:t>
                      </m:r>
                      <m:r>
                        <m:rPr>
                          <m:nor/>
                        </m:rPr>
                        <a:rPr lang="en-US" sz="2000" b="0" i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92" y="5438532"/>
                <a:ext cx="1158394" cy="400110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957070" y="5196912"/>
                <a:ext cx="9480550" cy="96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phant>
                                <m:phantPr>
                                  <m:show m:val="off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nary>
                                    <m:naryPr>
                                      <m:chr m:val="⋁"/>
                                      <m:sup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∧   </m:t>
                                  </m:r>
                                  <m:nary>
                                    <m:naryPr>
                                      <m:chr m:val="⋀"/>
                                      <m:sup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∪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den>
                                      </m:f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∧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</m:sSub>
                                            </m:e>
                                          </m:ba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phant>
                              <m:r>
                                <m:rPr>
                                  <m:nor/>
                                </m:rPr>
                                <a:rPr lang="en-US" sz="2000" dirty="0"/>
                                <m:t> 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070" y="5196912"/>
                <a:ext cx="9480550" cy="9614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1187883" y="4642297"/>
            <a:ext cx="3076239" cy="369332"/>
            <a:chOff x="1187883" y="4623247"/>
            <a:chExt cx="3076239" cy="369332"/>
          </a:xfrm>
        </p:grpSpPr>
        <p:sp>
          <p:nvSpPr>
            <p:cNvPr id="119" name="Rectangle 118"/>
            <p:cNvSpPr/>
            <p:nvPr/>
          </p:nvSpPr>
          <p:spPr>
            <a:xfrm>
              <a:off x="1187883" y="4623247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  <a:sym typeface="Wingdings" panose="05000000000000000000" pitchFamily="2" charset="2"/>
                </a:rPr>
                <a:t>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72413" y="4623247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  <a:sym typeface="Wingdings" panose="05000000000000000000" pitchFamily="2" charset="2"/>
                </a:rPr>
                <a:t></a:t>
              </a:r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898316" y="4623247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  <a:sym typeface="Wingdings" panose="05000000000000000000" pitchFamily="2" charset="2"/>
                </a:rPr>
                <a:t></a:t>
              </a:r>
              <a:endParaRPr lang="en-US" dirty="0"/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2114019" y="13818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925088" y="4674401"/>
                <a:ext cx="57716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Claim:  If every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2×3</m:t>
                    </m:r>
                  </m:oMath>
                </a14:m>
                <a:r>
                  <a:rPr lang="en-US" sz="1600" dirty="0"/>
                  <a:t> neighborhood is legal then tableau corresponds to a computation history.</a:t>
                </a:r>
              </a:p>
              <a:p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88" y="4674401"/>
                <a:ext cx="5771612" cy="830997"/>
              </a:xfrm>
              <a:prstGeom prst="rect">
                <a:avLst/>
              </a:prstGeom>
              <a:blipFill>
                <a:blip r:embed="rId16"/>
                <a:stretch>
                  <a:fillRect l="-63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174417" y="5901087"/>
                <a:ext cx="35486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Says that the neighborhood 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is legal</a:t>
                </a: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17" y="5901087"/>
                <a:ext cx="3548670" cy="338554"/>
              </a:xfrm>
              <a:prstGeom prst="rect">
                <a:avLst/>
              </a:prstGeom>
              <a:blipFill>
                <a:blip r:embed="rId17"/>
                <a:stretch>
                  <a:fillRect l="-1031" t="-5357" r="-68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i and j"/>
          <p:cNvGrpSpPr/>
          <p:nvPr/>
        </p:nvGrpSpPr>
        <p:grpSpPr>
          <a:xfrm>
            <a:off x="301576" y="1124053"/>
            <a:ext cx="2124216" cy="1661585"/>
            <a:chOff x="222293" y="1026100"/>
            <a:chExt cx="2124216" cy="1661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2038091" y="1026100"/>
                  <a:ext cx="308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091" y="1026100"/>
                  <a:ext cx="308418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222293" y="2349131"/>
                  <a:ext cx="30341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93" y="2349131"/>
                  <a:ext cx="303416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Isosceles Triangle 4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4E7E2-42B1-F545-A11A-1C60F5B65E8B}"/>
              </a:ext>
            </a:extLst>
          </p:cNvPr>
          <p:cNvSpPr txBox="1"/>
          <p:nvPr/>
        </p:nvSpPr>
        <p:spPr>
          <a:xfrm>
            <a:off x="5515897" y="6474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998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62" grpId="0"/>
      <p:bldP spid="109" grpId="0"/>
      <p:bldP spid="110" grpId="0"/>
      <p:bldP spid="114" grpId="0"/>
      <p:bldP spid="115" grpId="0"/>
      <p:bldP spid="116" grpId="0"/>
      <p:bldP spid="117" grpId="0"/>
      <p:bldP spid="124" grpId="0"/>
      <p:bldP spid="125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876" b="-30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65399"/>
                  </p:ext>
                </p:extLst>
              </p:nvPr>
            </p:nvGraphicFramePr>
            <p:xfrm>
              <a:off x="1278413" y="176946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33024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  a</a:t>
                          </a:r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8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65399"/>
                  </p:ext>
                </p:extLst>
              </p:nvPr>
            </p:nvGraphicFramePr>
            <p:xfrm>
              <a:off x="1278413" y="176946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1667" r="-7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67" t="-1667" r="-6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67" t="-1667" r="-5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83" t="-1667" r="-604" b="-6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  a</a:t>
                          </a:r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67" t="-101667" r="-6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67" t="-101667" r="-5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83" t="-101667" r="-604" b="-5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83" t="-653333" r="-6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3396270" y="1724769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baseline="30000" dirty="0"/>
              <a:t>˽    </a:t>
            </a:r>
            <a:r>
              <a:rPr lang="en-US" sz="3200" baseline="30000" dirty="0"/>
              <a:t>… </a:t>
            </a:r>
            <a:r>
              <a:rPr lang="en-US" sz="2400" dirty="0"/>
              <a:t> </a:t>
            </a:r>
            <a:r>
              <a:rPr lang="en-US" sz="2400" baseline="30000" dirty="0"/>
              <a:t>˽</a:t>
            </a:r>
            <a:r>
              <a:rPr lang="en-US" sz="24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78413" y="1254160"/>
            <a:ext cx="3108960" cy="405624"/>
            <a:chOff x="1278413" y="2949610"/>
            <a:chExt cx="3108960" cy="40562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278413" y="3152422"/>
              <a:ext cx="310896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754232" y="1769461"/>
            <a:ext cx="524181" cy="2743200"/>
            <a:chOff x="754232" y="3464911"/>
            <a:chExt cx="524181" cy="27432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962025" y="3464911"/>
              <a:ext cx="1" cy="27432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48822" y="2186434"/>
                <a:ext cx="5440522" cy="3724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>
                    <a:solidFill>
                      <a:schemeClr val="tx1"/>
                    </a:solidFill>
                  </a:rPr>
                  <a:t>Summary: </a:t>
                </a:r>
              </a:p>
              <a:p>
                <a:pPr lvl="0"/>
                <a:r>
                  <a:rPr lang="en-US" sz="2000" dirty="0"/>
                  <a:t>F</a:t>
                </a:r>
                <a:r>
                  <a:rPr lang="en-US" sz="2000" dirty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NP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decided by NTM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/>
                  <a:t>we gave a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0"/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formulas</a:t>
                </a:r>
              </a:p>
              <a:p>
                <a:pPr lvl="0"/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=  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 is satisfiable.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is roughly the size of the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so size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computable in polynomial time.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22" y="2186434"/>
                <a:ext cx="5440522" cy="3724994"/>
              </a:xfrm>
              <a:prstGeom prst="rect">
                <a:avLst/>
              </a:prstGeom>
              <a:blipFill>
                <a:blip r:embed="rId6"/>
                <a:stretch>
                  <a:fillRect l="-1233" t="-982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75F64-B77B-DA46-8B37-93CE93872CF6}"/>
              </a:ext>
            </a:extLst>
          </p:cNvPr>
          <p:cNvSpPr txBox="1"/>
          <p:nvPr/>
        </p:nvSpPr>
        <p:spPr>
          <a:xfrm>
            <a:off x="5176684" y="6223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227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876" b="-30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297" y="1363579"/>
                <a:ext cx="8967829" cy="2347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 is NP-complete</a:t>
                </a:r>
              </a:p>
              <a:p>
                <a:r>
                  <a:rPr lang="en-US" sz="2000" dirty="0"/>
                  <a:t>Proof: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Give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converting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to 3CNF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u="sng" dirty="0"/>
                  <a:t>preserving satisfiability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(Note: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are not logically equivalent)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Example: 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∨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</m:e>
                        </m:ba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Tree structure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: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7" y="1363579"/>
                <a:ext cx="8967829" cy="2347950"/>
              </a:xfrm>
              <a:prstGeom prst="rect">
                <a:avLst/>
              </a:prstGeom>
              <a:blipFill>
                <a:blip r:embed="rId3"/>
                <a:stretch>
                  <a:fillRect l="-1020" t="-207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492353" y="3646777"/>
            <a:ext cx="3101740" cy="2536415"/>
            <a:chOff x="492353" y="3646777"/>
            <a:chExt cx="3101740" cy="2536415"/>
          </a:xfrm>
        </p:grpSpPr>
        <p:grpSp>
          <p:nvGrpSpPr>
            <p:cNvPr id="42" name="Group 41"/>
            <p:cNvGrpSpPr/>
            <p:nvPr/>
          </p:nvGrpSpPr>
          <p:grpSpPr>
            <a:xfrm>
              <a:off x="492353" y="3646777"/>
              <a:ext cx="3101740" cy="2536415"/>
              <a:chOff x="1210370" y="3196540"/>
              <a:chExt cx="3101740" cy="253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414682" y="3492500"/>
                <a:ext cx="2714227" cy="1796514"/>
                <a:chOff x="1779824" y="4332156"/>
                <a:chExt cx="1841082" cy="121859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2908092" y="4332157"/>
                  <a:ext cx="322289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2483644" y="4332156"/>
                  <a:ext cx="327364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298617" y="4779832"/>
                  <a:ext cx="322289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3069236" y="4779831"/>
                  <a:ext cx="132297" cy="32556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483644" y="4779831"/>
                  <a:ext cx="163682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2064271" y="4779831"/>
                  <a:ext cx="327364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076061" y="5217981"/>
                  <a:ext cx="182327" cy="332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779824" y="5217981"/>
                  <a:ext cx="229980" cy="3327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>
                <a:off x="1210370" y="5269847"/>
                <a:ext cx="3321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24519" y="5271290"/>
                <a:ext cx="346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65540" y="4592823"/>
                <a:ext cx="346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81932" y="4613767"/>
                <a:ext cx="3145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3162472" y="4606723"/>
                    <a:ext cx="40107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2400" dirty="0"/>
                                <m:t>a</m:t>
                              </m:r>
                            </m:e>
                          </m:ba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2472" y="4606723"/>
                    <a:ext cx="40107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2240105" y="3894438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830953" y="3287381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640193" y="4552300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2789107" y="3196540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107" y="3196540"/>
                    <a:ext cx="43473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1578643" y="4482583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643" y="4482583"/>
                    <a:ext cx="43473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189508" y="3835865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9508" y="3835865"/>
                    <a:ext cx="43473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Oval 37"/>
              <p:cNvSpPr/>
              <p:nvPr/>
            </p:nvSpPr>
            <p:spPr>
              <a:xfrm>
                <a:off x="3412935" y="3894438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362256" y="3830294"/>
                    <a:ext cx="434734" cy="46166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2256" y="3830294"/>
                    <a:ext cx="434734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564288" y="3664863"/>
              <a:ext cx="2925802" cy="1671049"/>
              <a:chOff x="1796655" y="3081276"/>
              <a:chExt cx="2925802" cy="16710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796655" y="4352215"/>
                    <a:ext cx="473206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655" y="4352215"/>
                    <a:ext cx="473206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2367690" y="3673402"/>
                    <a:ext cx="4791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7690" y="3673402"/>
                    <a:ext cx="47917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43287" y="3700116"/>
                    <a:ext cx="4791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287" y="3700116"/>
                    <a:ext cx="479170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950774" y="3081276"/>
                    <a:ext cx="4791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774" y="3081276"/>
                    <a:ext cx="479170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576655" y="3347830"/>
                <a:ext cx="763183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a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a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b</m:t>
                                  </m:r>
                                </m:e>
                              </m:ba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b</m:t>
                                  </m:r>
                                </m:e>
                              </m:ba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z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55" y="3347830"/>
                <a:ext cx="7631833" cy="5068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883534" y="3806153"/>
                <a:ext cx="732495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c</m:t>
                                  </m:r>
                                </m:e>
                              </m:ba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c</m:t>
                                  </m:r>
                                </m:e>
                              </m:ba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34" y="3806153"/>
                <a:ext cx="7324954" cy="404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ounded Rectangle 58"/>
          <p:cNvSpPr/>
          <p:nvPr/>
        </p:nvSpPr>
        <p:spPr>
          <a:xfrm>
            <a:off x="405933" y="4926748"/>
            <a:ext cx="1312474" cy="1316254"/>
          </a:xfrm>
          <a:prstGeom prst="roundRect">
            <a:avLst>
              <a:gd name="adj" fmla="val 29004"/>
            </a:avLst>
          </a:prstGeom>
          <a:noFill/>
          <a:ln w="6350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64288" y="4227089"/>
            <a:ext cx="1696564" cy="1316254"/>
          </a:xfrm>
          <a:prstGeom prst="roundRect">
            <a:avLst>
              <a:gd name="adj" fmla="val 29004"/>
            </a:avLst>
          </a:prstGeom>
          <a:noFill/>
          <a:ln w="6350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400694" y="4176740"/>
                <a:ext cx="2083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b="0" dirty="0"/>
                  <a:t>   repeat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94" y="4176740"/>
                <a:ext cx="2083904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933707" y="4600674"/>
                <a:ext cx="933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 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07" y="4600674"/>
                <a:ext cx="93397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576655" y="5051384"/>
                <a:ext cx="6757747" cy="462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Observe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</m:d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is logically 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</m:e>
                        </m:ba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ba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55" y="5051384"/>
                <a:ext cx="6757747" cy="462563"/>
              </a:xfrm>
              <a:prstGeom prst="rect">
                <a:avLst/>
              </a:prstGeom>
              <a:blipFill>
                <a:blip r:embed="rId17"/>
                <a:stretch>
                  <a:fillRect l="-99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541786" y="5621337"/>
                <a:ext cx="666515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b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↔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b</m:t>
                                      </m:r>
                                    </m:e>
                                  </m:d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∨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</m:e>
                                  </m:ba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b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b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86" y="5621337"/>
                <a:ext cx="6665158" cy="5068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280241" y="2961810"/>
                <a:ext cx="6632841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Logical equivalence: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 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ba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</m:e>
                    </m:d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241" y="2961810"/>
                <a:ext cx="6632841" cy="424219"/>
              </a:xfrm>
              <a:prstGeom prst="rect">
                <a:avLst/>
              </a:prstGeom>
              <a:blipFill>
                <a:blip r:embed="rId19"/>
                <a:stretch>
                  <a:fillRect l="-73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449709" y="233654"/>
            <a:ext cx="3314983" cy="1825041"/>
            <a:chOff x="7612561" y="233654"/>
            <a:chExt cx="3314983" cy="1825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   b    a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lang="en-US" sz="2000" dirty="0"/>
                        <m:t>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endParaRPr lang="en-US" sz="2000" b="0" dirty="0"/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1   1       1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0   1       0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1   0       0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0   0       0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blipFill>
                  <a:blip r:embed="rId20"/>
                  <a:stretch>
                    <a:fillRect l="-3268" t="-1672" b="-5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7676530" y="610350"/>
              <a:ext cx="161987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16371" y="624072"/>
              <a:ext cx="0" cy="143315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16.3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4019" y="4569213"/>
            <a:ext cx="7632381" cy="1670429"/>
            <a:chOff x="4484019" y="4569213"/>
            <a:chExt cx="7632381" cy="1670429"/>
          </a:xfrm>
        </p:grpSpPr>
        <p:sp>
          <p:nvSpPr>
            <p:cNvPr id="21" name="Rectangle 20"/>
            <p:cNvSpPr/>
            <p:nvPr/>
          </p:nvSpPr>
          <p:spPr>
            <a:xfrm>
              <a:off x="4484019" y="5119943"/>
              <a:ext cx="1790879" cy="1119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867681" y="4569213"/>
                  <a:ext cx="6248719" cy="161582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16.3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If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has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operations 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sz="2000" dirty="0"/>
                    <a:t>), how many clauses has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a14:m>
                  <a:r>
                    <a:rPr lang="en-US" sz="2000" dirty="0"/>
                    <a:t>?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b="0" dirty="0"/>
                    <a:t>	</a:t>
                  </a:r>
                  <a:r>
                    <a:rPr lang="en-US" sz="2000" dirty="0"/>
                    <a:t>	</a:t>
                  </a:r>
                  <a:r>
                    <a:rPr lang="en-US" sz="2000" b="0" dirty="0"/>
                    <a:t>(c)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="0" dirty="0"/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sz="2000" b="0" dirty="0"/>
                    <a:t>		(d)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681" y="4569213"/>
                  <a:ext cx="6248719" cy="1615827"/>
                </a:xfrm>
                <a:prstGeom prst="rect">
                  <a:avLst/>
                </a:prstGeom>
                <a:blipFill>
                  <a:blip r:embed="rId22"/>
                  <a:stretch>
                    <a:fillRect l="-1261" t="-1845" b="-479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8449702" y="232921"/>
            <a:ext cx="3314983" cy="1825041"/>
            <a:chOff x="7612561" y="233654"/>
            <a:chExt cx="3314983" cy="1825041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   b    a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dirty="0"/>
                        <m:t>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endParaRPr lang="en-US" sz="2000" b="0" dirty="0"/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1   1       1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0   1       1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1   0       1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0   0       0</a:t>
                  </a: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blipFill>
                  <a:blip r:embed="rId23"/>
                  <a:stretch>
                    <a:fillRect l="-3268" t="-1672" b="-5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>
              <a:off x="7676530" y="610350"/>
              <a:ext cx="161987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16371" y="624072"/>
              <a:ext cx="0" cy="14331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6D5971-6D77-744C-A736-452C1013DCDD}"/>
              </a:ext>
            </a:extLst>
          </p:cNvPr>
          <p:cNvSpPr txBox="1"/>
          <p:nvPr/>
        </p:nvSpPr>
        <p:spPr>
          <a:xfrm>
            <a:off x="5117690" y="6445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685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/>
      <p:bldP spid="52" grpId="0"/>
      <p:bldP spid="59" grpId="0" animBg="1"/>
      <p:bldP spid="60" grpId="0" animBg="1"/>
      <p:bldP spid="61" grpId="0"/>
      <p:bldP spid="62" grpId="0"/>
      <p:bldP spid="63" grpId="0"/>
      <p:bldP spid="68" grpId="0"/>
      <p:bldP spid="70" grpId="0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4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C13D49-BEBE-4E7E-AB7F-B38F9A934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2FE947-EC2E-4FD9-B286-CF82ADC49460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1D75AE92-FC68-4405-B139-D0CE67009C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64563</TotalTime>
  <Words>1347</Words>
  <Application>Microsoft Macintosh PowerPoint</Application>
  <PresentationFormat>Widescreen</PresentationFormat>
  <Paragraphs>338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16: Cook-Levin Theorem </dc:title>
  <dc:subject/>
  <dc:creator>Michael Sipser</dc:creator>
  <cp:keywords/>
  <dc:description/>
  <cp:lastModifiedBy>Microsoft Office User</cp:lastModifiedBy>
  <cp:revision>1424</cp:revision>
  <dcterms:created xsi:type="dcterms:W3CDTF">2020-08-09T18:24:17Z</dcterms:created>
  <dcterms:modified xsi:type="dcterms:W3CDTF">2021-02-15T23:05:36Z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