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9" r:id="rId5"/>
    <p:sldId id="405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3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163" autoAdjust="0"/>
    <p:restoredTop sz="95070" autoAdjust="0"/>
  </p:normalViewPr>
  <p:slideViewPr>
    <p:cSldViewPr snapToGrid="0">
      <p:cViewPr varScale="1">
        <p:scale>
          <a:sx n="92" d="100"/>
          <a:sy n="92" d="100"/>
        </p:scale>
        <p:origin x="296" y="1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476C719-C1AC-0E4F-BA5C-982CB8CB48A2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3B5620A-7423-F44C-9A37-BB941F09A54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F78B1F5-3883-3346-9F38-AF5FDABA0BF6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CE5DCAA-7CA3-5E46-9620-6682776DC7D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63E4B7B-104E-3C42-A658-DCB0B566E91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1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FA8EB8B-2207-B740-8C4B-4178E80DB792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71792B0-41A7-AF44-9162-FC2788604BD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 MUST,</a:t>
                </a:r>
                <a:r>
                  <a:rPr lang="en-US" baseline="0" dirty="0"/>
                  <a:t> MOST, LOST, LOSE, ROSE, ROTE, VOTE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8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88C5AE7-A7BE-6446-B022-EEBBC276C29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227612"/>
                <a:ext cx="6739082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800" baseline="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- Cook-Levin Theorem: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NP-complete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NP-complete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§8.1 – §8.2)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Space complexity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PSPACE, NPSPACE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Relationship with TIME classes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Examples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227612"/>
                <a:ext cx="6739082" cy="3817776"/>
              </a:xfrm>
              <a:prstGeom prst="rect">
                <a:avLst/>
              </a:prstGeom>
              <a:blipFill>
                <a:blip r:embed="rId2"/>
                <a:stretch>
                  <a:fillRect l="-1808" t="-1435" b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925AEBB-D1A2-8840-8A53-064291A7C7EE}"/>
              </a:ext>
            </a:extLst>
          </p:cNvPr>
          <p:cNvSpPr txBox="1"/>
          <p:nvPr/>
        </p:nvSpPr>
        <p:spPr>
          <a:xfrm>
            <a:off x="5486400" y="6183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6491780" cy="364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Space complexity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PSPACE, NPSPACE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Relationship with TIME classes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PSPACE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 NSPACE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 SPACE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6491780" cy="3648499"/>
              </a:xfrm>
              <a:prstGeom prst="rect">
                <a:avLst/>
              </a:prstGeom>
              <a:blipFill>
                <a:blip r:embed="rId3"/>
                <a:stretch>
                  <a:fillRect l="-1502" t="-1503" b="-3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01DA2-46AA-C741-B759-CEF610E1AC8C}"/>
              </a:ext>
            </a:extLst>
          </p:cNvPr>
          <p:cNvSpPr txBox="1"/>
          <p:nvPr/>
        </p:nvSpPr>
        <p:spPr>
          <a:xfrm>
            <a:off x="5704114" y="631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535" y="1356437"/>
                <a:ext cx="9897198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Defn: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  Say TM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u="sng" dirty="0">
                    <a:solidFill>
                      <a:schemeClr val="tx1"/>
                    </a:solidFill>
                  </a:rPr>
                  <a:t>runs in space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always halts and uses at most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tape cells on all inputs of length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An NTM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u="sng" dirty="0">
                    <a:solidFill>
                      <a:schemeClr val="tx1"/>
                    </a:solidFill>
                  </a:rPr>
                  <a:t>runs in space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all branches halt and each branch uses at most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tape cells on all inputs of length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Defn: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some deterministic 1-tape TM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                                             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runs in space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 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some nondeterministic 1-tape TM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                                                  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runs in space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PSPACE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SPAC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E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 “polynomial space”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NPSPACE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NSPAC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E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  “nondeterministic polynomial space”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5" y="1356437"/>
                <a:ext cx="9897198" cy="4770537"/>
              </a:xfrm>
              <a:prstGeom prst="rect">
                <a:avLst/>
              </a:prstGeom>
              <a:blipFill>
                <a:blip r:embed="rId3"/>
                <a:stretch>
                  <a:fillRect l="-986" t="-1023" b="-13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17.1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535" y="2248803"/>
            <a:ext cx="11845889" cy="4120835"/>
            <a:chOff x="153071" y="2418080"/>
            <a:chExt cx="11845889" cy="4120835"/>
          </a:xfrm>
        </p:grpSpPr>
        <p:sp>
          <p:nvSpPr>
            <p:cNvPr id="7" name="Rectangle 6"/>
            <p:cNvSpPr/>
            <p:nvPr/>
          </p:nvSpPr>
          <p:spPr>
            <a:xfrm>
              <a:off x="153071" y="2418080"/>
              <a:ext cx="9252186" cy="4120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97600" y="2679876"/>
              <a:ext cx="5801360" cy="36163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</a:rPr>
                <a:t>Check-in 17.1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/>
                <a:t>We define space complexity for multi-tape TMs by taking the sum of the cells used on all tapes. 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/>
                <a:t>Do we get the same class PSPACE for multi-tape TMs?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457200" indent="-457200">
                <a:spcBef>
                  <a:spcPts val="600"/>
                </a:spcBef>
                <a:buFontTx/>
                <a:buAutoNum type="alphaLcParenBoth"/>
              </a:pPr>
              <a:r>
                <a:rPr lang="en-US" sz="2000" dirty="0"/>
                <a:t>No.</a:t>
              </a:r>
            </a:p>
            <a:p>
              <a:pPr marL="457200" indent="-457200">
                <a:spcBef>
                  <a:spcPts val="600"/>
                </a:spcBef>
                <a:buFontTx/>
                <a:buAutoNum type="alphaLcParenBoth"/>
              </a:pPr>
              <a:r>
                <a:rPr lang="en-US" sz="2000" dirty="0"/>
                <a:t>Yes, converting a multi-tape TM to single-tape only squares the amount of space used.</a:t>
              </a:r>
              <a:endParaRPr lang="en-US" sz="2000" i="1" dirty="0">
                <a:latin typeface="Cambria Math" panose="02040503050406030204" pitchFamily="18" charset="0"/>
              </a:endParaRPr>
            </a:p>
            <a:p>
              <a:pPr marL="457200" indent="-457200">
                <a:spcBef>
                  <a:spcPts val="600"/>
                </a:spcBef>
                <a:buFontTx/>
                <a:buAutoNum type="alphaLcParenBoth"/>
              </a:pPr>
              <a:r>
                <a:rPr lang="en-US" sz="2000" dirty="0"/>
                <a:t>Yes, converting a multi-tape TM to single-tape only increases the amount of space used by a constant factor.</a:t>
              </a:r>
              <a:endParaRPr lang="en-US" sz="2000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36A916-F299-C54B-A2A2-55CF9A5A2B7C}"/>
              </a:ext>
            </a:extLst>
          </p:cNvPr>
          <p:cNvSpPr txBox="1"/>
          <p:nvPr/>
        </p:nvSpPr>
        <p:spPr>
          <a:xfrm>
            <a:off x="579120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36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Relationships between </a:t>
            </a:r>
            <a:b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and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3071" y="1617154"/>
                <a:ext cx="9418632" cy="4306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1)  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     2)  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TIME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Proof:  </a:t>
                </a:r>
              </a:p>
              <a:p>
                <a:r>
                  <a:rPr lang="en-US" sz="2400" dirty="0"/>
                  <a:t>     1)  A TM that runs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 cannot use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tape cells.</a:t>
                </a:r>
              </a:p>
              <a:p>
                <a:r>
                  <a:rPr lang="en-US" sz="2400" dirty="0"/>
                  <a:t>     2)  A TM that 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tape cells cannot use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time</a:t>
                </a:r>
                <a:br>
                  <a:rPr lang="en-US" sz="2400" dirty="0"/>
                </a:br>
                <a:r>
                  <a:rPr lang="en-US" sz="2400" dirty="0"/>
                  <a:t>            without repeating a configuration and looping (for some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Corollary:  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PSPACE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Theorem:  NP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2400" dirty="0"/>
                  <a:t>PSPACE   [next slide]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1" y="1617154"/>
                <a:ext cx="9418632" cy="4306820"/>
              </a:xfrm>
              <a:prstGeom prst="rect">
                <a:avLst/>
              </a:prstGeom>
              <a:blipFill>
                <a:blip r:embed="rId3"/>
                <a:stretch>
                  <a:fillRect l="-971" t="-1132" b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06DB5-B917-B849-831B-77C57F4AFB6B}"/>
              </a:ext>
            </a:extLst>
          </p:cNvPr>
          <p:cNvSpPr txBox="1"/>
          <p:nvPr/>
        </p:nvSpPr>
        <p:spPr>
          <a:xfrm>
            <a:off x="5036457" y="629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14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NP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PSPACE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225" y="1450894"/>
                <a:ext cx="7327921" cy="4044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NP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2400" dirty="0"/>
                  <a:t>PSPACE</a:t>
                </a:r>
              </a:p>
              <a:p>
                <a:r>
                  <a:rPr lang="en-US" sz="2400" dirty="0"/>
                  <a:t>Proof: </a:t>
                </a:r>
              </a:p>
              <a:p>
                <a:pPr marL="457200" indent="-457200">
                  <a:buAutoNum type="arabicPeriod"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PSPACE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PSPACE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PSPACE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 err="1"/>
                  <a:t>coNP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NP</a:t>
                </a:r>
                <a:r>
                  <a:rPr lang="en-US" sz="3200" dirty="0">
                    <a:latin typeface="+mj-lt"/>
                    <a:ea typeface="Cambria Math" panose="020405030504060302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coNP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𝑇𝐴𝑈𝑇𝑂𝐿𝑂𝐺𝑌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all assignments satisfy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m:rPr>
                        <m:nor/>
                      </m:rPr>
                      <a:rPr lang="en-US" sz="2400" dirty="0"/>
                      <m:t>coNP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 err="1"/>
                  <a:t>coNP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PSPACE   (because PSPACE </a:t>
                </a:r>
                <a:r>
                  <a:rPr lang="en-US" sz="2400" i="0" dirty="0">
                    <a:latin typeface="+mj-lt"/>
                  </a:rPr>
                  <a:t>=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coPSPACE</a:t>
                </a:r>
                <a:r>
                  <a:rPr lang="en-US" sz="2400" dirty="0"/>
                  <a:t>)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P = PSPACE ?   </a:t>
                </a:r>
                <a:r>
                  <a:rPr lang="en-US" sz="2400" i="1" dirty="0"/>
                  <a:t>Not known.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1450894"/>
                <a:ext cx="7327921" cy="4044633"/>
              </a:xfrm>
              <a:prstGeom prst="rect">
                <a:avLst/>
              </a:prstGeom>
              <a:blipFill>
                <a:blip r:embed="rId4"/>
                <a:stretch>
                  <a:fillRect l="-1331" t="-1207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8682581" y="2626192"/>
            <a:ext cx="2746803" cy="2974623"/>
            <a:chOff x="8682581" y="2626192"/>
            <a:chExt cx="2746803" cy="2974623"/>
          </a:xfrm>
        </p:grpSpPr>
        <p:grpSp>
          <p:nvGrpSpPr>
            <p:cNvPr id="6" name="Group 5"/>
            <p:cNvGrpSpPr/>
            <p:nvPr/>
          </p:nvGrpSpPr>
          <p:grpSpPr>
            <a:xfrm rot="18891006">
              <a:off x="9055939" y="3350412"/>
              <a:ext cx="2069752" cy="2090639"/>
              <a:chOff x="9095874" y="4263922"/>
              <a:chExt cx="1359156" cy="1372872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9095874" y="4848725"/>
                <a:ext cx="1359156" cy="782053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16200000">
                <a:off x="8800465" y="4559331"/>
                <a:ext cx="1372872" cy="782053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 rot="18891006">
              <a:off x="9513239" y="4421151"/>
              <a:ext cx="1168400" cy="119092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56551" y="3891010"/>
              <a:ext cx="7243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coNP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24369" y="3891010"/>
              <a:ext cx="4828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NP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31655" y="4816559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 rot="18891006">
              <a:off x="8727645" y="2581128"/>
              <a:ext cx="2656676" cy="2746803"/>
            </a:xfrm>
            <a:custGeom>
              <a:avLst/>
              <a:gdLst>
                <a:gd name="connsiteX0" fmla="*/ 0 w 2015413"/>
                <a:gd name="connsiteY0" fmla="*/ 650857 h 2128317"/>
                <a:gd name="connsiteX1" fmla="*/ 650857 w 2015413"/>
                <a:gd name="connsiteY1" fmla="*/ 0 h 2128317"/>
                <a:gd name="connsiteX2" fmla="*/ 1364556 w 2015413"/>
                <a:gd name="connsiteY2" fmla="*/ 0 h 2128317"/>
                <a:gd name="connsiteX3" fmla="*/ 2015413 w 2015413"/>
                <a:gd name="connsiteY3" fmla="*/ 650857 h 2128317"/>
                <a:gd name="connsiteX4" fmla="*/ 2015413 w 2015413"/>
                <a:gd name="connsiteY4" fmla="*/ 1477460 h 2128317"/>
                <a:gd name="connsiteX5" fmla="*/ 1364556 w 2015413"/>
                <a:gd name="connsiteY5" fmla="*/ 2128317 h 2128317"/>
                <a:gd name="connsiteX6" fmla="*/ 650857 w 2015413"/>
                <a:gd name="connsiteY6" fmla="*/ 2128317 h 2128317"/>
                <a:gd name="connsiteX7" fmla="*/ 0 w 2015413"/>
                <a:gd name="connsiteY7" fmla="*/ 1477460 h 2128317"/>
                <a:gd name="connsiteX8" fmla="*/ 0 w 2015413"/>
                <a:gd name="connsiteY8" fmla="*/ 650857 h 2128317"/>
                <a:gd name="connsiteX0" fmla="*/ 0 w 2015413"/>
                <a:gd name="connsiteY0" fmla="*/ 650857 h 2128317"/>
                <a:gd name="connsiteX1" fmla="*/ 650857 w 2015413"/>
                <a:gd name="connsiteY1" fmla="*/ 0 h 2128317"/>
                <a:gd name="connsiteX2" fmla="*/ 1364556 w 2015413"/>
                <a:gd name="connsiteY2" fmla="*/ 0 h 2128317"/>
                <a:gd name="connsiteX3" fmla="*/ 2015413 w 2015413"/>
                <a:gd name="connsiteY3" fmla="*/ 650857 h 2128317"/>
                <a:gd name="connsiteX4" fmla="*/ 2015413 w 2015413"/>
                <a:gd name="connsiteY4" fmla="*/ 1477460 h 2128317"/>
                <a:gd name="connsiteX5" fmla="*/ 1360125 w 2015413"/>
                <a:gd name="connsiteY5" fmla="*/ 2105855 h 2128317"/>
                <a:gd name="connsiteX6" fmla="*/ 650857 w 2015413"/>
                <a:gd name="connsiteY6" fmla="*/ 2128317 h 2128317"/>
                <a:gd name="connsiteX7" fmla="*/ 0 w 2015413"/>
                <a:gd name="connsiteY7" fmla="*/ 1477460 h 2128317"/>
                <a:gd name="connsiteX8" fmla="*/ 0 w 2015413"/>
                <a:gd name="connsiteY8" fmla="*/ 650857 h 2128317"/>
                <a:gd name="connsiteX0" fmla="*/ 0 w 2015413"/>
                <a:gd name="connsiteY0" fmla="*/ 650857 h 2114858"/>
                <a:gd name="connsiteX1" fmla="*/ 650857 w 2015413"/>
                <a:gd name="connsiteY1" fmla="*/ 0 h 2114858"/>
                <a:gd name="connsiteX2" fmla="*/ 1364556 w 2015413"/>
                <a:gd name="connsiteY2" fmla="*/ 0 h 2114858"/>
                <a:gd name="connsiteX3" fmla="*/ 2015413 w 2015413"/>
                <a:gd name="connsiteY3" fmla="*/ 650857 h 2114858"/>
                <a:gd name="connsiteX4" fmla="*/ 2015413 w 2015413"/>
                <a:gd name="connsiteY4" fmla="*/ 1477460 h 2114858"/>
                <a:gd name="connsiteX5" fmla="*/ 1360125 w 2015413"/>
                <a:gd name="connsiteY5" fmla="*/ 2105855 h 2114858"/>
                <a:gd name="connsiteX6" fmla="*/ 655382 w 2015413"/>
                <a:gd name="connsiteY6" fmla="*/ 2114858 h 2114858"/>
                <a:gd name="connsiteX7" fmla="*/ 0 w 2015413"/>
                <a:gd name="connsiteY7" fmla="*/ 1477460 h 2114858"/>
                <a:gd name="connsiteX8" fmla="*/ 0 w 2015413"/>
                <a:gd name="connsiteY8" fmla="*/ 650857 h 2114858"/>
                <a:gd name="connsiteX0" fmla="*/ 0 w 2015413"/>
                <a:gd name="connsiteY0" fmla="*/ 650857 h 2105855"/>
                <a:gd name="connsiteX1" fmla="*/ 650857 w 2015413"/>
                <a:gd name="connsiteY1" fmla="*/ 0 h 2105855"/>
                <a:gd name="connsiteX2" fmla="*/ 1364556 w 2015413"/>
                <a:gd name="connsiteY2" fmla="*/ 0 h 2105855"/>
                <a:gd name="connsiteX3" fmla="*/ 2015413 w 2015413"/>
                <a:gd name="connsiteY3" fmla="*/ 650857 h 2105855"/>
                <a:gd name="connsiteX4" fmla="*/ 2015413 w 2015413"/>
                <a:gd name="connsiteY4" fmla="*/ 1477460 h 2105855"/>
                <a:gd name="connsiteX5" fmla="*/ 1360125 w 2015413"/>
                <a:gd name="connsiteY5" fmla="*/ 2105855 h 2105855"/>
                <a:gd name="connsiteX6" fmla="*/ 472332 w 2015413"/>
                <a:gd name="connsiteY6" fmla="*/ 2104016 h 2105855"/>
                <a:gd name="connsiteX7" fmla="*/ 0 w 2015413"/>
                <a:gd name="connsiteY7" fmla="*/ 1477460 h 2105855"/>
                <a:gd name="connsiteX8" fmla="*/ 0 w 2015413"/>
                <a:gd name="connsiteY8" fmla="*/ 650857 h 2105855"/>
                <a:gd name="connsiteX0" fmla="*/ 7017 w 2022430"/>
                <a:gd name="connsiteY0" fmla="*/ 650857 h 2105855"/>
                <a:gd name="connsiteX1" fmla="*/ 657874 w 2022430"/>
                <a:gd name="connsiteY1" fmla="*/ 0 h 2105855"/>
                <a:gd name="connsiteX2" fmla="*/ 1371573 w 2022430"/>
                <a:gd name="connsiteY2" fmla="*/ 0 h 2105855"/>
                <a:gd name="connsiteX3" fmla="*/ 2022430 w 2022430"/>
                <a:gd name="connsiteY3" fmla="*/ 650857 h 2105855"/>
                <a:gd name="connsiteX4" fmla="*/ 2022430 w 2022430"/>
                <a:gd name="connsiteY4" fmla="*/ 1477460 h 2105855"/>
                <a:gd name="connsiteX5" fmla="*/ 1367142 w 2022430"/>
                <a:gd name="connsiteY5" fmla="*/ 2105855 h 2105855"/>
                <a:gd name="connsiteX6" fmla="*/ 479349 w 2022430"/>
                <a:gd name="connsiteY6" fmla="*/ 2104016 h 2105855"/>
                <a:gd name="connsiteX7" fmla="*/ 0 w 2022430"/>
                <a:gd name="connsiteY7" fmla="*/ 1518894 h 2105855"/>
                <a:gd name="connsiteX8" fmla="*/ 7017 w 2022430"/>
                <a:gd name="connsiteY8" fmla="*/ 650857 h 2105855"/>
                <a:gd name="connsiteX0" fmla="*/ 7017 w 2022430"/>
                <a:gd name="connsiteY0" fmla="*/ 657237 h 2112235"/>
                <a:gd name="connsiteX1" fmla="*/ 657874 w 2022430"/>
                <a:gd name="connsiteY1" fmla="*/ 6380 h 2112235"/>
                <a:gd name="connsiteX2" fmla="*/ 1045501 w 2022430"/>
                <a:gd name="connsiteY2" fmla="*/ 0 h 2112235"/>
                <a:gd name="connsiteX3" fmla="*/ 2022430 w 2022430"/>
                <a:gd name="connsiteY3" fmla="*/ 657237 h 2112235"/>
                <a:gd name="connsiteX4" fmla="*/ 2022430 w 2022430"/>
                <a:gd name="connsiteY4" fmla="*/ 1483840 h 2112235"/>
                <a:gd name="connsiteX5" fmla="*/ 1367142 w 2022430"/>
                <a:gd name="connsiteY5" fmla="*/ 2112235 h 2112235"/>
                <a:gd name="connsiteX6" fmla="*/ 479349 w 2022430"/>
                <a:gd name="connsiteY6" fmla="*/ 2110396 h 2112235"/>
                <a:gd name="connsiteX7" fmla="*/ 0 w 2022430"/>
                <a:gd name="connsiteY7" fmla="*/ 1525274 h 2112235"/>
                <a:gd name="connsiteX8" fmla="*/ 7017 w 2022430"/>
                <a:gd name="connsiteY8" fmla="*/ 657237 h 2112235"/>
                <a:gd name="connsiteX0" fmla="*/ 7017 w 2022430"/>
                <a:gd name="connsiteY0" fmla="*/ 657237 h 2112235"/>
                <a:gd name="connsiteX1" fmla="*/ 657874 w 2022430"/>
                <a:gd name="connsiteY1" fmla="*/ 6380 h 2112235"/>
                <a:gd name="connsiteX2" fmla="*/ 1045501 w 2022430"/>
                <a:gd name="connsiteY2" fmla="*/ 0 h 2112235"/>
                <a:gd name="connsiteX3" fmla="*/ 2021766 w 2022430"/>
                <a:gd name="connsiteY3" fmla="*/ 911473 h 2112235"/>
                <a:gd name="connsiteX4" fmla="*/ 2022430 w 2022430"/>
                <a:gd name="connsiteY4" fmla="*/ 1483840 h 2112235"/>
                <a:gd name="connsiteX5" fmla="*/ 1367142 w 2022430"/>
                <a:gd name="connsiteY5" fmla="*/ 2112235 h 2112235"/>
                <a:gd name="connsiteX6" fmla="*/ 479349 w 2022430"/>
                <a:gd name="connsiteY6" fmla="*/ 2110396 h 2112235"/>
                <a:gd name="connsiteX7" fmla="*/ 0 w 2022430"/>
                <a:gd name="connsiteY7" fmla="*/ 1525274 h 2112235"/>
                <a:gd name="connsiteX8" fmla="*/ 7017 w 2022430"/>
                <a:gd name="connsiteY8" fmla="*/ 657237 h 2112235"/>
                <a:gd name="connsiteX0" fmla="*/ 7017 w 2043816"/>
                <a:gd name="connsiteY0" fmla="*/ 657237 h 2112235"/>
                <a:gd name="connsiteX1" fmla="*/ 657874 w 2043816"/>
                <a:gd name="connsiteY1" fmla="*/ 6380 h 2112235"/>
                <a:gd name="connsiteX2" fmla="*/ 1045501 w 2043816"/>
                <a:gd name="connsiteY2" fmla="*/ 0 h 2112235"/>
                <a:gd name="connsiteX3" fmla="*/ 2043815 w 2043816"/>
                <a:gd name="connsiteY3" fmla="*/ 933639 h 2112235"/>
                <a:gd name="connsiteX4" fmla="*/ 2022430 w 2043816"/>
                <a:gd name="connsiteY4" fmla="*/ 1483840 h 2112235"/>
                <a:gd name="connsiteX5" fmla="*/ 1367142 w 2043816"/>
                <a:gd name="connsiteY5" fmla="*/ 2112235 h 2112235"/>
                <a:gd name="connsiteX6" fmla="*/ 479349 w 2043816"/>
                <a:gd name="connsiteY6" fmla="*/ 2110396 h 2112235"/>
                <a:gd name="connsiteX7" fmla="*/ 0 w 2043816"/>
                <a:gd name="connsiteY7" fmla="*/ 1525274 h 2112235"/>
                <a:gd name="connsiteX8" fmla="*/ 7017 w 2043816"/>
                <a:gd name="connsiteY8" fmla="*/ 657237 h 2112235"/>
                <a:gd name="connsiteX0" fmla="*/ 7017 w 2047948"/>
                <a:gd name="connsiteY0" fmla="*/ 657237 h 2112235"/>
                <a:gd name="connsiteX1" fmla="*/ 657874 w 2047948"/>
                <a:gd name="connsiteY1" fmla="*/ 6380 h 2112235"/>
                <a:gd name="connsiteX2" fmla="*/ 1045501 w 2047948"/>
                <a:gd name="connsiteY2" fmla="*/ 0 h 2112235"/>
                <a:gd name="connsiteX3" fmla="*/ 2043815 w 2047948"/>
                <a:gd name="connsiteY3" fmla="*/ 933639 h 2112235"/>
                <a:gd name="connsiteX4" fmla="*/ 2022430 w 2047948"/>
                <a:gd name="connsiteY4" fmla="*/ 1483840 h 2112235"/>
                <a:gd name="connsiteX5" fmla="*/ 1367142 w 2047948"/>
                <a:gd name="connsiteY5" fmla="*/ 2112235 h 2112235"/>
                <a:gd name="connsiteX6" fmla="*/ 479349 w 2047948"/>
                <a:gd name="connsiteY6" fmla="*/ 2110396 h 2112235"/>
                <a:gd name="connsiteX7" fmla="*/ 0 w 2047948"/>
                <a:gd name="connsiteY7" fmla="*/ 1525274 h 2112235"/>
                <a:gd name="connsiteX8" fmla="*/ 7017 w 2047948"/>
                <a:gd name="connsiteY8" fmla="*/ 657237 h 2112235"/>
                <a:gd name="connsiteX0" fmla="*/ 7017 w 2047948"/>
                <a:gd name="connsiteY0" fmla="*/ 657237 h 2112235"/>
                <a:gd name="connsiteX1" fmla="*/ 657874 w 2047948"/>
                <a:gd name="connsiteY1" fmla="*/ 6380 h 2112235"/>
                <a:gd name="connsiteX2" fmla="*/ 1045501 w 2047948"/>
                <a:gd name="connsiteY2" fmla="*/ 0 h 2112235"/>
                <a:gd name="connsiteX3" fmla="*/ 2043815 w 2047948"/>
                <a:gd name="connsiteY3" fmla="*/ 933639 h 2112235"/>
                <a:gd name="connsiteX4" fmla="*/ 2022430 w 2047948"/>
                <a:gd name="connsiteY4" fmla="*/ 1483840 h 2112235"/>
                <a:gd name="connsiteX5" fmla="*/ 1367142 w 2047948"/>
                <a:gd name="connsiteY5" fmla="*/ 2112235 h 2112235"/>
                <a:gd name="connsiteX6" fmla="*/ 479349 w 2047948"/>
                <a:gd name="connsiteY6" fmla="*/ 2110396 h 2112235"/>
                <a:gd name="connsiteX7" fmla="*/ 0 w 2047948"/>
                <a:gd name="connsiteY7" fmla="*/ 1525274 h 2112235"/>
                <a:gd name="connsiteX8" fmla="*/ 7017 w 2047948"/>
                <a:gd name="connsiteY8" fmla="*/ 657237 h 2112235"/>
                <a:gd name="connsiteX0" fmla="*/ 7017 w 2047948"/>
                <a:gd name="connsiteY0" fmla="*/ 657375 h 2112373"/>
                <a:gd name="connsiteX1" fmla="*/ 657874 w 2047948"/>
                <a:gd name="connsiteY1" fmla="*/ 6518 h 2112373"/>
                <a:gd name="connsiteX2" fmla="*/ 1045501 w 2047948"/>
                <a:gd name="connsiteY2" fmla="*/ 138 h 2112373"/>
                <a:gd name="connsiteX3" fmla="*/ 2043815 w 2047948"/>
                <a:gd name="connsiteY3" fmla="*/ 933777 h 2112373"/>
                <a:gd name="connsiteX4" fmla="*/ 2022430 w 2047948"/>
                <a:gd name="connsiteY4" fmla="*/ 1483978 h 2112373"/>
                <a:gd name="connsiteX5" fmla="*/ 1367142 w 2047948"/>
                <a:gd name="connsiteY5" fmla="*/ 2112373 h 2112373"/>
                <a:gd name="connsiteX6" fmla="*/ 479349 w 2047948"/>
                <a:gd name="connsiteY6" fmla="*/ 2110534 h 2112373"/>
                <a:gd name="connsiteX7" fmla="*/ 0 w 2047948"/>
                <a:gd name="connsiteY7" fmla="*/ 1525412 h 2112373"/>
                <a:gd name="connsiteX8" fmla="*/ 7017 w 2047948"/>
                <a:gd name="connsiteY8" fmla="*/ 657375 h 2112373"/>
                <a:gd name="connsiteX0" fmla="*/ 7017 w 2047948"/>
                <a:gd name="connsiteY0" fmla="*/ 658153 h 2113151"/>
                <a:gd name="connsiteX1" fmla="*/ 657874 w 2047948"/>
                <a:gd name="connsiteY1" fmla="*/ 7296 h 2113151"/>
                <a:gd name="connsiteX2" fmla="*/ 1045501 w 2047948"/>
                <a:gd name="connsiteY2" fmla="*/ 916 h 2113151"/>
                <a:gd name="connsiteX3" fmla="*/ 2043815 w 2047948"/>
                <a:gd name="connsiteY3" fmla="*/ 934555 h 2113151"/>
                <a:gd name="connsiteX4" fmla="*/ 2022430 w 2047948"/>
                <a:gd name="connsiteY4" fmla="*/ 1484756 h 2113151"/>
                <a:gd name="connsiteX5" fmla="*/ 1367142 w 2047948"/>
                <a:gd name="connsiteY5" fmla="*/ 2113151 h 2113151"/>
                <a:gd name="connsiteX6" fmla="*/ 479349 w 2047948"/>
                <a:gd name="connsiteY6" fmla="*/ 2111312 h 2113151"/>
                <a:gd name="connsiteX7" fmla="*/ 0 w 2047948"/>
                <a:gd name="connsiteY7" fmla="*/ 1526190 h 2113151"/>
                <a:gd name="connsiteX8" fmla="*/ 7017 w 2047948"/>
                <a:gd name="connsiteY8" fmla="*/ 658153 h 2113151"/>
                <a:gd name="connsiteX0" fmla="*/ 7017 w 2047948"/>
                <a:gd name="connsiteY0" fmla="*/ 658153 h 2113151"/>
                <a:gd name="connsiteX1" fmla="*/ 657874 w 2047948"/>
                <a:gd name="connsiteY1" fmla="*/ 7296 h 2113151"/>
                <a:gd name="connsiteX2" fmla="*/ 1045501 w 2047948"/>
                <a:gd name="connsiteY2" fmla="*/ 916 h 2113151"/>
                <a:gd name="connsiteX3" fmla="*/ 2043815 w 2047948"/>
                <a:gd name="connsiteY3" fmla="*/ 934555 h 2113151"/>
                <a:gd name="connsiteX4" fmla="*/ 2022430 w 2047948"/>
                <a:gd name="connsiteY4" fmla="*/ 1484756 h 2113151"/>
                <a:gd name="connsiteX5" fmla="*/ 1367142 w 2047948"/>
                <a:gd name="connsiteY5" fmla="*/ 2113151 h 2113151"/>
                <a:gd name="connsiteX6" fmla="*/ 479349 w 2047948"/>
                <a:gd name="connsiteY6" fmla="*/ 2111312 h 2113151"/>
                <a:gd name="connsiteX7" fmla="*/ 0 w 2047948"/>
                <a:gd name="connsiteY7" fmla="*/ 1526190 h 2113151"/>
                <a:gd name="connsiteX8" fmla="*/ 7017 w 2047948"/>
                <a:gd name="connsiteY8" fmla="*/ 658153 h 2113151"/>
                <a:gd name="connsiteX0" fmla="*/ 7017 w 2043844"/>
                <a:gd name="connsiteY0" fmla="*/ 658153 h 2113151"/>
                <a:gd name="connsiteX1" fmla="*/ 657874 w 2043844"/>
                <a:gd name="connsiteY1" fmla="*/ 7296 h 2113151"/>
                <a:gd name="connsiteX2" fmla="*/ 1045501 w 2043844"/>
                <a:gd name="connsiteY2" fmla="*/ 916 h 2113151"/>
                <a:gd name="connsiteX3" fmla="*/ 2043815 w 2043844"/>
                <a:gd name="connsiteY3" fmla="*/ 934555 h 2113151"/>
                <a:gd name="connsiteX4" fmla="*/ 2022430 w 2043844"/>
                <a:gd name="connsiteY4" fmla="*/ 1484756 h 2113151"/>
                <a:gd name="connsiteX5" fmla="*/ 1367142 w 2043844"/>
                <a:gd name="connsiteY5" fmla="*/ 2113151 h 2113151"/>
                <a:gd name="connsiteX6" fmla="*/ 479349 w 2043844"/>
                <a:gd name="connsiteY6" fmla="*/ 2111312 h 2113151"/>
                <a:gd name="connsiteX7" fmla="*/ 0 w 2043844"/>
                <a:gd name="connsiteY7" fmla="*/ 1526190 h 2113151"/>
                <a:gd name="connsiteX8" fmla="*/ 7017 w 2043844"/>
                <a:gd name="connsiteY8" fmla="*/ 658153 h 2113151"/>
                <a:gd name="connsiteX0" fmla="*/ 7017 w 2043815"/>
                <a:gd name="connsiteY0" fmla="*/ 658153 h 2113151"/>
                <a:gd name="connsiteX1" fmla="*/ 657874 w 2043815"/>
                <a:gd name="connsiteY1" fmla="*/ 7296 h 2113151"/>
                <a:gd name="connsiteX2" fmla="*/ 1045501 w 2043815"/>
                <a:gd name="connsiteY2" fmla="*/ 916 h 2113151"/>
                <a:gd name="connsiteX3" fmla="*/ 2043815 w 2043815"/>
                <a:gd name="connsiteY3" fmla="*/ 934555 h 2113151"/>
                <a:gd name="connsiteX4" fmla="*/ 2022430 w 2043815"/>
                <a:gd name="connsiteY4" fmla="*/ 1484756 h 2113151"/>
                <a:gd name="connsiteX5" fmla="*/ 1367142 w 2043815"/>
                <a:gd name="connsiteY5" fmla="*/ 2113151 h 2113151"/>
                <a:gd name="connsiteX6" fmla="*/ 479349 w 2043815"/>
                <a:gd name="connsiteY6" fmla="*/ 2111312 h 2113151"/>
                <a:gd name="connsiteX7" fmla="*/ 0 w 2043815"/>
                <a:gd name="connsiteY7" fmla="*/ 1526190 h 2113151"/>
                <a:gd name="connsiteX8" fmla="*/ 7017 w 2043815"/>
                <a:gd name="connsiteY8" fmla="*/ 658153 h 211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3815" h="2113151">
                  <a:moveTo>
                    <a:pt x="7017" y="658153"/>
                  </a:moveTo>
                  <a:cubicBezTo>
                    <a:pt x="7017" y="298695"/>
                    <a:pt x="298416" y="7296"/>
                    <a:pt x="657874" y="7296"/>
                  </a:cubicBezTo>
                  <a:cubicBezTo>
                    <a:pt x="787083" y="5169"/>
                    <a:pt x="855510" y="-2643"/>
                    <a:pt x="1045501" y="916"/>
                  </a:cubicBezTo>
                  <a:cubicBezTo>
                    <a:pt x="1349632" y="22879"/>
                    <a:pt x="2038014" y="680093"/>
                    <a:pt x="2043815" y="934555"/>
                  </a:cubicBezTo>
                  <a:cubicBezTo>
                    <a:pt x="2043601" y="1291151"/>
                    <a:pt x="2022209" y="1293967"/>
                    <a:pt x="2022430" y="1484756"/>
                  </a:cubicBezTo>
                  <a:cubicBezTo>
                    <a:pt x="2022430" y="1844214"/>
                    <a:pt x="1726600" y="2113151"/>
                    <a:pt x="1367142" y="2113151"/>
                  </a:cubicBezTo>
                  <a:lnTo>
                    <a:pt x="479349" y="2111312"/>
                  </a:lnTo>
                  <a:cubicBezTo>
                    <a:pt x="119891" y="2111312"/>
                    <a:pt x="0" y="1885648"/>
                    <a:pt x="0" y="1526190"/>
                  </a:cubicBezTo>
                  <a:lnTo>
                    <a:pt x="7017" y="658153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65389" y="2822743"/>
              <a:ext cx="958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PSPACE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49062" y="4801528"/>
            <a:ext cx="3591828" cy="1299941"/>
            <a:chOff x="5343732" y="4782572"/>
            <a:chExt cx="3591828" cy="1299941"/>
          </a:xfrm>
        </p:grpSpPr>
        <p:grpSp>
          <p:nvGrpSpPr>
            <p:cNvPr id="15" name="Group 14"/>
            <p:cNvGrpSpPr/>
            <p:nvPr/>
          </p:nvGrpSpPr>
          <p:grpSpPr>
            <a:xfrm>
              <a:off x="5343732" y="5094628"/>
              <a:ext cx="3591828" cy="987885"/>
              <a:chOff x="4878957" y="5405309"/>
              <a:chExt cx="3591828" cy="79765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878957" y="5405309"/>
                <a:ext cx="3591828" cy="79765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321974" y="5642605"/>
                <a:ext cx="2776273" cy="3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 =  NP = </a:t>
                </a:r>
                <a:r>
                  <a:rPr lang="en-US" sz="2000" dirty="0" err="1"/>
                  <a:t>coNP</a:t>
                </a:r>
                <a:r>
                  <a:rPr lang="en-US" sz="2000" dirty="0"/>
                  <a:t> = PSPACE 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139202" y="4782572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Or possibly:</a:t>
              </a:r>
            </a:p>
          </p:txBody>
        </p:sp>
      </p:grpSp>
      <p:sp>
        <p:nvSpPr>
          <p:cNvPr id="19" name="Isosceles Triangle 1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0868F-0DB6-9045-9DF6-1071D192260F}"/>
              </a:ext>
            </a:extLst>
          </p:cNvPr>
          <p:cNvSpPr txBox="1"/>
          <p:nvPr/>
        </p:nvSpPr>
        <p:spPr>
          <a:xfrm>
            <a:off x="5080000" y="6386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89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Example: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225" y="1617154"/>
                <a:ext cx="8611255" cy="4185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</a:t>
                </a:r>
                <a:r>
                  <a:rPr lang="en-US" sz="2400" dirty="0"/>
                  <a:t> A </a:t>
                </a:r>
                <a:r>
                  <a:rPr lang="en-US" sz="2400" u="sng" dirty="0"/>
                  <a:t>quantified Boolean formula</a:t>
                </a:r>
                <a:r>
                  <a:rPr lang="en-US" sz="2400" dirty="0"/>
                  <a:t> (QBF) is a Boolean formula with leading exists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 and for all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 quantifiers.  All variables must lie within the scope of a quantifier.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A QBF is </a:t>
                </a:r>
                <a:r>
                  <a:rPr lang="en-US" sz="2400" cap="small" dirty="0"/>
                  <a:t>True</a:t>
                </a:r>
                <a:r>
                  <a:rPr lang="en-US" sz="2400" dirty="0"/>
                  <a:t> or </a:t>
                </a:r>
                <a:r>
                  <a:rPr lang="en-US" sz="2400" cap="small" dirty="0"/>
                  <a:t>False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Examples: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   </a:t>
                </a:r>
                <a:r>
                  <a:rPr lang="en-US" sz="2400" cap="small" dirty="0"/>
                  <a:t>True</a:t>
                </a:r>
                <a:endParaRPr lang="en-US" sz="2400" dirty="0"/>
              </a:p>
              <a:p>
                <a:r>
                  <a:rPr lang="en-US" sz="2400" b="1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bar>
                              <m:barPr>
                                <m:pos m:val="top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   </a:t>
                </a:r>
                <a:r>
                  <a:rPr lang="en-US" sz="2400" cap="small" dirty="0"/>
                  <a:t>False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Defn: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is a QBF that is </a:t>
                </a:r>
                <a:r>
                  <a:rPr lang="en-US" sz="2400" cap="small" dirty="0"/>
                  <a:t>True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PSPACE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1617154"/>
                <a:ext cx="8611255" cy="4185761"/>
              </a:xfrm>
              <a:prstGeom prst="rect">
                <a:avLst/>
              </a:prstGeom>
              <a:blipFill>
                <a:blip r:embed="rId4"/>
                <a:stretch>
                  <a:fillRect l="-1062" t="-1164" b="-23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035040" y="3346704"/>
            <a:ext cx="694944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35040" y="3785616"/>
            <a:ext cx="694944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17.2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74124" y="3346704"/>
                <a:ext cx="4222496" cy="238526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17.2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How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/>
                  <a:t> a special case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𝑇𝑄𝐵𝐹</m:t>
                    </m:r>
                  </m:oMath>
                </a14:m>
                <a:r>
                  <a:rPr lang="en-US" sz="2000" dirty="0"/>
                  <a:t>?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Remove all quantifiers.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Add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/>
                  <a:t> quantifiers.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Add only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/>
                  <a:t> quantifiers.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Add only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/>
                  <a:t> quantifiers.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124" y="3346704"/>
                <a:ext cx="4222496" cy="2385268"/>
              </a:xfrm>
              <a:prstGeom prst="rect">
                <a:avLst/>
              </a:prstGeom>
              <a:blipFill>
                <a:blip r:embed="rId5"/>
                <a:stretch>
                  <a:fillRect l="-1860" t="-1259" b="-302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EA7C06-6607-AA44-939C-0DFAA723C3AE}"/>
              </a:ext>
            </a:extLst>
          </p:cNvPr>
          <p:cNvSpPr txBox="1"/>
          <p:nvPr/>
        </p:nvSpPr>
        <p:spPr>
          <a:xfrm>
            <a:off x="5471886" y="6125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5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4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PSPACE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225" y="1187661"/>
                <a:ext cx="9532793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PSPACE</a:t>
                </a:r>
              </a:p>
              <a:p>
                <a:r>
                  <a:rPr lang="en-US" sz="24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1.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has no quantifiers,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has no variables</a:t>
                </a:r>
                <a:br>
                  <a:rPr lang="en-US" sz="2400" dirty="0"/>
                </a:br>
                <a:r>
                  <a:rPr lang="en-US" sz="2400" dirty="0"/>
                  <a:t>           so either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True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False.  Output accordingly.</a:t>
                </a:r>
              </a:p>
              <a:p>
                <a:r>
                  <a:rPr lang="en-US" sz="2400" dirty="0"/>
                  <a:t>     2. 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then evaluate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cap="small" dirty="0"/>
                  <a:t>True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cap="small" dirty="0"/>
                  <a:t>False</a:t>
                </a:r>
                <a:r>
                  <a:rPr lang="en-US" sz="2400" dirty="0"/>
                  <a:t> recursively.</a:t>
                </a:r>
                <a:br>
                  <a:rPr lang="en-US" sz="2400" dirty="0"/>
                </a:br>
                <a:r>
                  <a:rPr lang="en-US" sz="2400" dirty="0"/>
                  <a:t>          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 if either accepts.  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not.</a:t>
                </a:r>
              </a:p>
              <a:p>
                <a:r>
                  <a:rPr lang="en-US" sz="2400" dirty="0"/>
                  <a:t>     3. 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then evaluate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cap="small" dirty="0"/>
                  <a:t>True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cap="small" dirty="0"/>
                  <a:t>False</a:t>
                </a:r>
                <a:r>
                  <a:rPr lang="en-US" sz="2400" dirty="0"/>
                  <a:t> recursively.</a:t>
                </a:r>
                <a:br>
                  <a:rPr lang="en-US" sz="2400" dirty="0"/>
                </a:br>
                <a:r>
                  <a:rPr lang="en-US" sz="2400" dirty="0"/>
                  <a:t>          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 if both accept.  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not.”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Space analysis:</a:t>
                </a:r>
              </a:p>
              <a:p>
                <a:r>
                  <a:rPr lang="en-US" sz="2400" dirty="0"/>
                  <a:t>   Each recursive level uses constant space (to record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value).</a:t>
                </a:r>
              </a:p>
              <a:p>
                <a:r>
                  <a:rPr lang="en-US" sz="2400" dirty="0"/>
                  <a:t>   The recursion depth is the number of quantifiers,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𝑇𝑄𝐵𝐹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 SPACE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1187661"/>
                <a:ext cx="9532793" cy="4832092"/>
              </a:xfrm>
              <a:prstGeom prst="rect">
                <a:avLst/>
              </a:prstGeom>
              <a:blipFill>
                <a:blip r:embed="rId4"/>
                <a:stretch>
                  <a:fillRect l="-959" t="-1010" r="-64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19D28-288C-2F44-B2D8-9BA99B110497}"/>
              </a:ext>
            </a:extLst>
          </p:cNvPr>
          <p:cNvSpPr txBox="1"/>
          <p:nvPr/>
        </p:nvSpPr>
        <p:spPr>
          <a:xfrm>
            <a:off x="5283200" y="6183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8415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  Ladder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225" y="1617154"/>
                <a:ext cx="800879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ladder</a:t>
                </a:r>
                <a:r>
                  <a:rPr lang="en-US" sz="2400" dirty="0"/>
                  <a:t> is a sequence of strings of a common length where consecutive strings differ in a single symbol.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A </a:t>
                </a:r>
                <a:r>
                  <a:rPr lang="en-US" sz="2400" u="sng" dirty="0"/>
                  <a:t>word ladder for English</a:t>
                </a:r>
                <a:r>
                  <a:rPr lang="en-US" sz="2400" dirty="0"/>
                  <a:t> is a ladder of English words.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be a language.  A ladder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ladder of strings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DFA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contains a ladder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}.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NPSPACE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1617154"/>
                <a:ext cx="8008793" cy="3293209"/>
              </a:xfrm>
              <a:prstGeom prst="rect">
                <a:avLst/>
              </a:prstGeom>
              <a:blipFill>
                <a:blip r:embed="rId3"/>
                <a:stretch>
                  <a:fillRect l="-1142" t="-1479" r="-228" b="-3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85019" y="1763726"/>
            <a:ext cx="89217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WORK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</a:rPr>
              <a:t>ORK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POR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T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</a:rPr>
              <a:t>ORT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SO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latin typeface="Consolas" panose="020B0609020204030204" pitchFamily="49" charset="0"/>
              </a:rPr>
              <a:t>OT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latin typeface="Consolas" panose="020B0609020204030204" pitchFamily="49" charset="0"/>
              </a:rPr>
              <a:t>LOT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PLO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PLAY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5018" y="4689809"/>
            <a:ext cx="8643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PL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BC973-36FD-6E4B-B6A3-53C164980D3C}"/>
              </a:ext>
            </a:extLst>
          </p:cNvPr>
          <p:cNvSpPr txBox="1"/>
          <p:nvPr/>
        </p:nvSpPr>
        <p:spPr>
          <a:xfrm>
            <a:off x="5602514" y="6255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566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NPSPACE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225" y="1073451"/>
                <a:ext cx="9705975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NPSPACE</a:t>
                </a:r>
              </a:p>
              <a:p>
                <a:r>
                  <a:rPr lang="en-US" sz="2400" dirty="0"/>
                  <a:t>Proof idea:  Nondeterministically guess the sequence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   Careful-  (a) cannot store sequence, (b) must terminate.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Proof: 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     1. 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/>
                  <a:t>     2.  Repeat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times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/>
                  <a:t>     3.       Nondeterministically change one symbol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   4.      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2400" dirty="0"/>
                  <a:t>     5.      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/>
                  <a:t>     6.  </a:t>
                </a:r>
                <a:r>
                  <a:rPr lang="en-US" sz="2400" i="1" dirty="0"/>
                  <a:t>Reject </a:t>
                </a:r>
                <a:r>
                  <a:rPr lang="en-US" sz="2400" dirty="0"/>
                  <a:t> [exceeded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steps].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Space used is for storing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NSPACE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PSPACE  (!)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1073451"/>
                <a:ext cx="9705975" cy="5201424"/>
              </a:xfrm>
              <a:prstGeom prst="rect">
                <a:avLst/>
              </a:prstGeom>
              <a:blipFill>
                <a:blip r:embed="rId4"/>
                <a:stretch>
                  <a:fillRect l="-942" t="-938" b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0632713" y="2781232"/>
            <a:ext cx="76272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WORK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PORK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PORT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SORT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SOOT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SLOT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PLOT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PLOY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PLAY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0007704" y="2919184"/>
            <a:ext cx="613245" cy="2576512"/>
            <a:chOff x="10007704" y="2624138"/>
            <a:chExt cx="613245" cy="2576512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407121" y="2624138"/>
              <a:ext cx="0" cy="25765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0007704" y="3768562"/>
                  <a:ext cx="61324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7704" y="3768562"/>
                  <a:ext cx="61324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4948789" y="4365717"/>
            <a:ext cx="5058915" cy="1199748"/>
            <a:chOff x="2555865" y="2289267"/>
            <a:chExt cx="5058915" cy="1199748"/>
          </a:xfrm>
        </p:grpSpPr>
        <p:sp>
          <p:nvSpPr>
            <p:cNvPr id="51" name="PDA box"/>
            <p:cNvSpPr/>
            <p:nvPr/>
          </p:nvSpPr>
          <p:spPr>
            <a:xfrm>
              <a:off x="2555865" y="2630125"/>
              <a:ext cx="725025" cy="697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"/>
            <p:cNvSpPr/>
            <p:nvPr/>
          </p:nvSpPr>
          <p:spPr>
            <a:xfrm>
              <a:off x="3791401" y="2629134"/>
              <a:ext cx="3555550" cy="263292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877689" y="2289267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16200000">
              <a:off x="7167344" y="2707201"/>
              <a:ext cx="263293" cy="107153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13080" y="2489167"/>
              <a:ext cx="9017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 ˽  ˽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758546" y="3119683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546" y="3119683"/>
                  <a:ext cx="24476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90716" y="3119683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716" y="3119683"/>
                  <a:ext cx="24476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023839" y="3119683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839" y="3119683"/>
                  <a:ext cx="244762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Right Brace 58"/>
            <p:cNvSpPr/>
            <p:nvPr/>
          </p:nvSpPr>
          <p:spPr>
            <a:xfrm rot="5400000">
              <a:off x="4125118" y="2732691"/>
              <a:ext cx="94286" cy="688623"/>
            </a:xfrm>
            <a:prstGeom prst="rightBrace">
              <a:avLst>
                <a:gd name="adj1" fmla="val 32954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Brace 59"/>
            <p:cNvSpPr/>
            <p:nvPr/>
          </p:nvSpPr>
          <p:spPr>
            <a:xfrm rot="5400000">
              <a:off x="4857288" y="2732692"/>
              <a:ext cx="94286" cy="688623"/>
            </a:xfrm>
            <a:prstGeom prst="rightBrace">
              <a:avLst>
                <a:gd name="adj1" fmla="val 32954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Brace 60"/>
            <p:cNvSpPr/>
            <p:nvPr/>
          </p:nvSpPr>
          <p:spPr>
            <a:xfrm rot="5400000">
              <a:off x="5589457" y="2732691"/>
              <a:ext cx="94286" cy="688623"/>
            </a:xfrm>
            <a:prstGeom prst="rightBrace">
              <a:avLst>
                <a:gd name="adj1" fmla="val 32954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541069" y="2654647"/>
              <a:ext cx="0" cy="21445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271725" y="2654647"/>
              <a:ext cx="0" cy="21445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96750" y="2653551"/>
              <a:ext cx="0" cy="21445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Brace 64"/>
            <p:cNvSpPr/>
            <p:nvPr/>
          </p:nvSpPr>
          <p:spPr>
            <a:xfrm rot="5400000">
              <a:off x="6321625" y="2732692"/>
              <a:ext cx="94286" cy="688623"/>
            </a:xfrm>
            <a:prstGeom prst="rightBrace">
              <a:avLst>
                <a:gd name="adj1" fmla="val 32954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6222885" y="3119683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885" y="3119683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/>
            <p:nvPr/>
          </p:nvCxnSpPr>
          <p:spPr>
            <a:xfrm>
              <a:off x="6739700" y="2653551"/>
              <a:ext cx="0" cy="21445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184325" y="5461256"/>
            <a:ext cx="1480324" cy="369332"/>
            <a:chOff x="3791401" y="3384806"/>
            <a:chExt cx="1480324" cy="36933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3791401" y="3584575"/>
              <a:ext cx="148032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332872" y="3384806"/>
                  <a:ext cx="41639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872" y="3384806"/>
                  <a:ext cx="41639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6184325" y="5708079"/>
            <a:ext cx="2948299" cy="369332"/>
            <a:chOff x="3791401" y="3631629"/>
            <a:chExt cx="2948299" cy="369332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3791401" y="3819525"/>
              <a:ext cx="2948299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72219" y="3631629"/>
                  <a:ext cx="63703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219" y="3631629"/>
                  <a:ext cx="63703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7619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43D94-9604-9242-A92B-B02933DBBBDC}"/>
              </a:ext>
            </a:extLst>
          </p:cNvPr>
          <p:cNvSpPr txBox="1"/>
          <p:nvPr/>
        </p:nvSpPr>
        <p:spPr>
          <a:xfrm>
            <a:off x="5631543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594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PSPACE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225" y="923095"/>
                <a:ext cx="10488757" cy="4189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SPACE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Proof: 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there’s a ladder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Here’s a recursive procedure to solve the bounded DFA ladder problem:    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𝐵𝑂𝑈𝑁𝐷𝐸𝐷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a DFA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by a ladder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000" dirty="0"/>
                  <a:t>     1.  For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differ in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/>
                  <a:t> place, else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     2. 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000" dirty="0"/>
                  <a:t>, repeat 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3.       Recursively test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groupCh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groupCh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  [division rounds up]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     4.     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both accept.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     5.  </a:t>
                </a:r>
                <a:r>
                  <a:rPr lang="en-US" sz="2000" i="1" dirty="0"/>
                  <a:t>Reject </a:t>
                </a:r>
                <a:r>
                  <a:rPr lang="en-US" sz="2000" dirty="0"/>
                  <a:t>[if all fail].”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Test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𝐿𝐴𝐷𝐷𝐸𝑅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procedure 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923095"/>
                <a:ext cx="10488757" cy="4189095"/>
              </a:xfrm>
              <a:prstGeom prst="rect">
                <a:avLst/>
              </a:prstGeom>
              <a:blipFill>
                <a:blip r:embed="rId4"/>
                <a:stretch>
                  <a:fillRect l="-872" t="-1163" b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0383617" y="2691670"/>
            <a:ext cx="762729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WORK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PLAY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48763" y="2691669"/>
            <a:ext cx="417710" cy="3477875"/>
            <a:chOff x="10977371" y="2217160"/>
            <a:chExt cx="417710" cy="2576512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1178117" y="2217160"/>
              <a:ext cx="0" cy="25765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0977371" y="3363070"/>
                  <a:ext cx="417710" cy="29641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371" y="3363070"/>
                  <a:ext cx="417710" cy="2964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6225" y="5109040"/>
                <a:ext cx="786628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Space analysis: 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Each recursive level uses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 (to record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     Recursion depth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. </a:t>
                </a:r>
                <a:endParaRPr lang="en-US" sz="2000" dirty="0"/>
              </a:p>
              <a:p>
                <a:r>
                  <a:rPr lang="en-US" sz="2000" dirty="0"/>
                  <a:t>Total space used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" y="5109040"/>
                <a:ext cx="7866289" cy="1323439"/>
              </a:xfrm>
              <a:prstGeom prst="rect">
                <a:avLst/>
              </a:prstGeom>
              <a:blipFill>
                <a:blip r:embed="rId6"/>
                <a:stretch>
                  <a:fillRect l="-775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0383618" y="4238462"/>
            <a:ext cx="7627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AAAA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83617" y="4238462"/>
            <a:ext cx="7627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AAAB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83617" y="4238462"/>
            <a:ext cx="7627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AAAC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83618" y="4238462"/>
            <a:ext cx="7627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AAAD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83618" y="4238462"/>
            <a:ext cx="7627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AAAZ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83618" y="4238462"/>
            <a:ext cx="7627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AABA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83618" y="4238462"/>
            <a:ext cx="7627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AABB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83618" y="4238462"/>
            <a:ext cx="7627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15126" y="2691669"/>
            <a:ext cx="1182080" cy="3485785"/>
            <a:chOff x="9015126" y="2691669"/>
            <a:chExt cx="1182080" cy="3485785"/>
          </a:xfrm>
        </p:grpSpPr>
        <p:sp>
          <p:nvSpPr>
            <p:cNvPr id="5" name="Left Brace 4"/>
            <p:cNvSpPr/>
            <p:nvPr/>
          </p:nvSpPr>
          <p:spPr>
            <a:xfrm>
              <a:off x="9962427" y="2691669"/>
              <a:ext cx="234779" cy="1738937"/>
            </a:xfrm>
            <a:prstGeom prst="leftBrace">
              <a:avLst>
                <a:gd name="adj1" fmla="val 48903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eft Brace 44"/>
            <p:cNvSpPr/>
            <p:nvPr/>
          </p:nvSpPr>
          <p:spPr>
            <a:xfrm>
              <a:off x="9962427" y="4438517"/>
              <a:ext cx="234779" cy="1738937"/>
            </a:xfrm>
            <a:prstGeom prst="leftBrace">
              <a:avLst>
                <a:gd name="adj1" fmla="val 48903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15126" y="3376471"/>
              <a:ext cx="878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recurse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015126" y="5109040"/>
              <a:ext cx="878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recurse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575439" y="2691669"/>
            <a:ext cx="354466" cy="3493696"/>
            <a:chOff x="11575439" y="2691669"/>
            <a:chExt cx="354466" cy="3493696"/>
          </a:xfrm>
        </p:grpSpPr>
        <p:grpSp>
          <p:nvGrpSpPr>
            <p:cNvPr id="48" name="Group 47"/>
            <p:cNvGrpSpPr/>
            <p:nvPr/>
          </p:nvGrpSpPr>
          <p:grpSpPr>
            <a:xfrm>
              <a:off x="11575439" y="2691669"/>
              <a:ext cx="354466" cy="1738937"/>
              <a:chOff x="10953401" y="2217160"/>
              <a:chExt cx="354466" cy="2576512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1178117" y="2217160"/>
                <a:ext cx="0" cy="25765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10953401" y="3091825"/>
                    <a:ext cx="354466" cy="5928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3401" y="3091825"/>
                    <a:ext cx="354466" cy="59282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483" t="-116667" r="-120690" b="-17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11575439" y="4446428"/>
              <a:ext cx="354466" cy="1738937"/>
              <a:chOff x="10953401" y="2217160"/>
              <a:chExt cx="354466" cy="257651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1178117" y="2217160"/>
                <a:ext cx="0" cy="25765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10953401" y="3091825"/>
                    <a:ext cx="354466" cy="5928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3401" y="3091825"/>
                    <a:ext cx="354466" cy="5928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4483" t="-116667" r="-120690" b="-17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4" name="Rectangle 5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17.3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850702" y="2418080"/>
            <a:ext cx="3171549" cy="3860800"/>
            <a:chOff x="8744982" y="2418080"/>
            <a:chExt cx="3277269" cy="3860800"/>
          </a:xfrm>
        </p:grpSpPr>
        <p:sp>
          <p:nvSpPr>
            <p:cNvPr id="14" name="Rectangle 13"/>
            <p:cNvSpPr/>
            <p:nvPr/>
          </p:nvSpPr>
          <p:spPr>
            <a:xfrm>
              <a:off x="8900160" y="2418080"/>
              <a:ext cx="3122091" cy="386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44982" y="3305777"/>
              <a:ext cx="3277269" cy="192360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</a:rPr>
                <a:t>Check-in 17.3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/>
                <a:t>Find an English word ladder connecting MUST and VOTE.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Already did it.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I will.  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29EF74C-9445-6848-AFBB-A9C18C5C8EBC}"/>
              </a:ext>
            </a:extLst>
          </p:cNvPr>
          <p:cNvSpPr txBox="1"/>
          <p:nvPr/>
        </p:nvSpPr>
        <p:spPr>
          <a:xfrm>
            <a:off x="6168571" y="6241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987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 animBg="1"/>
      <p:bldP spid="23" grpId="0" build="p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7" grpId="0"/>
      <p:bldP spid="37" grpId="1"/>
      <p:bldP spid="39" grpId="0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C95EF6-6290-40F9-B0DE-48CF7C313D1E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787373CA-548A-4962-BAC9-C7557C55B7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F381B8-75A2-4C59-87A7-71091EF1A3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68380</TotalTime>
  <Words>1379</Words>
  <Application>Microsoft Macintosh PowerPoint</Application>
  <PresentationFormat>Widescreen</PresentationFormat>
  <Paragraphs>210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17: Space Complexity, PSPACE, Savitch's Theorem </dc:title>
  <dc:subject/>
  <dc:creator>Michael Sipser</dc:creator>
  <cp:keywords/>
  <dc:description/>
  <cp:lastModifiedBy>Microsoft Office User</cp:lastModifiedBy>
  <cp:revision>1503</cp:revision>
  <dcterms:created xsi:type="dcterms:W3CDTF">2020-08-09T18:24:17Z</dcterms:created>
  <dcterms:modified xsi:type="dcterms:W3CDTF">2021-02-15T23:06:09Z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