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9" r:id="rId5"/>
    <p:sldId id="470" r:id="rId6"/>
    <p:sldId id="481" r:id="rId7"/>
    <p:sldId id="476" r:id="rId8"/>
    <p:sldId id="463" r:id="rId9"/>
    <p:sldId id="482" r:id="rId10"/>
    <p:sldId id="473" r:id="rId11"/>
    <p:sldId id="480" r:id="rId12"/>
    <p:sldId id="483" r:id="rId13"/>
    <p:sldId id="484" r:id="rId14"/>
    <p:sldId id="479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49A"/>
    <a:srgbClr val="FF9A8F"/>
    <a:srgbClr val="4C0000"/>
    <a:srgbClr val="760000"/>
    <a:srgbClr val="3F601A"/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070" autoAdjust="0"/>
    <p:restoredTop sz="95021" autoAdjust="0"/>
  </p:normalViewPr>
  <p:slideViewPr>
    <p:cSldViewPr snapToGrid="0">
      <p:cViewPr varScale="1">
        <p:scale>
          <a:sx n="95" d="100"/>
          <a:sy n="95" d="100"/>
        </p:scale>
        <p:origin x="200" y="2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9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71839EC-72E9-324C-B5AE-23893E09BFC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9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11" Type="http://schemas.openxmlformats.org/officeDocument/2006/relationships/image" Target="../media/image106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105.png"/><Relationship Id="rId9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13.png"/><Relationship Id="rId3" Type="http://schemas.openxmlformats.org/officeDocument/2006/relationships/image" Target="../media/image12.png"/><Relationship Id="rId21" Type="http://schemas.openxmlformats.org/officeDocument/2006/relationships/image" Target="../media/image65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1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26" Type="http://schemas.openxmlformats.org/officeDocument/2006/relationships/image" Target="../media/image94.png"/><Relationship Id="rId3" Type="http://schemas.openxmlformats.org/officeDocument/2006/relationships/image" Target="../media/image67.png"/><Relationship Id="rId21" Type="http://schemas.openxmlformats.org/officeDocument/2006/relationships/image" Target="../media/image89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5" Type="http://schemas.openxmlformats.org/officeDocument/2006/relationships/image" Target="../media/image93.png"/><Relationship Id="rId2" Type="http://schemas.openxmlformats.org/officeDocument/2006/relationships/image" Target="../media/image66.png"/><Relationship Id="rId16" Type="http://schemas.openxmlformats.org/officeDocument/2006/relationships/image" Target="../media/image26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24" Type="http://schemas.openxmlformats.org/officeDocument/2006/relationships/image" Target="../media/image92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23" Type="http://schemas.openxmlformats.org/officeDocument/2006/relationships/image" Target="../media/image91.png"/><Relationship Id="rId10" Type="http://schemas.openxmlformats.org/officeDocument/2006/relationships/image" Target="../media/image21.png"/><Relationship Id="rId19" Type="http://schemas.openxmlformats.org/officeDocument/2006/relationships/image" Target="../media/image33.png"/><Relationship Id="rId4" Type="http://schemas.openxmlformats.org/officeDocument/2006/relationships/image" Target="../media/image68.png"/><Relationship Id="rId9" Type="http://schemas.openxmlformats.org/officeDocument/2006/relationships/image" Target="../media/image20.png"/><Relationship Id="rId14" Type="http://schemas.openxmlformats.org/officeDocument/2006/relationships/image" Target="../media/image70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11" Type="http://schemas.openxmlformats.org/officeDocument/2006/relationships/image" Target="../media/image69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851" y="1227612"/>
                <a:ext cx="9521963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800" baseline="0" dirty="0">
                    <a:solidFill>
                      <a:schemeClr val="tx1"/>
                    </a:solidFill>
                  </a:rPr>
                </a:br>
                <a:r>
                  <a:rPr lang="en-US" sz="2400" dirty="0"/>
                  <a:t>- Probabilistic computation</a:t>
                </a:r>
              </a:p>
              <a:p>
                <a:r>
                  <a:rPr lang="en-US" sz="2400" dirty="0"/>
                  <a:t>- The class BPP</a:t>
                </a:r>
              </a:p>
              <a:p>
                <a:r>
                  <a:rPr lang="en-US" sz="2400" dirty="0"/>
                  <a:t>- Branching programs </a:t>
                </a:r>
              </a:p>
              <a:p>
                <a:r>
                  <a:rPr lang="en-US" sz="2400" dirty="0"/>
                  <a:t>- Arithmetization</a:t>
                </a:r>
              </a:p>
              <a:p>
                <a:r>
                  <a:rPr lang="en-US" sz="2400" dirty="0"/>
                  <a:t>- Started showing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ROBP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BPP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§10.2)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Finish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ROBP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BPP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1" y="1227612"/>
                <a:ext cx="9521963" cy="3323987"/>
              </a:xfrm>
              <a:prstGeom prst="rect">
                <a:avLst/>
              </a:prstGeom>
              <a:blipFill>
                <a:blip r:embed="rId3"/>
                <a:stretch>
                  <a:fillRect l="-1332" t="-1908" b="-3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215FE00-0C81-FD47-B9C4-AADFC4A17437}"/>
              </a:ext>
            </a:extLst>
          </p:cNvPr>
          <p:cNvSpPr txBox="1"/>
          <p:nvPr/>
        </p:nvSpPr>
        <p:spPr>
          <a:xfrm>
            <a:off x="6262255" y="5999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855" y="992194"/>
                <a:ext cx="8842909" cy="5196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ROBP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 [on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r>
                  <a:rPr lang="en-US" sz="2000" dirty="0"/>
                  <a:t>1.  Find a prime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2.  Pick a random </a:t>
                </a:r>
                <a:r>
                  <a:rPr lang="en-US" sz="2000" i="1" dirty="0"/>
                  <a:t>non-Boolean</a:t>
                </a:r>
                <a:r>
                  <a:rPr lang="en-US" sz="2000" dirty="0"/>
                  <a:t> input assignment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3. 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by using arithmetization.</a:t>
                </a:r>
              </a:p>
              <a:p>
                <a:r>
                  <a:rPr lang="en-US" sz="2000" dirty="0"/>
                  <a:t>4.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agree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If they disagree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Claim:  </a:t>
                </a:r>
                <a:r>
                  <a:rPr lang="en-US" sz="2000" dirty="0"/>
                  <a:t>(1)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  </m:t>
                    </m:r>
                  </m:oMath>
                </a14:m>
                <a:r>
                  <a:rPr lang="en-US" sz="2000" dirty="0"/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(2)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≢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/>
                  <a:t> 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(1):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then they agree on all Boolean inputs.</a:t>
                </a:r>
              </a:p>
              <a:p>
                <a:r>
                  <a:rPr lang="en-US" sz="2000" dirty="0"/>
                  <a:t>Thus their functions have the same truth table.</a:t>
                </a:r>
              </a:p>
              <a:p>
                <a:r>
                  <a:rPr lang="en-US" sz="2000" dirty="0"/>
                  <a:t>Thus their associated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identical. </a:t>
                </a:r>
              </a:p>
              <a:p>
                <a:r>
                  <a:rPr lang="en-US" sz="2000" dirty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always</a:t>
                </a:r>
                <a:r>
                  <a:rPr lang="en-US" sz="2000" dirty="0"/>
                  <a:t> agree (even on non-Boolean inputs).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(2):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≢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From Schwartz-Zippel, 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(Note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.)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5" y="992194"/>
                <a:ext cx="8842909" cy="5196038"/>
              </a:xfrm>
              <a:prstGeom prst="rect">
                <a:avLst/>
              </a:prstGeom>
              <a:blipFill>
                <a:blip r:embed="rId2"/>
                <a:stretch>
                  <a:fillRect l="-759" t="-704" b="-7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ROBP</m:t>
                    </m:r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BPP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23396" y="4709704"/>
                <a:ext cx="4968604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each have the form:</a:t>
                </a:r>
              </a:p>
              <a:p>
                <a:r>
                  <a:rPr lang="en-US" dirty="0">
                    <a:solidFill>
                      <a:srgbClr val="FFFF00"/>
                    </a:solidFill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 ⋯ (1−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0" dirty="0">
                    <a:solidFill>
                      <a:srgbClr val="FFFF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⋯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solidFill>
                      <a:srgbClr val="FFFF00"/>
                    </a:solidFill>
                  </a:rPr>
                  <a:t> </a:t>
                </a:r>
              </a:p>
              <a:p>
                <a:r>
                  <a:rPr lang="en-US" b="0" dirty="0">
                    <a:solidFill>
                      <a:srgbClr val="FFFF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 ⋯    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FFFF00"/>
                    </a:solidFill>
                  </a:rPr>
                  <a:t> </a:t>
                </a:r>
              </a:p>
              <a:p>
                <a:r>
                  <a:rPr lang="en-US" b="0" dirty="0">
                    <a:solidFill>
                      <a:srgbClr val="FFFF00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⋮ </m:t>
                    </m:r>
                  </m:oMath>
                </a14:m>
                <a:r>
                  <a:rPr lang="en-US" b="0" dirty="0">
                    <a:solidFill>
                      <a:srgbClr val="FFFF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FF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 ⋯    (</m:t>
                    </m:r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396" y="4709704"/>
                <a:ext cx="4968604" cy="1754326"/>
              </a:xfrm>
              <a:prstGeom prst="rect">
                <a:avLst/>
              </a:prstGeom>
              <a:blipFill>
                <a:blip r:embed="rId4"/>
                <a:stretch>
                  <a:fillRect t="-2091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6513551" y="2410601"/>
            <a:ext cx="2962783" cy="1450809"/>
            <a:chOff x="8113751" y="1033921"/>
            <a:chExt cx="2962783" cy="1450809"/>
          </a:xfrm>
        </p:grpSpPr>
        <p:grpSp>
          <p:nvGrpSpPr>
            <p:cNvPr id="52" name="Group 51"/>
            <p:cNvGrpSpPr/>
            <p:nvPr/>
          </p:nvGrpSpPr>
          <p:grpSpPr>
            <a:xfrm>
              <a:off x="8113751" y="1033921"/>
              <a:ext cx="1304166" cy="1450809"/>
              <a:chOff x="8113751" y="1033921"/>
              <a:chExt cx="1304166" cy="145080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8679" y="1330468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8653771" y="1290702"/>
                    <a:ext cx="238834" cy="21544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3771" y="1290702"/>
                    <a:ext cx="238834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8442712" y="1601342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984477" y="1601342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442712" y="2215016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984477" y="2215016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8572433" y="1464911"/>
                <a:ext cx="155477" cy="15204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8847340" y="1732508"/>
                <a:ext cx="151633" cy="15568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846173" y="1465842"/>
                <a:ext cx="166017" cy="15551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9099903" y="1746970"/>
                <a:ext cx="72503" cy="12891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8580842" y="1321736"/>
                <a:ext cx="138658" cy="503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8584616" y="1734941"/>
                <a:ext cx="142309" cy="14717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8517701" y="1363111"/>
                <a:ext cx="23596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821544" y="1362112"/>
                <a:ext cx="23596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401681" y="2172044"/>
                <a:ext cx="202594" cy="199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939193" y="2170749"/>
                <a:ext cx="202594" cy="199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8198903" y="1143000"/>
                <a:ext cx="1219014" cy="1341730"/>
              </a:xfrm>
              <a:custGeom>
                <a:avLst/>
                <a:gdLst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8679 w 1713497"/>
                  <a:gd name="connsiteY0" fmla="*/ 1990138 h 2213405"/>
                  <a:gd name="connsiteX1" fmla="*/ 709716 w 1713497"/>
                  <a:gd name="connsiteY1" fmla="*/ 170863 h 2213405"/>
                  <a:gd name="connsiteX2" fmla="*/ 1038329 w 1713497"/>
                  <a:gd name="connsiteY2" fmla="*/ 213725 h 2213405"/>
                  <a:gd name="connsiteX3" fmla="*/ 1686029 w 1713497"/>
                  <a:gd name="connsiteY3" fmla="*/ 1985375 h 2213405"/>
                  <a:gd name="connsiteX4" fmla="*/ 28679 w 1713497"/>
                  <a:gd name="connsiteY4" fmla="*/ 1990138 h 2213405"/>
                  <a:gd name="connsiteX0" fmla="*/ 25238 w 1710056"/>
                  <a:gd name="connsiteY0" fmla="*/ 1967863 h 2191130"/>
                  <a:gd name="connsiteX1" fmla="*/ 706275 w 1710056"/>
                  <a:gd name="connsiteY1" fmla="*/ 148588 h 2191130"/>
                  <a:gd name="connsiteX2" fmla="*/ 1034888 w 1710056"/>
                  <a:gd name="connsiteY2" fmla="*/ 191450 h 2191130"/>
                  <a:gd name="connsiteX3" fmla="*/ 1682588 w 1710056"/>
                  <a:gd name="connsiteY3" fmla="*/ 1963100 h 2191130"/>
                  <a:gd name="connsiteX4" fmla="*/ 25238 w 1710056"/>
                  <a:gd name="connsiteY4" fmla="*/ 1967863 h 2191130"/>
                  <a:gd name="connsiteX0" fmla="*/ 25238 w 1710056"/>
                  <a:gd name="connsiteY0" fmla="*/ 1924643 h 2147910"/>
                  <a:gd name="connsiteX1" fmla="*/ 706275 w 1710056"/>
                  <a:gd name="connsiteY1" fmla="*/ 105368 h 2147910"/>
                  <a:gd name="connsiteX2" fmla="*/ 1034888 w 1710056"/>
                  <a:gd name="connsiteY2" fmla="*/ 148230 h 2147910"/>
                  <a:gd name="connsiteX3" fmla="*/ 1682588 w 1710056"/>
                  <a:gd name="connsiteY3" fmla="*/ 1919880 h 2147910"/>
                  <a:gd name="connsiteX4" fmla="*/ 25238 w 1710056"/>
                  <a:gd name="connsiteY4" fmla="*/ 1924643 h 2147910"/>
                  <a:gd name="connsiteX0" fmla="*/ 25238 w 1707561"/>
                  <a:gd name="connsiteY0" fmla="*/ 1924643 h 2147910"/>
                  <a:gd name="connsiteX1" fmla="*/ 706275 w 1707561"/>
                  <a:gd name="connsiteY1" fmla="*/ 105368 h 2147910"/>
                  <a:gd name="connsiteX2" fmla="*/ 1034888 w 1707561"/>
                  <a:gd name="connsiteY2" fmla="*/ 148230 h 2147910"/>
                  <a:gd name="connsiteX3" fmla="*/ 1682588 w 1707561"/>
                  <a:gd name="connsiteY3" fmla="*/ 1919880 h 2147910"/>
                  <a:gd name="connsiteX4" fmla="*/ 25238 w 1707561"/>
                  <a:gd name="connsiteY4" fmla="*/ 1924643 h 2147910"/>
                  <a:gd name="connsiteX0" fmla="*/ 25238 w 1714918"/>
                  <a:gd name="connsiteY0" fmla="*/ 1924643 h 2147910"/>
                  <a:gd name="connsiteX1" fmla="*/ 706275 w 1714918"/>
                  <a:gd name="connsiteY1" fmla="*/ 105368 h 2147910"/>
                  <a:gd name="connsiteX2" fmla="*/ 1034888 w 1714918"/>
                  <a:gd name="connsiteY2" fmla="*/ 148230 h 2147910"/>
                  <a:gd name="connsiteX3" fmla="*/ 1682588 w 1714918"/>
                  <a:gd name="connsiteY3" fmla="*/ 1919880 h 2147910"/>
                  <a:gd name="connsiteX4" fmla="*/ 25238 w 1714918"/>
                  <a:gd name="connsiteY4" fmla="*/ 1924643 h 2147910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556 w 1725262"/>
                  <a:gd name="connsiteY0" fmla="*/ 1968953 h 2192809"/>
                  <a:gd name="connsiteX1" fmla="*/ 706593 w 1725262"/>
                  <a:gd name="connsiteY1" fmla="*/ 149678 h 2192809"/>
                  <a:gd name="connsiteX2" fmla="*/ 1125693 w 1725262"/>
                  <a:gd name="connsiteY2" fmla="*/ 163965 h 2192809"/>
                  <a:gd name="connsiteX3" fmla="*/ 1682906 w 1725262"/>
                  <a:gd name="connsiteY3" fmla="*/ 1964190 h 2192809"/>
                  <a:gd name="connsiteX4" fmla="*/ 25556 w 1725262"/>
                  <a:gd name="connsiteY4" fmla="*/ 1968953 h 2192809"/>
                  <a:gd name="connsiteX0" fmla="*/ 25556 w 1714988"/>
                  <a:gd name="connsiteY0" fmla="*/ 1968953 h 2192809"/>
                  <a:gd name="connsiteX1" fmla="*/ 706593 w 1714988"/>
                  <a:gd name="connsiteY1" fmla="*/ 149678 h 2192809"/>
                  <a:gd name="connsiteX2" fmla="*/ 1125693 w 1714988"/>
                  <a:gd name="connsiteY2" fmla="*/ 163965 h 2192809"/>
                  <a:gd name="connsiteX3" fmla="*/ 1682906 w 1714988"/>
                  <a:gd name="connsiteY3" fmla="*/ 1964190 h 2192809"/>
                  <a:gd name="connsiteX4" fmla="*/ 25556 w 1714988"/>
                  <a:gd name="connsiteY4" fmla="*/ 1968953 h 2192809"/>
                  <a:gd name="connsiteX0" fmla="*/ 29782 w 1723081"/>
                  <a:gd name="connsiteY0" fmla="*/ 2033006 h 2256261"/>
                  <a:gd name="connsiteX1" fmla="*/ 658431 w 1723081"/>
                  <a:gd name="connsiteY1" fmla="*/ 223256 h 2256261"/>
                  <a:gd name="connsiteX2" fmla="*/ 1129919 w 1723081"/>
                  <a:gd name="connsiteY2" fmla="*/ 228018 h 2256261"/>
                  <a:gd name="connsiteX3" fmla="*/ 1687132 w 1723081"/>
                  <a:gd name="connsiteY3" fmla="*/ 2028243 h 2256261"/>
                  <a:gd name="connsiteX4" fmla="*/ 29782 w 1723081"/>
                  <a:gd name="connsiteY4" fmla="*/ 2033006 h 2256261"/>
                  <a:gd name="connsiteX0" fmla="*/ 34607 w 1728328"/>
                  <a:gd name="connsiteY0" fmla="*/ 2033006 h 2256261"/>
                  <a:gd name="connsiteX1" fmla="*/ 610869 w 1728328"/>
                  <a:gd name="connsiteY1" fmla="*/ 223256 h 2256261"/>
                  <a:gd name="connsiteX2" fmla="*/ 1134744 w 1728328"/>
                  <a:gd name="connsiteY2" fmla="*/ 228018 h 2256261"/>
                  <a:gd name="connsiteX3" fmla="*/ 1691957 w 1728328"/>
                  <a:gd name="connsiteY3" fmla="*/ 2028243 h 2256261"/>
                  <a:gd name="connsiteX4" fmla="*/ 34607 w 1728328"/>
                  <a:gd name="connsiteY4" fmla="*/ 2033006 h 2256261"/>
                  <a:gd name="connsiteX0" fmla="*/ 10018 w 1703739"/>
                  <a:gd name="connsiteY0" fmla="*/ 2033006 h 2204649"/>
                  <a:gd name="connsiteX1" fmla="*/ 586280 w 1703739"/>
                  <a:gd name="connsiteY1" fmla="*/ 223256 h 2204649"/>
                  <a:gd name="connsiteX2" fmla="*/ 1110155 w 1703739"/>
                  <a:gd name="connsiteY2" fmla="*/ 228018 h 2204649"/>
                  <a:gd name="connsiteX3" fmla="*/ 1667368 w 1703739"/>
                  <a:gd name="connsiteY3" fmla="*/ 2028243 h 2204649"/>
                  <a:gd name="connsiteX4" fmla="*/ 10018 w 1703739"/>
                  <a:gd name="connsiteY4" fmla="*/ 2033006 h 2204649"/>
                  <a:gd name="connsiteX0" fmla="*/ 10018 w 1677356"/>
                  <a:gd name="connsiteY0" fmla="*/ 2033006 h 2130406"/>
                  <a:gd name="connsiteX1" fmla="*/ 586280 w 1677356"/>
                  <a:gd name="connsiteY1" fmla="*/ 223256 h 2130406"/>
                  <a:gd name="connsiteX2" fmla="*/ 1110155 w 1677356"/>
                  <a:gd name="connsiteY2" fmla="*/ 228018 h 2130406"/>
                  <a:gd name="connsiteX3" fmla="*/ 1667368 w 1677356"/>
                  <a:gd name="connsiteY3" fmla="*/ 2028243 h 2130406"/>
                  <a:gd name="connsiteX4" fmla="*/ 10018 w 1677356"/>
                  <a:gd name="connsiteY4" fmla="*/ 2033006 h 2130406"/>
                  <a:gd name="connsiteX0" fmla="*/ 10189 w 1677527"/>
                  <a:gd name="connsiteY0" fmla="*/ 1993782 h 2091182"/>
                  <a:gd name="connsiteX1" fmla="*/ 586451 w 1677527"/>
                  <a:gd name="connsiteY1" fmla="*/ 184032 h 2091182"/>
                  <a:gd name="connsiteX2" fmla="*/ 1110326 w 1677527"/>
                  <a:gd name="connsiteY2" fmla="*/ 188794 h 2091182"/>
                  <a:gd name="connsiteX3" fmla="*/ 1667539 w 1677527"/>
                  <a:gd name="connsiteY3" fmla="*/ 1989019 h 2091182"/>
                  <a:gd name="connsiteX4" fmla="*/ 10189 w 1677527"/>
                  <a:gd name="connsiteY4" fmla="*/ 1993782 h 2091182"/>
                  <a:gd name="connsiteX0" fmla="*/ 10189 w 1677984"/>
                  <a:gd name="connsiteY0" fmla="*/ 1954412 h 2051812"/>
                  <a:gd name="connsiteX1" fmla="*/ 586451 w 1677984"/>
                  <a:gd name="connsiteY1" fmla="*/ 144662 h 2051812"/>
                  <a:gd name="connsiteX2" fmla="*/ 1110326 w 1677984"/>
                  <a:gd name="connsiteY2" fmla="*/ 149424 h 2051812"/>
                  <a:gd name="connsiteX3" fmla="*/ 1667539 w 1677984"/>
                  <a:gd name="connsiteY3" fmla="*/ 1949649 h 2051812"/>
                  <a:gd name="connsiteX4" fmla="*/ 10189 w 1677984"/>
                  <a:gd name="connsiteY4" fmla="*/ 1954412 h 2051812"/>
                  <a:gd name="connsiteX0" fmla="*/ 42899 w 1710461"/>
                  <a:gd name="connsiteY0" fmla="*/ 1986842 h 2145893"/>
                  <a:gd name="connsiteX1" fmla="*/ 547723 w 1710461"/>
                  <a:gd name="connsiteY1" fmla="*/ 191380 h 2145893"/>
                  <a:gd name="connsiteX2" fmla="*/ 1143036 w 1710461"/>
                  <a:gd name="connsiteY2" fmla="*/ 181854 h 2145893"/>
                  <a:gd name="connsiteX3" fmla="*/ 1700249 w 1710461"/>
                  <a:gd name="connsiteY3" fmla="*/ 1982079 h 2145893"/>
                  <a:gd name="connsiteX4" fmla="*/ 42899 w 1710461"/>
                  <a:gd name="connsiteY4" fmla="*/ 1986842 h 2145893"/>
                  <a:gd name="connsiteX0" fmla="*/ 42899 w 1743675"/>
                  <a:gd name="connsiteY0" fmla="*/ 2027735 h 2250387"/>
                  <a:gd name="connsiteX1" fmla="*/ 547723 w 1743675"/>
                  <a:gd name="connsiteY1" fmla="*/ 232273 h 2250387"/>
                  <a:gd name="connsiteX2" fmla="*/ 1200186 w 1743675"/>
                  <a:gd name="connsiteY2" fmla="*/ 217984 h 2250387"/>
                  <a:gd name="connsiteX3" fmla="*/ 1700249 w 1743675"/>
                  <a:gd name="connsiteY3" fmla="*/ 2022972 h 2250387"/>
                  <a:gd name="connsiteX4" fmla="*/ 42899 w 1743675"/>
                  <a:gd name="connsiteY4" fmla="*/ 2027735 h 2250387"/>
                  <a:gd name="connsiteX0" fmla="*/ 51675 w 1611815"/>
                  <a:gd name="connsiteY0" fmla="*/ 2042897 h 2259457"/>
                  <a:gd name="connsiteX1" fmla="*/ 423149 w 1611815"/>
                  <a:gd name="connsiteY1" fmla="*/ 233147 h 2259457"/>
                  <a:gd name="connsiteX2" fmla="*/ 1075612 w 1611815"/>
                  <a:gd name="connsiteY2" fmla="*/ 218858 h 2259457"/>
                  <a:gd name="connsiteX3" fmla="*/ 1575675 w 1611815"/>
                  <a:gd name="connsiteY3" fmla="*/ 2023846 h 2259457"/>
                  <a:gd name="connsiteX4" fmla="*/ 51675 w 1611815"/>
                  <a:gd name="connsiteY4" fmla="*/ 2042897 h 2259457"/>
                  <a:gd name="connsiteX0" fmla="*/ 45236 w 1506605"/>
                  <a:gd name="connsiteY0" fmla="*/ 2041989 h 2250885"/>
                  <a:gd name="connsiteX1" fmla="*/ 416710 w 1506605"/>
                  <a:gd name="connsiteY1" fmla="*/ 232239 h 2250885"/>
                  <a:gd name="connsiteX2" fmla="*/ 1069173 w 1506605"/>
                  <a:gd name="connsiteY2" fmla="*/ 217950 h 2250885"/>
                  <a:gd name="connsiteX3" fmla="*/ 1464461 w 1506605"/>
                  <a:gd name="connsiteY3" fmla="*/ 2008650 h 2250885"/>
                  <a:gd name="connsiteX4" fmla="*/ 45236 w 1506605"/>
                  <a:gd name="connsiteY4" fmla="*/ 2041989 h 225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6605" h="2250885">
                    <a:moveTo>
                      <a:pt x="45236" y="2041989"/>
                    </a:moveTo>
                    <a:cubicBezTo>
                      <a:pt x="-129389" y="1745921"/>
                      <a:pt x="246054" y="536245"/>
                      <a:pt x="416710" y="232239"/>
                    </a:cubicBezTo>
                    <a:cubicBezTo>
                      <a:pt x="587366" y="-71767"/>
                      <a:pt x="894548" y="-78118"/>
                      <a:pt x="1069173" y="217950"/>
                    </a:cubicBezTo>
                    <a:cubicBezTo>
                      <a:pt x="1243798" y="514018"/>
                      <a:pt x="1635117" y="1704644"/>
                      <a:pt x="1464461" y="2008650"/>
                    </a:cubicBezTo>
                    <a:cubicBezTo>
                      <a:pt x="1293805" y="2312656"/>
                      <a:pt x="219861" y="2338057"/>
                      <a:pt x="45236" y="204198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ysDash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8113751" y="1033921"/>
                    <a:ext cx="44711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3751" y="1033921"/>
                    <a:ext cx="447110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/>
            <p:cNvGrpSpPr/>
            <p:nvPr/>
          </p:nvGrpSpPr>
          <p:grpSpPr>
            <a:xfrm>
              <a:off x="9730656" y="1033921"/>
              <a:ext cx="1345878" cy="1450809"/>
              <a:chOff x="9730656" y="1033921"/>
              <a:chExt cx="1345878" cy="1450809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0437795" y="1311426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0372098" y="1270038"/>
                    <a:ext cx="308098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2098" y="1270038"/>
                    <a:ext cx="308098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Oval 29"/>
              <p:cNvSpPr/>
              <p:nvPr/>
            </p:nvSpPr>
            <p:spPr>
              <a:xfrm>
                <a:off x="10437795" y="1842718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171829" y="1582300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0713594" y="1582300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0171829" y="2214966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0713594" y="2214966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10301549" y="1445869"/>
                <a:ext cx="155477" cy="15204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10576456" y="1713466"/>
                <a:ext cx="151633" cy="15568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10143546" y="1731048"/>
                <a:ext cx="71208" cy="15054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10377766" y="1985921"/>
                <a:ext cx="87601" cy="9923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0575289" y="1446800"/>
                <a:ext cx="166017" cy="15551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10572807" y="1987137"/>
                <a:ext cx="67790" cy="8102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10309959" y="1302694"/>
                <a:ext cx="138658" cy="503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10313732" y="1715899"/>
                <a:ext cx="142309" cy="14717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10265233" y="1355450"/>
                <a:ext cx="23596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544725" y="1346839"/>
                <a:ext cx="23596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1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126545" y="2178394"/>
                <a:ext cx="202594" cy="199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668310" y="2170749"/>
                <a:ext cx="202594" cy="199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9857520" y="1143000"/>
                <a:ext cx="1219014" cy="1341730"/>
              </a:xfrm>
              <a:custGeom>
                <a:avLst/>
                <a:gdLst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8679 w 1713497"/>
                  <a:gd name="connsiteY0" fmla="*/ 1990138 h 2213405"/>
                  <a:gd name="connsiteX1" fmla="*/ 709716 w 1713497"/>
                  <a:gd name="connsiteY1" fmla="*/ 170863 h 2213405"/>
                  <a:gd name="connsiteX2" fmla="*/ 1038329 w 1713497"/>
                  <a:gd name="connsiteY2" fmla="*/ 213725 h 2213405"/>
                  <a:gd name="connsiteX3" fmla="*/ 1686029 w 1713497"/>
                  <a:gd name="connsiteY3" fmla="*/ 1985375 h 2213405"/>
                  <a:gd name="connsiteX4" fmla="*/ 28679 w 1713497"/>
                  <a:gd name="connsiteY4" fmla="*/ 1990138 h 2213405"/>
                  <a:gd name="connsiteX0" fmla="*/ 25238 w 1710056"/>
                  <a:gd name="connsiteY0" fmla="*/ 1967863 h 2191130"/>
                  <a:gd name="connsiteX1" fmla="*/ 706275 w 1710056"/>
                  <a:gd name="connsiteY1" fmla="*/ 148588 h 2191130"/>
                  <a:gd name="connsiteX2" fmla="*/ 1034888 w 1710056"/>
                  <a:gd name="connsiteY2" fmla="*/ 191450 h 2191130"/>
                  <a:gd name="connsiteX3" fmla="*/ 1682588 w 1710056"/>
                  <a:gd name="connsiteY3" fmla="*/ 1963100 h 2191130"/>
                  <a:gd name="connsiteX4" fmla="*/ 25238 w 1710056"/>
                  <a:gd name="connsiteY4" fmla="*/ 1967863 h 2191130"/>
                  <a:gd name="connsiteX0" fmla="*/ 25238 w 1710056"/>
                  <a:gd name="connsiteY0" fmla="*/ 1924643 h 2147910"/>
                  <a:gd name="connsiteX1" fmla="*/ 706275 w 1710056"/>
                  <a:gd name="connsiteY1" fmla="*/ 105368 h 2147910"/>
                  <a:gd name="connsiteX2" fmla="*/ 1034888 w 1710056"/>
                  <a:gd name="connsiteY2" fmla="*/ 148230 h 2147910"/>
                  <a:gd name="connsiteX3" fmla="*/ 1682588 w 1710056"/>
                  <a:gd name="connsiteY3" fmla="*/ 1919880 h 2147910"/>
                  <a:gd name="connsiteX4" fmla="*/ 25238 w 1710056"/>
                  <a:gd name="connsiteY4" fmla="*/ 1924643 h 2147910"/>
                  <a:gd name="connsiteX0" fmla="*/ 25238 w 1707561"/>
                  <a:gd name="connsiteY0" fmla="*/ 1924643 h 2147910"/>
                  <a:gd name="connsiteX1" fmla="*/ 706275 w 1707561"/>
                  <a:gd name="connsiteY1" fmla="*/ 105368 h 2147910"/>
                  <a:gd name="connsiteX2" fmla="*/ 1034888 w 1707561"/>
                  <a:gd name="connsiteY2" fmla="*/ 148230 h 2147910"/>
                  <a:gd name="connsiteX3" fmla="*/ 1682588 w 1707561"/>
                  <a:gd name="connsiteY3" fmla="*/ 1919880 h 2147910"/>
                  <a:gd name="connsiteX4" fmla="*/ 25238 w 1707561"/>
                  <a:gd name="connsiteY4" fmla="*/ 1924643 h 2147910"/>
                  <a:gd name="connsiteX0" fmla="*/ 25238 w 1714918"/>
                  <a:gd name="connsiteY0" fmla="*/ 1924643 h 2147910"/>
                  <a:gd name="connsiteX1" fmla="*/ 706275 w 1714918"/>
                  <a:gd name="connsiteY1" fmla="*/ 105368 h 2147910"/>
                  <a:gd name="connsiteX2" fmla="*/ 1034888 w 1714918"/>
                  <a:gd name="connsiteY2" fmla="*/ 148230 h 2147910"/>
                  <a:gd name="connsiteX3" fmla="*/ 1682588 w 1714918"/>
                  <a:gd name="connsiteY3" fmla="*/ 1919880 h 2147910"/>
                  <a:gd name="connsiteX4" fmla="*/ 25238 w 1714918"/>
                  <a:gd name="connsiteY4" fmla="*/ 1924643 h 2147910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556 w 1725262"/>
                  <a:gd name="connsiteY0" fmla="*/ 1968953 h 2192809"/>
                  <a:gd name="connsiteX1" fmla="*/ 706593 w 1725262"/>
                  <a:gd name="connsiteY1" fmla="*/ 149678 h 2192809"/>
                  <a:gd name="connsiteX2" fmla="*/ 1125693 w 1725262"/>
                  <a:gd name="connsiteY2" fmla="*/ 163965 h 2192809"/>
                  <a:gd name="connsiteX3" fmla="*/ 1682906 w 1725262"/>
                  <a:gd name="connsiteY3" fmla="*/ 1964190 h 2192809"/>
                  <a:gd name="connsiteX4" fmla="*/ 25556 w 1725262"/>
                  <a:gd name="connsiteY4" fmla="*/ 1968953 h 2192809"/>
                  <a:gd name="connsiteX0" fmla="*/ 25556 w 1714988"/>
                  <a:gd name="connsiteY0" fmla="*/ 1968953 h 2192809"/>
                  <a:gd name="connsiteX1" fmla="*/ 706593 w 1714988"/>
                  <a:gd name="connsiteY1" fmla="*/ 149678 h 2192809"/>
                  <a:gd name="connsiteX2" fmla="*/ 1125693 w 1714988"/>
                  <a:gd name="connsiteY2" fmla="*/ 163965 h 2192809"/>
                  <a:gd name="connsiteX3" fmla="*/ 1682906 w 1714988"/>
                  <a:gd name="connsiteY3" fmla="*/ 1964190 h 2192809"/>
                  <a:gd name="connsiteX4" fmla="*/ 25556 w 1714988"/>
                  <a:gd name="connsiteY4" fmla="*/ 1968953 h 2192809"/>
                  <a:gd name="connsiteX0" fmla="*/ 29782 w 1723081"/>
                  <a:gd name="connsiteY0" fmla="*/ 2033006 h 2256261"/>
                  <a:gd name="connsiteX1" fmla="*/ 658431 w 1723081"/>
                  <a:gd name="connsiteY1" fmla="*/ 223256 h 2256261"/>
                  <a:gd name="connsiteX2" fmla="*/ 1129919 w 1723081"/>
                  <a:gd name="connsiteY2" fmla="*/ 228018 h 2256261"/>
                  <a:gd name="connsiteX3" fmla="*/ 1687132 w 1723081"/>
                  <a:gd name="connsiteY3" fmla="*/ 2028243 h 2256261"/>
                  <a:gd name="connsiteX4" fmla="*/ 29782 w 1723081"/>
                  <a:gd name="connsiteY4" fmla="*/ 2033006 h 2256261"/>
                  <a:gd name="connsiteX0" fmla="*/ 34607 w 1728328"/>
                  <a:gd name="connsiteY0" fmla="*/ 2033006 h 2256261"/>
                  <a:gd name="connsiteX1" fmla="*/ 610869 w 1728328"/>
                  <a:gd name="connsiteY1" fmla="*/ 223256 h 2256261"/>
                  <a:gd name="connsiteX2" fmla="*/ 1134744 w 1728328"/>
                  <a:gd name="connsiteY2" fmla="*/ 228018 h 2256261"/>
                  <a:gd name="connsiteX3" fmla="*/ 1691957 w 1728328"/>
                  <a:gd name="connsiteY3" fmla="*/ 2028243 h 2256261"/>
                  <a:gd name="connsiteX4" fmla="*/ 34607 w 1728328"/>
                  <a:gd name="connsiteY4" fmla="*/ 2033006 h 2256261"/>
                  <a:gd name="connsiteX0" fmla="*/ 10018 w 1703739"/>
                  <a:gd name="connsiteY0" fmla="*/ 2033006 h 2204649"/>
                  <a:gd name="connsiteX1" fmla="*/ 586280 w 1703739"/>
                  <a:gd name="connsiteY1" fmla="*/ 223256 h 2204649"/>
                  <a:gd name="connsiteX2" fmla="*/ 1110155 w 1703739"/>
                  <a:gd name="connsiteY2" fmla="*/ 228018 h 2204649"/>
                  <a:gd name="connsiteX3" fmla="*/ 1667368 w 1703739"/>
                  <a:gd name="connsiteY3" fmla="*/ 2028243 h 2204649"/>
                  <a:gd name="connsiteX4" fmla="*/ 10018 w 1703739"/>
                  <a:gd name="connsiteY4" fmla="*/ 2033006 h 2204649"/>
                  <a:gd name="connsiteX0" fmla="*/ 10018 w 1677356"/>
                  <a:gd name="connsiteY0" fmla="*/ 2033006 h 2130406"/>
                  <a:gd name="connsiteX1" fmla="*/ 586280 w 1677356"/>
                  <a:gd name="connsiteY1" fmla="*/ 223256 h 2130406"/>
                  <a:gd name="connsiteX2" fmla="*/ 1110155 w 1677356"/>
                  <a:gd name="connsiteY2" fmla="*/ 228018 h 2130406"/>
                  <a:gd name="connsiteX3" fmla="*/ 1667368 w 1677356"/>
                  <a:gd name="connsiteY3" fmla="*/ 2028243 h 2130406"/>
                  <a:gd name="connsiteX4" fmla="*/ 10018 w 1677356"/>
                  <a:gd name="connsiteY4" fmla="*/ 2033006 h 2130406"/>
                  <a:gd name="connsiteX0" fmla="*/ 10189 w 1677527"/>
                  <a:gd name="connsiteY0" fmla="*/ 1993782 h 2091182"/>
                  <a:gd name="connsiteX1" fmla="*/ 586451 w 1677527"/>
                  <a:gd name="connsiteY1" fmla="*/ 184032 h 2091182"/>
                  <a:gd name="connsiteX2" fmla="*/ 1110326 w 1677527"/>
                  <a:gd name="connsiteY2" fmla="*/ 188794 h 2091182"/>
                  <a:gd name="connsiteX3" fmla="*/ 1667539 w 1677527"/>
                  <a:gd name="connsiteY3" fmla="*/ 1989019 h 2091182"/>
                  <a:gd name="connsiteX4" fmla="*/ 10189 w 1677527"/>
                  <a:gd name="connsiteY4" fmla="*/ 1993782 h 2091182"/>
                  <a:gd name="connsiteX0" fmla="*/ 10189 w 1677984"/>
                  <a:gd name="connsiteY0" fmla="*/ 1954412 h 2051812"/>
                  <a:gd name="connsiteX1" fmla="*/ 586451 w 1677984"/>
                  <a:gd name="connsiteY1" fmla="*/ 144662 h 2051812"/>
                  <a:gd name="connsiteX2" fmla="*/ 1110326 w 1677984"/>
                  <a:gd name="connsiteY2" fmla="*/ 149424 h 2051812"/>
                  <a:gd name="connsiteX3" fmla="*/ 1667539 w 1677984"/>
                  <a:gd name="connsiteY3" fmla="*/ 1949649 h 2051812"/>
                  <a:gd name="connsiteX4" fmla="*/ 10189 w 1677984"/>
                  <a:gd name="connsiteY4" fmla="*/ 1954412 h 2051812"/>
                  <a:gd name="connsiteX0" fmla="*/ 42899 w 1710461"/>
                  <a:gd name="connsiteY0" fmla="*/ 1986842 h 2145893"/>
                  <a:gd name="connsiteX1" fmla="*/ 547723 w 1710461"/>
                  <a:gd name="connsiteY1" fmla="*/ 191380 h 2145893"/>
                  <a:gd name="connsiteX2" fmla="*/ 1143036 w 1710461"/>
                  <a:gd name="connsiteY2" fmla="*/ 181854 h 2145893"/>
                  <a:gd name="connsiteX3" fmla="*/ 1700249 w 1710461"/>
                  <a:gd name="connsiteY3" fmla="*/ 1982079 h 2145893"/>
                  <a:gd name="connsiteX4" fmla="*/ 42899 w 1710461"/>
                  <a:gd name="connsiteY4" fmla="*/ 1986842 h 2145893"/>
                  <a:gd name="connsiteX0" fmla="*/ 42899 w 1743675"/>
                  <a:gd name="connsiteY0" fmla="*/ 2027735 h 2250387"/>
                  <a:gd name="connsiteX1" fmla="*/ 547723 w 1743675"/>
                  <a:gd name="connsiteY1" fmla="*/ 232273 h 2250387"/>
                  <a:gd name="connsiteX2" fmla="*/ 1200186 w 1743675"/>
                  <a:gd name="connsiteY2" fmla="*/ 217984 h 2250387"/>
                  <a:gd name="connsiteX3" fmla="*/ 1700249 w 1743675"/>
                  <a:gd name="connsiteY3" fmla="*/ 2022972 h 2250387"/>
                  <a:gd name="connsiteX4" fmla="*/ 42899 w 1743675"/>
                  <a:gd name="connsiteY4" fmla="*/ 2027735 h 2250387"/>
                  <a:gd name="connsiteX0" fmla="*/ 51675 w 1611815"/>
                  <a:gd name="connsiteY0" fmla="*/ 2042897 h 2259457"/>
                  <a:gd name="connsiteX1" fmla="*/ 423149 w 1611815"/>
                  <a:gd name="connsiteY1" fmla="*/ 233147 h 2259457"/>
                  <a:gd name="connsiteX2" fmla="*/ 1075612 w 1611815"/>
                  <a:gd name="connsiteY2" fmla="*/ 218858 h 2259457"/>
                  <a:gd name="connsiteX3" fmla="*/ 1575675 w 1611815"/>
                  <a:gd name="connsiteY3" fmla="*/ 2023846 h 2259457"/>
                  <a:gd name="connsiteX4" fmla="*/ 51675 w 1611815"/>
                  <a:gd name="connsiteY4" fmla="*/ 2042897 h 2259457"/>
                  <a:gd name="connsiteX0" fmla="*/ 45236 w 1506605"/>
                  <a:gd name="connsiteY0" fmla="*/ 2041989 h 2250885"/>
                  <a:gd name="connsiteX1" fmla="*/ 416710 w 1506605"/>
                  <a:gd name="connsiteY1" fmla="*/ 232239 h 2250885"/>
                  <a:gd name="connsiteX2" fmla="*/ 1069173 w 1506605"/>
                  <a:gd name="connsiteY2" fmla="*/ 217950 h 2250885"/>
                  <a:gd name="connsiteX3" fmla="*/ 1464461 w 1506605"/>
                  <a:gd name="connsiteY3" fmla="*/ 2008650 h 2250885"/>
                  <a:gd name="connsiteX4" fmla="*/ 45236 w 1506605"/>
                  <a:gd name="connsiteY4" fmla="*/ 2041989 h 225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6605" h="2250885">
                    <a:moveTo>
                      <a:pt x="45236" y="2041989"/>
                    </a:moveTo>
                    <a:cubicBezTo>
                      <a:pt x="-129389" y="1745921"/>
                      <a:pt x="246054" y="536245"/>
                      <a:pt x="416710" y="232239"/>
                    </a:cubicBezTo>
                    <a:cubicBezTo>
                      <a:pt x="587366" y="-71767"/>
                      <a:pt x="894548" y="-78118"/>
                      <a:pt x="1069173" y="217950"/>
                    </a:cubicBezTo>
                    <a:cubicBezTo>
                      <a:pt x="1243798" y="514018"/>
                      <a:pt x="1635117" y="1704644"/>
                      <a:pt x="1464461" y="2008650"/>
                    </a:cubicBezTo>
                    <a:cubicBezTo>
                      <a:pt x="1293805" y="2312656"/>
                      <a:pt x="219861" y="2338057"/>
                      <a:pt x="45236" y="204198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ysDash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9730656" y="1033921"/>
                    <a:ext cx="45185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0656" y="1033921"/>
                    <a:ext cx="451854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Group 60"/>
          <p:cNvGrpSpPr/>
          <p:nvPr/>
        </p:nvGrpSpPr>
        <p:grpSpPr>
          <a:xfrm>
            <a:off x="6979779" y="3910738"/>
            <a:ext cx="2176241" cy="611278"/>
            <a:chOff x="6979779" y="3910738"/>
            <a:chExt cx="2176241" cy="61127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7213730" y="3965575"/>
              <a:ext cx="0" cy="228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8899785" y="3994150"/>
              <a:ext cx="0" cy="228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7450052" y="3910738"/>
              <a:ext cx="12570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arithmetize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6979779" y="4142899"/>
                  <a:ext cx="4605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9779" y="4142899"/>
                  <a:ext cx="46051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8690187" y="4152684"/>
                  <a:ext cx="465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0187" y="4152684"/>
                  <a:ext cx="46583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10709476" y="6451917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24.3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98703" y="2470211"/>
                <a:ext cx="5508621" cy="215443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24.3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were exponentially large expressions, would that be a problem for the time complexity?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Yes, but luckily they are polynomial in size.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No, because we can evaluate them without writing them down.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03" y="2470211"/>
                <a:ext cx="5508621" cy="2154436"/>
              </a:xfrm>
              <a:prstGeom prst="rect">
                <a:avLst/>
              </a:prstGeom>
              <a:blipFill>
                <a:blip r:embed="rId11"/>
                <a:stretch>
                  <a:fillRect l="-1319" t="-1389" b="-3056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8FDC6F-19A3-0247-9180-C784FEA82941}"/>
              </a:ext>
            </a:extLst>
          </p:cNvPr>
          <p:cNvSpPr txBox="1"/>
          <p:nvPr/>
        </p:nvSpPr>
        <p:spPr>
          <a:xfrm>
            <a:off x="5611091" y="63453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3553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0261" y="1617154"/>
                <a:ext cx="8051714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Simulated Read-once Branching Programs by polynomials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Gave probabilistic polynomial equality testing method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Showed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ROBP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BPP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1" y="1617154"/>
                <a:ext cx="8051714" cy="1508105"/>
              </a:xfrm>
              <a:prstGeom prst="rect">
                <a:avLst/>
              </a:prstGeom>
              <a:blipFill>
                <a:blip r:embed="rId3"/>
                <a:stretch>
                  <a:fillRect l="-1211" t="-3629" b="-8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F215A-6E7C-B747-9389-CF3EFC44CEA8}"/>
              </a:ext>
            </a:extLst>
          </p:cNvPr>
          <p:cNvSpPr txBox="1"/>
          <p:nvPr/>
        </p:nvSpPr>
        <p:spPr>
          <a:xfrm>
            <a:off x="5957455" y="60544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5199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62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-1" y="0"/>
            <a:ext cx="805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Review:  Probabilistic TMs and BPP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472" y="1075613"/>
            <a:ext cx="710014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Defn:  </a:t>
            </a:r>
            <a:r>
              <a:rPr lang="en-US" sz="2000" dirty="0"/>
              <a:t>A </a:t>
            </a:r>
            <a:r>
              <a:rPr lang="en-US" sz="2000" u="sng" dirty="0"/>
              <a:t>probabilistic Turing machine</a:t>
            </a:r>
            <a:r>
              <a:rPr lang="en-US" sz="2000" dirty="0"/>
              <a:t> (PTM) is a variant of a NTM where each computation step has 1 or 2 possible choices.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774093" y="2267758"/>
            <a:ext cx="3011842" cy="1899865"/>
            <a:chOff x="7329423" y="1466664"/>
            <a:chExt cx="3011842" cy="1899865"/>
          </a:xfrm>
        </p:grpSpPr>
        <p:grpSp>
          <p:nvGrpSpPr>
            <p:cNvPr id="21" name="Group 20"/>
            <p:cNvGrpSpPr/>
            <p:nvPr/>
          </p:nvGrpSpPr>
          <p:grpSpPr>
            <a:xfrm>
              <a:off x="7329423" y="1466664"/>
              <a:ext cx="1482811" cy="1559285"/>
              <a:chOff x="7329423" y="1466664"/>
              <a:chExt cx="1482811" cy="1559285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7329423" y="1466664"/>
                <a:ext cx="1482811" cy="1559285"/>
              </a:xfrm>
              <a:prstGeom prst="triangle">
                <a:avLst>
                  <a:gd name="adj" fmla="val 49444"/>
                </a:avLst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7990703" y="1466664"/>
                <a:ext cx="130925" cy="1489814"/>
                <a:chOff x="7990703" y="1466664"/>
                <a:chExt cx="130925" cy="1489814"/>
              </a:xfrm>
            </p:grpSpPr>
            <p:cxnSp>
              <p:nvCxnSpPr>
                <p:cNvPr id="4" name="Straight Arrow Connector 3"/>
                <p:cNvCxnSpPr>
                  <a:stCxn id="2" idx="0"/>
                </p:cNvCxnSpPr>
                <p:nvPr/>
              </p:nvCxnSpPr>
              <p:spPr>
                <a:xfrm flipH="1">
                  <a:off x="7990703" y="1466664"/>
                  <a:ext cx="71881" cy="280031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7992598" y="1740345"/>
                  <a:ext cx="81451" cy="186793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7992598" y="1921769"/>
                  <a:ext cx="81451" cy="284606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7993488" y="2199606"/>
                  <a:ext cx="94325" cy="205457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8026643" y="2387799"/>
                  <a:ext cx="61171" cy="198688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8026643" y="2569223"/>
                  <a:ext cx="94325" cy="205457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8060457" y="2757790"/>
                  <a:ext cx="61171" cy="198688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8070828" y="1917205"/>
                <a:ext cx="125435" cy="11824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7846219" y="2195584"/>
                <a:ext cx="144485" cy="15991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8087813" y="2394568"/>
                <a:ext cx="125435" cy="11824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664464" y="3027975"/>
                  <a:ext cx="91300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branch 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4464" y="3027975"/>
                  <a:ext cx="913007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3333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8653816" y="2420423"/>
                  <a:ext cx="168744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/>
                    <a:t>computation tree </a:t>
                  </a:r>
                  <a:br>
                    <a:rPr lang="en-US" sz="1600" dirty="0"/>
                  </a:br>
                  <a:r>
                    <a:rPr lang="en-US" sz="1600" dirty="0"/>
                    <a:t>for 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1600" dirty="0"/>
                    <a:t> on 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816" y="2420423"/>
                  <a:ext cx="1687449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1812" t="-3125" r="-1449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146472" y="1913792"/>
            <a:ext cx="7859045" cy="707886"/>
            <a:chOff x="146472" y="1913792"/>
            <a:chExt cx="7859045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46472" y="1913792"/>
                  <a:ext cx="7859045" cy="7078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Defn:  </a:t>
                  </a:r>
                  <a:r>
                    <a:rPr lang="en-US" sz="2000" dirty="0"/>
                    <a:t>For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a14:m>
                  <a:r>
                    <a:rPr lang="en-US" sz="2000" dirty="0"/>
                    <a:t> say PTM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000" dirty="0"/>
                    <a:t> decides language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dirty="0"/>
                    <a:t> with error probability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sz="2000" dirty="0"/>
                    <a:t> </a:t>
                  </a:r>
                  <a:br>
                    <a:rPr lang="en-US" sz="2000" dirty="0"/>
                  </a:br>
                  <a:r>
                    <a:rPr lang="en-US" sz="2000" dirty="0"/>
                    <a:t>if for every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/>
                    <a:t>,   </a:t>
                  </a:r>
                  <a:r>
                    <a:rPr lang="en-US" sz="2000" dirty="0" err="1"/>
                    <a:t>Pr</a:t>
                  </a:r>
                  <a:r>
                    <a:rPr lang="en-US" sz="2000" dirty="0"/>
                    <a:t>[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000" dirty="0"/>
                    <a:t> gives the wrong answer about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dirty="0"/>
                    <a:t> ]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sz="2000" dirty="0"/>
                    <a:t>.</a:t>
                  </a: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72" y="1913792"/>
                  <a:ext cx="7859045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776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3200400" y="2243638"/>
              <a:ext cx="4399413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46472" y="3047161"/>
                <a:ext cx="7485976" cy="1036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Defn:  </a:t>
                </a:r>
                <a:r>
                  <a:rPr lang="en-US" sz="2000" dirty="0"/>
                  <a:t>BPP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some poly-time PTM decides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with error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}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b="1" dirty="0"/>
                  <a:t>                                                                 Amplification lemma: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000" dirty="0"/>
                          <m:t>−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oly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2" y="3047161"/>
                <a:ext cx="7485976" cy="1036566"/>
              </a:xfrm>
              <a:prstGeom prst="rect">
                <a:avLst/>
              </a:prstGeom>
              <a:blipFill>
                <a:blip r:embed="rId6"/>
                <a:stretch>
                  <a:fillRect l="-814" t="-45294" r="-358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Down Arrow 42"/>
          <p:cNvSpPr/>
          <p:nvPr/>
        </p:nvSpPr>
        <p:spPr>
          <a:xfrm>
            <a:off x="6812280" y="3423521"/>
            <a:ext cx="167640" cy="220980"/>
          </a:xfrm>
          <a:prstGeom prst="downArrow">
            <a:avLst/>
          </a:prstGeom>
          <a:noFill/>
          <a:ln w="222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32357" y="4251759"/>
            <a:ext cx="4369419" cy="1552840"/>
            <a:chOff x="232357" y="4251759"/>
            <a:chExt cx="4369419" cy="1552840"/>
          </a:xfrm>
        </p:grpSpPr>
        <p:grpSp>
          <p:nvGrpSpPr>
            <p:cNvPr id="7" name="Group 6"/>
            <p:cNvGrpSpPr/>
            <p:nvPr/>
          </p:nvGrpSpPr>
          <p:grpSpPr>
            <a:xfrm>
              <a:off x="232357" y="4251759"/>
              <a:ext cx="2492783" cy="1552840"/>
              <a:chOff x="9043897" y="2020837"/>
              <a:chExt cx="2492783" cy="155284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9388369" y="2020837"/>
                <a:ext cx="2148311" cy="1552840"/>
                <a:chOff x="9238674" y="2115353"/>
                <a:chExt cx="3609676" cy="2609143"/>
              </a:xfrm>
            </p:grpSpPr>
            <p:sp>
              <p:nvSpPr>
                <p:cNvPr id="56" name="Isosceles Triangle 55"/>
                <p:cNvSpPr/>
                <p:nvPr/>
              </p:nvSpPr>
              <p:spPr>
                <a:xfrm>
                  <a:off x="9706722" y="2123230"/>
                  <a:ext cx="1874520" cy="1711600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/>
                <p:cNvCxnSpPr>
                  <a:stCxn id="56" idx="0"/>
                </p:cNvCxnSpPr>
                <p:nvPr/>
              </p:nvCxnSpPr>
              <p:spPr>
                <a:xfrm>
                  <a:off x="10643982" y="2123230"/>
                  <a:ext cx="479462" cy="17116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9238674" y="3845361"/>
                  <a:ext cx="1493521" cy="879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rgbClr val="96F49A"/>
                      </a:solidFill>
                    </a:rPr>
                    <a:t>Many accepting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1181412" y="3842707"/>
                  <a:ext cx="1666938" cy="879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FF9A8F"/>
                      </a:solidFill>
                    </a:rPr>
                    <a:t>Few </a:t>
                  </a:r>
                  <a:br>
                    <a:rPr lang="en-US" sz="1400" dirty="0">
                      <a:solidFill>
                        <a:srgbClr val="FF9A8F"/>
                      </a:solidFill>
                    </a:rPr>
                  </a:br>
                  <a:r>
                    <a:rPr lang="en-US" sz="1400" dirty="0">
                      <a:solidFill>
                        <a:srgbClr val="FF9A8F"/>
                      </a:solidFill>
                    </a:rPr>
                    <a:t>rejecting</a:t>
                  </a:r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>
                  <a:off x="9725056" y="2115353"/>
                  <a:ext cx="1398388" cy="1708285"/>
                </a:xfrm>
                <a:prstGeom prst="triangle">
                  <a:avLst>
                    <a:gd name="adj" fmla="val 66347"/>
                  </a:avLst>
                </a:prstGeom>
                <a:solidFill>
                  <a:srgbClr val="3F601A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rot="3678383" flipV="1">
                  <a:off x="9998409" y="2888486"/>
                  <a:ext cx="1900470" cy="390704"/>
                </a:xfrm>
                <a:prstGeom prst="triangle">
                  <a:avLst>
                    <a:gd name="adj" fmla="val 88722"/>
                  </a:avLst>
                </a:prstGeom>
                <a:solidFill>
                  <a:srgbClr val="4C0000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9043897" y="2243638"/>
                    <a:ext cx="8360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3897" y="2243638"/>
                    <a:ext cx="83604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2245458" y="4251759"/>
              <a:ext cx="2356318" cy="1537812"/>
              <a:chOff x="8833585" y="4256462"/>
              <a:chExt cx="2356318" cy="153781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323274" y="4256462"/>
                <a:ext cx="1866629" cy="1537812"/>
                <a:chOff x="4902442" y="4130434"/>
                <a:chExt cx="3301558" cy="2719969"/>
              </a:xfrm>
            </p:grpSpPr>
            <p:sp>
              <p:nvSpPr>
                <p:cNvPr id="49" name="Isosceles Triangle 48"/>
                <p:cNvSpPr/>
                <p:nvPr/>
              </p:nvSpPr>
              <p:spPr>
                <a:xfrm>
                  <a:off x="5962585" y="4168445"/>
                  <a:ext cx="1874520" cy="1711600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>
                  <a:stCxn id="49" idx="0"/>
                </p:cNvCxnSpPr>
                <p:nvPr/>
              </p:nvCxnSpPr>
              <p:spPr>
                <a:xfrm flipH="1">
                  <a:off x="6381087" y="4168445"/>
                  <a:ext cx="518758" cy="17116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4902442" y="5924970"/>
                  <a:ext cx="1594455" cy="925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rgbClr val="96F49A"/>
                      </a:solidFill>
                    </a:rPr>
                    <a:t>Few accepting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682523" y="5910673"/>
                  <a:ext cx="1521477" cy="925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FF9A8F"/>
                      </a:solidFill>
                    </a:rPr>
                    <a:t>Many rejecting</a:t>
                  </a:r>
                </a:p>
              </p:txBody>
            </p:sp>
            <p:sp>
              <p:nvSpPr>
                <p:cNvPr id="54" name="Isosceles Triangle 53"/>
                <p:cNvSpPr/>
                <p:nvPr/>
              </p:nvSpPr>
              <p:spPr>
                <a:xfrm rot="7123140">
                  <a:off x="5623123" y="4916867"/>
                  <a:ext cx="1946000" cy="373133"/>
                </a:xfrm>
                <a:prstGeom prst="triangle">
                  <a:avLst>
                    <a:gd name="adj" fmla="val 89692"/>
                  </a:avLst>
                </a:prstGeom>
                <a:solidFill>
                  <a:srgbClr val="3F601A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Isosceles Triangle 54"/>
                <p:cNvSpPr/>
                <p:nvPr/>
              </p:nvSpPr>
              <p:spPr>
                <a:xfrm>
                  <a:off x="6389433" y="4160477"/>
                  <a:ext cx="1447671" cy="1719568"/>
                </a:xfrm>
                <a:prstGeom prst="triangle">
                  <a:avLst>
                    <a:gd name="adj" fmla="val 35642"/>
                  </a:avLst>
                </a:prstGeom>
                <a:solidFill>
                  <a:srgbClr val="4C0000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8833585" y="4570491"/>
                    <a:ext cx="13176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585" y="4570491"/>
                    <a:ext cx="131766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" name="Group 9"/>
          <p:cNvGrpSpPr/>
          <p:nvPr/>
        </p:nvGrpSpPr>
        <p:grpSpPr>
          <a:xfrm>
            <a:off x="6564462" y="1107754"/>
            <a:ext cx="1035351" cy="813514"/>
            <a:chOff x="6564462" y="1107754"/>
            <a:chExt cx="1035351" cy="813514"/>
          </a:xfrm>
        </p:grpSpPr>
        <p:grpSp>
          <p:nvGrpSpPr>
            <p:cNvPr id="71" name="Group 70"/>
            <p:cNvGrpSpPr/>
            <p:nvPr/>
          </p:nvGrpSpPr>
          <p:grpSpPr>
            <a:xfrm>
              <a:off x="7492627" y="1107754"/>
              <a:ext cx="107186" cy="686836"/>
              <a:chOff x="1787611" y="2121694"/>
              <a:chExt cx="160252" cy="1026873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1787611" y="2560012"/>
                <a:ext cx="160252" cy="1502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>
                <a:stCxn id="73" idx="0"/>
              </p:cNvCxnSpPr>
              <p:nvPr/>
            </p:nvCxnSpPr>
            <p:spPr>
              <a:xfrm flipV="1">
                <a:off x="1867737" y="2121694"/>
                <a:ext cx="0" cy="438318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1867737" y="2710249"/>
                <a:ext cx="0" cy="438318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Rectangle 88"/>
            <p:cNvSpPr/>
            <p:nvPr/>
          </p:nvSpPr>
          <p:spPr>
            <a:xfrm>
              <a:off x="6564462" y="1459603"/>
              <a:ext cx="10059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deterministic</a:t>
              </a:r>
            </a:p>
            <a:p>
              <a:pPr algn="r"/>
              <a:r>
                <a:rPr lang="en-US" sz="1200" dirty="0"/>
                <a:t>step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74093" y="1120262"/>
            <a:ext cx="1556214" cy="946596"/>
            <a:chOff x="7876559" y="1120262"/>
            <a:chExt cx="1556214" cy="946596"/>
          </a:xfrm>
        </p:grpSpPr>
        <p:grpSp>
          <p:nvGrpSpPr>
            <p:cNvPr id="77" name="Group 76"/>
            <p:cNvGrpSpPr/>
            <p:nvPr/>
          </p:nvGrpSpPr>
          <p:grpSpPr>
            <a:xfrm>
              <a:off x="7876559" y="1120262"/>
              <a:ext cx="356757" cy="683493"/>
              <a:chOff x="3157538" y="2121694"/>
              <a:chExt cx="520784" cy="997744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3337804" y="2560012"/>
                <a:ext cx="160252" cy="1502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V="1">
                <a:off x="3417930" y="2121694"/>
                <a:ext cx="0" cy="438318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endCxn id="79" idx="3"/>
              </p:cNvCxnSpPr>
              <p:nvPr/>
            </p:nvCxnSpPr>
            <p:spPr>
              <a:xfrm flipV="1">
                <a:off x="3157538" y="2688247"/>
                <a:ext cx="203734" cy="431191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endCxn id="79" idx="5"/>
              </p:cNvCxnSpPr>
              <p:nvPr/>
            </p:nvCxnSpPr>
            <p:spPr>
              <a:xfrm flipH="1" flipV="1">
                <a:off x="3474588" y="2688247"/>
                <a:ext cx="203734" cy="431191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89"/>
            <p:cNvSpPr/>
            <p:nvPr/>
          </p:nvSpPr>
          <p:spPr>
            <a:xfrm>
              <a:off x="8225391" y="1420527"/>
              <a:ext cx="12073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coin flip step - </a:t>
              </a:r>
            </a:p>
            <a:p>
              <a:r>
                <a:rPr lang="en-US" sz="1200" dirty="0"/>
                <a:t>each choice has </a:t>
              </a:r>
              <a:br>
                <a:rPr lang="en-US" sz="1200" dirty="0"/>
              </a:br>
              <a:r>
                <a:rPr lang="en-US" sz="1200" dirty="0"/>
                <a:t>50% probability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193529" y="4484191"/>
                <a:ext cx="4966249" cy="16367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Pr[ branch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coin flips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 err="1"/>
                  <a:t>Pr</a:t>
                </a:r>
                <a:r>
                  <a:rPr lang="en-US" sz="2000" dirty="0"/>
                  <a:t>[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3000"/>
                  </a:spcBef>
                </a:pPr>
                <a:r>
                  <a:rPr lang="en-US" sz="2000" dirty="0" err="1"/>
                  <a:t>Pr</a:t>
                </a:r>
                <a:r>
                  <a:rPr lang="en-US" sz="2000" dirty="0"/>
                  <a:t>[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 </m:t>
                    </m:r>
                  </m:oMath>
                </a14:m>
                <a:r>
                  <a:rPr lang="en-US" sz="2000" dirty="0"/>
                  <a:t>Pr[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529" y="4484191"/>
                <a:ext cx="4966249" cy="1636730"/>
              </a:xfrm>
              <a:prstGeom prst="rect">
                <a:avLst/>
              </a:prstGeom>
              <a:blipFill>
                <a:blip r:embed="rId9"/>
                <a:stretch>
                  <a:fillRect l="-1227" t="-1866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9098486" y="4838356"/>
                <a:ext cx="2522164" cy="873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000" b="0" i="1" baseline="-2500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000" b="0" i="0" baseline="-2500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2000" b="0" i="0" baseline="-25000" dirty="0" smtClean="0">
                              <a:latin typeface="Cambria Math" panose="02040503050406030204" pitchFamily="18" charset="0"/>
                            </a:rPr>
                            <m:t>accepts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⁡[ 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branch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486" y="4838356"/>
                <a:ext cx="2522164" cy="8735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0500156" y="6412658"/>
            <a:ext cx="139646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24.1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07089" y="2154704"/>
            <a:ext cx="5407396" cy="4596508"/>
            <a:chOff x="6707089" y="2154704"/>
            <a:chExt cx="5407396" cy="4596508"/>
          </a:xfrm>
        </p:grpSpPr>
        <p:sp>
          <p:nvSpPr>
            <p:cNvPr id="13" name="Rectangle 12"/>
            <p:cNvSpPr/>
            <p:nvPr/>
          </p:nvSpPr>
          <p:spPr>
            <a:xfrm>
              <a:off x="6707089" y="4251759"/>
              <a:ext cx="1324420" cy="2499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52471" y="2154704"/>
              <a:ext cx="1324420" cy="1297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96470" y="3045497"/>
              <a:ext cx="4718015" cy="32316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</a:rPr>
                <a:t>Check-in 24.1</a:t>
              </a:r>
            </a:p>
            <a:p>
              <a:r>
                <a:rPr lang="en-US" sz="2000" dirty="0"/>
                <a:t>Actually using a probabilistic algorithm presupposes a source of randomness. </a:t>
              </a:r>
              <a:br>
                <a:rPr lang="en-US" sz="2000" dirty="0"/>
              </a:br>
              <a:r>
                <a:rPr lang="en-US" sz="2000" dirty="0"/>
                <a:t>Can we use a standard pseudo-random number generator (PRG) as the source?</a:t>
              </a:r>
            </a:p>
            <a:p>
              <a:pPr marL="457200" indent="-457200">
                <a:spcBef>
                  <a:spcPts val="600"/>
                </a:spcBef>
                <a:buAutoNum type="alphaLcParenBoth"/>
              </a:pPr>
              <a:r>
                <a:rPr lang="en-US" sz="2000" dirty="0"/>
                <a:t>Yes, but the result isn’t guaranteed.</a:t>
              </a:r>
            </a:p>
            <a:p>
              <a:pPr marL="457200" indent="-457200">
                <a:spcBef>
                  <a:spcPts val="600"/>
                </a:spcBef>
                <a:buAutoNum type="alphaLcParenBoth"/>
              </a:pPr>
              <a:r>
                <a:rPr lang="en-US" sz="2000" dirty="0"/>
                <a:t>Yes, but it will run in exponential  time.</a:t>
              </a:r>
            </a:p>
            <a:p>
              <a:pPr marL="457200" indent="-457200">
                <a:spcBef>
                  <a:spcPts val="600"/>
                </a:spcBef>
                <a:buAutoNum type="alphaLcParenBoth"/>
              </a:pPr>
              <a:r>
                <a:rPr lang="en-US" sz="2000" dirty="0"/>
                <a:t>No, a TM cannot implement a PRG.</a:t>
              </a:r>
            </a:p>
            <a:p>
              <a:pPr marL="457200" indent="-457200">
                <a:spcBef>
                  <a:spcPts val="600"/>
                </a:spcBef>
                <a:buAutoNum type="alphaLcParenBoth"/>
              </a:pPr>
              <a:r>
                <a:rPr lang="en-US" sz="2000" dirty="0"/>
                <a:t>No, because that would show P = BPP.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ED9BB5-A2FB-574E-B43F-606EFBA09E17}"/>
              </a:ext>
            </a:extLst>
          </p:cNvPr>
          <p:cNvSpPr txBox="1"/>
          <p:nvPr/>
        </p:nvSpPr>
        <p:spPr>
          <a:xfrm>
            <a:off x="5541818" y="6331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89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  <p:bldP spid="43" grpId="0" animBg="1"/>
      <p:bldP spid="98" grpId="0" uiExpand="1" build="p"/>
      <p:bldP spid="99" grpId="0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Review:  Branching Programs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615" y="1253031"/>
                <a:ext cx="8722867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Defn: </a:t>
                </a:r>
                <a:r>
                  <a:rPr lang="en-US" sz="2000" dirty="0"/>
                  <a:t>  A </a:t>
                </a:r>
                <a:r>
                  <a:rPr lang="en-US" sz="2000" u="sng" dirty="0"/>
                  <a:t>branching program</a:t>
                </a:r>
                <a:r>
                  <a:rPr lang="en-US" sz="2000" dirty="0"/>
                  <a:t> (BP) is a directed, acyclic (no cycles) graph that has</a:t>
                </a:r>
              </a:p>
              <a:p>
                <a:r>
                  <a:rPr lang="en-US" sz="2000" dirty="0"/>
                  <a:t> 1.  </a:t>
                </a:r>
                <a:r>
                  <a:rPr lang="en-US" sz="2000" i="1" dirty="0"/>
                  <a:t>Query nodes</a:t>
                </a:r>
                <a:r>
                  <a:rPr lang="en-US" sz="2000" dirty="0"/>
                  <a:t>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having two outgoing edges labeled 0 and 1.</a:t>
                </a:r>
              </a:p>
              <a:p>
                <a:r>
                  <a:rPr lang="en-US" sz="2000" dirty="0"/>
                  <a:t> 2.  </a:t>
                </a:r>
                <a:r>
                  <a:rPr lang="en-US" sz="2000" i="1" dirty="0"/>
                  <a:t>Two output nodes</a:t>
                </a:r>
                <a:r>
                  <a:rPr lang="en-US" sz="2000" dirty="0"/>
                  <a:t> labeled 0 and 1 and having no outgoing edges.</a:t>
                </a:r>
              </a:p>
              <a:p>
                <a:r>
                  <a:rPr lang="en-US" sz="2000" dirty="0"/>
                  <a:t> 3.  A designated </a:t>
                </a:r>
                <a:r>
                  <a:rPr lang="en-US" sz="2000" i="1" dirty="0"/>
                  <a:t>start node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BP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err="1"/>
                  <a:t>coNP</a:t>
                </a:r>
                <a:r>
                  <a:rPr lang="en-US" sz="2000" dirty="0"/>
                  <a:t>-complete  (on pset 6)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3031"/>
                <a:ext cx="8722867" cy="1785104"/>
              </a:xfrm>
              <a:prstGeom prst="rect">
                <a:avLst/>
              </a:prstGeom>
              <a:blipFill>
                <a:blip r:embed="rId3"/>
                <a:stretch>
                  <a:fillRect l="-699" t="-2055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58615" y="3306320"/>
                <a:ext cx="748838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Defn: </a:t>
                </a:r>
                <a:r>
                  <a:rPr lang="en-US" sz="2000" dirty="0"/>
                  <a:t>  A BP is </a:t>
                </a:r>
                <a:r>
                  <a:rPr lang="en-US" sz="2000" u="sng" dirty="0"/>
                  <a:t>read-once</a:t>
                </a:r>
                <a:r>
                  <a:rPr lang="en-US" sz="2000" dirty="0"/>
                  <a:t> if it never queries a variable more than once </a:t>
                </a:r>
                <a:br>
                  <a:rPr lang="en-US" sz="2000" dirty="0"/>
                </a:br>
                <a:r>
                  <a:rPr lang="en-US" sz="2000" dirty="0"/>
                  <a:t>on any path from the start node to an output.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ROB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are equivalent read-once BPs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Theorem: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ROBP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BPP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 idea:  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a randomly selected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non-Boolean input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accept if get same output.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i="1" dirty="0"/>
                  <a:t>Method:  </a:t>
                </a:r>
                <a:r>
                  <a:rPr lang="en-US" sz="2000" dirty="0"/>
                  <a:t>Use </a:t>
                </a:r>
                <a:r>
                  <a:rPr lang="en-US" sz="2000" u="sng" dirty="0"/>
                  <a:t>arithmetization</a:t>
                </a:r>
                <a:r>
                  <a:rPr lang="en-US" sz="2000" dirty="0"/>
                  <a:t> (simulating ∧ and ∨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) </a:t>
                </a:r>
                <a:br>
                  <a:rPr lang="en-US" sz="2000" dirty="0"/>
                </a:br>
                <a:r>
                  <a:rPr lang="en-US" sz="2000" dirty="0"/>
                  <a:t>to define BP operation on non-Boolean inputs.   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3306320"/>
                <a:ext cx="7488385" cy="2862322"/>
              </a:xfrm>
              <a:prstGeom prst="rect">
                <a:avLst/>
              </a:prstGeom>
              <a:blipFill>
                <a:blip r:embed="rId4"/>
                <a:stretch>
                  <a:fillRect l="-814" t="-1064" b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8829091" y="3306320"/>
            <a:ext cx="1611846" cy="2267730"/>
            <a:chOff x="3540461" y="3932392"/>
            <a:chExt cx="1611846" cy="2267730"/>
          </a:xfrm>
        </p:grpSpPr>
        <p:grpSp>
          <p:nvGrpSpPr>
            <p:cNvPr id="51" name="Group 50"/>
            <p:cNvGrpSpPr/>
            <p:nvPr/>
          </p:nvGrpSpPr>
          <p:grpSpPr>
            <a:xfrm>
              <a:off x="3645702" y="3949237"/>
              <a:ext cx="1506605" cy="2250885"/>
              <a:chOff x="3645702" y="3949237"/>
              <a:chExt cx="1506605" cy="225088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275745" y="4298900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4215860" y="4252982"/>
                    <a:ext cx="344453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5860" y="4252982"/>
                    <a:ext cx="344453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Oval 59"/>
              <p:cNvSpPr/>
              <p:nvPr/>
            </p:nvSpPr>
            <p:spPr>
              <a:xfrm>
                <a:off x="3947031" y="4633679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616610" y="4633679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947031" y="5754427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616610" y="5754427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H="1">
                <a:off x="4107355" y="4465061"/>
                <a:ext cx="192157" cy="1879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4447119" y="4795790"/>
                <a:ext cx="187407" cy="1924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4445676" y="4466212"/>
                <a:ext cx="205184" cy="19220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759267" y="4813664"/>
                <a:ext cx="89608" cy="15932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117749" y="4288108"/>
                <a:ext cx="171370" cy="62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4122413" y="4798797"/>
                <a:ext cx="175883" cy="1818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4083784" y="4358545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429214" y="4347902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927488" y="5725476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589411" y="5725476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645702" y="3949237"/>
                <a:ext cx="1506605" cy="2250885"/>
              </a:xfrm>
              <a:custGeom>
                <a:avLst/>
                <a:gdLst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8679 w 1713497"/>
                  <a:gd name="connsiteY0" fmla="*/ 1990138 h 2213405"/>
                  <a:gd name="connsiteX1" fmla="*/ 709716 w 1713497"/>
                  <a:gd name="connsiteY1" fmla="*/ 170863 h 2213405"/>
                  <a:gd name="connsiteX2" fmla="*/ 1038329 w 1713497"/>
                  <a:gd name="connsiteY2" fmla="*/ 213725 h 2213405"/>
                  <a:gd name="connsiteX3" fmla="*/ 1686029 w 1713497"/>
                  <a:gd name="connsiteY3" fmla="*/ 1985375 h 2213405"/>
                  <a:gd name="connsiteX4" fmla="*/ 28679 w 1713497"/>
                  <a:gd name="connsiteY4" fmla="*/ 1990138 h 2213405"/>
                  <a:gd name="connsiteX0" fmla="*/ 25238 w 1710056"/>
                  <a:gd name="connsiteY0" fmla="*/ 1967863 h 2191130"/>
                  <a:gd name="connsiteX1" fmla="*/ 706275 w 1710056"/>
                  <a:gd name="connsiteY1" fmla="*/ 148588 h 2191130"/>
                  <a:gd name="connsiteX2" fmla="*/ 1034888 w 1710056"/>
                  <a:gd name="connsiteY2" fmla="*/ 191450 h 2191130"/>
                  <a:gd name="connsiteX3" fmla="*/ 1682588 w 1710056"/>
                  <a:gd name="connsiteY3" fmla="*/ 1963100 h 2191130"/>
                  <a:gd name="connsiteX4" fmla="*/ 25238 w 1710056"/>
                  <a:gd name="connsiteY4" fmla="*/ 1967863 h 2191130"/>
                  <a:gd name="connsiteX0" fmla="*/ 25238 w 1710056"/>
                  <a:gd name="connsiteY0" fmla="*/ 1924643 h 2147910"/>
                  <a:gd name="connsiteX1" fmla="*/ 706275 w 1710056"/>
                  <a:gd name="connsiteY1" fmla="*/ 105368 h 2147910"/>
                  <a:gd name="connsiteX2" fmla="*/ 1034888 w 1710056"/>
                  <a:gd name="connsiteY2" fmla="*/ 148230 h 2147910"/>
                  <a:gd name="connsiteX3" fmla="*/ 1682588 w 1710056"/>
                  <a:gd name="connsiteY3" fmla="*/ 1919880 h 2147910"/>
                  <a:gd name="connsiteX4" fmla="*/ 25238 w 1710056"/>
                  <a:gd name="connsiteY4" fmla="*/ 1924643 h 2147910"/>
                  <a:gd name="connsiteX0" fmla="*/ 25238 w 1707561"/>
                  <a:gd name="connsiteY0" fmla="*/ 1924643 h 2147910"/>
                  <a:gd name="connsiteX1" fmla="*/ 706275 w 1707561"/>
                  <a:gd name="connsiteY1" fmla="*/ 105368 h 2147910"/>
                  <a:gd name="connsiteX2" fmla="*/ 1034888 w 1707561"/>
                  <a:gd name="connsiteY2" fmla="*/ 148230 h 2147910"/>
                  <a:gd name="connsiteX3" fmla="*/ 1682588 w 1707561"/>
                  <a:gd name="connsiteY3" fmla="*/ 1919880 h 2147910"/>
                  <a:gd name="connsiteX4" fmla="*/ 25238 w 1707561"/>
                  <a:gd name="connsiteY4" fmla="*/ 1924643 h 2147910"/>
                  <a:gd name="connsiteX0" fmla="*/ 25238 w 1714918"/>
                  <a:gd name="connsiteY0" fmla="*/ 1924643 h 2147910"/>
                  <a:gd name="connsiteX1" fmla="*/ 706275 w 1714918"/>
                  <a:gd name="connsiteY1" fmla="*/ 105368 h 2147910"/>
                  <a:gd name="connsiteX2" fmla="*/ 1034888 w 1714918"/>
                  <a:gd name="connsiteY2" fmla="*/ 148230 h 2147910"/>
                  <a:gd name="connsiteX3" fmla="*/ 1682588 w 1714918"/>
                  <a:gd name="connsiteY3" fmla="*/ 1919880 h 2147910"/>
                  <a:gd name="connsiteX4" fmla="*/ 25238 w 1714918"/>
                  <a:gd name="connsiteY4" fmla="*/ 1924643 h 2147910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556 w 1725262"/>
                  <a:gd name="connsiteY0" fmla="*/ 1968953 h 2192809"/>
                  <a:gd name="connsiteX1" fmla="*/ 706593 w 1725262"/>
                  <a:gd name="connsiteY1" fmla="*/ 149678 h 2192809"/>
                  <a:gd name="connsiteX2" fmla="*/ 1125693 w 1725262"/>
                  <a:gd name="connsiteY2" fmla="*/ 163965 h 2192809"/>
                  <a:gd name="connsiteX3" fmla="*/ 1682906 w 1725262"/>
                  <a:gd name="connsiteY3" fmla="*/ 1964190 h 2192809"/>
                  <a:gd name="connsiteX4" fmla="*/ 25556 w 1725262"/>
                  <a:gd name="connsiteY4" fmla="*/ 1968953 h 2192809"/>
                  <a:gd name="connsiteX0" fmla="*/ 25556 w 1714988"/>
                  <a:gd name="connsiteY0" fmla="*/ 1968953 h 2192809"/>
                  <a:gd name="connsiteX1" fmla="*/ 706593 w 1714988"/>
                  <a:gd name="connsiteY1" fmla="*/ 149678 h 2192809"/>
                  <a:gd name="connsiteX2" fmla="*/ 1125693 w 1714988"/>
                  <a:gd name="connsiteY2" fmla="*/ 163965 h 2192809"/>
                  <a:gd name="connsiteX3" fmla="*/ 1682906 w 1714988"/>
                  <a:gd name="connsiteY3" fmla="*/ 1964190 h 2192809"/>
                  <a:gd name="connsiteX4" fmla="*/ 25556 w 1714988"/>
                  <a:gd name="connsiteY4" fmla="*/ 1968953 h 2192809"/>
                  <a:gd name="connsiteX0" fmla="*/ 29782 w 1723081"/>
                  <a:gd name="connsiteY0" fmla="*/ 2033006 h 2256261"/>
                  <a:gd name="connsiteX1" fmla="*/ 658431 w 1723081"/>
                  <a:gd name="connsiteY1" fmla="*/ 223256 h 2256261"/>
                  <a:gd name="connsiteX2" fmla="*/ 1129919 w 1723081"/>
                  <a:gd name="connsiteY2" fmla="*/ 228018 h 2256261"/>
                  <a:gd name="connsiteX3" fmla="*/ 1687132 w 1723081"/>
                  <a:gd name="connsiteY3" fmla="*/ 2028243 h 2256261"/>
                  <a:gd name="connsiteX4" fmla="*/ 29782 w 1723081"/>
                  <a:gd name="connsiteY4" fmla="*/ 2033006 h 2256261"/>
                  <a:gd name="connsiteX0" fmla="*/ 34607 w 1728328"/>
                  <a:gd name="connsiteY0" fmla="*/ 2033006 h 2256261"/>
                  <a:gd name="connsiteX1" fmla="*/ 610869 w 1728328"/>
                  <a:gd name="connsiteY1" fmla="*/ 223256 h 2256261"/>
                  <a:gd name="connsiteX2" fmla="*/ 1134744 w 1728328"/>
                  <a:gd name="connsiteY2" fmla="*/ 228018 h 2256261"/>
                  <a:gd name="connsiteX3" fmla="*/ 1691957 w 1728328"/>
                  <a:gd name="connsiteY3" fmla="*/ 2028243 h 2256261"/>
                  <a:gd name="connsiteX4" fmla="*/ 34607 w 1728328"/>
                  <a:gd name="connsiteY4" fmla="*/ 2033006 h 2256261"/>
                  <a:gd name="connsiteX0" fmla="*/ 10018 w 1703739"/>
                  <a:gd name="connsiteY0" fmla="*/ 2033006 h 2204649"/>
                  <a:gd name="connsiteX1" fmla="*/ 586280 w 1703739"/>
                  <a:gd name="connsiteY1" fmla="*/ 223256 h 2204649"/>
                  <a:gd name="connsiteX2" fmla="*/ 1110155 w 1703739"/>
                  <a:gd name="connsiteY2" fmla="*/ 228018 h 2204649"/>
                  <a:gd name="connsiteX3" fmla="*/ 1667368 w 1703739"/>
                  <a:gd name="connsiteY3" fmla="*/ 2028243 h 2204649"/>
                  <a:gd name="connsiteX4" fmla="*/ 10018 w 1703739"/>
                  <a:gd name="connsiteY4" fmla="*/ 2033006 h 2204649"/>
                  <a:gd name="connsiteX0" fmla="*/ 10018 w 1677356"/>
                  <a:gd name="connsiteY0" fmla="*/ 2033006 h 2130406"/>
                  <a:gd name="connsiteX1" fmla="*/ 586280 w 1677356"/>
                  <a:gd name="connsiteY1" fmla="*/ 223256 h 2130406"/>
                  <a:gd name="connsiteX2" fmla="*/ 1110155 w 1677356"/>
                  <a:gd name="connsiteY2" fmla="*/ 228018 h 2130406"/>
                  <a:gd name="connsiteX3" fmla="*/ 1667368 w 1677356"/>
                  <a:gd name="connsiteY3" fmla="*/ 2028243 h 2130406"/>
                  <a:gd name="connsiteX4" fmla="*/ 10018 w 1677356"/>
                  <a:gd name="connsiteY4" fmla="*/ 2033006 h 2130406"/>
                  <a:gd name="connsiteX0" fmla="*/ 10189 w 1677527"/>
                  <a:gd name="connsiteY0" fmla="*/ 1993782 h 2091182"/>
                  <a:gd name="connsiteX1" fmla="*/ 586451 w 1677527"/>
                  <a:gd name="connsiteY1" fmla="*/ 184032 h 2091182"/>
                  <a:gd name="connsiteX2" fmla="*/ 1110326 w 1677527"/>
                  <a:gd name="connsiteY2" fmla="*/ 188794 h 2091182"/>
                  <a:gd name="connsiteX3" fmla="*/ 1667539 w 1677527"/>
                  <a:gd name="connsiteY3" fmla="*/ 1989019 h 2091182"/>
                  <a:gd name="connsiteX4" fmla="*/ 10189 w 1677527"/>
                  <a:gd name="connsiteY4" fmla="*/ 1993782 h 2091182"/>
                  <a:gd name="connsiteX0" fmla="*/ 10189 w 1677984"/>
                  <a:gd name="connsiteY0" fmla="*/ 1954412 h 2051812"/>
                  <a:gd name="connsiteX1" fmla="*/ 586451 w 1677984"/>
                  <a:gd name="connsiteY1" fmla="*/ 144662 h 2051812"/>
                  <a:gd name="connsiteX2" fmla="*/ 1110326 w 1677984"/>
                  <a:gd name="connsiteY2" fmla="*/ 149424 h 2051812"/>
                  <a:gd name="connsiteX3" fmla="*/ 1667539 w 1677984"/>
                  <a:gd name="connsiteY3" fmla="*/ 1949649 h 2051812"/>
                  <a:gd name="connsiteX4" fmla="*/ 10189 w 1677984"/>
                  <a:gd name="connsiteY4" fmla="*/ 1954412 h 2051812"/>
                  <a:gd name="connsiteX0" fmla="*/ 42899 w 1710461"/>
                  <a:gd name="connsiteY0" fmla="*/ 1986842 h 2145893"/>
                  <a:gd name="connsiteX1" fmla="*/ 547723 w 1710461"/>
                  <a:gd name="connsiteY1" fmla="*/ 191380 h 2145893"/>
                  <a:gd name="connsiteX2" fmla="*/ 1143036 w 1710461"/>
                  <a:gd name="connsiteY2" fmla="*/ 181854 h 2145893"/>
                  <a:gd name="connsiteX3" fmla="*/ 1700249 w 1710461"/>
                  <a:gd name="connsiteY3" fmla="*/ 1982079 h 2145893"/>
                  <a:gd name="connsiteX4" fmla="*/ 42899 w 1710461"/>
                  <a:gd name="connsiteY4" fmla="*/ 1986842 h 2145893"/>
                  <a:gd name="connsiteX0" fmla="*/ 42899 w 1743675"/>
                  <a:gd name="connsiteY0" fmla="*/ 2027735 h 2250387"/>
                  <a:gd name="connsiteX1" fmla="*/ 547723 w 1743675"/>
                  <a:gd name="connsiteY1" fmla="*/ 232273 h 2250387"/>
                  <a:gd name="connsiteX2" fmla="*/ 1200186 w 1743675"/>
                  <a:gd name="connsiteY2" fmla="*/ 217984 h 2250387"/>
                  <a:gd name="connsiteX3" fmla="*/ 1700249 w 1743675"/>
                  <a:gd name="connsiteY3" fmla="*/ 2022972 h 2250387"/>
                  <a:gd name="connsiteX4" fmla="*/ 42899 w 1743675"/>
                  <a:gd name="connsiteY4" fmla="*/ 2027735 h 2250387"/>
                  <a:gd name="connsiteX0" fmla="*/ 51675 w 1611815"/>
                  <a:gd name="connsiteY0" fmla="*/ 2042897 h 2259457"/>
                  <a:gd name="connsiteX1" fmla="*/ 423149 w 1611815"/>
                  <a:gd name="connsiteY1" fmla="*/ 233147 h 2259457"/>
                  <a:gd name="connsiteX2" fmla="*/ 1075612 w 1611815"/>
                  <a:gd name="connsiteY2" fmla="*/ 218858 h 2259457"/>
                  <a:gd name="connsiteX3" fmla="*/ 1575675 w 1611815"/>
                  <a:gd name="connsiteY3" fmla="*/ 2023846 h 2259457"/>
                  <a:gd name="connsiteX4" fmla="*/ 51675 w 1611815"/>
                  <a:gd name="connsiteY4" fmla="*/ 2042897 h 2259457"/>
                  <a:gd name="connsiteX0" fmla="*/ 45236 w 1506605"/>
                  <a:gd name="connsiteY0" fmla="*/ 2041989 h 2250885"/>
                  <a:gd name="connsiteX1" fmla="*/ 416710 w 1506605"/>
                  <a:gd name="connsiteY1" fmla="*/ 232239 h 2250885"/>
                  <a:gd name="connsiteX2" fmla="*/ 1069173 w 1506605"/>
                  <a:gd name="connsiteY2" fmla="*/ 217950 h 2250885"/>
                  <a:gd name="connsiteX3" fmla="*/ 1464461 w 1506605"/>
                  <a:gd name="connsiteY3" fmla="*/ 2008650 h 2250885"/>
                  <a:gd name="connsiteX4" fmla="*/ 45236 w 1506605"/>
                  <a:gd name="connsiteY4" fmla="*/ 2041989 h 225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6605" h="2250885">
                    <a:moveTo>
                      <a:pt x="45236" y="2041989"/>
                    </a:moveTo>
                    <a:cubicBezTo>
                      <a:pt x="-129389" y="1745921"/>
                      <a:pt x="246054" y="536245"/>
                      <a:pt x="416710" y="232239"/>
                    </a:cubicBezTo>
                    <a:cubicBezTo>
                      <a:pt x="587366" y="-71767"/>
                      <a:pt x="894548" y="-78118"/>
                      <a:pt x="1069173" y="217950"/>
                    </a:cubicBezTo>
                    <a:cubicBezTo>
                      <a:pt x="1243798" y="514018"/>
                      <a:pt x="1635117" y="1704644"/>
                      <a:pt x="1464461" y="2008650"/>
                    </a:cubicBezTo>
                    <a:cubicBezTo>
                      <a:pt x="1293805" y="2312656"/>
                      <a:pt x="219861" y="2338057"/>
                      <a:pt x="45236" y="204198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ysDash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540461" y="3932392"/>
                  <a:ext cx="4817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0461" y="3932392"/>
                  <a:ext cx="48173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10553664" y="3306320"/>
            <a:ext cx="1577418" cy="2267730"/>
            <a:chOff x="5265034" y="3932392"/>
            <a:chExt cx="1577418" cy="2267730"/>
          </a:xfrm>
        </p:grpSpPr>
        <p:grpSp>
          <p:nvGrpSpPr>
            <p:cNvPr id="85" name="Group 84"/>
            <p:cNvGrpSpPr/>
            <p:nvPr/>
          </p:nvGrpSpPr>
          <p:grpSpPr>
            <a:xfrm>
              <a:off x="5335847" y="3949237"/>
              <a:ext cx="1506605" cy="2250885"/>
              <a:chOff x="5335847" y="3949237"/>
              <a:chExt cx="1506605" cy="2250885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005933" y="4275365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5946048" y="4229447"/>
                    <a:ext cx="344453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6048" y="4229447"/>
                    <a:ext cx="344453" cy="2539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Oval 90"/>
              <p:cNvSpPr/>
              <p:nvPr/>
            </p:nvSpPr>
            <p:spPr>
              <a:xfrm>
                <a:off x="6005933" y="4932000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677219" y="4610144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346798" y="4610144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677219" y="5754427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346798" y="5754427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 flipH="1">
                <a:off x="5837543" y="4441526"/>
                <a:ext cx="192157" cy="1879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6177307" y="4772255"/>
                <a:ext cx="187407" cy="1924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5642264" y="4793985"/>
                <a:ext cx="88008" cy="186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5833559" y="5108988"/>
                <a:ext cx="206450" cy="26257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>
                <a:off x="6175864" y="4442677"/>
                <a:ext cx="205184" cy="19220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6172797" y="5110491"/>
                <a:ext cx="208955" cy="2615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5847937" y="4264573"/>
                <a:ext cx="171370" cy="62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5852601" y="4775262"/>
                <a:ext cx="175883" cy="1818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/>
              <p:cNvSpPr/>
              <p:nvPr/>
            </p:nvSpPr>
            <p:spPr>
              <a:xfrm>
                <a:off x="5813972" y="4335010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159402" y="4324367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657676" y="5725476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319599" y="5725476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335847" y="3949237"/>
                <a:ext cx="1506605" cy="2250885"/>
              </a:xfrm>
              <a:custGeom>
                <a:avLst/>
                <a:gdLst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8679 w 1713497"/>
                  <a:gd name="connsiteY0" fmla="*/ 1990138 h 2213405"/>
                  <a:gd name="connsiteX1" fmla="*/ 709716 w 1713497"/>
                  <a:gd name="connsiteY1" fmla="*/ 170863 h 2213405"/>
                  <a:gd name="connsiteX2" fmla="*/ 1038329 w 1713497"/>
                  <a:gd name="connsiteY2" fmla="*/ 213725 h 2213405"/>
                  <a:gd name="connsiteX3" fmla="*/ 1686029 w 1713497"/>
                  <a:gd name="connsiteY3" fmla="*/ 1985375 h 2213405"/>
                  <a:gd name="connsiteX4" fmla="*/ 28679 w 1713497"/>
                  <a:gd name="connsiteY4" fmla="*/ 1990138 h 2213405"/>
                  <a:gd name="connsiteX0" fmla="*/ 25238 w 1710056"/>
                  <a:gd name="connsiteY0" fmla="*/ 1967863 h 2191130"/>
                  <a:gd name="connsiteX1" fmla="*/ 706275 w 1710056"/>
                  <a:gd name="connsiteY1" fmla="*/ 148588 h 2191130"/>
                  <a:gd name="connsiteX2" fmla="*/ 1034888 w 1710056"/>
                  <a:gd name="connsiteY2" fmla="*/ 191450 h 2191130"/>
                  <a:gd name="connsiteX3" fmla="*/ 1682588 w 1710056"/>
                  <a:gd name="connsiteY3" fmla="*/ 1963100 h 2191130"/>
                  <a:gd name="connsiteX4" fmla="*/ 25238 w 1710056"/>
                  <a:gd name="connsiteY4" fmla="*/ 1967863 h 2191130"/>
                  <a:gd name="connsiteX0" fmla="*/ 25238 w 1710056"/>
                  <a:gd name="connsiteY0" fmla="*/ 1924643 h 2147910"/>
                  <a:gd name="connsiteX1" fmla="*/ 706275 w 1710056"/>
                  <a:gd name="connsiteY1" fmla="*/ 105368 h 2147910"/>
                  <a:gd name="connsiteX2" fmla="*/ 1034888 w 1710056"/>
                  <a:gd name="connsiteY2" fmla="*/ 148230 h 2147910"/>
                  <a:gd name="connsiteX3" fmla="*/ 1682588 w 1710056"/>
                  <a:gd name="connsiteY3" fmla="*/ 1919880 h 2147910"/>
                  <a:gd name="connsiteX4" fmla="*/ 25238 w 1710056"/>
                  <a:gd name="connsiteY4" fmla="*/ 1924643 h 2147910"/>
                  <a:gd name="connsiteX0" fmla="*/ 25238 w 1707561"/>
                  <a:gd name="connsiteY0" fmla="*/ 1924643 h 2147910"/>
                  <a:gd name="connsiteX1" fmla="*/ 706275 w 1707561"/>
                  <a:gd name="connsiteY1" fmla="*/ 105368 h 2147910"/>
                  <a:gd name="connsiteX2" fmla="*/ 1034888 w 1707561"/>
                  <a:gd name="connsiteY2" fmla="*/ 148230 h 2147910"/>
                  <a:gd name="connsiteX3" fmla="*/ 1682588 w 1707561"/>
                  <a:gd name="connsiteY3" fmla="*/ 1919880 h 2147910"/>
                  <a:gd name="connsiteX4" fmla="*/ 25238 w 1707561"/>
                  <a:gd name="connsiteY4" fmla="*/ 1924643 h 2147910"/>
                  <a:gd name="connsiteX0" fmla="*/ 25238 w 1714918"/>
                  <a:gd name="connsiteY0" fmla="*/ 1924643 h 2147910"/>
                  <a:gd name="connsiteX1" fmla="*/ 706275 w 1714918"/>
                  <a:gd name="connsiteY1" fmla="*/ 105368 h 2147910"/>
                  <a:gd name="connsiteX2" fmla="*/ 1034888 w 1714918"/>
                  <a:gd name="connsiteY2" fmla="*/ 148230 h 2147910"/>
                  <a:gd name="connsiteX3" fmla="*/ 1682588 w 1714918"/>
                  <a:gd name="connsiteY3" fmla="*/ 1919880 h 2147910"/>
                  <a:gd name="connsiteX4" fmla="*/ 25238 w 1714918"/>
                  <a:gd name="connsiteY4" fmla="*/ 1924643 h 2147910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556 w 1725262"/>
                  <a:gd name="connsiteY0" fmla="*/ 1968953 h 2192809"/>
                  <a:gd name="connsiteX1" fmla="*/ 706593 w 1725262"/>
                  <a:gd name="connsiteY1" fmla="*/ 149678 h 2192809"/>
                  <a:gd name="connsiteX2" fmla="*/ 1125693 w 1725262"/>
                  <a:gd name="connsiteY2" fmla="*/ 163965 h 2192809"/>
                  <a:gd name="connsiteX3" fmla="*/ 1682906 w 1725262"/>
                  <a:gd name="connsiteY3" fmla="*/ 1964190 h 2192809"/>
                  <a:gd name="connsiteX4" fmla="*/ 25556 w 1725262"/>
                  <a:gd name="connsiteY4" fmla="*/ 1968953 h 2192809"/>
                  <a:gd name="connsiteX0" fmla="*/ 25556 w 1714988"/>
                  <a:gd name="connsiteY0" fmla="*/ 1968953 h 2192809"/>
                  <a:gd name="connsiteX1" fmla="*/ 706593 w 1714988"/>
                  <a:gd name="connsiteY1" fmla="*/ 149678 h 2192809"/>
                  <a:gd name="connsiteX2" fmla="*/ 1125693 w 1714988"/>
                  <a:gd name="connsiteY2" fmla="*/ 163965 h 2192809"/>
                  <a:gd name="connsiteX3" fmla="*/ 1682906 w 1714988"/>
                  <a:gd name="connsiteY3" fmla="*/ 1964190 h 2192809"/>
                  <a:gd name="connsiteX4" fmla="*/ 25556 w 1714988"/>
                  <a:gd name="connsiteY4" fmla="*/ 1968953 h 2192809"/>
                  <a:gd name="connsiteX0" fmla="*/ 29782 w 1723081"/>
                  <a:gd name="connsiteY0" fmla="*/ 2033006 h 2256261"/>
                  <a:gd name="connsiteX1" fmla="*/ 658431 w 1723081"/>
                  <a:gd name="connsiteY1" fmla="*/ 223256 h 2256261"/>
                  <a:gd name="connsiteX2" fmla="*/ 1129919 w 1723081"/>
                  <a:gd name="connsiteY2" fmla="*/ 228018 h 2256261"/>
                  <a:gd name="connsiteX3" fmla="*/ 1687132 w 1723081"/>
                  <a:gd name="connsiteY3" fmla="*/ 2028243 h 2256261"/>
                  <a:gd name="connsiteX4" fmla="*/ 29782 w 1723081"/>
                  <a:gd name="connsiteY4" fmla="*/ 2033006 h 2256261"/>
                  <a:gd name="connsiteX0" fmla="*/ 34607 w 1728328"/>
                  <a:gd name="connsiteY0" fmla="*/ 2033006 h 2256261"/>
                  <a:gd name="connsiteX1" fmla="*/ 610869 w 1728328"/>
                  <a:gd name="connsiteY1" fmla="*/ 223256 h 2256261"/>
                  <a:gd name="connsiteX2" fmla="*/ 1134744 w 1728328"/>
                  <a:gd name="connsiteY2" fmla="*/ 228018 h 2256261"/>
                  <a:gd name="connsiteX3" fmla="*/ 1691957 w 1728328"/>
                  <a:gd name="connsiteY3" fmla="*/ 2028243 h 2256261"/>
                  <a:gd name="connsiteX4" fmla="*/ 34607 w 1728328"/>
                  <a:gd name="connsiteY4" fmla="*/ 2033006 h 2256261"/>
                  <a:gd name="connsiteX0" fmla="*/ 10018 w 1703739"/>
                  <a:gd name="connsiteY0" fmla="*/ 2033006 h 2204649"/>
                  <a:gd name="connsiteX1" fmla="*/ 586280 w 1703739"/>
                  <a:gd name="connsiteY1" fmla="*/ 223256 h 2204649"/>
                  <a:gd name="connsiteX2" fmla="*/ 1110155 w 1703739"/>
                  <a:gd name="connsiteY2" fmla="*/ 228018 h 2204649"/>
                  <a:gd name="connsiteX3" fmla="*/ 1667368 w 1703739"/>
                  <a:gd name="connsiteY3" fmla="*/ 2028243 h 2204649"/>
                  <a:gd name="connsiteX4" fmla="*/ 10018 w 1703739"/>
                  <a:gd name="connsiteY4" fmla="*/ 2033006 h 2204649"/>
                  <a:gd name="connsiteX0" fmla="*/ 10018 w 1677356"/>
                  <a:gd name="connsiteY0" fmla="*/ 2033006 h 2130406"/>
                  <a:gd name="connsiteX1" fmla="*/ 586280 w 1677356"/>
                  <a:gd name="connsiteY1" fmla="*/ 223256 h 2130406"/>
                  <a:gd name="connsiteX2" fmla="*/ 1110155 w 1677356"/>
                  <a:gd name="connsiteY2" fmla="*/ 228018 h 2130406"/>
                  <a:gd name="connsiteX3" fmla="*/ 1667368 w 1677356"/>
                  <a:gd name="connsiteY3" fmla="*/ 2028243 h 2130406"/>
                  <a:gd name="connsiteX4" fmla="*/ 10018 w 1677356"/>
                  <a:gd name="connsiteY4" fmla="*/ 2033006 h 2130406"/>
                  <a:gd name="connsiteX0" fmla="*/ 10189 w 1677527"/>
                  <a:gd name="connsiteY0" fmla="*/ 1993782 h 2091182"/>
                  <a:gd name="connsiteX1" fmla="*/ 586451 w 1677527"/>
                  <a:gd name="connsiteY1" fmla="*/ 184032 h 2091182"/>
                  <a:gd name="connsiteX2" fmla="*/ 1110326 w 1677527"/>
                  <a:gd name="connsiteY2" fmla="*/ 188794 h 2091182"/>
                  <a:gd name="connsiteX3" fmla="*/ 1667539 w 1677527"/>
                  <a:gd name="connsiteY3" fmla="*/ 1989019 h 2091182"/>
                  <a:gd name="connsiteX4" fmla="*/ 10189 w 1677527"/>
                  <a:gd name="connsiteY4" fmla="*/ 1993782 h 2091182"/>
                  <a:gd name="connsiteX0" fmla="*/ 10189 w 1677984"/>
                  <a:gd name="connsiteY0" fmla="*/ 1954412 h 2051812"/>
                  <a:gd name="connsiteX1" fmla="*/ 586451 w 1677984"/>
                  <a:gd name="connsiteY1" fmla="*/ 144662 h 2051812"/>
                  <a:gd name="connsiteX2" fmla="*/ 1110326 w 1677984"/>
                  <a:gd name="connsiteY2" fmla="*/ 149424 h 2051812"/>
                  <a:gd name="connsiteX3" fmla="*/ 1667539 w 1677984"/>
                  <a:gd name="connsiteY3" fmla="*/ 1949649 h 2051812"/>
                  <a:gd name="connsiteX4" fmla="*/ 10189 w 1677984"/>
                  <a:gd name="connsiteY4" fmla="*/ 1954412 h 2051812"/>
                  <a:gd name="connsiteX0" fmla="*/ 42899 w 1710461"/>
                  <a:gd name="connsiteY0" fmla="*/ 1986842 h 2145893"/>
                  <a:gd name="connsiteX1" fmla="*/ 547723 w 1710461"/>
                  <a:gd name="connsiteY1" fmla="*/ 191380 h 2145893"/>
                  <a:gd name="connsiteX2" fmla="*/ 1143036 w 1710461"/>
                  <a:gd name="connsiteY2" fmla="*/ 181854 h 2145893"/>
                  <a:gd name="connsiteX3" fmla="*/ 1700249 w 1710461"/>
                  <a:gd name="connsiteY3" fmla="*/ 1982079 h 2145893"/>
                  <a:gd name="connsiteX4" fmla="*/ 42899 w 1710461"/>
                  <a:gd name="connsiteY4" fmla="*/ 1986842 h 2145893"/>
                  <a:gd name="connsiteX0" fmla="*/ 42899 w 1743675"/>
                  <a:gd name="connsiteY0" fmla="*/ 2027735 h 2250387"/>
                  <a:gd name="connsiteX1" fmla="*/ 547723 w 1743675"/>
                  <a:gd name="connsiteY1" fmla="*/ 232273 h 2250387"/>
                  <a:gd name="connsiteX2" fmla="*/ 1200186 w 1743675"/>
                  <a:gd name="connsiteY2" fmla="*/ 217984 h 2250387"/>
                  <a:gd name="connsiteX3" fmla="*/ 1700249 w 1743675"/>
                  <a:gd name="connsiteY3" fmla="*/ 2022972 h 2250387"/>
                  <a:gd name="connsiteX4" fmla="*/ 42899 w 1743675"/>
                  <a:gd name="connsiteY4" fmla="*/ 2027735 h 2250387"/>
                  <a:gd name="connsiteX0" fmla="*/ 51675 w 1611815"/>
                  <a:gd name="connsiteY0" fmla="*/ 2042897 h 2259457"/>
                  <a:gd name="connsiteX1" fmla="*/ 423149 w 1611815"/>
                  <a:gd name="connsiteY1" fmla="*/ 233147 h 2259457"/>
                  <a:gd name="connsiteX2" fmla="*/ 1075612 w 1611815"/>
                  <a:gd name="connsiteY2" fmla="*/ 218858 h 2259457"/>
                  <a:gd name="connsiteX3" fmla="*/ 1575675 w 1611815"/>
                  <a:gd name="connsiteY3" fmla="*/ 2023846 h 2259457"/>
                  <a:gd name="connsiteX4" fmla="*/ 51675 w 1611815"/>
                  <a:gd name="connsiteY4" fmla="*/ 2042897 h 2259457"/>
                  <a:gd name="connsiteX0" fmla="*/ 45236 w 1506605"/>
                  <a:gd name="connsiteY0" fmla="*/ 2041989 h 2250885"/>
                  <a:gd name="connsiteX1" fmla="*/ 416710 w 1506605"/>
                  <a:gd name="connsiteY1" fmla="*/ 232239 h 2250885"/>
                  <a:gd name="connsiteX2" fmla="*/ 1069173 w 1506605"/>
                  <a:gd name="connsiteY2" fmla="*/ 217950 h 2250885"/>
                  <a:gd name="connsiteX3" fmla="*/ 1464461 w 1506605"/>
                  <a:gd name="connsiteY3" fmla="*/ 2008650 h 2250885"/>
                  <a:gd name="connsiteX4" fmla="*/ 45236 w 1506605"/>
                  <a:gd name="connsiteY4" fmla="*/ 2041989 h 225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6605" h="2250885">
                    <a:moveTo>
                      <a:pt x="45236" y="2041989"/>
                    </a:moveTo>
                    <a:cubicBezTo>
                      <a:pt x="-129389" y="1745921"/>
                      <a:pt x="246054" y="536245"/>
                      <a:pt x="416710" y="232239"/>
                    </a:cubicBezTo>
                    <a:cubicBezTo>
                      <a:pt x="587366" y="-71767"/>
                      <a:pt x="894548" y="-78118"/>
                      <a:pt x="1069173" y="217950"/>
                    </a:cubicBezTo>
                    <a:cubicBezTo>
                      <a:pt x="1243798" y="514018"/>
                      <a:pt x="1635117" y="1704644"/>
                      <a:pt x="1464461" y="2008650"/>
                    </a:cubicBezTo>
                    <a:cubicBezTo>
                      <a:pt x="1293805" y="2312656"/>
                      <a:pt x="219861" y="2338057"/>
                      <a:pt x="45236" y="204198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ysDash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265034" y="3932392"/>
                  <a:ext cx="487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034" y="3932392"/>
                  <a:ext cx="48705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Isosceles Triangle 4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AF093-7BD1-554C-9AF7-8F64160C174F}"/>
              </a:ext>
            </a:extLst>
          </p:cNvPr>
          <p:cNvSpPr txBox="1"/>
          <p:nvPr/>
        </p:nvSpPr>
        <p:spPr>
          <a:xfrm>
            <a:off x="6220691" y="6428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578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9" grpId="0" build="p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31159" y="2199282"/>
            <a:ext cx="1857552" cy="3621975"/>
            <a:chOff x="3824105" y="1821621"/>
            <a:chExt cx="1857552" cy="3621975"/>
          </a:xfrm>
        </p:grpSpPr>
        <p:sp>
          <p:nvSpPr>
            <p:cNvPr id="3" name="Oval 2"/>
            <p:cNvSpPr/>
            <p:nvPr/>
          </p:nvSpPr>
          <p:spPr>
            <a:xfrm>
              <a:off x="4525245" y="184395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545436" y="1822271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436" y="1822271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3844031" y="280524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824105" y="279408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4105" y="2794083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5229414" y="280524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5215567" y="278474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567" y="2784748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4162425" y="2187743"/>
              <a:ext cx="411994" cy="65070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876838" y="2190124"/>
              <a:ext cx="438112" cy="6626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198344" y="1821621"/>
              <a:ext cx="354570" cy="128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428015" y="216412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4873" y="2156939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87909" y="5043486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91357" y="5033870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44031" y="3912067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861887" y="389157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887" y="3891575"/>
                  <a:ext cx="4660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/>
            <p:cNvSpPr/>
            <p:nvPr/>
          </p:nvSpPr>
          <p:spPr>
            <a:xfrm>
              <a:off x="5229414" y="3912067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5215567" y="389157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567" y="3891575"/>
                  <a:ext cx="4660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3844031" y="503978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229414" y="503978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4200525" y="3148013"/>
              <a:ext cx="1090613" cy="8382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214490" y="4276725"/>
              <a:ext cx="1076648" cy="8572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191919" y="3137099"/>
              <a:ext cx="1084932" cy="8443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190911" y="4242247"/>
              <a:ext cx="1084932" cy="8443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029075" y="3206729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4029075" y="4330586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5425907" y="3206729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5425907" y="4330586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3969600" y="315104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217579" y="2947671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94593" y="295372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205109" y="312345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969600" y="425393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217579" y="405056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94593" y="406572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205109" y="423544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5664" y="2199776"/>
            <a:ext cx="1787650" cy="3620431"/>
            <a:chOff x="7059671" y="1813549"/>
            <a:chExt cx="1787650" cy="3620431"/>
          </a:xfrm>
        </p:grpSpPr>
        <p:sp>
          <p:nvSpPr>
            <p:cNvPr id="88" name="Oval 87"/>
            <p:cNvSpPr/>
            <p:nvPr/>
          </p:nvSpPr>
          <p:spPr>
            <a:xfrm>
              <a:off x="7740885" y="1835878"/>
              <a:ext cx="402267" cy="402267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059671" y="2797168"/>
              <a:ext cx="402267" cy="402267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H="1">
              <a:off x="7378065" y="2179671"/>
              <a:ext cx="411994" cy="650707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413984" y="1813549"/>
              <a:ext cx="354570" cy="128839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8445054" y="3903995"/>
              <a:ext cx="402267" cy="402267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445054" y="5031713"/>
              <a:ext cx="402267" cy="402267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7407559" y="3129027"/>
              <a:ext cx="1084932" cy="844352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8641547" y="4322514"/>
              <a:ext cx="2131" cy="703284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94864" y="2072365"/>
            <a:ext cx="2285613" cy="3618350"/>
            <a:chOff x="6820785" y="1675461"/>
            <a:chExt cx="2285613" cy="3618350"/>
          </a:xfrm>
        </p:grpSpPr>
        <p:sp>
          <p:nvSpPr>
            <p:cNvPr id="96" name="Rectangle 95"/>
            <p:cNvSpPr/>
            <p:nvPr/>
          </p:nvSpPr>
          <p:spPr>
            <a:xfrm>
              <a:off x="7317007" y="225441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785" y="268346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672542" y="31062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095455" y="167546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785651" y="374279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804712" y="492447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596663" y="442321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26881" y="2656940"/>
            <a:ext cx="2249715" cy="3017382"/>
            <a:chOff x="3614423" y="2283373"/>
            <a:chExt cx="2249715" cy="3017382"/>
          </a:xfrm>
        </p:grpSpPr>
        <p:sp>
          <p:nvSpPr>
            <p:cNvPr id="107" name="Rectangle 106"/>
            <p:cNvSpPr/>
            <p:nvPr/>
          </p:nvSpPr>
          <p:spPr>
            <a:xfrm>
              <a:off x="5045885" y="228337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62452" y="268499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79971" y="334190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759569" y="312473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625846" y="381401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789271" y="334190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89271" y="44841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467181" y="425743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614423" y="493142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780731" y="424673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Boolean Labeling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087133" y="1669865"/>
                <a:ext cx="665317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Show by example:  Input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/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/>
                      <m:t>1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The BP follows its </a:t>
                </a:r>
                <a:r>
                  <a:rPr lang="en-US" sz="2000" dirty="0">
                    <a:solidFill>
                      <a:srgbClr val="FFFF00"/>
                    </a:solidFill>
                  </a:rPr>
                  <a:t>execution path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Label all nodes and edges </a:t>
                </a:r>
                <a:r>
                  <a:rPr lang="en-US" sz="2000" dirty="0">
                    <a:solidFill>
                      <a:srgbClr val="FFFF00"/>
                    </a:solidFill>
                  </a:rPr>
                  <a:t>on the execution path with 1</a:t>
                </a:r>
              </a:p>
              <a:p>
                <a:r>
                  <a:rPr lang="en-US" sz="2000" dirty="0"/>
                  <a:t>and </a:t>
                </a:r>
                <a:r>
                  <a:rPr lang="en-US" sz="2000" dirty="0">
                    <a:solidFill>
                      <a:srgbClr val="FFFF00"/>
                    </a:solidFill>
                  </a:rPr>
                  <a:t>off the execution path with 0.</a:t>
                </a:r>
              </a:p>
              <a:p>
                <a:r>
                  <a:rPr lang="en-US" sz="2000" dirty="0"/>
                  <a:t>Output the label of the output node 1.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133" y="1669865"/>
                <a:ext cx="6653172" cy="1631216"/>
              </a:xfrm>
              <a:prstGeom prst="rect">
                <a:avLst/>
              </a:prstGeom>
              <a:blipFill>
                <a:blip r:embed="rId7"/>
                <a:stretch>
                  <a:fillRect l="-916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387578" y="1275595"/>
            <a:ext cx="665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Alternative way to view BP computation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087133" y="3359546"/>
            <a:ext cx="6412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Obtain the labeling inductively by using these rules: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4837366" y="4120166"/>
                <a:ext cx="39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66" y="4120166"/>
                <a:ext cx="39132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4092638" y="4743422"/>
                <a:ext cx="8814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bar>
                        <m:barPr>
                          <m:pos m:val="top"/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38" y="4743422"/>
                <a:ext cx="881459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5631981" y="4750846"/>
                <a:ext cx="872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981" y="4750846"/>
                <a:ext cx="872547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Group 161"/>
          <p:cNvGrpSpPr/>
          <p:nvPr/>
        </p:nvGrpSpPr>
        <p:grpSpPr>
          <a:xfrm>
            <a:off x="7171793" y="4224451"/>
            <a:ext cx="1792145" cy="677005"/>
            <a:chOff x="7171793" y="4224451"/>
            <a:chExt cx="1792145" cy="677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7171793" y="4441070"/>
                  <a:ext cx="4987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793" y="4441070"/>
                  <a:ext cx="498726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7661164" y="4224451"/>
                  <a:ext cx="5046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1164" y="4224451"/>
                  <a:ext cx="50468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8459249" y="4501346"/>
                  <a:ext cx="5046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9249" y="4501346"/>
                  <a:ext cx="504689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8187572" y="4985582"/>
                <a:ext cx="1552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72" y="4985582"/>
                <a:ext cx="1552733" cy="400110"/>
              </a:xfrm>
              <a:prstGeom prst="rect">
                <a:avLst/>
              </a:prstGeom>
              <a:blipFill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Group 159"/>
          <p:cNvGrpSpPr/>
          <p:nvPr/>
        </p:nvGrpSpPr>
        <p:grpSpPr>
          <a:xfrm>
            <a:off x="3558970" y="4252553"/>
            <a:ext cx="3301673" cy="1697148"/>
            <a:chOff x="3558970" y="4252553"/>
            <a:chExt cx="3301673" cy="1697148"/>
          </a:xfrm>
        </p:grpSpPr>
        <p:grpSp>
          <p:nvGrpSpPr>
            <p:cNvPr id="133" name="Group 132"/>
            <p:cNvGrpSpPr/>
            <p:nvPr/>
          </p:nvGrpSpPr>
          <p:grpSpPr>
            <a:xfrm>
              <a:off x="4607419" y="4252553"/>
              <a:ext cx="1385214" cy="1240319"/>
              <a:chOff x="4424822" y="4083842"/>
              <a:chExt cx="1385214" cy="1240319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4941408" y="4124687"/>
                <a:ext cx="402267" cy="4022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4947834" y="4083842"/>
                    <a:ext cx="45890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7834" y="4083842"/>
                    <a:ext cx="458908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>
                <a:stCxn id="127" idx="3"/>
              </p:cNvCxnSpPr>
              <p:nvPr/>
            </p:nvCxnSpPr>
            <p:spPr>
              <a:xfrm flipH="1">
                <a:off x="4424822" y="4468043"/>
                <a:ext cx="575497" cy="8561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27" idx="5"/>
              </p:cNvCxnSpPr>
              <p:nvPr/>
            </p:nvCxnSpPr>
            <p:spPr>
              <a:xfrm>
                <a:off x="5284764" y="4468043"/>
                <a:ext cx="525272" cy="8561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tangle 130"/>
              <p:cNvSpPr/>
              <p:nvPr/>
            </p:nvSpPr>
            <p:spPr>
              <a:xfrm>
                <a:off x="4876077" y="4444863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139770" y="4437676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3558970" y="5580369"/>
              <a:ext cx="33016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Label outgoing edges from nodes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6962883" y="4306602"/>
            <a:ext cx="3328604" cy="1643099"/>
            <a:chOff x="6962883" y="4306602"/>
            <a:chExt cx="3328604" cy="1643099"/>
          </a:xfrm>
        </p:grpSpPr>
        <p:grpSp>
          <p:nvGrpSpPr>
            <p:cNvPr id="142" name="Group 141"/>
            <p:cNvGrpSpPr/>
            <p:nvPr/>
          </p:nvGrpSpPr>
          <p:grpSpPr>
            <a:xfrm>
              <a:off x="7264371" y="4306602"/>
              <a:ext cx="1580103" cy="1163123"/>
              <a:chOff x="6430422" y="3796594"/>
              <a:chExt cx="1580103" cy="116312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7038954" y="4557450"/>
                <a:ext cx="402267" cy="4022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Arrow Connector 124"/>
              <p:cNvCxnSpPr>
                <a:endCxn id="124" idx="7"/>
              </p:cNvCxnSpPr>
              <p:nvPr/>
            </p:nvCxnSpPr>
            <p:spPr>
              <a:xfrm flipH="1">
                <a:off x="7382310" y="3796594"/>
                <a:ext cx="628215" cy="81976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flipH="1">
                <a:off x="7223999" y="3796594"/>
                <a:ext cx="679" cy="75880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endCxn id="124" idx="1"/>
              </p:cNvCxnSpPr>
              <p:nvPr/>
            </p:nvCxnSpPr>
            <p:spPr>
              <a:xfrm>
                <a:off x="6430422" y="3796594"/>
                <a:ext cx="667443" cy="81976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/>
            <p:cNvSpPr/>
            <p:nvPr/>
          </p:nvSpPr>
          <p:spPr>
            <a:xfrm>
              <a:off x="6962883" y="5580369"/>
              <a:ext cx="3328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Label nodes from incoming edges</a:t>
              </a:r>
            </a:p>
          </p:txBody>
        </p:sp>
      </p:grpSp>
      <p:sp>
        <p:nvSpPr>
          <p:cNvPr id="105" name="Isosceles Triangle 10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60915" y="5306460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94521-0B93-E642-B616-FF3363448424}"/>
              </a:ext>
            </a:extLst>
          </p:cNvPr>
          <p:cNvSpPr txBox="1"/>
          <p:nvPr/>
        </p:nvSpPr>
        <p:spPr>
          <a:xfrm>
            <a:off x="5791200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665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/>
      <p:bldP spid="123" grpId="0" uiExpand="1" build="p"/>
      <p:bldP spid="143" grpId="0"/>
      <p:bldP spid="149" grpId="0"/>
      <p:bldP spid="150" grpId="0"/>
      <p:bldP spid="154" grpId="0"/>
      <p:bldP spid="10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Arithmetization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3717" y="1291131"/>
                <a:ext cx="665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Method:  </a:t>
                </a:r>
                <a:r>
                  <a:rPr lang="en-US" sz="2400" dirty="0"/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7" y="1291131"/>
                <a:ext cx="6653172" cy="461665"/>
              </a:xfrm>
              <a:prstGeom prst="rect">
                <a:avLst/>
              </a:prstGeom>
              <a:blipFill>
                <a:blip r:embed="rId3"/>
                <a:stretch>
                  <a:fillRect l="-14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700338" y="4637599"/>
            <a:ext cx="1385214" cy="1240319"/>
            <a:chOff x="4424822" y="4083842"/>
            <a:chExt cx="1385214" cy="1240319"/>
          </a:xfrm>
        </p:grpSpPr>
        <p:sp>
          <p:nvSpPr>
            <p:cNvPr id="8" name="Oval 7"/>
            <p:cNvSpPr/>
            <p:nvPr/>
          </p:nvSpPr>
          <p:spPr>
            <a:xfrm>
              <a:off x="4941408" y="4124687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947834" y="4083842"/>
                  <a:ext cx="4589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834" y="4083842"/>
                  <a:ext cx="45890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H="1">
              <a:off x="4424822" y="4468043"/>
              <a:ext cx="575497" cy="8561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5"/>
            </p:cNvCxnSpPr>
            <p:nvPr/>
          </p:nvCxnSpPr>
          <p:spPr>
            <a:xfrm>
              <a:off x="5284764" y="4468043"/>
              <a:ext cx="525272" cy="8561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50991" y="448231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40909" y="448128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19795" y="4350150"/>
            <a:ext cx="1580103" cy="1163123"/>
            <a:chOff x="6430422" y="3796594"/>
            <a:chExt cx="1580103" cy="1163123"/>
          </a:xfrm>
        </p:grpSpPr>
        <p:sp>
          <p:nvSpPr>
            <p:cNvPr id="15" name="Oval 14"/>
            <p:cNvSpPr/>
            <p:nvPr/>
          </p:nvSpPr>
          <p:spPr>
            <a:xfrm>
              <a:off x="7038954" y="455745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5" idx="7"/>
            </p:cNvCxnSpPr>
            <p:nvPr/>
          </p:nvCxnSpPr>
          <p:spPr>
            <a:xfrm flipH="1">
              <a:off x="7382310" y="3796594"/>
              <a:ext cx="628215" cy="8197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7223999" y="3796594"/>
              <a:ext cx="679" cy="7588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5" idx="1"/>
            </p:cNvCxnSpPr>
            <p:nvPr/>
          </p:nvCxnSpPr>
          <p:spPr>
            <a:xfrm>
              <a:off x="6430422" y="3796594"/>
              <a:ext cx="667443" cy="8197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30285" y="4505212"/>
                <a:ext cx="39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85" y="4505212"/>
                <a:ext cx="39132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760068" y="5143207"/>
                <a:ext cx="13245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068" y="5143207"/>
                <a:ext cx="1324593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26961" y="5146817"/>
                <a:ext cx="6639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961" y="5146817"/>
                <a:ext cx="663964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27217" y="4267999"/>
            <a:ext cx="1792145" cy="677005"/>
            <a:chOff x="6094333" y="3894692"/>
            <a:chExt cx="1792145" cy="677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094333" y="4111311"/>
                  <a:ext cx="4987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333" y="4111311"/>
                  <a:ext cx="498726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583704" y="3894692"/>
                  <a:ext cx="5046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04" y="3894692"/>
                  <a:ext cx="504689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7381789" y="4171587"/>
                  <a:ext cx="5046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789" y="4171587"/>
                  <a:ext cx="504689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642996" y="5029130"/>
                <a:ext cx="16360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96" y="5029130"/>
                <a:ext cx="163608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56310" y="2430170"/>
            <a:ext cx="1857552" cy="3621975"/>
            <a:chOff x="3824105" y="1821621"/>
            <a:chExt cx="1857552" cy="3621975"/>
          </a:xfrm>
        </p:grpSpPr>
        <p:sp>
          <p:nvSpPr>
            <p:cNvPr id="27" name="Oval 26"/>
            <p:cNvSpPr/>
            <p:nvPr/>
          </p:nvSpPr>
          <p:spPr>
            <a:xfrm>
              <a:off x="4525245" y="184395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545436" y="1822271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436" y="1822271"/>
                  <a:ext cx="46076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3844031" y="280524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824105" y="279408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4105" y="2794083"/>
                  <a:ext cx="4660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/>
            <p:cNvSpPr/>
            <p:nvPr/>
          </p:nvSpPr>
          <p:spPr>
            <a:xfrm>
              <a:off x="5229414" y="280524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215567" y="278474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567" y="2784748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 flipH="1">
              <a:off x="4162425" y="2187743"/>
              <a:ext cx="411994" cy="65070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876838" y="2190124"/>
              <a:ext cx="438112" cy="6626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98344" y="1821621"/>
              <a:ext cx="354570" cy="128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456011" y="2191149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3574" y="218536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87909" y="5043486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91357" y="5033870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844031" y="3912067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861887" y="389157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887" y="3891575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/>
            <p:nvPr/>
          </p:nvSpPr>
          <p:spPr>
            <a:xfrm>
              <a:off x="5229414" y="3912067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215567" y="389157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567" y="3891575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/>
            <p:cNvSpPr/>
            <p:nvPr/>
          </p:nvSpPr>
          <p:spPr>
            <a:xfrm>
              <a:off x="3844031" y="503978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29414" y="503978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200525" y="3148013"/>
              <a:ext cx="1090613" cy="8382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4214490" y="4276725"/>
              <a:ext cx="1076648" cy="8572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91919" y="3137099"/>
              <a:ext cx="1084932" cy="8443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190911" y="4242247"/>
              <a:ext cx="1084932" cy="8443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029075" y="3206729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029075" y="4330586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5425907" y="3206729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425907" y="4330586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969600" y="315104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7579" y="2947671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94593" y="295372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05109" y="312345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69600" y="425393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17579" y="405056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94593" y="406572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05109" y="423544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05860" y="3223089"/>
            <a:ext cx="725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Replace Boolean labeling with arithmetical labeling</a:t>
            </a:r>
          </a:p>
          <a:p>
            <a:r>
              <a:rPr lang="en-US" sz="2400" dirty="0"/>
              <a:t>Inductive rules:</a:t>
            </a:r>
          </a:p>
          <a:p>
            <a:r>
              <a:rPr lang="en-US" sz="2400" dirty="0"/>
              <a:t>Start node labeled </a:t>
            </a:r>
            <a:r>
              <a:rPr lang="en-US" sz="2400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325581" y="1793641"/>
                <a:ext cx="40181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→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81" y="1793641"/>
                <a:ext cx="4018115" cy="12003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58823" y="5404377"/>
                <a:ext cx="429008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because the BP is acyclic.</a:t>
                </a:r>
              </a:p>
              <a:p>
                <a:r>
                  <a:rPr lang="en-US" dirty="0"/>
                  <a:t>The execution path can enter a node </a:t>
                </a:r>
                <a:br>
                  <a:rPr lang="en-US" dirty="0"/>
                </a:br>
                <a:r>
                  <a:rPr lang="en-US" dirty="0"/>
                  <a:t>at most one time.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23" y="5404377"/>
                <a:ext cx="4290085" cy="923330"/>
              </a:xfrm>
              <a:prstGeom prst="rect">
                <a:avLst/>
              </a:prstGeom>
              <a:blipFill>
                <a:blip r:embed="rId18"/>
                <a:stretch>
                  <a:fillRect l="-1278" t="-3974" r="-42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5822481" y="5146882"/>
                <a:ext cx="872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81" y="5146882"/>
                <a:ext cx="872547" cy="400110"/>
              </a:xfrm>
              <a:prstGeom prst="rect">
                <a:avLst/>
              </a:prstGeom>
              <a:blipFill>
                <a:blip r:embed="rId1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168021" y="5142926"/>
                <a:ext cx="8814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bar>
                        <m:barPr>
                          <m:pos m:val="top"/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021" y="5142926"/>
                <a:ext cx="881459" cy="400110"/>
              </a:xfrm>
              <a:prstGeom prst="rect">
                <a:avLst/>
              </a:prstGeom>
              <a:blipFill>
                <a:blip r:embed="rId2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640185" y="5042708"/>
                <a:ext cx="1552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85" y="5042708"/>
                <a:ext cx="1552733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E79A6E3-C2D1-5047-A7A2-01DEFA441CFE}"/>
              </a:ext>
            </a:extLst>
          </p:cNvPr>
          <p:cNvSpPr txBox="1"/>
          <p:nvPr/>
        </p:nvSpPr>
        <p:spPr>
          <a:xfrm>
            <a:off x="5694218" y="6442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4245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9" grpId="0"/>
      <p:bldP spid="20" grpId="0"/>
      <p:bldP spid="21" grpId="0"/>
      <p:bldP spid="25" grpId="0"/>
      <p:bldP spid="64" grpId="0" uiExpand="1" build="p"/>
      <p:bldP spid="65" grpId="0" uiExpand="1" build="p"/>
      <p:bldP spid="4" grpId="0"/>
      <p:bldP spid="68" grpId="0"/>
      <p:bldP spid="68" grpId="1"/>
      <p:bldP spid="69" grpId="0"/>
      <p:bldP spid="69" grpId="1"/>
      <p:bldP spid="70" grpId="0"/>
      <p:bldP spid="7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98084" y="2511112"/>
            <a:ext cx="1946730" cy="3906843"/>
            <a:chOff x="835824" y="1600830"/>
            <a:chExt cx="1946730" cy="3906843"/>
          </a:xfrm>
        </p:grpSpPr>
        <p:sp>
          <p:nvSpPr>
            <p:cNvPr id="3" name="Oval 2"/>
            <p:cNvSpPr/>
            <p:nvPr/>
          </p:nvSpPr>
          <p:spPr>
            <a:xfrm>
              <a:off x="1589078" y="1623159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609269" y="160148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269" y="1601480"/>
                  <a:ext cx="46076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/>
            <p:cNvSpPr/>
            <p:nvPr/>
          </p:nvSpPr>
          <p:spPr>
            <a:xfrm>
              <a:off x="907864" y="320065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7938" y="318949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938" y="3189498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2293247" y="320065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279400" y="318016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400" y="3180163"/>
                  <a:ext cx="4660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 flipH="1">
              <a:off x="1174750" y="1966952"/>
              <a:ext cx="463502" cy="124932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40671" y="1969333"/>
              <a:ext cx="488204" cy="12501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262177" y="1600830"/>
              <a:ext cx="354570" cy="128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515043" y="197890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96240" y="1973571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55301" y="5105406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8735" y="5100578"/>
              <a:ext cx="37221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0 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340684" y="5105406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90775" y="5100578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1271588" y="3571875"/>
              <a:ext cx="1119187" cy="15644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231106" y="3557588"/>
              <a:ext cx="1166813" cy="16049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102519" y="3607594"/>
              <a:ext cx="30956" cy="14954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93169" y="3607594"/>
              <a:ext cx="47625" cy="15001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835824" y="354829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29767" y="345261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93692" y="358750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56879" y="344978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Non-Boolean Labeling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4336" y="899133"/>
                <a:ext cx="775322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Use the </a:t>
                </a:r>
                <a:r>
                  <a:rPr lang="en-US" sz="2400" dirty="0" err="1"/>
                  <a:t>arithmetized</a:t>
                </a:r>
                <a:r>
                  <a:rPr lang="en-US" sz="2400" dirty="0"/>
                  <a:t> interpretation of the BP’s computation to define its operation on non-Boolean inputs.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Example: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dirty="0" smtClean="0"/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dirty="0" smtClean="0"/>
                      <m:t>3</m:t>
                    </m:r>
                  </m:oMath>
                </a14:m>
                <a:r>
                  <a:rPr lang="en-US" sz="2000" dirty="0"/>
                  <a:t>    Output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−7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36" y="899133"/>
                <a:ext cx="7753227" cy="1292662"/>
              </a:xfrm>
              <a:prstGeom prst="rect">
                <a:avLst/>
              </a:prstGeom>
              <a:blipFill>
                <a:blip r:embed="rId6"/>
                <a:stretch>
                  <a:fillRect l="-1258" t="-3756" r="-157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661142" y="2486918"/>
            <a:ext cx="5276757" cy="1372706"/>
            <a:chOff x="5158683" y="2474019"/>
            <a:chExt cx="5276757" cy="1372706"/>
          </a:xfrm>
        </p:grpSpPr>
        <p:grpSp>
          <p:nvGrpSpPr>
            <p:cNvPr id="20" name="Group 19"/>
            <p:cNvGrpSpPr/>
            <p:nvPr/>
          </p:nvGrpSpPr>
          <p:grpSpPr>
            <a:xfrm>
              <a:off x="5158683" y="2474019"/>
              <a:ext cx="2628796" cy="1372706"/>
              <a:chOff x="5158683" y="2474019"/>
              <a:chExt cx="2628796" cy="1372706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6098953" y="2606406"/>
                <a:ext cx="1385214" cy="1240319"/>
                <a:chOff x="4424822" y="4083842"/>
                <a:chExt cx="1385214" cy="1240319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4941408" y="4124687"/>
                  <a:ext cx="402267" cy="40226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4947834" y="4083842"/>
                      <a:ext cx="458908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a14:m>
                      <a:r>
                        <a:rPr lang="en-US" sz="20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68" name="Rectangle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47834" y="4083842"/>
                      <a:ext cx="458908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Straight Arrow Connector 68"/>
                <p:cNvCxnSpPr>
                  <a:stCxn id="67" idx="3"/>
                </p:cNvCxnSpPr>
                <p:nvPr/>
              </p:nvCxnSpPr>
              <p:spPr>
                <a:xfrm flipH="1">
                  <a:off x="4424822" y="4468043"/>
                  <a:ext cx="575497" cy="85611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stCxn id="67" idx="5"/>
                </p:cNvCxnSpPr>
                <p:nvPr/>
              </p:nvCxnSpPr>
              <p:spPr>
                <a:xfrm>
                  <a:off x="5284764" y="4468043"/>
                  <a:ext cx="525272" cy="85611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/>
                <p:cNvSpPr/>
                <p:nvPr/>
              </p:nvSpPr>
              <p:spPr>
                <a:xfrm>
                  <a:off x="4876077" y="4444863"/>
                  <a:ext cx="2888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/>
                    <a:t>0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5139770" y="4437676"/>
                  <a:ext cx="2888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/>
                    <a:t>1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6328900" y="2474019"/>
                    <a:ext cx="39132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8900" y="2474019"/>
                    <a:ext cx="39132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5158683" y="3112014"/>
                    <a:ext cx="132459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(1−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8683" y="3112014"/>
                    <a:ext cx="1324593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7123515" y="3104699"/>
                    <a:ext cx="66396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3515" y="3104699"/>
                    <a:ext cx="663964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7783572" y="2601451"/>
              <a:ext cx="2651868" cy="1245274"/>
              <a:chOff x="7683448" y="2259535"/>
              <a:chExt cx="2651868" cy="12452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776026" y="2341686"/>
                <a:ext cx="1580103" cy="1163123"/>
                <a:chOff x="6430422" y="3796594"/>
                <a:chExt cx="1580103" cy="1163123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7038954" y="4557450"/>
                  <a:ext cx="402267" cy="40226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>
                  <a:endCxn id="63" idx="7"/>
                </p:cNvCxnSpPr>
                <p:nvPr/>
              </p:nvCxnSpPr>
              <p:spPr>
                <a:xfrm flipH="1">
                  <a:off x="7382310" y="3796594"/>
                  <a:ext cx="628215" cy="819767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 flipH="1">
                  <a:off x="7223999" y="3796594"/>
                  <a:ext cx="679" cy="75880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63" idx="1"/>
                </p:cNvCxnSpPr>
                <p:nvPr/>
              </p:nvCxnSpPr>
              <p:spPr>
                <a:xfrm>
                  <a:off x="6430422" y="3796594"/>
                  <a:ext cx="667443" cy="819767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7683448" y="2476154"/>
                    <a:ext cx="498726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3448" y="2476154"/>
                    <a:ext cx="498726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8172819" y="2259535"/>
                    <a:ext cx="50468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2819" y="2259535"/>
                    <a:ext cx="504689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8970904" y="2536430"/>
                    <a:ext cx="50468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0904" y="2536430"/>
                    <a:ext cx="504689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8699227" y="3020666"/>
                    <a:ext cx="163608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9227" y="3020666"/>
                    <a:ext cx="1636089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3" name="Rectangle 72"/>
          <p:cNvSpPr/>
          <p:nvPr/>
        </p:nvSpPr>
        <p:spPr>
          <a:xfrm>
            <a:off x="2690107" y="231043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26864" y="3272833"/>
                <a:ext cx="1697816" cy="369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−1=1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</m:e>
                      </m:d>
                    </m:oMath>
                  </m:oMathPara>
                </a14:m>
                <a:br>
                  <a:rPr lang="en-US" b="0" dirty="0">
                    <a:solidFill>
                      <a:srgbClr val="FFFF00"/>
                    </a:solidFill>
                  </a:rPr>
                </a:b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4" y="3272833"/>
                <a:ext cx="1697816" cy="3693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900153" y="3242323"/>
                <a:ext cx="1115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53" y="3242323"/>
                <a:ext cx="111524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3423465" y="394656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465" y="3946561"/>
                <a:ext cx="36580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17997" y="5916180"/>
                <a:ext cx="11993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8=2+6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97" y="5916180"/>
                <a:ext cx="119936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222016" y="4799082"/>
                <a:ext cx="17359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16" y="4799082"/>
                <a:ext cx="173592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 78"/>
          <p:cNvSpPr/>
          <p:nvPr/>
        </p:nvSpPr>
        <p:spPr>
          <a:xfrm>
            <a:off x="1464958" y="5124450"/>
            <a:ext cx="998548" cy="558396"/>
          </a:xfrm>
          <a:custGeom>
            <a:avLst/>
            <a:gdLst>
              <a:gd name="connsiteX0" fmla="*/ 0 w 666750"/>
              <a:gd name="connsiteY0" fmla="*/ 314325 h 314325"/>
              <a:gd name="connsiteX1" fmla="*/ 428625 w 666750"/>
              <a:gd name="connsiteY1" fmla="*/ 190500 h 314325"/>
              <a:gd name="connsiteX2" fmla="*/ 666750 w 666750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314325">
                <a:moveTo>
                  <a:pt x="0" y="314325"/>
                </a:moveTo>
                <a:cubicBezTo>
                  <a:pt x="158750" y="278606"/>
                  <a:pt x="317500" y="242887"/>
                  <a:pt x="428625" y="190500"/>
                </a:cubicBezTo>
                <a:cubicBezTo>
                  <a:pt x="539750" y="138113"/>
                  <a:pt x="603250" y="69056"/>
                  <a:pt x="66675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07370" y="5498180"/>
                <a:ext cx="14006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−3=</m:t>
                      </m:r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0" y="5498180"/>
                <a:ext cx="14006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412839" y="5378717"/>
                <a:ext cx="1416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39" y="5378717"/>
                <a:ext cx="141680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162358" y="4768445"/>
                <a:ext cx="18380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58" y="4768445"/>
                <a:ext cx="183809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Freeform 82"/>
          <p:cNvSpPr/>
          <p:nvPr/>
        </p:nvSpPr>
        <p:spPr>
          <a:xfrm flipH="1">
            <a:off x="2702929" y="5144762"/>
            <a:ext cx="913941" cy="437518"/>
          </a:xfrm>
          <a:custGeom>
            <a:avLst/>
            <a:gdLst>
              <a:gd name="connsiteX0" fmla="*/ 0 w 666750"/>
              <a:gd name="connsiteY0" fmla="*/ 314325 h 314325"/>
              <a:gd name="connsiteX1" fmla="*/ 428625 w 666750"/>
              <a:gd name="connsiteY1" fmla="*/ 190500 h 314325"/>
              <a:gd name="connsiteX2" fmla="*/ 666750 w 666750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314325">
                <a:moveTo>
                  <a:pt x="0" y="314325"/>
                </a:moveTo>
                <a:cubicBezTo>
                  <a:pt x="158750" y="278606"/>
                  <a:pt x="317500" y="242887"/>
                  <a:pt x="428625" y="190500"/>
                </a:cubicBezTo>
                <a:cubicBezTo>
                  <a:pt x="539750" y="138113"/>
                  <a:pt x="603250" y="69056"/>
                  <a:pt x="66675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1241857" y="3934813"/>
                <a:ext cx="437800" cy="369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br>
                  <a:rPr lang="en-US" b="0" dirty="0">
                    <a:solidFill>
                      <a:srgbClr val="FFFF00"/>
                    </a:solidFill>
                  </a:rPr>
                </a:b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857" y="3934813"/>
                <a:ext cx="437800" cy="369397"/>
              </a:xfrm>
              <a:prstGeom prst="rect">
                <a:avLst/>
              </a:prstGeom>
              <a:blipFill>
                <a:blip r:embed="rId23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467545" y="5916180"/>
                <a:ext cx="2101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545" y="5916180"/>
                <a:ext cx="210192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4121242" y="2091327"/>
            <a:ext cx="307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Recall labeling rules: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28900" y="4126557"/>
                <a:ext cx="5348627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Algorithm sketch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ROBP</m:t>
                    </m:r>
                  </m:oMath>
                </a14:m>
                <a:r>
                  <a:rPr lang="en-US" sz="2000" dirty="0"/>
                  <a:t>: 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1.  Pick a random </a:t>
                </a:r>
                <a:r>
                  <a:rPr lang="en-US" sz="2000" i="1" dirty="0"/>
                  <a:t>non-Boolean</a:t>
                </a:r>
                <a:r>
                  <a:rPr lang="en-US" sz="2000" dirty="0"/>
                  <a:t> input assignment. </a:t>
                </a:r>
              </a:p>
              <a:p>
                <a:r>
                  <a:rPr lang="en-US" sz="2000" dirty="0"/>
                  <a:t>  2. 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on that assignment.</a:t>
                </a:r>
              </a:p>
              <a:p>
                <a:r>
                  <a:rPr lang="en-US" sz="2000" dirty="0"/>
                  <a:t>  3.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disagree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   If they agree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FFFF00"/>
                    </a:solidFill>
                  </a:rPr>
                  <a:t>More details and correctness proof to come.  </a:t>
                </a:r>
                <a:br>
                  <a:rPr lang="en-US" sz="2000" dirty="0">
                    <a:solidFill>
                      <a:srgbClr val="FFFF00"/>
                    </a:solidFill>
                  </a:rPr>
                </a:br>
                <a:r>
                  <a:rPr lang="en-US" sz="2000" dirty="0">
                    <a:solidFill>
                      <a:srgbClr val="FFFF00"/>
                    </a:solidFill>
                  </a:rPr>
                  <a:t>First some algebra…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900" y="4126557"/>
                <a:ext cx="5348627" cy="2400657"/>
              </a:xfrm>
              <a:prstGeom prst="rect">
                <a:avLst/>
              </a:prstGeom>
              <a:blipFill>
                <a:blip r:embed="rId25"/>
                <a:stretch>
                  <a:fillRect l="-1139" t="-1523" r="-1936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274705" y="1685867"/>
            <a:ext cx="1830655" cy="45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1197DE-3E36-8348-A925-912EF6A6C13B}"/>
              </a:ext>
            </a:extLst>
          </p:cNvPr>
          <p:cNvSpPr txBox="1"/>
          <p:nvPr/>
        </p:nvSpPr>
        <p:spPr>
          <a:xfrm>
            <a:off x="5514109" y="6414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4605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80" grpId="0"/>
      <p:bldP spid="81" grpId="0"/>
      <p:bldP spid="82" grpId="0"/>
      <p:bldP spid="83" grpId="0" animBg="1"/>
      <p:bldP spid="84" grpId="0"/>
      <p:bldP spid="85" grpId="0"/>
      <p:bldP spid="86" grpId="0" uiExpand="1" build="p"/>
      <p:bldP spid="14" grpId="0" build="p"/>
      <p:bldP spid="23" grpId="0" animBg="1"/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Roots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616" y="923812"/>
                <a:ext cx="10380810" cy="5247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  be a polynomial.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is some constant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 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a </a:t>
                </a:r>
                <a:r>
                  <a:rPr lang="en-US" sz="2000" u="sng" dirty="0"/>
                  <a:t>root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Polynomial Lemma: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/>
                  <a:t> is polynomial of degree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roots.</a:t>
                </a:r>
              </a:p>
              <a:p>
                <a:r>
                  <a:rPr lang="en-US" sz="2000" dirty="0"/>
                  <a:t>Proof by induction (see text).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Corollary 1: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both degree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values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Proof: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Above holds for any field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2000" dirty="0"/>
                  <a:t> (a </a:t>
                </a:r>
                <a:r>
                  <a:rPr lang="en-US" sz="2000" u="sng" dirty="0"/>
                  <a:t>field</a:t>
                </a:r>
                <a:r>
                  <a:rPr lang="en-US" sz="2000" dirty="0"/>
                  <a:t> is a set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/>
                  <a:t>operations that have typical properties).</a:t>
                </a:r>
                <a:br>
                  <a:rPr lang="en-US" sz="2000" dirty="0"/>
                </a:br>
                <a:r>
                  <a:rPr lang="en-US" sz="2000" dirty="0"/>
                  <a:t>We will use a finite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elements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is prime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/>
                  <a:t>operate mod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Corollary 2: 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/>
                  <a:t> has degree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and we pick a random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, then </a:t>
                </a:r>
                <a:r>
                  <a:rPr lang="en-US" sz="2000" dirty="0" err="1"/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Proof:  There are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roots out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possibilities.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(Schwartz-Zippel):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degree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 pick random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then  </a:t>
                </a:r>
                <a:r>
                  <a:rPr lang="en-US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Proof by induction (see text).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923812"/>
                <a:ext cx="10380810" cy="5247142"/>
              </a:xfrm>
              <a:prstGeom prst="rect">
                <a:avLst/>
              </a:prstGeom>
              <a:blipFill>
                <a:blip r:embed="rId3"/>
                <a:stretch>
                  <a:fillRect l="-587" t="-581" r="-5050" b="-6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7112213" y="461811"/>
            <a:ext cx="1780787" cy="1220529"/>
            <a:chOff x="7099688" y="2165350"/>
            <a:chExt cx="1780787" cy="1220529"/>
          </a:xfrm>
        </p:grpSpPr>
        <p:grpSp>
          <p:nvGrpSpPr>
            <p:cNvPr id="16" name="Group 15"/>
            <p:cNvGrpSpPr/>
            <p:nvPr/>
          </p:nvGrpSpPr>
          <p:grpSpPr>
            <a:xfrm>
              <a:off x="7099688" y="2165350"/>
              <a:ext cx="1780787" cy="1220529"/>
              <a:chOff x="7480688" y="2222500"/>
              <a:chExt cx="1780787" cy="122052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874000" y="2222500"/>
                <a:ext cx="1387475" cy="1189751"/>
                <a:chOff x="9105900" y="2222500"/>
                <a:chExt cx="1387475" cy="118975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9321801" y="2317750"/>
                  <a:ext cx="1114458" cy="1049927"/>
                </a:xfrm>
                <a:custGeom>
                  <a:avLst/>
                  <a:gdLst>
                    <a:gd name="connsiteX0" fmla="*/ 0 w 1093171"/>
                    <a:gd name="connsiteY0" fmla="*/ 0 h 2184400"/>
                    <a:gd name="connsiteX1" fmla="*/ 177800 w 1093171"/>
                    <a:gd name="connsiteY1" fmla="*/ 1346200 h 2184400"/>
                    <a:gd name="connsiteX2" fmla="*/ 419100 w 1093171"/>
                    <a:gd name="connsiteY2" fmla="*/ 520700 h 2184400"/>
                    <a:gd name="connsiteX3" fmla="*/ 533400 w 1093171"/>
                    <a:gd name="connsiteY3" fmla="*/ 1143000 h 2184400"/>
                    <a:gd name="connsiteX4" fmla="*/ 762000 w 1093171"/>
                    <a:gd name="connsiteY4" fmla="*/ 342900 h 2184400"/>
                    <a:gd name="connsiteX5" fmla="*/ 800100 w 1093171"/>
                    <a:gd name="connsiteY5" fmla="*/ 1460500 h 2184400"/>
                    <a:gd name="connsiteX6" fmla="*/ 1054100 w 1093171"/>
                    <a:gd name="connsiteY6" fmla="*/ 673100 h 2184400"/>
                    <a:gd name="connsiteX7" fmla="*/ 1092200 w 1093171"/>
                    <a:gd name="connsiteY7" fmla="*/ 2184400 h 2184400"/>
                    <a:gd name="connsiteX8" fmla="*/ 1092200 w 1093171"/>
                    <a:gd name="connsiteY8" fmla="*/ 2184400 h 2184400"/>
                    <a:gd name="connsiteX0" fmla="*/ 0 w 1093171"/>
                    <a:gd name="connsiteY0" fmla="*/ 0 h 2184400"/>
                    <a:gd name="connsiteX1" fmla="*/ 177800 w 1093171"/>
                    <a:gd name="connsiteY1" fmla="*/ 1346200 h 2184400"/>
                    <a:gd name="connsiteX2" fmla="*/ 419100 w 1093171"/>
                    <a:gd name="connsiteY2" fmla="*/ 520700 h 2184400"/>
                    <a:gd name="connsiteX3" fmla="*/ 533400 w 1093171"/>
                    <a:gd name="connsiteY3" fmla="*/ 1143000 h 2184400"/>
                    <a:gd name="connsiteX4" fmla="*/ 762000 w 1093171"/>
                    <a:gd name="connsiteY4" fmla="*/ 342900 h 2184400"/>
                    <a:gd name="connsiteX5" fmla="*/ 800100 w 1093171"/>
                    <a:gd name="connsiteY5" fmla="*/ 1460500 h 2184400"/>
                    <a:gd name="connsiteX6" fmla="*/ 1054100 w 1093171"/>
                    <a:gd name="connsiteY6" fmla="*/ 673100 h 2184400"/>
                    <a:gd name="connsiteX7" fmla="*/ 1092200 w 1093171"/>
                    <a:gd name="connsiteY7" fmla="*/ 2184400 h 2184400"/>
                    <a:gd name="connsiteX0" fmla="*/ 0 w 1054100"/>
                    <a:gd name="connsiteY0" fmla="*/ 0 h 1462774"/>
                    <a:gd name="connsiteX1" fmla="*/ 177800 w 1054100"/>
                    <a:gd name="connsiteY1" fmla="*/ 1346200 h 1462774"/>
                    <a:gd name="connsiteX2" fmla="*/ 419100 w 1054100"/>
                    <a:gd name="connsiteY2" fmla="*/ 520700 h 1462774"/>
                    <a:gd name="connsiteX3" fmla="*/ 533400 w 1054100"/>
                    <a:gd name="connsiteY3" fmla="*/ 1143000 h 1462774"/>
                    <a:gd name="connsiteX4" fmla="*/ 762000 w 1054100"/>
                    <a:gd name="connsiteY4" fmla="*/ 342900 h 1462774"/>
                    <a:gd name="connsiteX5" fmla="*/ 800100 w 1054100"/>
                    <a:gd name="connsiteY5" fmla="*/ 1460500 h 1462774"/>
                    <a:gd name="connsiteX6" fmla="*/ 1054100 w 1054100"/>
                    <a:gd name="connsiteY6" fmla="*/ 673100 h 1462774"/>
                    <a:gd name="connsiteX0" fmla="*/ 0 w 1244600"/>
                    <a:gd name="connsiteY0" fmla="*/ 65019 h 1528370"/>
                    <a:gd name="connsiteX1" fmla="*/ 177800 w 1244600"/>
                    <a:gd name="connsiteY1" fmla="*/ 1411219 h 1528370"/>
                    <a:gd name="connsiteX2" fmla="*/ 419100 w 1244600"/>
                    <a:gd name="connsiteY2" fmla="*/ 585719 h 1528370"/>
                    <a:gd name="connsiteX3" fmla="*/ 533400 w 1244600"/>
                    <a:gd name="connsiteY3" fmla="*/ 1208019 h 1528370"/>
                    <a:gd name="connsiteX4" fmla="*/ 762000 w 1244600"/>
                    <a:gd name="connsiteY4" fmla="*/ 407919 h 1528370"/>
                    <a:gd name="connsiteX5" fmla="*/ 800100 w 1244600"/>
                    <a:gd name="connsiteY5" fmla="*/ 1525519 h 1528370"/>
                    <a:gd name="connsiteX6" fmla="*/ 1244600 w 1244600"/>
                    <a:gd name="connsiteY6" fmla="*/ 6599 h 1528370"/>
                    <a:gd name="connsiteX0" fmla="*/ 0 w 1244600"/>
                    <a:gd name="connsiteY0" fmla="*/ 58420 h 1521771"/>
                    <a:gd name="connsiteX1" fmla="*/ 177800 w 1244600"/>
                    <a:gd name="connsiteY1" fmla="*/ 1404620 h 1521771"/>
                    <a:gd name="connsiteX2" fmla="*/ 419100 w 1244600"/>
                    <a:gd name="connsiteY2" fmla="*/ 579120 h 1521771"/>
                    <a:gd name="connsiteX3" fmla="*/ 533400 w 1244600"/>
                    <a:gd name="connsiteY3" fmla="*/ 1201420 h 1521771"/>
                    <a:gd name="connsiteX4" fmla="*/ 762000 w 1244600"/>
                    <a:gd name="connsiteY4" fmla="*/ 401320 h 1521771"/>
                    <a:gd name="connsiteX5" fmla="*/ 800100 w 1244600"/>
                    <a:gd name="connsiteY5" fmla="*/ 1518920 h 1521771"/>
                    <a:gd name="connsiteX6" fmla="*/ 1244600 w 1244600"/>
                    <a:gd name="connsiteY6" fmla="*/ 0 h 1521771"/>
                    <a:gd name="connsiteX0" fmla="*/ 0 w 1244600"/>
                    <a:gd name="connsiteY0" fmla="*/ 58420 h 1519225"/>
                    <a:gd name="connsiteX1" fmla="*/ 177800 w 1244600"/>
                    <a:gd name="connsiteY1" fmla="*/ 1404620 h 1519225"/>
                    <a:gd name="connsiteX2" fmla="*/ 419100 w 1244600"/>
                    <a:gd name="connsiteY2" fmla="*/ 579120 h 1519225"/>
                    <a:gd name="connsiteX3" fmla="*/ 533400 w 1244600"/>
                    <a:gd name="connsiteY3" fmla="*/ 1201420 h 1519225"/>
                    <a:gd name="connsiteX4" fmla="*/ 762000 w 1244600"/>
                    <a:gd name="connsiteY4" fmla="*/ 401320 h 1519225"/>
                    <a:gd name="connsiteX5" fmla="*/ 800100 w 1244600"/>
                    <a:gd name="connsiteY5" fmla="*/ 1518920 h 1519225"/>
                    <a:gd name="connsiteX6" fmla="*/ 1244600 w 1244600"/>
                    <a:gd name="connsiteY6" fmla="*/ 0 h 1519225"/>
                    <a:gd name="connsiteX0" fmla="*/ 0 w 1244600"/>
                    <a:gd name="connsiteY0" fmla="*/ 58420 h 1522283"/>
                    <a:gd name="connsiteX1" fmla="*/ 177800 w 1244600"/>
                    <a:gd name="connsiteY1" fmla="*/ 1404620 h 1522283"/>
                    <a:gd name="connsiteX2" fmla="*/ 419100 w 1244600"/>
                    <a:gd name="connsiteY2" fmla="*/ 579120 h 1522283"/>
                    <a:gd name="connsiteX3" fmla="*/ 533400 w 1244600"/>
                    <a:gd name="connsiteY3" fmla="*/ 1201420 h 1522283"/>
                    <a:gd name="connsiteX4" fmla="*/ 662940 w 1244600"/>
                    <a:gd name="connsiteY4" fmla="*/ 431800 h 1522283"/>
                    <a:gd name="connsiteX5" fmla="*/ 800100 w 1244600"/>
                    <a:gd name="connsiteY5" fmla="*/ 1518920 h 1522283"/>
                    <a:gd name="connsiteX6" fmla="*/ 1244600 w 1244600"/>
                    <a:gd name="connsiteY6" fmla="*/ 0 h 1522283"/>
                    <a:gd name="connsiteX0" fmla="*/ 0 w 1244600"/>
                    <a:gd name="connsiteY0" fmla="*/ 58420 h 1522198"/>
                    <a:gd name="connsiteX1" fmla="*/ 177800 w 1244600"/>
                    <a:gd name="connsiteY1" fmla="*/ 1404620 h 1522198"/>
                    <a:gd name="connsiteX2" fmla="*/ 419100 w 1244600"/>
                    <a:gd name="connsiteY2" fmla="*/ 579120 h 1522198"/>
                    <a:gd name="connsiteX3" fmla="*/ 533400 w 1244600"/>
                    <a:gd name="connsiteY3" fmla="*/ 1201420 h 1522198"/>
                    <a:gd name="connsiteX4" fmla="*/ 662940 w 1244600"/>
                    <a:gd name="connsiteY4" fmla="*/ 431800 h 1522198"/>
                    <a:gd name="connsiteX5" fmla="*/ 800100 w 1244600"/>
                    <a:gd name="connsiteY5" fmla="*/ 1518920 h 1522198"/>
                    <a:gd name="connsiteX6" fmla="*/ 1244600 w 1244600"/>
                    <a:gd name="connsiteY6" fmla="*/ 0 h 1522198"/>
                    <a:gd name="connsiteX0" fmla="*/ 0 w 1244600"/>
                    <a:gd name="connsiteY0" fmla="*/ 58420 h 1522198"/>
                    <a:gd name="connsiteX1" fmla="*/ 177800 w 1244600"/>
                    <a:gd name="connsiteY1" fmla="*/ 1404620 h 1522198"/>
                    <a:gd name="connsiteX2" fmla="*/ 419100 w 1244600"/>
                    <a:gd name="connsiteY2" fmla="*/ 579120 h 1522198"/>
                    <a:gd name="connsiteX3" fmla="*/ 533400 w 1244600"/>
                    <a:gd name="connsiteY3" fmla="*/ 1201420 h 1522198"/>
                    <a:gd name="connsiteX4" fmla="*/ 662940 w 1244600"/>
                    <a:gd name="connsiteY4" fmla="*/ 431800 h 1522198"/>
                    <a:gd name="connsiteX5" fmla="*/ 800100 w 1244600"/>
                    <a:gd name="connsiteY5" fmla="*/ 1518920 h 1522198"/>
                    <a:gd name="connsiteX6" fmla="*/ 1244600 w 1244600"/>
                    <a:gd name="connsiteY6" fmla="*/ 0 h 1522198"/>
                    <a:gd name="connsiteX0" fmla="*/ 0 w 1244600"/>
                    <a:gd name="connsiteY0" fmla="*/ 58420 h 1522198"/>
                    <a:gd name="connsiteX1" fmla="*/ 177800 w 1244600"/>
                    <a:gd name="connsiteY1" fmla="*/ 1404620 h 1522198"/>
                    <a:gd name="connsiteX2" fmla="*/ 419100 w 1244600"/>
                    <a:gd name="connsiteY2" fmla="*/ 579120 h 1522198"/>
                    <a:gd name="connsiteX3" fmla="*/ 533400 w 1244600"/>
                    <a:gd name="connsiteY3" fmla="*/ 1201420 h 1522198"/>
                    <a:gd name="connsiteX4" fmla="*/ 662940 w 1244600"/>
                    <a:gd name="connsiteY4" fmla="*/ 431800 h 1522198"/>
                    <a:gd name="connsiteX5" fmla="*/ 800100 w 1244600"/>
                    <a:gd name="connsiteY5" fmla="*/ 1518920 h 1522198"/>
                    <a:gd name="connsiteX6" fmla="*/ 1244600 w 1244600"/>
                    <a:gd name="connsiteY6" fmla="*/ 0 h 1522198"/>
                    <a:gd name="connsiteX0" fmla="*/ 0 w 1244600"/>
                    <a:gd name="connsiteY0" fmla="*/ 58420 h 1522198"/>
                    <a:gd name="connsiteX1" fmla="*/ 177800 w 1244600"/>
                    <a:gd name="connsiteY1" fmla="*/ 1404620 h 1522198"/>
                    <a:gd name="connsiteX2" fmla="*/ 419100 w 1244600"/>
                    <a:gd name="connsiteY2" fmla="*/ 579120 h 1522198"/>
                    <a:gd name="connsiteX3" fmla="*/ 533400 w 1244600"/>
                    <a:gd name="connsiteY3" fmla="*/ 1201420 h 1522198"/>
                    <a:gd name="connsiteX4" fmla="*/ 662940 w 1244600"/>
                    <a:gd name="connsiteY4" fmla="*/ 431800 h 1522198"/>
                    <a:gd name="connsiteX5" fmla="*/ 800100 w 1244600"/>
                    <a:gd name="connsiteY5" fmla="*/ 1518920 h 1522198"/>
                    <a:gd name="connsiteX6" fmla="*/ 1244600 w 1244600"/>
                    <a:gd name="connsiteY6" fmla="*/ 0 h 1522198"/>
                    <a:gd name="connsiteX0" fmla="*/ 0 w 1244600"/>
                    <a:gd name="connsiteY0" fmla="*/ 58420 h 1522198"/>
                    <a:gd name="connsiteX1" fmla="*/ 177800 w 1244600"/>
                    <a:gd name="connsiteY1" fmla="*/ 1404620 h 1522198"/>
                    <a:gd name="connsiteX2" fmla="*/ 358140 w 1244600"/>
                    <a:gd name="connsiteY2" fmla="*/ 601980 h 1522198"/>
                    <a:gd name="connsiteX3" fmla="*/ 533400 w 1244600"/>
                    <a:gd name="connsiteY3" fmla="*/ 1201420 h 1522198"/>
                    <a:gd name="connsiteX4" fmla="*/ 662940 w 1244600"/>
                    <a:gd name="connsiteY4" fmla="*/ 431800 h 1522198"/>
                    <a:gd name="connsiteX5" fmla="*/ 800100 w 1244600"/>
                    <a:gd name="connsiteY5" fmla="*/ 1518920 h 1522198"/>
                    <a:gd name="connsiteX6" fmla="*/ 1244600 w 1244600"/>
                    <a:gd name="connsiteY6" fmla="*/ 0 h 1522198"/>
                    <a:gd name="connsiteX0" fmla="*/ 0 w 1244600"/>
                    <a:gd name="connsiteY0" fmla="*/ 58420 h 1522198"/>
                    <a:gd name="connsiteX1" fmla="*/ 177800 w 1244600"/>
                    <a:gd name="connsiteY1" fmla="*/ 1404620 h 1522198"/>
                    <a:gd name="connsiteX2" fmla="*/ 358140 w 1244600"/>
                    <a:gd name="connsiteY2" fmla="*/ 601980 h 1522198"/>
                    <a:gd name="connsiteX3" fmla="*/ 533400 w 1244600"/>
                    <a:gd name="connsiteY3" fmla="*/ 1201420 h 1522198"/>
                    <a:gd name="connsiteX4" fmla="*/ 662940 w 1244600"/>
                    <a:gd name="connsiteY4" fmla="*/ 431800 h 1522198"/>
                    <a:gd name="connsiteX5" fmla="*/ 800100 w 1244600"/>
                    <a:gd name="connsiteY5" fmla="*/ 1518920 h 1522198"/>
                    <a:gd name="connsiteX6" fmla="*/ 1244600 w 1244600"/>
                    <a:gd name="connsiteY6" fmla="*/ 0 h 1522198"/>
                    <a:gd name="connsiteX0" fmla="*/ 0 w 1244600"/>
                    <a:gd name="connsiteY0" fmla="*/ 58420 h 1522127"/>
                    <a:gd name="connsiteX1" fmla="*/ 177800 w 1244600"/>
                    <a:gd name="connsiteY1" fmla="*/ 1404620 h 1522127"/>
                    <a:gd name="connsiteX2" fmla="*/ 358140 w 1244600"/>
                    <a:gd name="connsiteY2" fmla="*/ 601980 h 1522127"/>
                    <a:gd name="connsiteX3" fmla="*/ 533400 w 1244600"/>
                    <a:gd name="connsiteY3" fmla="*/ 1201420 h 1522127"/>
                    <a:gd name="connsiteX4" fmla="*/ 662940 w 1244600"/>
                    <a:gd name="connsiteY4" fmla="*/ 431800 h 1522127"/>
                    <a:gd name="connsiteX5" fmla="*/ 800100 w 1244600"/>
                    <a:gd name="connsiteY5" fmla="*/ 1518920 h 1522127"/>
                    <a:gd name="connsiteX6" fmla="*/ 1244600 w 1244600"/>
                    <a:gd name="connsiteY6" fmla="*/ 0 h 1522127"/>
                    <a:gd name="connsiteX0" fmla="*/ 0 w 1244600"/>
                    <a:gd name="connsiteY0" fmla="*/ 58420 h 1518922"/>
                    <a:gd name="connsiteX1" fmla="*/ 177800 w 1244600"/>
                    <a:gd name="connsiteY1" fmla="*/ 1404620 h 1518922"/>
                    <a:gd name="connsiteX2" fmla="*/ 358140 w 1244600"/>
                    <a:gd name="connsiteY2" fmla="*/ 601980 h 1518922"/>
                    <a:gd name="connsiteX3" fmla="*/ 533400 w 1244600"/>
                    <a:gd name="connsiteY3" fmla="*/ 1201420 h 1518922"/>
                    <a:gd name="connsiteX4" fmla="*/ 662940 w 1244600"/>
                    <a:gd name="connsiteY4" fmla="*/ 431800 h 1518922"/>
                    <a:gd name="connsiteX5" fmla="*/ 800100 w 1244600"/>
                    <a:gd name="connsiteY5" fmla="*/ 1518920 h 1518922"/>
                    <a:gd name="connsiteX6" fmla="*/ 1244600 w 1244600"/>
                    <a:gd name="connsiteY6" fmla="*/ 0 h 1518922"/>
                    <a:gd name="connsiteX0" fmla="*/ 0 w 1244600"/>
                    <a:gd name="connsiteY0" fmla="*/ 58420 h 1518922"/>
                    <a:gd name="connsiteX1" fmla="*/ 177800 w 1244600"/>
                    <a:gd name="connsiteY1" fmla="*/ 1404620 h 1518922"/>
                    <a:gd name="connsiteX2" fmla="*/ 358140 w 1244600"/>
                    <a:gd name="connsiteY2" fmla="*/ 601980 h 1518922"/>
                    <a:gd name="connsiteX3" fmla="*/ 533400 w 1244600"/>
                    <a:gd name="connsiteY3" fmla="*/ 1201420 h 1518922"/>
                    <a:gd name="connsiteX4" fmla="*/ 662940 w 1244600"/>
                    <a:gd name="connsiteY4" fmla="*/ 431800 h 1518922"/>
                    <a:gd name="connsiteX5" fmla="*/ 800100 w 1244600"/>
                    <a:gd name="connsiteY5" fmla="*/ 1518920 h 1518922"/>
                    <a:gd name="connsiteX6" fmla="*/ 1244600 w 1244600"/>
                    <a:gd name="connsiteY6" fmla="*/ 0 h 1518922"/>
                    <a:gd name="connsiteX0" fmla="*/ 0 w 1244600"/>
                    <a:gd name="connsiteY0" fmla="*/ 58420 h 1518939"/>
                    <a:gd name="connsiteX1" fmla="*/ 177800 w 1244600"/>
                    <a:gd name="connsiteY1" fmla="*/ 1404620 h 1518939"/>
                    <a:gd name="connsiteX2" fmla="*/ 358140 w 1244600"/>
                    <a:gd name="connsiteY2" fmla="*/ 601980 h 1518939"/>
                    <a:gd name="connsiteX3" fmla="*/ 533400 w 1244600"/>
                    <a:gd name="connsiteY3" fmla="*/ 1201420 h 1518939"/>
                    <a:gd name="connsiteX4" fmla="*/ 662940 w 1244600"/>
                    <a:gd name="connsiteY4" fmla="*/ 431800 h 1518939"/>
                    <a:gd name="connsiteX5" fmla="*/ 800100 w 1244600"/>
                    <a:gd name="connsiteY5" fmla="*/ 1518920 h 1518939"/>
                    <a:gd name="connsiteX6" fmla="*/ 1244600 w 1244600"/>
                    <a:gd name="connsiteY6" fmla="*/ 0 h 1518939"/>
                    <a:gd name="connsiteX0" fmla="*/ 0 w 1244600"/>
                    <a:gd name="connsiteY0" fmla="*/ 58420 h 1518939"/>
                    <a:gd name="connsiteX1" fmla="*/ 177800 w 1244600"/>
                    <a:gd name="connsiteY1" fmla="*/ 1404620 h 1518939"/>
                    <a:gd name="connsiteX2" fmla="*/ 358140 w 1244600"/>
                    <a:gd name="connsiteY2" fmla="*/ 601980 h 1518939"/>
                    <a:gd name="connsiteX3" fmla="*/ 533400 w 1244600"/>
                    <a:gd name="connsiteY3" fmla="*/ 1201420 h 1518939"/>
                    <a:gd name="connsiteX4" fmla="*/ 662940 w 1244600"/>
                    <a:gd name="connsiteY4" fmla="*/ 431800 h 1518939"/>
                    <a:gd name="connsiteX5" fmla="*/ 800100 w 1244600"/>
                    <a:gd name="connsiteY5" fmla="*/ 1518920 h 1518939"/>
                    <a:gd name="connsiteX6" fmla="*/ 1244600 w 1244600"/>
                    <a:gd name="connsiteY6" fmla="*/ 0 h 1518939"/>
                    <a:gd name="connsiteX0" fmla="*/ 0 w 1244615"/>
                    <a:gd name="connsiteY0" fmla="*/ 58420 h 1518939"/>
                    <a:gd name="connsiteX1" fmla="*/ 177800 w 1244615"/>
                    <a:gd name="connsiteY1" fmla="*/ 1404620 h 1518939"/>
                    <a:gd name="connsiteX2" fmla="*/ 358140 w 1244615"/>
                    <a:gd name="connsiteY2" fmla="*/ 601980 h 1518939"/>
                    <a:gd name="connsiteX3" fmla="*/ 533400 w 1244615"/>
                    <a:gd name="connsiteY3" fmla="*/ 1201420 h 1518939"/>
                    <a:gd name="connsiteX4" fmla="*/ 662940 w 1244615"/>
                    <a:gd name="connsiteY4" fmla="*/ 431800 h 1518939"/>
                    <a:gd name="connsiteX5" fmla="*/ 800100 w 1244615"/>
                    <a:gd name="connsiteY5" fmla="*/ 1518920 h 1518939"/>
                    <a:gd name="connsiteX6" fmla="*/ 1244600 w 1244615"/>
                    <a:gd name="connsiteY6" fmla="*/ 0 h 1518939"/>
                    <a:gd name="connsiteX0" fmla="*/ 0 w 1244620"/>
                    <a:gd name="connsiteY0" fmla="*/ 58420 h 1506240"/>
                    <a:gd name="connsiteX1" fmla="*/ 177800 w 1244620"/>
                    <a:gd name="connsiteY1" fmla="*/ 1404620 h 1506240"/>
                    <a:gd name="connsiteX2" fmla="*/ 358140 w 1244620"/>
                    <a:gd name="connsiteY2" fmla="*/ 601980 h 1506240"/>
                    <a:gd name="connsiteX3" fmla="*/ 533400 w 1244620"/>
                    <a:gd name="connsiteY3" fmla="*/ 1201420 h 1506240"/>
                    <a:gd name="connsiteX4" fmla="*/ 662940 w 1244620"/>
                    <a:gd name="connsiteY4" fmla="*/ 431800 h 1506240"/>
                    <a:gd name="connsiteX5" fmla="*/ 876300 w 1244620"/>
                    <a:gd name="connsiteY5" fmla="*/ 1506220 h 1506240"/>
                    <a:gd name="connsiteX6" fmla="*/ 1244600 w 1244620"/>
                    <a:gd name="connsiteY6" fmla="*/ 0 h 1506240"/>
                    <a:gd name="connsiteX0" fmla="*/ 0 w 1244620"/>
                    <a:gd name="connsiteY0" fmla="*/ 58420 h 1506239"/>
                    <a:gd name="connsiteX1" fmla="*/ 177800 w 1244620"/>
                    <a:gd name="connsiteY1" fmla="*/ 1404620 h 1506239"/>
                    <a:gd name="connsiteX2" fmla="*/ 358140 w 1244620"/>
                    <a:gd name="connsiteY2" fmla="*/ 601980 h 1506239"/>
                    <a:gd name="connsiteX3" fmla="*/ 533400 w 1244620"/>
                    <a:gd name="connsiteY3" fmla="*/ 1201420 h 1506239"/>
                    <a:gd name="connsiteX4" fmla="*/ 662940 w 1244620"/>
                    <a:gd name="connsiteY4" fmla="*/ 431800 h 1506239"/>
                    <a:gd name="connsiteX5" fmla="*/ 876300 w 1244620"/>
                    <a:gd name="connsiteY5" fmla="*/ 1506220 h 1506239"/>
                    <a:gd name="connsiteX6" fmla="*/ 1244600 w 1244620"/>
                    <a:gd name="connsiteY6" fmla="*/ 0 h 1506239"/>
                    <a:gd name="connsiteX0" fmla="*/ 0 w 1244620"/>
                    <a:gd name="connsiteY0" fmla="*/ 58420 h 1506239"/>
                    <a:gd name="connsiteX1" fmla="*/ 177800 w 1244620"/>
                    <a:gd name="connsiteY1" fmla="*/ 1404620 h 1506239"/>
                    <a:gd name="connsiteX2" fmla="*/ 358140 w 1244620"/>
                    <a:gd name="connsiteY2" fmla="*/ 601980 h 1506239"/>
                    <a:gd name="connsiteX3" fmla="*/ 533400 w 1244620"/>
                    <a:gd name="connsiteY3" fmla="*/ 1201420 h 1506239"/>
                    <a:gd name="connsiteX4" fmla="*/ 662940 w 1244620"/>
                    <a:gd name="connsiteY4" fmla="*/ 431800 h 1506239"/>
                    <a:gd name="connsiteX5" fmla="*/ 876300 w 1244620"/>
                    <a:gd name="connsiteY5" fmla="*/ 1506220 h 1506239"/>
                    <a:gd name="connsiteX6" fmla="*/ 1244600 w 1244620"/>
                    <a:gd name="connsiteY6" fmla="*/ 0 h 1506239"/>
                    <a:gd name="connsiteX0" fmla="*/ 0 w 1244620"/>
                    <a:gd name="connsiteY0" fmla="*/ 58420 h 1506239"/>
                    <a:gd name="connsiteX1" fmla="*/ 177800 w 1244620"/>
                    <a:gd name="connsiteY1" fmla="*/ 1404620 h 1506239"/>
                    <a:gd name="connsiteX2" fmla="*/ 358140 w 1244620"/>
                    <a:gd name="connsiteY2" fmla="*/ 601980 h 1506239"/>
                    <a:gd name="connsiteX3" fmla="*/ 533400 w 1244620"/>
                    <a:gd name="connsiteY3" fmla="*/ 1201420 h 1506239"/>
                    <a:gd name="connsiteX4" fmla="*/ 662940 w 1244620"/>
                    <a:gd name="connsiteY4" fmla="*/ 431800 h 1506239"/>
                    <a:gd name="connsiteX5" fmla="*/ 876300 w 1244620"/>
                    <a:gd name="connsiteY5" fmla="*/ 1506220 h 1506239"/>
                    <a:gd name="connsiteX6" fmla="*/ 1244600 w 1244620"/>
                    <a:gd name="connsiteY6" fmla="*/ 0 h 1506239"/>
                    <a:gd name="connsiteX0" fmla="*/ 0 w 1114458"/>
                    <a:gd name="connsiteY0" fmla="*/ 49346 h 1500252"/>
                    <a:gd name="connsiteX1" fmla="*/ 177800 w 1114458"/>
                    <a:gd name="connsiteY1" fmla="*/ 1395546 h 1500252"/>
                    <a:gd name="connsiteX2" fmla="*/ 358140 w 1114458"/>
                    <a:gd name="connsiteY2" fmla="*/ 592906 h 1500252"/>
                    <a:gd name="connsiteX3" fmla="*/ 533400 w 1114458"/>
                    <a:gd name="connsiteY3" fmla="*/ 1192346 h 1500252"/>
                    <a:gd name="connsiteX4" fmla="*/ 662940 w 1114458"/>
                    <a:gd name="connsiteY4" fmla="*/ 422726 h 1500252"/>
                    <a:gd name="connsiteX5" fmla="*/ 876300 w 1114458"/>
                    <a:gd name="connsiteY5" fmla="*/ 1497146 h 1500252"/>
                    <a:gd name="connsiteX6" fmla="*/ 1114425 w 1114458"/>
                    <a:gd name="connsiteY6" fmla="*/ 0 h 1500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4458" h="1500252">
                      <a:moveTo>
                        <a:pt x="0" y="49346"/>
                      </a:moveTo>
                      <a:cubicBezTo>
                        <a:pt x="6350" y="323454"/>
                        <a:pt x="105410" y="1397028"/>
                        <a:pt x="177800" y="1395546"/>
                      </a:cubicBezTo>
                      <a:cubicBezTo>
                        <a:pt x="250190" y="1394064"/>
                        <a:pt x="277442" y="592959"/>
                        <a:pt x="358140" y="592906"/>
                      </a:cubicBezTo>
                      <a:cubicBezTo>
                        <a:pt x="438838" y="592853"/>
                        <a:pt x="473075" y="1194515"/>
                        <a:pt x="533400" y="1192346"/>
                      </a:cubicBezTo>
                      <a:cubicBezTo>
                        <a:pt x="593725" y="1190177"/>
                        <a:pt x="589915" y="429076"/>
                        <a:pt x="662940" y="422726"/>
                      </a:cubicBezTo>
                      <a:cubicBezTo>
                        <a:pt x="735965" y="416376"/>
                        <a:pt x="801053" y="1567600"/>
                        <a:pt x="876300" y="1497146"/>
                      </a:cubicBezTo>
                      <a:cubicBezTo>
                        <a:pt x="951548" y="1426692"/>
                        <a:pt x="1117177" y="412750"/>
                        <a:pt x="1114425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9105900" y="2997200"/>
                  <a:ext cx="1387475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9461500" y="2222500"/>
                  <a:ext cx="0" cy="118975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7480688" y="3042919"/>
                <a:ext cx="7271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roots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7768624" y="291719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7954042" y="291719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156324" y="291719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8263656" y="291719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8454156" y="291719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689455" y="291719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63C5BE-CAB5-A04D-BBE1-954EF198DC58}"/>
              </a:ext>
            </a:extLst>
          </p:cNvPr>
          <p:cNvSpPr txBox="1"/>
          <p:nvPr/>
        </p:nvSpPr>
        <p:spPr>
          <a:xfrm>
            <a:off x="5680364" y="6289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557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899715" y="2066050"/>
            <a:ext cx="1946730" cy="3906843"/>
            <a:chOff x="835824" y="1600830"/>
            <a:chExt cx="1946730" cy="3906843"/>
          </a:xfrm>
        </p:grpSpPr>
        <p:sp>
          <p:nvSpPr>
            <p:cNvPr id="3" name="Oval 2"/>
            <p:cNvSpPr/>
            <p:nvPr/>
          </p:nvSpPr>
          <p:spPr>
            <a:xfrm>
              <a:off x="1589078" y="1623159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609269" y="160148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269" y="1601480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/>
            <p:cNvSpPr/>
            <p:nvPr/>
          </p:nvSpPr>
          <p:spPr>
            <a:xfrm>
              <a:off x="907864" y="320065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7938" y="318949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938" y="3189498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2293247" y="320065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279400" y="318016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400" y="3180163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 flipH="1">
              <a:off x="1174750" y="1966952"/>
              <a:ext cx="463502" cy="124932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40671" y="1969333"/>
              <a:ext cx="488204" cy="12501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262177" y="1600830"/>
              <a:ext cx="354570" cy="128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515043" y="197890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96240" y="1973571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55301" y="5105406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8735" y="5100578"/>
              <a:ext cx="37221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0 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340684" y="5105406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90775" y="5100578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1271588" y="3571875"/>
              <a:ext cx="1119187" cy="15644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231106" y="3557588"/>
              <a:ext cx="1166813" cy="16049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102519" y="3607594"/>
              <a:ext cx="30956" cy="14954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93169" y="3607594"/>
              <a:ext cx="47625" cy="15001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835824" y="354829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29767" y="345261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93692" y="358750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56879" y="344978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Symbolic Execution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53045" y="783664"/>
                <a:ext cx="75900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Leave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as variables and obtain an expression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the output of the BP.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45" y="783664"/>
                <a:ext cx="7590002" cy="830997"/>
              </a:xfrm>
              <a:prstGeom prst="rect">
                <a:avLst/>
              </a:prstGeom>
              <a:blipFill>
                <a:blip r:embed="rId5"/>
                <a:stretch>
                  <a:fillRect l="-12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2991738" y="18653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291672" y="2828675"/>
                <a:ext cx="1172715" cy="369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b="0" dirty="0">
                    <a:solidFill>
                      <a:srgbClr val="FFFF00"/>
                    </a:solidFill>
                  </a:rPr>
                </a:b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72" y="2828675"/>
                <a:ext cx="1172715" cy="3693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3274456" y="2828913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456" y="2828913"/>
                <a:ext cx="46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209206" y="5507411"/>
                <a:ext cx="1845508" cy="639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06" y="5507411"/>
                <a:ext cx="1845508" cy="639983"/>
              </a:xfrm>
              <a:prstGeom prst="rect">
                <a:avLst/>
              </a:prstGeom>
              <a:blipFill>
                <a:blip r:embed="rId8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69758" y="4393417"/>
                <a:ext cx="18505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8" y="4393417"/>
                <a:ext cx="18505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 78"/>
          <p:cNvSpPr/>
          <p:nvPr/>
        </p:nvSpPr>
        <p:spPr>
          <a:xfrm>
            <a:off x="1766589" y="4679388"/>
            <a:ext cx="998548" cy="558396"/>
          </a:xfrm>
          <a:custGeom>
            <a:avLst/>
            <a:gdLst>
              <a:gd name="connsiteX0" fmla="*/ 0 w 666750"/>
              <a:gd name="connsiteY0" fmla="*/ 314325 h 314325"/>
              <a:gd name="connsiteX1" fmla="*/ 428625 w 666750"/>
              <a:gd name="connsiteY1" fmla="*/ 190500 h 314325"/>
              <a:gd name="connsiteX2" fmla="*/ 666750 w 666750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314325">
                <a:moveTo>
                  <a:pt x="0" y="314325"/>
                </a:moveTo>
                <a:cubicBezTo>
                  <a:pt x="158750" y="278606"/>
                  <a:pt x="317500" y="242887"/>
                  <a:pt x="428625" y="190500"/>
                </a:cubicBezTo>
                <a:cubicBezTo>
                  <a:pt x="539750" y="138113"/>
                  <a:pt x="603250" y="69056"/>
                  <a:pt x="66675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325330" y="5050348"/>
                <a:ext cx="15170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30" y="5050348"/>
                <a:ext cx="151708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714470" y="4933655"/>
                <a:ext cx="1416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70" y="4933655"/>
                <a:ext cx="141680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463989" y="4323383"/>
                <a:ext cx="18380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989" y="4323383"/>
                <a:ext cx="1838096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Freeform 82"/>
          <p:cNvSpPr/>
          <p:nvPr/>
        </p:nvSpPr>
        <p:spPr>
          <a:xfrm flipH="1">
            <a:off x="3004560" y="4699700"/>
            <a:ext cx="913941" cy="437518"/>
          </a:xfrm>
          <a:custGeom>
            <a:avLst/>
            <a:gdLst>
              <a:gd name="connsiteX0" fmla="*/ 0 w 666750"/>
              <a:gd name="connsiteY0" fmla="*/ 314325 h 314325"/>
              <a:gd name="connsiteX1" fmla="*/ 428625 w 666750"/>
              <a:gd name="connsiteY1" fmla="*/ 190500 h 314325"/>
              <a:gd name="connsiteX2" fmla="*/ 666750 w 666750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314325">
                <a:moveTo>
                  <a:pt x="0" y="314325"/>
                </a:moveTo>
                <a:cubicBezTo>
                  <a:pt x="158750" y="278606"/>
                  <a:pt x="317500" y="242887"/>
                  <a:pt x="428625" y="190500"/>
                </a:cubicBezTo>
                <a:cubicBezTo>
                  <a:pt x="539750" y="138113"/>
                  <a:pt x="603250" y="69056"/>
                  <a:pt x="66675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915789" y="5507411"/>
                <a:ext cx="1651766" cy="639983"/>
              </a:xfrm>
              <a:prstGeom prst="rect">
                <a:avLst/>
              </a:prstGeom>
              <a:ln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89" y="5507411"/>
                <a:ext cx="1651766" cy="639983"/>
              </a:xfrm>
              <a:prstGeom prst="rect">
                <a:avLst/>
              </a:prstGeom>
              <a:blipFill>
                <a:blip r:embed="rId13"/>
                <a:stretch>
                  <a:fillRect b="-6542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300766" y="1487687"/>
            <a:ext cx="2583399" cy="1372706"/>
            <a:chOff x="5158683" y="2474019"/>
            <a:chExt cx="2583399" cy="1372706"/>
          </a:xfrm>
        </p:grpSpPr>
        <p:grpSp>
          <p:nvGrpSpPr>
            <p:cNvPr id="54" name="Group 53"/>
            <p:cNvGrpSpPr/>
            <p:nvPr/>
          </p:nvGrpSpPr>
          <p:grpSpPr>
            <a:xfrm>
              <a:off x="6098953" y="2606406"/>
              <a:ext cx="1385214" cy="1240319"/>
              <a:chOff x="4424822" y="4083842"/>
              <a:chExt cx="1385214" cy="1240319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941408" y="4124687"/>
                <a:ext cx="402267" cy="4022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4947834" y="4083842"/>
                    <a:ext cx="45890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7834" y="4083842"/>
                    <a:ext cx="458908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>
                <a:stCxn id="67" idx="3"/>
              </p:cNvCxnSpPr>
              <p:nvPr/>
            </p:nvCxnSpPr>
            <p:spPr>
              <a:xfrm flipH="1">
                <a:off x="4424822" y="4468043"/>
                <a:ext cx="575497" cy="8561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7" idx="5"/>
              </p:cNvCxnSpPr>
              <p:nvPr/>
            </p:nvCxnSpPr>
            <p:spPr>
              <a:xfrm>
                <a:off x="5284764" y="4468043"/>
                <a:ext cx="525272" cy="8561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4876077" y="4444863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139770" y="4437676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328900" y="2474019"/>
                  <a:ext cx="3714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8900" y="2474019"/>
                  <a:ext cx="37144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158683" y="3112014"/>
                  <a:ext cx="1214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(1−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683" y="3112014"/>
                  <a:ext cx="121488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123515" y="3104699"/>
                  <a:ext cx="6185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515" y="3104699"/>
                  <a:ext cx="618567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662223" y="1615119"/>
            <a:ext cx="2600767" cy="1245274"/>
            <a:chOff x="7588868" y="2259535"/>
            <a:chExt cx="2600767" cy="1245274"/>
          </a:xfrm>
        </p:grpSpPr>
        <p:grpSp>
          <p:nvGrpSpPr>
            <p:cNvPr id="55" name="Group 54"/>
            <p:cNvGrpSpPr/>
            <p:nvPr/>
          </p:nvGrpSpPr>
          <p:grpSpPr>
            <a:xfrm>
              <a:off x="7776026" y="2341686"/>
              <a:ext cx="1580103" cy="1163123"/>
              <a:chOff x="6430422" y="3796594"/>
              <a:chExt cx="1580103" cy="116312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7038954" y="4557450"/>
                <a:ext cx="402267" cy="4022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endCxn id="63" idx="7"/>
              </p:cNvCxnSpPr>
              <p:nvPr/>
            </p:nvCxnSpPr>
            <p:spPr>
              <a:xfrm flipH="1">
                <a:off x="7382310" y="3796594"/>
                <a:ext cx="628215" cy="81976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7223999" y="3796594"/>
                <a:ext cx="679" cy="75880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3" idx="1"/>
              </p:cNvCxnSpPr>
              <p:nvPr/>
            </p:nvCxnSpPr>
            <p:spPr>
              <a:xfrm>
                <a:off x="6430422" y="3796594"/>
                <a:ext cx="667443" cy="81976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7588868" y="2338270"/>
                  <a:ext cx="467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868" y="2338270"/>
                  <a:ext cx="46782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8172819" y="2259535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819" y="2259535"/>
                  <a:ext cx="47314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9148244" y="2401745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244" y="2401745"/>
                  <a:ext cx="47314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8699227" y="3020666"/>
                  <a:ext cx="1490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227" y="3020666"/>
                  <a:ext cx="149040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/>
          <p:cNvSpPr txBox="1"/>
          <p:nvPr/>
        </p:nvSpPr>
        <p:spPr>
          <a:xfrm>
            <a:off x="4079409" y="1409095"/>
            <a:ext cx="195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labeling</a:t>
            </a:r>
            <a:r>
              <a:rPr lang="en-US" dirty="0"/>
              <a:t> rules: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963793" y="3435081"/>
                <a:ext cx="1172715" cy="369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b="0" dirty="0">
                    <a:solidFill>
                      <a:srgbClr val="FFFF00"/>
                    </a:solidFill>
                  </a:rPr>
                </a:b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93" y="3435081"/>
                <a:ext cx="1172715" cy="3693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3676938" y="3443234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938" y="3443234"/>
                <a:ext cx="4607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93489" y="6068541"/>
                <a:ext cx="1051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output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489" y="6068541"/>
                <a:ext cx="1051891" cy="369332"/>
              </a:xfrm>
              <a:prstGeom prst="rect">
                <a:avLst/>
              </a:prstGeom>
              <a:blipFill>
                <a:blip r:embed="rId24"/>
                <a:stretch>
                  <a:fillRect t="-8197" r="-52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5761223" y="3767941"/>
            <a:ext cx="5753094" cy="1785104"/>
            <a:chOff x="5761223" y="3767941"/>
            <a:chExt cx="5753094" cy="1785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625606" y="3767941"/>
                  <a:ext cx="4888711" cy="17851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  ⋯ 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b="0" dirty="0">
                      <a:solidFill>
                        <a:srgbClr val="FFFF00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  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⋯  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b="0" dirty="0">
                      <a:solidFill>
                        <a:srgbClr val="FFFF00"/>
                      </a:solidFill>
                    </a:rPr>
                    <a:t> </a:t>
                  </a:r>
                </a:p>
                <a:p>
                  <a:r>
                    <a:rPr lang="en-US" b="0" dirty="0">
                      <a:solidFill>
                        <a:srgbClr val="FFFF00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  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  ⋯    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0" dirty="0">
                      <a:solidFill>
                        <a:srgbClr val="FFFF00"/>
                      </a:solidFill>
                    </a:rPr>
                    <a:t> 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b="0" dirty="0">
                      <a:solidFill>
                        <a:srgbClr val="FFFF00"/>
                      </a:solidFill>
                    </a:rPr>
                    <a:t>                   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⋮ </m:t>
                      </m:r>
                    </m:oMath>
                  </a14:m>
                  <a:r>
                    <a:rPr lang="en-US" b="0" dirty="0">
                      <a:solidFill>
                        <a:srgbClr val="FFFF00"/>
                      </a:solidFill>
                    </a:rPr>
                    <a:t> 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  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  ⋯    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5606" y="3767941"/>
                  <a:ext cx="4888711" cy="1785104"/>
                </a:xfrm>
                <a:prstGeom prst="rect">
                  <a:avLst/>
                </a:prstGeom>
                <a:blipFill>
                  <a:blip r:embed="rId25"/>
                  <a:stretch>
                    <a:fillRect b="-2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Rectangle 90"/>
            <p:cNvSpPr/>
            <p:nvPr/>
          </p:nvSpPr>
          <p:spPr>
            <a:xfrm>
              <a:off x="5761223" y="3791408"/>
              <a:ext cx="898754" cy="646331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rgbClr val="FFFF00"/>
                  </a:solidFill>
                </a:rPr>
                <a:t>form of output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561460" y="3706876"/>
            <a:ext cx="3593028" cy="2599593"/>
            <a:chOff x="8561460" y="3706876"/>
            <a:chExt cx="3593028" cy="2599593"/>
          </a:xfrm>
        </p:grpSpPr>
        <p:sp>
          <p:nvSpPr>
            <p:cNvPr id="34" name="Rectangle 33"/>
            <p:cNvSpPr/>
            <p:nvPr/>
          </p:nvSpPr>
          <p:spPr>
            <a:xfrm>
              <a:off x="8561460" y="5660138"/>
              <a:ext cx="35930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Corresponds to the </a:t>
              </a:r>
              <a:r>
                <a:rPr lang="en-US" cap="small" dirty="0"/>
                <a:t>True</a:t>
              </a:r>
              <a:r>
                <a:rPr lang="en-US" dirty="0"/>
                <a:t> rows in the truth table of the Boolean function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1332248" y="3706876"/>
              <a:ext cx="576377" cy="2022285"/>
              <a:chOff x="11021352" y="3706876"/>
              <a:chExt cx="576377" cy="2022285"/>
            </a:xfrm>
          </p:grpSpPr>
          <p:sp>
            <p:nvSpPr>
              <p:cNvPr id="29" name="Right Brace 28"/>
              <p:cNvSpPr/>
              <p:nvPr/>
            </p:nvSpPr>
            <p:spPr>
              <a:xfrm>
                <a:off x="11021352" y="3706876"/>
                <a:ext cx="194209" cy="1800536"/>
              </a:xfrm>
              <a:prstGeom prst="rightBrace">
                <a:avLst>
                  <a:gd name="adj1" fmla="val 49999"/>
                  <a:gd name="adj2" fmla="val 84151"/>
                </a:avLst>
              </a:prstGeom>
              <a:ln w="158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1334560" y="5227940"/>
                <a:ext cx="263169" cy="501221"/>
              </a:xfrm>
              <a:custGeom>
                <a:avLst/>
                <a:gdLst>
                  <a:gd name="connsiteX0" fmla="*/ 0 w 252850"/>
                  <a:gd name="connsiteY0" fmla="*/ 0 h 517890"/>
                  <a:gd name="connsiteX1" fmla="*/ 250853 w 252850"/>
                  <a:gd name="connsiteY1" fmla="*/ 291313 h 517890"/>
                  <a:gd name="connsiteX2" fmla="*/ 97104 w 252850"/>
                  <a:gd name="connsiteY2" fmla="*/ 517890 h 517890"/>
                  <a:gd name="connsiteX0" fmla="*/ 0 w 252850"/>
                  <a:gd name="connsiteY0" fmla="*/ 0 h 517890"/>
                  <a:gd name="connsiteX1" fmla="*/ 250853 w 252850"/>
                  <a:gd name="connsiteY1" fmla="*/ 291313 h 517890"/>
                  <a:gd name="connsiteX2" fmla="*/ 97104 w 252850"/>
                  <a:gd name="connsiteY2" fmla="*/ 517890 h 517890"/>
                  <a:gd name="connsiteX0" fmla="*/ 0 w 250890"/>
                  <a:gd name="connsiteY0" fmla="*/ 0 h 517890"/>
                  <a:gd name="connsiteX1" fmla="*/ 250853 w 250890"/>
                  <a:gd name="connsiteY1" fmla="*/ 291313 h 517890"/>
                  <a:gd name="connsiteX2" fmla="*/ 97104 w 250890"/>
                  <a:gd name="connsiteY2" fmla="*/ 517890 h 517890"/>
                  <a:gd name="connsiteX0" fmla="*/ 0 w 255315"/>
                  <a:gd name="connsiteY0" fmla="*/ 0 h 501221"/>
                  <a:gd name="connsiteX1" fmla="*/ 253234 w 255315"/>
                  <a:gd name="connsiteY1" fmla="*/ 274644 h 501221"/>
                  <a:gd name="connsiteX2" fmla="*/ 99485 w 255315"/>
                  <a:gd name="connsiteY2" fmla="*/ 501221 h 501221"/>
                  <a:gd name="connsiteX0" fmla="*/ 0 w 255315"/>
                  <a:gd name="connsiteY0" fmla="*/ 0 h 501221"/>
                  <a:gd name="connsiteX1" fmla="*/ 253234 w 255315"/>
                  <a:gd name="connsiteY1" fmla="*/ 274644 h 501221"/>
                  <a:gd name="connsiteX2" fmla="*/ 99485 w 255315"/>
                  <a:gd name="connsiteY2" fmla="*/ 501221 h 501221"/>
                  <a:gd name="connsiteX0" fmla="*/ 0 w 250655"/>
                  <a:gd name="connsiteY0" fmla="*/ 0 h 501221"/>
                  <a:gd name="connsiteX1" fmla="*/ 248472 w 250655"/>
                  <a:gd name="connsiteY1" fmla="*/ 210351 h 501221"/>
                  <a:gd name="connsiteX2" fmla="*/ 99485 w 250655"/>
                  <a:gd name="connsiteY2" fmla="*/ 501221 h 501221"/>
                  <a:gd name="connsiteX0" fmla="*/ 0 w 264662"/>
                  <a:gd name="connsiteY0" fmla="*/ 0 h 501221"/>
                  <a:gd name="connsiteX1" fmla="*/ 262759 w 264662"/>
                  <a:gd name="connsiteY1" fmla="*/ 215113 h 501221"/>
                  <a:gd name="connsiteX2" fmla="*/ 99485 w 264662"/>
                  <a:gd name="connsiteY2" fmla="*/ 501221 h 501221"/>
                  <a:gd name="connsiteX0" fmla="*/ 0 w 262947"/>
                  <a:gd name="connsiteY0" fmla="*/ 0 h 501221"/>
                  <a:gd name="connsiteX1" fmla="*/ 262759 w 262947"/>
                  <a:gd name="connsiteY1" fmla="*/ 215113 h 501221"/>
                  <a:gd name="connsiteX2" fmla="*/ 99485 w 262947"/>
                  <a:gd name="connsiteY2" fmla="*/ 501221 h 501221"/>
                  <a:gd name="connsiteX0" fmla="*/ 0 w 263169"/>
                  <a:gd name="connsiteY0" fmla="*/ 0 h 501221"/>
                  <a:gd name="connsiteX1" fmla="*/ 262759 w 263169"/>
                  <a:gd name="connsiteY1" fmla="*/ 215113 h 501221"/>
                  <a:gd name="connsiteX2" fmla="*/ 99485 w 263169"/>
                  <a:gd name="connsiteY2" fmla="*/ 501221 h 501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169" h="501221">
                    <a:moveTo>
                      <a:pt x="0" y="0"/>
                    </a:moveTo>
                    <a:cubicBezTo>
                      <a:pt x="264972" y="19154"/>
                      <a:pt x="265228" y="153007"/>
                      <a:pt x="262759" y="215113"/>
                    </a:cubicBezTo>
                    <a:cubicBezTo>
                      <a:pt x="260290" y="277219"/>
                      <a:pt x="184451" y="431090"/>
                      <a:pt x="99485" y="501221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tailEnd type="triangle" w="sm" len="med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5456519" y="3060545"/>
                <a:ext cx="20091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Exponents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due to “read-once”</a:t>
                </a: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19" y="3060545"/>
                <a:ext cx="2009190" cy="646331"/>
              </a:xfrm>
              <a:prstGeom prst="rect">
                <a:avLst/>
              </a:prstGeom>
              <a:blipFill>
                <a:blip r:embed="rId26"/>
                <a:stretch>
                  <a:fillRect l="-2424" t="-4717" r="-151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617885" y="3060545"/>
                <a:ext cx="429074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Assume read </a:t>
                </a:r>
                <a:r>
                  <a:rPr lang="en-US" u="sng" dirty="0"/>
                  <a:t>exactly</a:t>
                </a:r>
                <a:r>
                  <a:rPr lang="en-US" dirty="0"/>
                  <a:t> once so that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appears in every row </a:t>
                </a: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885" y="3060545"/>
                <a:ext cx="4290740" cy="646331"/>
              </a:xfrm>
              <a:prstGeom prst="rect">
                <a:avLst/>
              </a:prstGeom>
              <a:blipFill>
                <a:blip r:embed="rId27"/>
                <a:stretch>
                  <a:fillRect l="-127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over exponent 3"/>
          <p:cNvSpPr/>
          <p:nvPr/>
        </p:nvSpPr>
        <p:spPr>
          <a:xfrm>
            <a:off x="8365428" y="3787161"/>
            <a:ext cx="157835" cy="20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8360336" y="3829006"/>
            <a:ext cx="120650" cy="118259"/>
            <a:chOff x="8360336" y="3829006"/>
            <a:chExt cx="120650" cy="118259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8360336" y="3829006"/>
              <a:ext cx="120650" cy="11825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8373598" y="3832225"/>
              <a:ext cx="94127" cy="115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Isosceles Triangle 8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74ACF-2635-9543-A0F4-BCA9D8AE3635}"/>
              </a:ext>
            </a:extLst>
          </p:cNvPr>
          <p:cNvSpPr txBox="1"/>
          <p:nvPr/>
        </p:nvSpPr>
        <p:spPr>
          <a:xfrm>
            <a:off x="6109855" y="6470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7503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7" grpId="0"/>
      <p:bldP spid="78" grpId="0"/>
      <p:bldP spid="79" grpId="0" animBg="1"/>
      <p:bldP spid="80" grpId="0"/>
      <p:bldP spid="81" grpId="0"/>
      <p:bldP spid="82" grpId="0"/>
      <p:bldP spid="83" grpId="0" animBg="1"/>
      <p:bldP spid="85" grpId="0" animBg="1"/>
      <p:bldP spid="89" grpId="0"/>
      <p:bldP spid="90" grpId="0"/>
      <p:bldP spid="2" grpId="0"/>
      <p:bldP spid="94" grpId="0"/>
      <p:bldP spid="95" grpId="0"/>
      <p:bldP spid="39" grpId="1" animBg="1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855" y="992194"/>
                <a:ext cx="9870715" cy="5194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ROBP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 [on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r>
                  <a:rPr lang="en-US" sz="2000" dirty="0"/>
                  <a:t>1.  Find a prime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2.  Pick a random </a:t>
                </a:r>
                <a:r>
                  <a:rPr lang="en-US" sz="2000" i="1" dirty="0"/>
                  <a:t>non-Boolean</a:t>
                </a:r>
                <a:r>
                  <a:rPr lang="en-US" sz="2000" dirty="0"/>
                  <a:t> input assignment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3. 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by using arithmetization.</a:t>
                </a:r>
              </a:p>
              <a:p>
                <a:r>
                  <a:rPr lang="en-US" sz="2000" dirty="0"/>
                  <a:t>4.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agree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If they disagree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Claim:  </a:t>
                </a:r>
                <a:r>
                  <a:rPr lang="en-US" sz="2000" dirty="0"/>
                  <a:t>(1)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  </m:t>
                    </m:r>
                  </m:oMath>
                </a14:m>
                <a:r>
                  <a:rPr lang="en-US" sz="2000" dirty="0"/>
                  <a:t>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(2)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≢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/>
                  <a:t> 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(1):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then they agree on all Boolean inputs.</a:t>
                </a:r>
              </a:p>
              <a:p>
                <a:r>
                  <a:rPr lang="en-US" sz="2000" dirty="0"/>
                  <a:t>Thus their functions have the same truth table.</a:t>
                </a:r>
              </a:p>
              <a:p>
                <a:r>
                  <a:rPr lang="en-US" sz="2000" dirty="0"/>
                  <a:t>Thus their associated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identical. </a:t>
                </a:r>
              </a:p>
              <a:p>
                <a:r>
                  <a:rPr lang="en-US" sz="2000" dirty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always</a:t>
                </a:r>
                <a:r>
                  <a:rPr lang="en-US" sz="2000" dirty="0"/>
                  <a:t> agree (even on non-Boolean inputs).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(2):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≢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From Schwartz-Zippel, Pr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(Note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.)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5" y="992194"/>
                <a:ext cx="9870715" cy="5194307"/>
              </a:xfrm>
              <a:prstGeom prst="rect">
                <a:avLst/>
              </a:prstGeom>
              <a:blipFill>
                <a:blip r:embed="rId2"/>
                <a:stretch>
                  <a:fillRect l="-679" t="-704" b="-7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ROBP</m:t>
                    </m:r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BPP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23396" y="4709704"/>
                <a:ext cx="4968604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each have the form:</a:t>
                </a:r>
              </a:p>
              <a:p>
                <a:r>
                  <a:rPr lang="en-US" dirty="0">
                    <a:solidFill>
                      <a:srgbClr val="FFFF00"/>
                    </a:solidFill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 ⋯ (1−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0" dirty="0">
                    <a:solidFill>
                      <a:srgbClr val="FFFF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⋯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solidFill>
                      <a:srgbClr val="FFFF00"/>
                    </a:solidFill>
                  </a:rPr>
                  <a:t> </a:t>
                </a:r>
              </a:p>
              <a:p>
                <a:r>
                  <a:rPr lang="en-US" b="0" dirty="0">
                    <a:solidFill>
                      <a:srgbClr val="FFFF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 ⋯    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FFFF00"/>
                    </a:solidFill>
                  </a:rPr>
                  <a:t> </a:t>
                </a:r>
              </a:p>
              <a:p>
                <a:r>
                  <a:rPr lang="en-US" b="0" dirty="0">
                    <a:solidFill>
                      <a:srgbClr val="FFFF00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⋮ </m:t>
                    </m:r>
                  </m:oMath>
                </a14:m>
                <a:r>
                  <a:rPr lang="en-US" b="0" dirty="0">
                    <a:solidFill>
                      <a:srgbClr val="FFFF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FF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 ⋯    (</m:t>
                    </m:r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396" y="4709704"/>
                <a:ext cx="4968604" cy="1754326"/>
              </a:xfrm>
              <a:prstGeom prst="rect">
                <a:avLst/>
              </a:prstGeom>
              <a:blipFill>
                <a:blip r:embed="rId4"/>
                <a:stretch>
                  <a:fillRect t="-2091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6513551" y="2410601"/>
            <a:ext cx="2962783" cy="1450809"/>
            <a:chOff x="8113751" y="1033921"/>
            <a:chExt cx="2962783" cy="1450809"/>
          </a:xfrm>
        </p:grpSpPr>
        <p:grpSp>
          <p:nvGrpSpPr>
            <p:cNvPr id="52" name="Group 51"/>
            <p:cNvGrpSpPr/>
            <p:nvPr/>
          </p:nvGrpSpPr>
          <p:grpSpPr>
            <a:xfrm>
              <a:off x="8113751" y="1033921"/>
              <a:ext cx="1304166" cy="1450809"/>
              <a:chOff x="8113751" y="1033921"/>
              <a:chExt cx="1304166" cy="145080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8679" y="1330468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8653771" y="1290702"/>
                    <a:ext cx="238834" cy="21544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3771" y="1290702"/>
                    <a:ext cx="238834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8442712" y="1601342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984477" y="1601342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442712" y="2215016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984477" y="2215016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8572433" y="1464911"/>
                <a:ext cx="155477" cy="15204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8847340" y="1732508"/>
                <a:ext cx="151633" cy="15568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846173" y="1465842"/>
                <a:ext cx="166017" cy="15551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9099903" y="1746970"/>
                <a:ext cx="72503" cy="12891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8580842" y="1321736"/>
                <a:ext cx="138658" cy="503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8584616" y="1734941"/>
                <a:ext cx="142309" cy="14717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8517701" y="1363111"/>
                <a:ext cx="23596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821544" y="1362112"/>
                <a:ext cx="23596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401681" y="2172044"/>
                <a:ext cx="202594" cy="199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939193" y="2170749"/>
                <a:ext cx="202594" cy="199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8198903" y="1143000"/>
                <a:ext cx="1219014" cy="1341730"/>
              </a:xfrm>
              <a:custGeom>
                <a:avLst/>
                <a:gdLst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8679 w 1713497"/>
                  <a:gd name="connsiteY0" fmla="*/ 1990138 h 2213405"/>
                  <a:gd name="connsiteX1" fmla="*/ 709716 w 1713497"/>
                  <a:gd name="connsiteY1" fmla="*/ 170863 h 2213405"/>
                  <a:gd name="connsiteX2" fmla="*/ 1038329 w 1713497"/>
                  <a:gd name="connsiteY2" fmla="*/ 213725 h 2213405"/>
                  <a:gd name="connsiteX3" fmla="*/ 1686029 w 1713497"/>
                  <a:gd name="connsiteY3" fmla="*/ 1985375 h 2213405"/>
                  <a:gd name="connsiteX4" fmla="*/ 28679 w 1713497"/>
                  <a:gd name="connsiteY4" fmla="*/ 1990138 h 2213405"/>
                  <a:gd name="connsiteX0" fmla="*/ 25238 w 1710056"/>
                  <a:gd name="connsiteY0" fmla="*/ 1967863 h 2191130"/>
                  <a:gd name="connsiteX1" fmla="*/ 706275 w 1710056"/>
                  <a:gd name="connsiteY1" fmla="*/ 148588 h 2191130"/>
                  <a:gd name="connsiteX2" fmla="*/ 1034888 w 1710056"/>
                  <a:gd name="connsiteY2" fmla="*/ 191450 h 2191130"/>
                  <a:gd name="connsiteX3" fmla="*/ 1682588 w 1710056"/>
                  <a:gd name="connsiteY3" fmla="*/ 1963100 h 2191130"/>
                  <a:gd name="connsiteX4" fmla="*/ 25238 w 1710056"/>
                  <a:gd name="connsiteY4" fmla="*/ 1967863 h 2191130"/>
                  <a:gd name="connsiteX0" fmla="*/ 25238 w 1710056"/>
                  <a:gd name="connsiteY0" fmla="*/ 1924643 h 2147910"/>
                  <a:gd name="connsiteX1" fmla="*/ 706275 w 1710056"/>
                  <a:gd name="connsiteY1" fmla="*/ 105368 h 2147910"/>
                  <a:gd name="connsiteX2" fmla="*/ 1034888 w 1710056"/>
                  <a:gd name="connsiteY2" fmla="*/ 148230 h 2147910"/>
                  <a:gd name="connsiteX3" fmla="*/ 1682588 w 1710056"/>
                  <a:gd name="connsiteY3" fmla="*/ 1919880 h 2147910"/>
                  <a:gd name="connsiteX4" fmla="*/ 25238 w 1710056"/>
                  <a:gd name="connsiteY4" fmla="*/ 1924643 h 2147910"/>
                  <a:gd name="connsiteX0" fmla="*/ 25238 w 1707561"/>
                  <a:gd name="connsiteY0" fmla="*/ 1924643 h 2147910"/>
                  <a:gd name="connsiteX1" fmla="*/ 706275 w 1707561"/>
                  <a:gd name="connsiteY1" fmla="*/ 105368 h 2147910"/>
                  <a:gd name="connsiteX2" fmla="*/ 1034888 w 1707561"/>
                  <a:gd name="connsiteY2" fmla="*/ 148230 h 2147910"/>
                  <a:gd name="connsiteX3" fmla="*/ 1682588 w 1707561"/>
                  <a:gd name="connsiteY3" fmla="*/ 1919880 h 2147910"/>
                  <a:gd name="connsiteX4" fmla="*/ 25238 w 1707561"/>
                  <a:gd name="connsiteY4" fmla="*/ 1924643 h 2147910"/>
                  <a:gd name="connsiteX0" fmla="*/ 25238 w 1714918"/>
                  <a:gd name="connsiteY0" fmla="*/ 1924643 h 2147910"/>
                  <a:gd name="connsiteX1" fmla="*/ 706275 w 1714918"/>
                  <a:gd name="connsiteY1" fmla="*/ 105368 h 2147910"/>
                  <a:gd name="connsiteX2" fmla="*/ 1034888 w 1714918"/>
                  <a:gd name="connsiteY2" fmla="*/ 148230 h 2147910"/>
                  <a:gd name="connsiteX3" fmla="*/ 1682588 w 1714918"/>
                  <a:gd name="connsiteY3" fmla="*/ 1919880 h 2147910"/>
                  <a:gd name="connsiteX4" fmla="*/ 25238 w 1714918"/>
                  <a:gd name="connsiteY4" fmla="*/ 1924643 h 2147910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556 w 1725262"/>
                  <a:gd name="connsiteY0" fmla="*/ 1968953 h 2192809"/>
                  <a:gd name="connsiteX1" fmla="*/ 706593 w 1725262"/>
                  <a:gd name="connsiteY1" fmla="*/ 149678 h 2192809"/>
                  <a:gd name="connsiteX2" fmla="*/ 1125693 w 1725262"/>
                  <a:gd name="connsiteY2" fmla="*/ 163965 h 2192809"/>
                  <a:gd name="connsiteX3" fmla="*/ 1682906 w 1725262"/>
                  <a:gd name="connsiteY3" fmla="*/ 1964190 h 2192809"/>
                  <a:gd name="connsiteX4" fmla="*/ 25556 w 1725262"/>
                  <a:gd name="connsiteY4" fmla="*/ 1968953 h 2192809"/>
                  <a:gd name="connsiteX0" fmla="*/ 25556 w 1714988"/>
                  <a:gd name="connsiteY0" fmla="*/ 1968953 h 2192809"/>
                  <a:gd name="connsiteX1" fmla="*/ 706593 w 1714988"/>
                  <a:gd name="connsiteY1" fmla="*/ 149678 h 2192809"/>
                  <a:gd name="connsiteX2" fmla="*/ 1125693 w 1714988"/>
                  <a:gd name="connsiteY2" fmla="*/ 163965 h 2192809"/>
                  <a:gd name="connsiteX3" fmla="*/ 1682906 w 1714988"/>
                  <a:gd name="connsiteY3" fmla="*/ 1964190 h 2192809"/>
                  <a:gd name="connsiteX4" fmla="*/ 25556 w 1714988"/>
                  <a:gd name="connsiteY4" fmla="*/ 1968953 h 2192809"/>
                  <a:gd name="connsiteX0" fmla="*/ 29782 w 1723081"/>
                  <a:gd name="connsiteY0" fmla="*/ 2033006 h 2256261"/>
                  <a:gd name="connsiteX1" fmla="*/ 658431 w 1723081"/>
                  <a:gd name="connsiteY1" fmla="*/ 223256 h 2256261"/>
                  <a:gd name="connsiteX2" fmla="*/ 1129919 w 1723081"/>
                  <a:gd name="connsiteY2" fmla="*/ 228018 h 2256261"/>
                  <a:gd name="connsiteX3" fmla="*/ 1687132 w 1723081"/>
                  <a:gd name="connsiteY3" fmla="*/ 2028243 h 2256261"/>
                  <a:gd name="connsiteX4" fmla="*/ 29782 w 1723081"/>
                  <a:gd name="connsiteY4" fmla="*/ 2033006 h 2256261"/>
                  <a:gd name="connsiteX0" fmla="*/ 34607 w 1728328"/>
                  <a:gd name="connsiteY0" fmla="*/ 2033006 h 2256261"/>
                  <a:gd name="connsiteX1" fmla="*/ 610869 w 1728328"/>
                  <a:gd name="connsiteY1" fmla="*/ 223256 h 2256261"/>
                  <a:gd name="connsiteX2" fmla="*/ 1134744 w 1728328"/>
                  <a:gd name="connsiteY2" fmla="*/ 228018 h 2256261"/>
                  <a:gd name="connsiteX3" fmla="*/ 1691957 w 1728328"/>
                  <a:gd name="connsiteY3" fmla="*/ 2028243 h 2256261"/>
                  <a:gd name="connsiteX4" fmla="*/ 34607 w 1728328"/>
                  <a:gd name="connsiteY4" fmla="*/ 2033006 h 2256261"/>
                  <a:gd name="connsiteX0" fmla="*/ 10018 w 1703739"/>
                  <a:gd name="connsiteY0" fmla="*/ 2033006 h 2204649"/>
                  <a:gd name="connsiteX1" fmla="*/ 586280 w 1703739"/>
                  <a:gd name="connsiteY1" fmla="*/ 223256 h 2204649"/>
                  <a:gd name="connsiteX2" fmla="*/ 1110155 w 1703739"/>
                  <a:gd name="connsiteY2" fmla="*/ 228018 h 2204649"/>
                  <a:gd name="connsiteX3" fmla="*/ 1667368 w 1703739"/>
                  <a:gd name="connsiteY3" fmla="*/ 2028243 h 2204649"/>
                  <a:gd name="connsiteX4" fmla="*/ 10018 w 1703739"/>
                  <a:gd name="connsiteY4" fmla="*/ 2033006 h 2204649"/>
                  <a:gd name="connsiteX0" fmla="*/ 10018 w 1677356"/>
                  <a:gd name="connsiteY0" fmla="*/ 2033006 h 2130406"/>
                  <a:gd name="connsiteX1" fmla="*/ 586280 w 1677356"/>
                  <a:gd name="connsiteY1" fmla="*/ 223256 h 2130406"/>
                  <a:gd name="connsiteX2" fmla="*/ 1110155 w 1677356"/>
                  <a:gd name="connsiteY2" fmla="*/ 228018 h 2130406"/>
                  <a:gd name="connsiteX3" fmla="*/ 1667368 w 1677356"/>
                  <a:gd name="connsiteY3" fmla="*/ 2028243 h 2130406"/>
                  <a:gd name="connsiteX4" fmla="*/ 10018 w 1677356"/>
                  <a:gd name="connsiteY4" fmla="*/ 2033006 h 2130406"/>
                  <a:gd name="connsiteX0" fmla="*/ 10189 w 1677527"/>
                  <a:gd name="connsiteY0" fmla="*/ 1993782 h 2091182"/>
                  <a:gd name="connsiteX1" fmla="*/ 586451 w 1677527"/>
                  <a:gd name="connsiteY1" fmla="*/ 184032 h 2091182"/>
                  <a:gd name="connsiteX2" fmla="*/ 1110326 w 1677527"/>
                  <a:gd name="connsiteY2" fmla="*/ 188794 h 2091182"/>
                  <a:gd name="connsiteX3" fmla="*/ 1667539 w 1677527"/>
                  <a:gd name="connsiteY3" fmla="*/ 1989019 h 2091182"/>
                  <a:gd name="connsiteX4" fmla="*/ 10189 w 1677527"/>
                  <a:gd name="connsiteY4" fmla="*/ 1993782 h 2091182"/>
                  <a:gd name="connsiteX0" fmla="*/ 10189 w 1677984"/>
                  <a:gd name="connsiteY0" fmla="*/ 1954412 h 2051812"/>
                  <a:gd name="connsiteX1" fmla="*/ 586451 w 1677984"/>
                  <a:gd name="connsiteY1" fmla="*/ 144662 h 2051812"/>
                  <a:gd name="connsiteX2" fmla="*/ 1110326 w 1677984"/>
                  <a:gd name="connsiteY2" fmla="*/ 149424 h 2051812"/>
                  <a:gd name="connsiteX3" fmla="*/ 1667539 w 1677984"/>
                  <a:gd name="connsiteY3" fmla="*/ 1949649 h 2051812"/>
                  <a:gd name="connsiteX4" fmla="*/ 10189 w 1677984"/>
                  <a:gd name="connsiteY4" fmla="*/ 1954412 h 2051812"/>
                  <a:gd name="connsiteX0" fmla="*/ 42899 w 1710461"/>
                  <a:gd name="connsiteY0" fmla="*/ 1986842 h 2145893"/>
                  <a:gd name="connsiteX1" fmla="*/ 547723 w 1710461"/>
                  <a:gd name="connsiteY1" fmla="*/ 191380 h 2145893"/>
                  <a:gd name="connsiteX2" fmla="*/ 1143036 w 1710461"/>
                  <a:gd name="connsiteY2" fmla="*/ 181854 h 2145893"/>
                  <a:gd name="connsiteX3" fmla="*/ 1700249 w 1710461"/>
                  <a:gd name="connsiteY3" fmla="*/ 1982079 h 2145893"/>
                  <a:gd name="connsiteX4" fmla="*/ 42899 w 1710461"/>
                  <a:gd name="connsiteY4" fmla="*/ 1986842 h 2145893"/>
                  <a:gd name="connsiteX0" fmla="*/ 42899 w 1743675"/>
                  <a:gd name="connsiteY0" fmla="*/ 2027735 h 2250387"/>
                  <a:gd name="connsiteX1" fmla="*/ 547723 w 1743675"/>
                  <a:gd name="connsiteY1" fmla="*/ 232273 h 2250387"/>
                  <a:gd name="connsiteX2" fmla="*/ 1200186 w 1743675"/>
                  <a:gd name="connsiteY2" fmla="*/ 217984 h 2250387"/>
                  <a:gd name="connsiteX3" fmla="*/ 1700249 w 1743675"/>
                  <a:gd name="connsiteY3" fmla="*/ 2022972 h 2250387"/>
                  <a:gd name="connsiteX4" fmla="*/ 42899 w 1743675"/>
                  <a:gd name="connsiteY4" fmla="*/ 2027735 h 2250387"/>
                  <a:gd name="connsiteX0" fmla="*/ 51675 w 1611815"/>
                  <a:gd name="connsiteY0" fmla="*/ 2042897 h 2259457"/>
                  <a:gd name="connsiteX1" fmla="*/ 423149 w 1611815"/>
                  <a:gd name="connsiteY1" fmla="*/ 233147 h 2259457"/>
                  <a:gd name="connsiteX2" fmla="*/ 1075612 w 1611815"/>
                  <a:gd name="connsiteY2" fmla="*/ 218858 h 2259457"/>
                  <a:gd name="connsiteX3" fmla="*/ 1575675 w 1611815"/>
                  <a:gd name="connsiteY3" fmla="*/ 2023846 h 2259457"/>
                  <a:gd name="connsiteX4" fmla="*/ 51675 w 1611815"/>
                  <a:gd name="connsiteY4" fmla="*/ 2042897 h 2259457"/>
                  <a:gd name="connsiteX0" fmla="*/ 45236 w 1506605"/>
                  <a:gd name="connsiteY0" fmla="*/ 2041989 h 2250885"/>
                  <a:gd name="connsiteX1" fmla="*/ 416710 w 1506605"/>
                  <a:gd name="connsiteY1" fmla="*/ 232239 h 2250885"/>
                  <a:gd name="connsiteX2" fmla="*/ 1069173 w 1506605"/>
                  <a:gd name="connsiteY2" fmla="*/ 217950 h 2250885"/>
                  <a:gd name="connsiteX3" fmla="*/ 1464461 w 1506605"/>
                  <a:gd name="connsiteY3" fmla="*/ 2008650 h 2250885"/>
                  <a:gd name="connsiteX4" fmla="*/ 45236 w 1506605"/>
                  <a:gd name="connsiteY4" fmla="*/ 2041989 h 225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6605" h="2250885">
                    <a:moveTo>
                      <a:pt x="45236" y="2041989"/>
                    </a:moveTo>
                    <a:cubicBezTo>
                      <a:pt x="-129389" y="1745921"/>
                      <a:pt x="246054" y="536245"/>
                      <a:pt x="416710" y="232239"/>
                    </a:cubicBezTo>
                    <a:cubicBezTo>
                      <a:pt x="587366" y="-71767"/>
                      <a:pt x="894548" y="-78118"/>
                      <a:pt x="1069173" y="217950"/>
                    </a:cubicBezTo>
                    <a:cubicBezTo>
                      <a:pt x="1243798" y="514018"/>
                      <a:pt x="1635117" y="1704644"/>
                      <a:pt x="1464461" y="2008650"/>
                    </a:cubicBezTo>
                    <a:cubicBezTo>
                      <a:pt x="1293805" y="2312656"/>
                      <a:pt x="219861" y="2338057"/>
                      <a:pt x="45236" y="204198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ysDash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8113751" y="1033921"/>
                    <a:ext cx="44711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3751" y="1033921"/>
                    <a:ext cx="447110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/>
            <p:cNvGrpSpPr/>
            <p:nvPr/>
          </p:nvGrpSpPr>
          <p:grpSpPr>
            <a:xfrm>
              <a:off x="9730656" y="1033921"/>
              <a:ext cx="1345878" cy="1450809"/>
              <a:chOff x="9730656" y="1033921"/>
              <a:chExt cx="1345878" cy="1450809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0437795" y="1311426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0372098" y="1270038"/>
                    <a:ext cx="308098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2098" y="1270038"/>
                    <a:ext cx="308098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Oval 29"/>
              <p:cNvSpPr/>
              <p:nvPr/>
            </p:nvSpPr>
            <p:spPr>
              <a:xfrm>
                <a:off x="10437795" y="1842718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171829" y="1582300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0713594" y="1582300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0171829" y="2214966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0713594" y="2214966"/>
                <a:ext cx="157310" cy="1573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10301549" y="1445869"/>
                <a:ext cx="155477" cy="15204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10576456" y="1713466"/>
                <a:ext cx="151633" cy="15568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10143546" y="1731048"/>
                <a:ext cx="71208" cy="15054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10377766" y="1985921"/>
                <a:ext cx="87601" cy="9923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0575289" y="1446800"/>
                <a:ext cx="166017" cy="15551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10572807" y="1987137"/>
                <a:ext cx="67790" cy="8102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10309959" y="1302694"/>
                <a:ext cx="138658" cy="503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10313732" y="1715899"/>
                <a:ext cx="142309" cy="14717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10265233" y="1355450"/>
                <a:ext cx="23596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544725" y="1346839"/>
                <a:ext cx="23596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1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126545" y="2178394"/>
                <a:ext cx="202594" cy="199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668310" y="2170749"/>
                <a:ext cx="202594" cy="199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9857520" y="1143000"/>
                <a:ext cx="1219014" cy="1341730"/>
              </a:xfrm>
              <a:custGeom>
                <a:avLst/>
                <a:gdLst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8679 w 1713497"/>
                  <a:gd name="connsiteY0" fmla="*/ 1990138 h 2213405"/>
                  <a:gd name="connsiteX1" fmla="*/ 709716 w 1713497"/>
                  <a:gd name="connsiteY1" fmla="*/ 170863 h 2213405"/>
                  <a:gd name="connsiteX2" fmla="*/ 1038329 w 1713497"/>
                  <a:gd name="connsiteY2" fmla="*/ 213725 h 2213405"/>
                  <a:gd name="connsiteX3" fmla="*/ 1686029 w 1713497"/>
                  <a:gd name="connsiteY3" fmla="*/ 1985375 h 2213405"/>
                  <a:gd name="connsiteX4" fmla="*/ 28679 w 1713497"/>
                  <a:gd name="connsiteY4" fmla="*/ 1990138 h 2213405"/>
                  <a:gd name="connsiteX0" fmla="*/ 25238 w 1710056"/>
                  <a:gd name="connsiteY0" fmla="*/ 1967863 h 2191130"/>
                  <a:gd name="connsiteX1" fmla="*/ 706275 w 1710056"/>
                  <a:gd name="connsiteY1" fmla="*/ 148588 h 2191130"/>
                  <a:gd name="connsiteX2" fmla="*/ 1034888 w 1710056"/>
                  <a:gd name="connsiteY2" fmla="*/ 191450 h 2191130"/>
                  <a:gd name="connsiteX3" fmla="*/ 1682588 w 1710056"/>
                  <a:gd name="connsiteY3" fmla="*/ 1963100 h 2191130"/>
                  <a:gd name="connsiteX4" fmla="*/ 25238 w 1710056"/>
                  <a:gd name="connsiteY4" fmla="*/ 1967863 h 2191130"/>
                  <a:gd name="connsiteX0" fmla="*/ 25238 w 1710056"/>
                  <a:gd name="connsiteY0" fmla="*/ 1924643 h 2147910"/>
                  <a:gd name="connsiteX1" fmla="*/ 706275 w 1710056"/>
                  <a:gd name="connsiteY1" fmla="*/ 105368 h 2147910"/>
                  <a:gd name="connsiteX2" fmla="*/ 1034888 w 1710056"/>
                  <a:gd name="connsiteY2" fmla="*/ 148230 h 2147910"/>
                  <a:gd name="connsiteX3" fmla="*/ 1682588 w 1710056"/>
                  <a:gd name="connsiteY3" fmla="*/ 1919880 h 2147910"/>
                  <a:gd name="connsiteX4" fmla="*/ 25238 w 1710056"/>
                  <a:gd name="connsiteY4" fmla="*/ 1924643 h 2147910"/>
                  <a:gd name="connsiteX0" fmla="*/ 25238 w 1707561"/>
                  <a:gd name="connsiteY0" fmla="*/ 1924643 h 2147910"/>
                  <a:gd name="connsiteX1" fmla="*/ 706275 w 1707561"/>
                  <a:gd name="connsiteY1" fmla="*/ 105368 h 2147910"/>
                  <a:gd name="connsiteX2" fmla="*/ 1034888 w 1707561"/>
                  <a:gd name="connsiteY2" fmla="*/ 148230 h 2147910"/>
                  <a:gd name="connsiteX3" fmla="*/ 1682588 w 1707561"/>
                  <a:gd name="connsiteY3" fmla="*/ 1919880 h 2147910"/>
                  <a:gd name="connsiteX4" fmla="*/ 25238 w 1707561"/>
                  <a:gd name="connsiteY4" fmla="*/ 1924643 h 2147910"/>
                  <a:gd name="connsiteX0" fmla="*/ 25238 w 1714918"/>
                  <a:gd name="connsiteY0" fmla="*/ 1924643 h 2147910"/>
                  <a:gd name="connsiteX1" fmla="*/ 706275 w 1714918"/>
                  <a:gd name="connsiteY1" fmla="*/ 105368 h 2147910"/>
                  <a:gd name="connsiteX2" fmla="*/ 1034888 w 1714918"/>
                  <a:gd name="connsiteY2" fmla="*/ 148230 h 2147910"/>
                  <a:gd name="connsiteX3" fmla="*/ 1682588 w 1714918"/>
                  <a:gd name="connsiteY3" fmla="*/ 1919880 h 2147910"/>
                  <a:gd name="connsiteX4" fmla="*/ 25238 w 1714918"/>
                  <a:gd name="connsiteY4" fmla="*/ 1924643 h 2147910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556 w 1725262"/>
                  <a:gd name="connsiteY0" fmla="*/ 1968953 h 2192809"/>
                  <a:gd name="connsiteX1" fmla="*/ 706593 w 1725262"/>
                  <a:gd name="connsiteY1" fmla="*/ 149678 h 2192809"/>
                  <a:gd name="connsiteX2" fmla="*/ 1125693 w 1725262"/>
                  <a:gd name="connsiteY2" fmla="*/ 163965 h 2192809"/>
                  <a:gd name="connsiteX3" fmla="*/ 1682906 w 1725262"/>
                  <a:gd name="connsiteY3" fmla="*/ 1964190 h 2192809"/>
                  <a:gd name="connsiteX4" fmla="*/ 25556 w 1725262"/>
                  <a:gd name="connsiteY4" fmla="*/ 1968953 h 2192809"/>
                  <a:gd name="connsiteX0" fmla="*/ 25556 w 1714988"/>
                  <a:gd name="connsiteY0" fmla="*/ 1968953 h 2192809"/>
                  <a:gd name="connsiteX1" fmla="*/ 706593 w 1714988"/>
                  <a:gd name="connsiteY1" fmla="*/ 149678 h 2192809"/>
                  <a:gd name="connsiteX2" fmla="*/ 1125693 w 1714988"/>
                  <a:gd name="connsiteY2" fmla="*/ 163965 h 2192809"/>
                  <a:gd name="connsiteX3" fmla="*/ 1682906 w 1714988"/>
                  <a:gd name="connsiteY3" fmla="*/ 1964190 h 2192809"/>
                  <a:gd name="connsiteX4" fmla="*/ 25556 w 1714988"/>
                  <a:gd name="connsiteY4" fmla="*/ 1968953 h 2192809"/>
                  <a:gd name="connsiteX0" fmla="*/ 29782 w 1723081"/>
                  <a:gd name="connsiteY0" fmla="*/ 2033006 h 2256261"/>
                  <a:gd name="connsiteX1" fmla="*/ 658431 w 1723081"/>
                  <a:gd name="connsiteY1" fmla="*/ 223256 h 2256261"/>
                  <a:gd name="connsiteX2" fmla="*/ 1129919 w 1723081"/>
                  <a:gd name="connsiteY2" fmla="*/ 228018 h 2256261"/>
                  <a:gd name="connsiteX3" fmla="*/ 1687132 w 1723081"/>
                  <a:gd name="connsiteY3" fmla="*/ 2028243 h 2256261"/>
                  <a:gd name="connsiteX4" fmla="*/ 29782 w 1723081"/>
                  <a:gd name="connsiteY4" fmla="*/ 2033006 h 2256261"/>
                  <a:gd name="connsiteX0" fmla="*/ 34607 w 1728328"/>
                  <a:gd name="connsiteY0" fmla="*/ 2033006 h 2256261"/>
                  <a:gd name="connsiteX1" fmla="*/ 610869 w 1728328"/>
                  <a:gd name="connsiteY1" fmla="*/ 223256 h 2256261"/>
                  <a:gd name="connsiteX2" fmla="*/ 1134744 w 1728328"/>
                  <a:gd name="connsiteY2" fmla="*/ 228018 h 2256261"/>
                  <a:gd name="connsiteX3" fmla="*/ 1691957 w 1728328"/>
                  <a:gd name="connsiteY3" fmla="*/ 2028243 h 2256261"/>
                  <a:gd name="connsiteX4" fmla="*/ 34607 w 1728328"/>
                  <a:gd name="connsiteY4" fmla="*/ 2033006 h 2256261"/>
                  <a:gd name="connsiteX0" fmla="*/ 10018 w 1703739"/>
                  <a:gd name="connsiteY0" fmla="*/ 2033006 h 2204649"/>
                  <a:gd name="connsiteX1" fmla="*/ 586280 w 1703739"/>
                  <a:gd name="connsiteY1" fmla="*/ 223256 h 2204649"/>
                  <a:gd name="connsiteX2" fmla="*/ 1110155 w 1703739"/>
                  <a:gd name="connsiteY2" fmla="*/ 228018 h 2204649"/>
                  <a:gd name="connsiteX3" fmla="*/ 1667368 w 1703739"/>
                  <a:gd name="connsiteY3" fmla="*/ 2028243 h 2204649"/>
                  <a:gd name="connsiteX4" fmla="*/ 10018 w 1703739"/>
                  <a:gd name="connsiteY4" fmla="*/ 2033006 h 2204649"/>
                  <a:gd name="connsiteX0" fmla="*/ 10018 w 1677356"/>
                  <a:gd name="connsiteY0" fmla="*/ 2033006 h 2130406"/>
                  <a:gd name="connsiteX1" fmla="*/ 586280 w 1677356"/>
                  <a:gd name="connsiteY1" fmla="*/ 223256 h 2130406"/>
                  <a:gd name="connsiteX2" fmla="*/ 1110155 w 1677356"/>
                  <a:gd name="connsiteY2" fmla="*/ 228018 h 2130406"/>
                  <a:gd name="connsiteX3" fmla="*/ 1667368 w 1677356"/>
                  <a:gd name="connsiteY3" fmla="*/ 2028243 h 2130406"/>
                  <a:gd name="connsiteX4" fmla="*/ 10018 w 1677356"/>
                  <a:gd name="connsiteY4" fmla="*/ 2033006 h 2130406"/>
                  <a:gd name="connsiteX0" fmla="*/ 10189 w 1677527"/>
                  <a:gd name="connsiteY0" fmla="*/ 1993782 h 2091182"/>
                  <a:gd name="connsiteX1" fmla="*/ 586451 w 1677527"/>
                  <a:gd name="connsiteY1" fmla="*/ 184032 h 2091182"/>
                  <a:gd name="connsiteX2" fmla="*/ 1110326 w 1677527"/>
                  <a:gd name="connsiteY2" fmla="*/ 188794 h 2091182"/>
                  <a:gd name="connsiteX3" fmla="*/ 1667539 w 1677527"/>
                  <a:gd name="connsiteY3" fmla="*/ 1989019 h 2091182"/>
                  <a:gd name="connsiteX4" fmla="*/ 10189 w 1677527"/>
                  <a:gd name="connsiteY4" fmla="*/ 1993782 h 2091182"/>
                  <a:gd name="connsiteX0" fmla="*/ 10189 w 1677984"/>
                  <a:gd name="connsiteY0" fmla="*/ 1954412 h 2051812"/>
                  <a:gd name="connsiteX1" fmla="*/ 586451 w 1677984"/>
                  <a:gd name="connsiteY1" fmla="*/ 144662 h 2051812"/>
                  <a:gd name="connsiteX2" fmla="*/ 1110326 w 1677984"/>
                  <a:gd name="connsiteY2" fmla="*/ 149424 h 2051812"/>
                  <a:gd name="connsiteX3" fmla="*/ 1667539 w 1677984"/>
                  <a:gd name="connsiteY3" fmla="*/ 1949649 h 2051812"/>
                  <a:gd name="connsiteX4" fmla="*/ 10189 w 1677984"/>
                  <a:gd name="connsiteY4" fmla="*/ 1954412 h 2051812"/>
                  <a:gd name="connsiteX0" fmla="*/ 42899 w 1710461"/>
                  <a:gd name="connsiteY0" fmla="*/ 1986842 h 2145893"/>
                  <a:gd name="connsiteX1" fmla="*/ 547723 w 1710461"/>
                  <a:gd name="connsiteY1" fmla="*/ 191380 h 2145893"/>
                  <a:gd name="connsiteX2" fmla="*/ 1143036 w 1710461"/>
                  <a:gd name="connsiteY2" fmla="*/ 181854 h 2145893"/>
                  <a:gd name="connsiteX3" fmla="*/ 1700249 w 1710461"/>
                  <a:gd name="connsiteY3" fmla="*/ 1982079 h 2145893"/>
                  <a:gd name="connsiteX4" fmla="*/ 42899 w 1710461"/>
                  <a:gd name="connsiteY4" fmla="*/ 1986842 h 2145893"/>
                  <a:gd name="connsiteX0" fmla="*/ 42899 w 1743675"/>
                  <a:gd name="connsiteY0" fmla="*/ 2027735 h 2250387"/>
                  <a:gd name="connsiteX1" fmla="*/ 547723 w 1743675"/>
                  <a:gd name="connsiteY1" fmla="*/ 232273 h 2250387"/>
                  <a:gd name="connsiteX2" fmla="*/ 1200186 w 1743675"/>
                  <a:gd name="connsiteY2" fmla="*/ 217984 h 2250387"/>
                  <a:gd name="connsiteX3" fmla="*/ 1700249 w 1743675"/>
                  <a:gd name="connsiteY3" fmla="*/ 2022972 h 2250387"/>
                  <a:gd name="connsiteX4" fmla="*/ 42899 w 1743675"/>
                  <a:gd name="connsiteY4" fmla="*/ 2027735 h 2250387"/>
                  <a:gd name="connsiteX0" fmla="*/ 51675 w 1611815"/>
                  <a:gd name="connsiteY0" fmla="*/ 2042897 h 2259457"/>
                  <a:gd name="connsiteX1" fmla="*/ 423149 w 1611815"/>
                  <a:gd name="connsiteY1" fmla="*/ 233147 h 2259457"/>
                  <a:gd name="connsiteX2" fmla="*/ 1075612 w 1611815"/>
                  <a:gd name="connsiteY2" fmla="*/ 218858 h 2259457"/>
                  <a:gd name="connsiteX3" fmla="*/ 1575675 w 1611815"/>
                  <a:gd name="connsiteY3" fmla="*/ 2023846 h 2259457"/>
                  <a:gd name="connsiteX4" fmla="*/ 51675 w 1611815"/>
                  <a:gd name="connsiteY4" fmla="*/ 2042897 h 2259457"/>
                  <a:gd name="connsiteX0" fmla="*/ 45236 w 1506605"/>
                  <a:gd name="connsiteY0" fmla="*/ 2041989 h 2250885"/>
                  <a:gd name="connsiteX1" fmla="*/ 416710 w 1506605"/>
                  <a:gd name="connsiteY1" fmla="*/ 232239 h 2250885"/>
                  <a:gd name="connsiteX2" fmla="*/ 1069173 w 1506605"/>
                  <a:gd name="connsiteY2" fmla="*/ 217950 h 2250885"/>
                  <a:gd name="connsiteX3" fmla="*/ 1464461 w 1506605"/>
                  <a:gd name="connsiteY3" fmla="*/ 2008650 h 2250885"/>
                  <a:gd name="connsiteX4" fmla="*/ 45236 w 1506605"/>
                  <a:gd name="connsiteY4" fmla="*/ 2041989 h 225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6605" h="2250885">
                    <a:moveTo>
                      <a:pt x="45236" y="2041989"/>
                    </a:moveTo>
                    <a:cubicBezTo>
                      <a:pt x="-129389" y="1745921"/>
                      <a:pt x="246054" y="536245"/>
                      <a:pt x="416710" y="232239"/>
                    </a:cubicBezTo>
                    <a:cubicBezTo>
                      <a:pt x="587366" y="-71767"/>
                      <a:pt x="894548" y="-78118"/>
                      <a:pt x="1069173" y="217950"/>
                    </a:cubicBezTo>
                    <a:cubicBezTo>
                      <a:pt x="1243798" y="514018"/>
                      <a:pt x="1635117" y="1704644"/>
                      <a:pt x="1464461" y="2008650"/>
                    </a:cubicBezTo>
                    <a:cubicBezTo>
                      <a:pt x="1293805" y="2312656"/>
                      <a:pt x="219861" y="2338057"/>
                      <a:pt x="45236" y="204198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ysDash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9730656" y="1033921"/>
                    <a:ext cx="45185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0656" y="1033921"/>
                    <a:ext cx="451854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Group 60"/>
          <p:cNvGrpSpPr/>
          <p:nvPr/>
        </p:nvGrpSpPr>
        <p:grpSpPr>
          <a:xfrm>
            <a:off x="6979779" y="3910738"/>
            <a:ext cx="2176241" cy="611278"/>
            <a:chOff x="6979779" y="3910738"/>
            <a:chExt cx="2176241" cy="611278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7213730" y="3965575"/>
              <a:ext cx="0" cy="228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8899785" y="3994150"/>
              <a:ext cx="0" cy="228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7450052" y="3910738"/>
              <a:ext cx="12570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arithmetize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6979779" y="4142899"/>
                  <a:ext cx="4605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9779" y="4142899"/>
                  <a:ext cx="46051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8690187" y="4152684"/>
                  <a:ext cx="4658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0187" y="4152684"/>
                  <a:ext cx="46583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10709476" y="6451917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24.2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426913" y="2473657"/>
                <a:ext cx="5687582" cy="22313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24.2</a:t>
                </a:r>
              </a:p>
              <a:p>
                <a:r>
                  <a:rPr lang="en-US" sz="2000" dirty="0"/>
                  <a:t>If the BPs were not read-once, the polynomials might have exponents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/>
                  <a:t>.  Where would the proof fail? </a:t>
                </a:r>
              </a:p>
              <a:p>
                <a:pPr marL="341313" indent="-341313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implies they agree on all Boolean inputs</a:t>
                </a:r>
              </a:p>
              <a:p>
                <a:pPr marL="341313" indent="-341313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 Agreeing on all Boolean inputs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1313" indent="-341313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always agree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13" y="2473657"/>
                <a:ext cx="5687582" cy="2231380"/>
              </a:xfrm>
              <a:prstGeom prst="rect">
                <a:avLst/>
              </a:prstGeom>
              <a:blipFill>
                <a:blip r:embed="rId11"/>
                <a:stretch>
                  <a:fillRect l="-1278" t="-1344" r="-1491" b="-3226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7D9B01-C97E-DD42-B755-05E01133B9D9}"/>
              </a:ext>
            </a:extLst>
          </p:cNvPr>
          <p:cNvSpPr txBox="1"/>
          <p:nvPr/>
        </p:nvSpPr>
        <p:spPr>
          <a:xfrm>
            <a:off x="5708073" y="6206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702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5" grpId="0" animBg="1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4C1FC0-635D-4BD0-A80B-243EA05E9F67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0125F4D1-AD72-47D9-B88F-3910DA798A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AB0C31-5037-4D99-AEBE-32BF5A7A10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104524</TotalTime>
  <Words>1988</Words>
  <Application>Microsoft Macintosh PowerPoint</Application>
  <PresentationFormat>Widescreen</PresentationFormat>
  <Paragraphs>366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24: Probabilistic Computation (cont.) </dc:title>
  <dc:subject/>
  <dc:creator>Michael Sipser</dc:creator>
  <cp:keywords/>
  <dc:description/>
  <cp:lastModifiedBy>Microsoft Office User</cp:lastModifiedBy>
  <cp:revision>2319</cp:revision>
  <dcterms:created xsi:type="dcterms:W3CDTF">2020-08-09T18:24:17Z</dcterms:created>
  <dcterms:modified xsi:type="dcterms:W3CDTF">2021-02-15T23:11:09Z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