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9" r:id="rId5"/>
    <p:sldId id="481" r:id="rId6"/>
    <p:sldId id="502" r:id="rId7"/>
    <p:sldId id="493" r:id="rId8"/>
    <p:sldId id="503" r:id="rId9"/>
    <p:sldId id="501" r:id="rId10"/>
    <p:sldId id="495" r:id="rId11"/>
    <p:sldId id="496" r:id="rId12"/>
    <p:sldId id="498" r:id="rId13"/>
    <p:sldId id="499" r:id="rId14"/>
    <p:sldId id="500" r:id="rId15"/>
    <p:sldId id="479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49A"/>
    <a:srgbClr val="FF9A8F"/>
    <a:srgbClr val="4C0000"/>
    <a:srgbClr val="760000"/>
    <a:srgbClr val="3F601A"/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07" autoAdjust="0"/>
    <p:restoredTop sz="94894" autoAdjust="0"/>
  </p:normalViewPr>
  <p:slideViewPr>
    <p:cSldViewPr snapToGrid="0">
      <p:cViewPr varScale="1">
        <p:scale>
          <a:sx n="90" d="100"/>
          <a:sy n="90" d="100"/>
        </p:scale>
        <p:origin x="208" y="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9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0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42E060B-BCD6-E341-9A24-0439D348AEE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9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0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0.png"/><Relationship Id="rId21" Type="http://schemas.openxmlformats.org/officeDocument/2006/relationships/image" Target="../media/image65.png"/><Relationship Id="rId7" Type="http://schemas.openxmlformats.org/officeDocument/2006/relationships/image" Target="../media/image510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0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0.png"/><Relationship Id="rId19" Type="http://schemas.openxmlformats.org/officeDocument/2006/relationships/image" Target="../media/image63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e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hyperlink" Target="https://ocw.mit.edu/fairuse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852" y="1227612"/>
                <a:ext cx="558272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800" baseline="0" dirty="0">
                    <a:solidFill>
                      <a:schemeClr val="tx1"/>
                    </a:solidFill>
                  </a:rPr>
                </a:br>
                <a:r>
                  <a:rPr lang="en-US" sz="2400" dirty="0"/>
                  <a:t>- Schwartz-Zippel Theorem</a:t>
                </a:r>
              </a:p>
              <a:p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BPP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 §10.4)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Interactive Proof Systems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The class IP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Graph isomorphism problem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</a:t>
                </a:r>
                <a:r>
                  <a:rPr lang="en-US" sz="24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coNP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  (part 1)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2" y="1227612"/>
                <a:ext cx="5582724" cy="3323987"/>
              </a:xfrm>
              <a:prstGeom prst="rect">
                <a:avLst/>
              </a:prstGeom>
              <a:blipFill>
                <a:blip r:embed="rId2"/>
                <a:stretch>
                  <a:fillRect l="-2295" t="-1648" b="-3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56B2D4-4C27-4743-8E95-6FA302E6134B}"/>
              </a:ext>
            </a:extLst>
          </p:cNvPr>
          <p:cNvSpPr txBox="1"/>
          <p:nvPr/>
        </p:nvSpPr>
        <p:spPr>
          <a:xfrm>
            <a:off x="5606322" y="63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    – 1</a:t>
                </a:r>
                <a:r>
                  <a:rPr lang="en-US" sz="4000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</a:t>
                </a:r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attempt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9205" y="1189558"/>
                <a:ext cx="9782827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IP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/>
                  <a:t>Proof:   </a:t>
                </a:r>
                <a:r>
                  <a:rPr lang="en-US" sz="2000" dirty="0"/>
                  <a:t>Protocol for V and (the honest) P on input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0)    P sends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;  V checks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1)    P sends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;   V checks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2)    P sends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;   V checks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)   P sends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⋯0</m:t>
                        </m:r>
                      </m:e>
                    </m:d>
                  </m:oMath>
                </a14:m>
                <a:r>
                  <a:rPr lang="en-US" sz="2000" dirty="0"/>
                  <a:t>, …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;  V checks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0⋯0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0⋯0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0⋯0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                                           V checks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)  V checks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0⋯0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0⋯0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2000" dirty="0"/>
                  <a:t>          </a:t>
                </a:r>
              </a:p>
              <a:p>
                <a:r>
                  <a:rPr lang="en-US" sz="200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V </a:t>
                </a:r>
                <a:r>
                  <a:rPr lang="en-US" sz="2000" i="1" dirty="0"/>
                  <a:t>accepts</a:t>
                </a:r>
                <a:r>
                  <a:rPr lang="en-US" sz="2000" dirty="0"/>
                  <a:t> if all checks are correct.  Otherwise V </a:t>
                </a:r>
                <a:r>
                  <a:rPr lang="en-US" sz="2000" i="1" dirty="0"/>
                  <a:t>rejects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05" y="1189558"/>
                <a:ext cx="9782827" cy="4462760"/>
              </a:xfrm>
              <a:prstGeom prst="rect">
                <a:avLst/>
              </a:prstGeom>
              <a:blipFill>
                <a:blip r:embed="rId3"/>
                <a:stretch>
                  <a:fillRect l="-935" t="-1093" b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0628415" y="2691298"/>
            <a:ext cx="542264" cy="967190"/>
            <a:chOff x="10628415" y="2691298"/>
            <a:chExt cx="542264" cy="967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10628415" y="3289156"/>
                  <a:ext cx="542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8415" y="3289156"/>
                  <a:ext cx="5422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0714079" y="2691298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4079" y="2691298"/>
                  <a:ext cx="3709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 rot="16200000">
              <a:off x="10724140" y="2950326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037452" y="3543156"/>
            <a:ext cx="1796507" cy="774456"/>
            <a:chOff x="10037452" y="3543156"/>
            <a:chExt cx="1796507" cy="77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0971864" y="3948280"/>
                  <a:ext cx="862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1864" y="3948280"/>
                  <a:ext cx="8620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037452" y="3948280"/>
                  <a:ext cx="8620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452" y="3948280"/>
                  <a:ext cx="8620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/>
            <p:cNvSpPr/>
            <p:nvPr/>
          </p:nvSpPr>
          <p:spPr>
            <a:xfrm>
              <a:off x="10704928" y="354315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0972800" y="3655969"/>
              <a:ext cx="295275" cy="3238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437019" y="3655969"/>
              <a:ext cx="306009" cy="330994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817526" y="4162937"/>
            <a:ext cx="3374474" cy="906421"/>
            <a:chOff x="8817526" y="4162937"/>
            <a:chExt cx="3374474" cy="906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605158" y="4730804"/>
                  <a:ext cx="8996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5158" y="4730804"/>
                  <a:ext cx="899605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817526" y="4730804"/>
                  <a:ext cx="8996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526" y="4730804"/>
                  <a:ext cx="899605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1292395" y="4730804"/>
                  <a:ext cx="8996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2395" y="4730804"/>
                  <a:ext cx="899605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504763" y="4730804"/>
                  <a:ext cx="8996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4763" y="4730804"/>
                  <a:ext cx="899605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9509667" y="4279857"/>
              <a:ext cx="696371" cy="44871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0169873" y="4317957"/>
              <a:ext cx="226665" cy="44717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0910889" y="4308432"/>
              <a:ext cx="276224" cy="4476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453813" y="4322719"/>
              <a:ext cx="276225" cy="39528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0114002" y="4162937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166246" y="416827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910672" y="5058131"/>
            <a:ext cx="3115285" cy="636993"/>
            <a:chOff x="8910672" y="5058131"/>
            <a:chExt cx="3115285" cy="636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8910672" y="5356570"/>
                  <a:ext cx="114428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⋯0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672" y="5356570"/>
                  <a:ext cx="1144288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9421858" y="5058131"/>
                  <a:ext cx="29527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1858" y="5058131"/>
                  <a:ext cx="295273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1240283" y="5066175"/>
                  <a:ext cx="29527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0283" y="5066175"/>
                  <a:ext cx="29527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0310340" y="5356570"/>
                  <a:ext cx="40748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340" y="5356570"/>
                  <a:ext cx="407483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881669" y="5356570"/>
                  <a:ext cx="114428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1⋯1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1669" y="5356570"/>
                  <a:ext cx="1144288" cy="338554"/>
                </a:xfrm>
                <a:prstGeom prst="rect">
                  <a:avLst/>
                </a:prstGeom>
                <a:blipFill>
                  <a:blip r:embed="rId1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8973991" y="5619374"/>
            <a:ext cx="2954548" cy="574913"/>
            <a:chOff x="8973991" y="5619374"/>
            <a:chExt cx="2954548" cy="5749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8973991" y="5855733"/>
                  <a:ext cx="101765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⋯0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991" y="5855733"/>
                  <a:ext cx="1017650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/>
            <p:cNvSpPr/>
            <p:nvPr/>
          </p:nvSpPr>
          <p:spPr>
            <a:xfrm rot="16200000">
              <a:off x="9284487" y="5575772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11199037" y="5575772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10910889" y="5855733"/>
                  <a:ext cx="101765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1⋯1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889" y="5855733"/>
                  <a:ext cx="1017650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0310340" y="5855733"/>
                  <a:ext cx="40748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340" y="5855733"/>
                  <a:ext cx="407483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Rectangle 57"/>
          <p:cNvSpPr/>
          <p:nvPr/>
        </p:nvSpPr>
        <p:spPr>
          <a:xfrm>
            <a:off x="149205" y="5732622"/>
            <a:ext cx="4558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Problem:  Exponential.  How to fix?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971863" y="3949539"/>
                <a:ext cx="862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863" y="3949539"/>
                <a:ext cx="862095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0504762" y="4728690"/>
                <a:ext cx="8996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762" y="4728690"/>
                <a:ext cx="899605" cy="338554"/>
              </a:xfrm>
              <a:prstGeom prst="rect">
                <a:avLst/>
              </a:prstGeom>
              <a:blipFill>
                <a:blip r:embed="rId2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086761" y="2668277"/>
                <a:ext cx="11052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≠#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761" y="2668277"/>
                <a:ext cx="1105239" cy="369332"/>
              </a:xfrm>
              <a:prstGeom prst="rect">
                <a:avLst/>
              </a:prstGeom>
              <a:blipFill>
                <a:blip r:embed="rId22"/>
                <a:stretch>
                  <a:fillRect l="-4972" t="-10000" r="-5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0628414" y="3287897"/>
                <a:ext cx="542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414" y="3287897"/>
                <a:ext cx="542264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701309" y="5059283"/>
                <a:ext cx="2952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309" y="5059283"/>
                <a:ext cx="295273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 rot="16200000">
            <a:off x="10692493" y="55765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≠</a:t>
            </a:r>
          </a:p>
        </p:txBody>
      </p:sp>
      <p:sp>
        <p:nvSpPr>
          <p:cNvPr id="51" name="Isosceles Triangle 5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547237" y="3992717"/>
            <a:ext cx="584200" cy="348453"/>
            <a:chOff x="2547237" y="3992717"/>
            <a:chExt cx="584200" cy="348453"/>
          </a:xfrm>
        </p:grpSpPr>
        <p:sp>
          <p:nvSpPr>
            <p:cNvPr id="56" name="Right Bracket 55"/>
            <p:cNvSpPr/>
            <p:nvPr/>
          </p:nvSpPr>
          <p:spPr>
            <a:xfrm rot="16200000">
              <a:off x="2802054" y="4011788"/>
              <a:ext cx="74565" cy="584200"/>
            </a:xfrm>
            <a:prstGeom prst="rightBracket">
              <a:avLst>
                <a:gd name="adj" fmla="val 3991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2637837" y="3992717"/>
                  <a:ext cx="3785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837" y="3992717"/>
                  <a:ext cx="378501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5914759" y="3081687"/>
            <a:ext cx="692305" cy="345059"/>
            <a:chOff x="2514012" y="3996111"/>
            <a:chExt cx="692305" cy="345059"/>
          </a:xfrm>
        </p:grpSpPr>
        <p:sp>
          <p:nvSpPr>
            <p:cNvPr id="61" name="Right Bracket 60"/>
            <p:cNvSpPr/>
            <p:nvPr/>
          </p:nvSpPr>
          <p:spPr>
            <a:xfrm rot="16200000">
              <a:off x="2802054" y="4011788"/>
              <a:ext cx="74565" cy="584200"/>
            </a:xfrm>
            <a:prstGeom prst="rightBracket">
              <a:avLst>
                <a:gd name="adj" fmla="val 3991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2514012" y="3996111"/>
                  <a:ext cx="6923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12" y="3996111"/>
                  <a:ext cx="692305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7400847" y="3060630"/>
            <a:ext cx="692305" cy="345059"/>
            <a:chOff x="2514012" y="3996111"/>
            <a:chExt cx="692305" cy="345059"/>
          </a:xfrm>
        </p:grpSpPr>
        <p:sp>
          <p:nvSpPr>
            <p:cNvPr id="64" name="Right Bracket 63"/>
            <p:cNvSpPr/>
            <p:nvPr/>
          </p:nvSpPr>
          <p:spPr>
            <a:xfrm rot="16200000">
              <a:off x="2802054" y="4011788"/>
              <a:ext cx="74565" cy="584200"/>
            </a:xfrm>
            <a:prstGeom prst="rightBracket">
              <a:avLst>
                <a:gd name="adj" fmla="val 3991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514012" y="3996111"/>
                  <a:ext cx="6923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12" y="3996111"/>
                  <a:ext cx="692305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030062" y="3079722"/>
            <a:ext cx="584200" cy="348453"/>
            <a:chOff x="2547237" y="3992717"/>
            <a:chExt cx="584200" cy="348453"/>
          </a:xfrm>
        </p:grpSpPr>
        <p:sp>
          <p:nvSpPr>
            <p:cNvPr id="67" name="Right Bracket 66"/>
            <p:cNvSpPr/>
            <p:nvPr/>
          </p:nvSpPr>
          <p:spPr>
            <a:xfrm rot="16200000">
              <a:off x="2802054" y="4011788"/>
              <a:ext cx="74565" cy="584200"/>
            </a:xfrm>
            <a:prstGeom prst="rightBracket">
              <a:avLst>
                <a:gd name="adj" fmla="val 3991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637837" y="3992717"/>
                  <a:ext cx="3785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837" y="3992717"/>
                  <a:ext cx="378501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0F4233-EC22-0D42-8812-59B0C91677BB}"/>
              </a:ext>
            </a:extLst>
          </p:cNvPr>
          <p:cNvSpPr txBox="1"/>
          <p:nvPr/>
        </p:nvSpPr>
        <p:spPr>
          <a:xfrm>
            <a:off x="5427406" y="62828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2453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8" grpId="0"/>
      <p:bldP spid="39" grpId="0"/>
      <p:bldP spid="40" grpId="0"/>
      <p:bldP spid="21" grpId="0"/>
      <p:bldP spid="42" grpId="0"/>
      <p:bldP spid="44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Idea for fixing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 protocol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2"/>
                <a:stretch>
                  <a:fillRect t="-15517" r="-47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805472" y="1329175"/>
            <a:ext cx="4237444" cy="4579405"/>
            <a:chOff x="2822504" y="1603408"/>
            <a:chExt cx="4237444" cy="4579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4817511" y="2201266"/>
                  <a:ext cx="5813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511" y="2201266"/>
                  <a:ext cx="581313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860561" y="4144485"/>
                  <a:ext cx="10795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561" y="4144485"/>
                  <a:ext cx="107952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409448" y="3084329"/>
                  <a:ext cx="93686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448" y="3084329"/>
                  <a:ext cx="93686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822504" y="4144485"/>
                  <a:ext cx="10795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504" y="4144485"/>
                  <a:ext cx="107952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42268" y="3084329"/>
                  <a:ext cx="93686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268" y="3084329"/>
                  <a:ext cx="93686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980422" y="4144485"/>
                  <a:ext cx="10795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2" y="4144485"/>
                  <a:ext cx="107952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903175" y="4144485"/>
                  <a:ext cx="10795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175" y="4144485"/>
                  <a:ext cx="1079526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903175" y="1603408"/>
                  <a:ext cx="3909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175" y="1603408"/>
                  <a:ext cx="39094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064582" y="5124774"/>
                  <a:ext cx="1384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⋯0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582" y="5124774"/>
                  <a:ext cx="138467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4894024" y="2455266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161896" y="2568079"/>
              <a:ext cx="515004" cy="53230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 rot="16200000">
              <a:off x="4900412" y="1831659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419600" y="2568079"/>
              <a:ext cx="512526" cy="52754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476625" y="3443288"/>
              <a:ext cx="642939" cy="68103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33875" y="3467100"/>
              <a:ext cx="157164" cy="7143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405439" y="3462338"/>
              <a:ext cx="276224" cy="7239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62638" y="3443288"/>
              <a:ext cx="619125" cy="72866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61728" y="3361664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31115" y="3358207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746486" y="4721180"/>
                  <a:ext cx="3225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86" y="4721180"/>
                  <a:ext cx="322524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816882" y="4729224"/>
                  <a:ext cx="3225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882" y="4729224"/>
                  <a:ext cx="322524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464250" y="5124774"/>
                  <a:ext cx="4619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250" y="5124774"/>
                  <a:ext cx="461986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035579" y="5124774"/>
                  <a:ext cx="1384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1⋯1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79" y="5124774"/>
                  <a:ext cx="1384674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127901" y="5782703"/>
                  <a:ext cx="12259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⋯0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901" y="5782703"/>
                  <a:ext cx="1225977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 rot="16200000">
              <a:off x="3510652" y="5383775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5425202" y="5383775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064799" y="5782703"/>
                  <a:ext cx="12259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1⋯1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799" y="5782703"/>
                  <a:ext cx="122597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464250" y="5782703"/>
                  <a:ext cx="4619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250" y="5782703"/>
                  <a:ext cx="461986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H="1">
              <a:off x="2941528" y="4508938"/>
              <a:ext cx="186373" cy="1709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5090" y="4503597"/>
              <a:ext cx="136065" cy="23649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064582" y="4377549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4171737" y="4515316"/>
              <a:ext cx="186373" cy="1709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55299" y="4509975"/>
              <a:ext cx="136065" cy="23649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294791" y="4383927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5212072" y="4515316"/>
              <a:ext cx="186373" cy="1709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595634" y="4509975"/>
              <a:ext cx="136065" cy="23649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5335126" y="4383927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6237743" y="4515316"/>
              <a:ext cx="186373" cy="1709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621305" y="4509975"/>
              <a:ext cx="136065" cy="23649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360797" y="4383927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70246" y="1329175"/>
            <a:ext cx="1574534" cy="4579405"/>
            <a:chOff x="8240001" y="1363772"/>
            <a:chExt cx="1574534" cy="4579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8750607" y="1961630"/>
                  <a:ext cx="5813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607" y="1961630"/>
                  <a:ext cx="581313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463022" y="3904849"/>
                  <a:ext cx="121488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022" y="3904849"/>
                  <a:ext cx="1214883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8563311" y="2844693"/>
                  <a:ext cx="10015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311" y="2844693"/>
                  <a:ext cx="1001556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8836271" y="1363772"/>
                  <a:ext cx="3909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271" y="1363772"/>
                  <a:ext cx="390941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8240001" y="4885138"/>
                  <a:ext cx="15745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0001" y="4885138"/>
                  <a:ext cx="1574534" cy="400110"/>
                </a:xfrm>
                <a:prstGeom prst="rect">
                  <a:avLst/>
                </a:prstGeom>
                <a:blipFill>
                  <a:blip r:embed="rId23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/>
            <p:cNvSpPr/>
            <p:nvPr/>
          </p:nvSpPr>
          <p:spPr>
            <a:xfrm rot="16200000">
              <a:off x="8833508" y="1592023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9041263" y="2371134"/>
              <a:ext cx="0" cy="47355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8836271" y="4550910"/>
                  <a:ext cx="3225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271" y="4550910"/>
                  <a:ext cx="322524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8333344" y="5543067"/>
                  <a:ext cx="14687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344" y="5543067"/>
                  <a:ext cx="1468735" cy="400110"/>
                </a:xfrm>
                <a:prstGeom prst="rect">
                  <a:avLst/>
                </a:prstGeom>
                <a:blipFill>
                  <a:blip r:embed="rId25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angle 125"/>
            <p:cNvSpPr/>
            <p:nvPr/>
          </p:nvSpPr>
          <p:spPr>
            <a:xfrm rot="16200000">
              <a:off x="8781449" y="51441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9041263" y="3285616"/>
              <a:ext cx="0" cy="47355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9041263" y="4307824"/>
              <a:ext cx="0" cy="195511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879744" y="3195234"/>
            <a:ext cx="3207310" cy="812446"/>
            <a:chOff x="6879744" y="3229831"/>
            <a:chExt cx="3207310" cy="812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403819" y="3254582"/>
                  <a:ext cx="268323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Non-Boolean assignments </a:t>
                  </a:r>
                  <a:br>
                    <a:rPr lang="en-US" dirty="0"/>
                  </a:br>
                  <a:r>
                    <a:rPr lang="en-US" dirty="0"/>
                    <a:t>to the variables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3819" y="3254582"/>
                  <a:ext cx="2683235" cy="646331"/>
                </a:xfrm>
                <a:prstGeom prst="rect">
                  <a:avLst/>
                </a:prstGeom>
                <a:blipFill>
                  <a:blip r:embed="rId26"/>
                  <a:stretch>
                    <a:fillRect l="-2045" t="-4717" r="-90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32"/>
            <p:cNvSpPr/>
            <p:nvPr/>
          </p:nvSpPr>
          <p:spPr>
            <a:xfrm>
              <a:off x="7068620" y="3638736"/>
              <a:ext cx="199743" cy="403541"/>
            </a:xfrm>
            <a:custGeom>
              <a:avLst/>
              <a:gdLst>
                <a:gd name="connsiteX0" fmla="*/ 388620 w 388620"/>
                <a:gd name="connsiteY0" fmla="*/ 7499 h 197999"/>
                <a:gd name="connsiteX1" fmla="*/ 129540 w 388620"/>
                <a:gd name="connsiteY1" fmla="*/ 22739 h 197999"/>
                <a:gd name="connsiteX2" fmla="*/ 0 w 388620"/>
                <a:gd name="connsiteY2" fmla="*/ 197999 h 19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197999">
                  <a:moveTo>
                    <a:pt x="388620" y="7499"/>
                  </a:moveTo>
                  <a:cubicBezTo>
                    <a:pt x="291465" y="-756"/>
                    <a:pt x="194310" y="-9011"/>
                    <a:pt x="129540" y="22739"/>
                  </a:cubicBezTo>
                  <a:cubicBezTo>
                    <a:pt x="64770" y="54489"/>
                    <a:pt x="32385" y="126244"/>
                    <a:pt x="0" y="197999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flipV="1">
              <a:off x="6879744" y="3229831"/>
              <a:ext cx="388620" cy="232267"/>
            </a:xfrm>
            <a:custGeom>
              <a:avLst/>
              <a:gdLst>
                <a:gd name="connsiteX0" fmla="*/ 388620 w 388620"/>
                <a:gd name="connsiteY0" fmla="*/ 7499 h 197999"/>
                <a:gd name="connsiteX1" fmla="*/ 129540 w 388620"/>
                <a:gd name="connsiteY1" fmla="*/ 22739 h 197999"/>
                <a:gd name="connsiteX2" fmla="*/ 0 w 388620"/>
                <a:gd name="connsiteY2" fmla="*/ 197999 h 19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197999">
                  <a:moveTo>
                    <a:pt x="388620" y="7499"/>
                  </a:moveTo>
                  <a:cubicBezTo>
                    <a:pt x="291465" y="-756"/>
                    <a:pt x="194310" y="-9011"/>
                    <a:pt x="129540" y="22739"/>
                  </a:cubicBezTo>
                  <a:cubicBezTo>
                    <a:pt x="64770" y="54489"/>
                    <a:pt x="32385" y="126244"/>
                    <a:pt x="0" y="197999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8035404" y="4109694"/>
            <a:ext cx="18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be continued…</a:t>
            </a:r>
          </a:p>
        </p:txBody>
      </p:sp>
      <p:sp>
        <p:nvSpPr>
          <p:cNvPr id="64" name="Isosceles Triangle 6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C310F0-B01E-5F45-BA73-2E9EBE561ACF}"/>
              </a:ext>
            </a:extLst>
          </p:cNvPr>
          <p:cNvSpPr txBox="1"/>
          <p:nvPr/>
        </p:nvSpPr>
        <p:spPr>
          <a:xfrm>
            <a:off x="5279923" y="6297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2590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261" y="1617154"/>
                <a:ext cx="8051714" cy="207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Introduced the interactive proof system model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Defined the class IP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Showed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𝐼𝑆𝑂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IP 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Started showing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IP to prove that </a:t>
                </a:r>
                <a:r>
                  <a:rPr lang="en-US" sz="2400" dirty="0" err="1"/>
                  <a:t>coNP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IP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1" y="1617154"/>
                <a:ext cx="8051714" cy="2074863"/>
              </a:xfrm>
              <a:prstGeom prst="rect">
                <a:avLst/>
              </a:prstGeom>
              <a:blipFill>
                <a:blip r:embed="rId3"/>
                <a:stretch>
                  <a:fillRect l="-1211" t="-2639" b="-5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3FAA5E-8D32-8749-8BA9-ECFEB1057F12}"/>
              </a:ext>
            </a:extLst>
          </p:cNvPr>
          <p:cNvSpPr txBox="1"/>
          <p:nvPr/>
        </p:nvSpPr>
        <p:spPr>
          <a:xfrm>
            <a:off x="5545394" y="61943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5199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39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Interactive Proofs – Introduction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615" y="1253031"/>
                <a:ext cx="81460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Illustration:  </a:t>
                </a:r>
                <a:r>
                  <a:rPr lang="en-US" sz="2400" dirty="0"/>
                  <a:t>Graph isomorphism testing</a:t>
                </a:r>
              </a:p>
              <a:p>
                <a:r>
                  <a:rPr lang="en-US" sz="2000" b="1" dirty="0"/>
                  <a:t>Defn:  </a:t>
                </a:r>
                <a:r>
                  <a:rPr lang="en-US" sz="2000" dirty="0"/>
                  <a:t>Undirected graphs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u="sng" dirty="0"/>
                  <a:t>isomorphic</a:t>
                </a:r>
                <a:r>
                  <a:rPr lang="en-US" sz="2000" dirty="0"/>
                  <a:t> if they are identical except for a permutation (rearrangement) of the nodes.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3031"/>
                <a:ext cx="8146083" cy="1077218"/>
              </a:xfrm>
              <a:prstGeom prst="rect">
                <a:avLst/>
              </a:prstGeom>
              <a:blipFill>
                <a:blip r:embed="rId3"/>
                <a:stretch>
                  <a:fillRect l="-1122" t="-4545" r="-524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1944" y="2492236"/>
            <a:ext cx="1419434" cy="132853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/>
          <a:srcRect l="27553" t="13321" r="25219" b="17047"/>
          <a:stretch/>
        </p:blipFill>
        <p:spPr>
          <a:xfrm>
            <a:off x="451069" y="2600804"/>
            <a:ext cx="681082" cy="10041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FC33AD-FAA2-AA46-B721-6B86DDF4D3BE}"/>
              </a:ext>
            </a:extLst>
          </p:cNvPr>
          <p:cNvSpPr txBox="1"/>
          <p:nvPr/>
        </p:nvSpPr>
        <p:spPr>
          <a:xfrm>
            <a:off x="5633884" y="6312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57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Interactive Proofs – Introduction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615" y="1253031"/>
                <a:ext cx="81460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Illustration:  </a:t>
                </a:r>
                <a:r>
                  <a:rPr lang="en-US" sz="2400" dirty="0"/>
                  <a:t>Graph isomorphism testing</a:t>
                </a:r>
              </a:p>
              <a:p>
                <a:r>
                  <a:rPr lang="en-US" sz="2000" b="1" dirty="0"/>
                  <a:t>Defn:  </a:t>
                </a:r>
                <a:r>
                  <a:rPr lang="en-US" sz="2000" dirty="0"/>
                  <a:t>Undirected graphs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u="sng" dirty="0"/>
                  <a:t>isomorphic</a:t>
                </a:r>
                <a:r>
                  <a:rPr lang="en-US" sz="2000" dirty="0"/>
                  <a:t> if they are identical except for a permutation (rearrangement) of the nodes.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3031"/>
                <a:ext cx="8146083" cy="1077218"/>
              </a:xfrm>
              <a:prstGeom prst="rect">
                <a:avLst/>
              </a:prstGeom>
              <a:blipFill>
                <a:blip r:embed="rId3"/>
                <a:stretch>
                  <a:fillRect l="-1122" t="-4545" r="-524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444995" y="2379744"/>
                <a:ext cx="6163462" cy="166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Defn: 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𝐼𝑆𝑂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isomorphic graphs}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𝐼𝑆𝑂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NP   obvious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𝐼𝑆𝑂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 ?   unknown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𝐼𝑆𝑂</m:t>
                    </m:r>
                  </m:oMath>
                </a14:m>
                <a:r>
                  <a:rPr lang="en-US" sz="2000" dirty="0"/>
                  <a:t> is NP-complete ?    unknown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𝐼𝑆𝑂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NP ?  unknown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95" y="2379744"/>
                <a:ext cx="6163462" cy="1667508"/>
              </a:xfrm>
              <a:prstGeom prst="rect">
                <a:avLst/>
              </a:prstGeom>
              <a:blipFill>
                <a:blip r:embed="rId4"/>
                <a:stretch>
                  <a:fillRect l="-989" t="-1825" b="-5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1944" y="2492236"/>
            <a:ext cx="1419434" cy="1328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12701" y="4273734"/>
                <a:ext cx="11403298" cy="166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𝐼𝑆𝑂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NP   therefore a Prover can convince a poly-time Verifier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isomorphic (if true).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0" dirty="0"/>
                  <a:t>Even though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𝐼𝑆𝑂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NP  is unknown, </a:t>
                </a:r>
                <a:br>
                  <a:rPr lang="en-US" sz="2000" dirty="0"/>
                </a:br>
                <a:r>
                  <a:rPr lang="en-US" sz="2000" dirty="0"/>
                  <a:t>      a Prover can still convince a poly-time Verifier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isomorphic (if true).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   Requires </a:t>
                </a:r>
                <a:r>
                  <a:rPr lang="en-US" sz="2000" i="1" dirty="0"/>
                  <a:t>interaction</a:t>
                </a:r>
                <a:r>
                  <a:rPr lang="en-US" sz="2000" dirty="0"/>
                  <a:t> and a </a:t>
                </a:r>
                <a:r>
                  <a:rPr lang="en-US" sz="2000" i="1" dirty="0"/>
                  <a:t>probabilistic</a:t>
                </a:r>
                <a:r>
                  <a:rPr lang="en-US" sz="2000" dirty="0"/>
                  <a:t> Verifier.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1" y="4273734"/>
                <a:ext cx="11403298" cy="1667508"/>
              </a:xfrm>
              <a:prstGeom prst="rect">
                <a:avLst/>
              </a:prstGeom>
              <a:blipFill>
                <a:blip r:embed="rId6"/>
                <a:stretch>
                  <a:fillRect l="-534" t="-1825" b="-5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606472" y="2732184"/>
            <a:ext cx="1291771" cy="26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06472" y="3084624"/>
            <a:ext cx="1291771" cy="26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85057" y="3355316"/>
            <a:ext cx="1291771" cy="26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791282" y="3727206"/>
            <a:ext cx="1291771" cy="26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" y="2414263"/>
            <a:ext cx="1423987" cy="1429075"/>
          </a:xfrm>
          <a:prstGeom prst="rect">
            <a:avLst/>
          </a:prstGeom>
        </p:spPr>
      </p:pic>
      <p:sp>
        <p:nvSpPr>
          <p:cNvPr id="13" name="Isosceles Triangle 1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D7DE2-7BD5-D148-85E8-7AAD7A2E7EDA}"/>
              </a:ext>
            </a:extLst>
          </p:cNvPr>
          <p:cNvSpPr txBox="1"/>
          <p:nvPr/>
        </p:nvSpPr>
        <p:spPr>
          <a:xfrm>
            <a:off x="5604387" y="6518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03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7" grpId="0" uiExpand="1" build="p"/>
      <p:bldP spid="2" grpId="0" animBg="1"/>
      <p:bldP spid="59" grpId="0" animBg="1"/>
      <p:bldP spid="62" grpId="0" animBg="1"/>
      <p:bldP spid="67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Interactive Proofs – informal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40061" y="2854880"/>
                <a:ext cx="63579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Professor wants to know if graphs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isomorphic. </a:t>
                </a:r>
              </a:p>
              <a:p>
                <a:r>
                  <a:rPr lang="en-US" sz="2000" dirty="0"/>
                  <a:t>- He asks his Students to figure out the answer.   </a:t>
                </a:r>
              </a:p>
              <a:p>
                <a:r>
                  <a:rPr lang="en-US" sz="2000" dirty="0"/>
                  <a:t>- But he doesn’t trust their answer.  He must be convinced.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061" y="2854880"/>
                <a:ext cx="6357999" cy="1015663"/>
              </a:xfrm>
              <a:prstGeom prst="rect">
                <a:avLst/>
              </a:prstGeom>
              <a:blipFill>
                <a:blip r:embed="rId2"/>
                <a:stretch>
                  <a:fillRect l="-959" t="-2994" r="-192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788363" y="1397013"/>
            <a:ext cx="2284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Probabilistic </a:t>
            </a:r>
            <a:br>
              <a:rPr lang="en-US" sz="2000" dirty="0"/>
            </a:br>
            <a:r>
              <a:rPr lang="en-US" sz="2000" dirty="0"/>
              <a:t>polynomial time TM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5405" y="1207339"/>
            <a:ext cx="1435100" cy="2261063"/>
            <a:chOff x="533400" y="1219865"/>
            <a:chExt cx="1435100" cy="2261063"/>
          </a:xfrm>
        </p:grpSpPr>
        <p:pic>
          <p:nvPicPr>
            <p:cNvPr id="1028" name="Picture 4" descr="https://static.wikia.nocookie.net/muppet/images/8/86/Hastig-001.jpg/revision/latest/scale-to-width-down/496?cb=2019102723453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01" r="21757"/>
            <a:stretch/>
          </p:blipFill>
          <p:spPr bwMode="auto">
            <a:xfrm>
              <a:off x="533400" y="1219865"/>
              <a:ext cx="1435100" cy="1886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16182" y="3080818"/>
              <a:ext cx="11648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Professor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0684" t="30313" r="28969" b="25093"/>
          <a:stretch/>
        </p:blipFill>
        <p:spPr>
          <a:xfrm>
            <a:off x="274766" y="3870543"/>
            <a:ext cx="3035763" cy="1836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9873" y="5707097"/>
            <a:ext cx="2116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Graduate Students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10529" y="4434877"/>
            <a:ext cx="1520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Unlimited </a:t>
            </a:r>
            <a:br>
              <a:rPr lang="en-US" sz="2000" dirty="0"/>
            </a:br>
            <a:r>
              <a:rPr lang="en-US" sz="2000" dirty="0"/>
              <a:t>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0061" y="3940472"/>
                <a:ext cx="6357851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the Students claim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isomorphic, </a:t>
                </a:r>
                <a:br>
                  <a:rPr lang="en-US" sz="2000" dirty="0"/>
                </a:br>
                <a:r>
                  <a:rPr lang="en-US" sz="2000" dirty="0"/>
                  <a:t>they can give the isomorphism and convince him.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But what if they claim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isomorphic?  </a:t>
                </a:r>
              </a:p>
              <a:p>
                <a:r>
                  <a:rPr lang="en-US" sz="2000" dirty="0"/>
                  <a:t>- The Professor randomly and secretly picks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and permutes it, then sends the result to the Students. </a:t>
                </a:r>
              </a:p>
              <a:p>
                <a:r>
                  <a:rPr lang="en-US" sz="2000" dirty="0"/>
                  <a:t>- If Students can identify which graph the Professor picked reliably (repeat this 100 times), then he’s convinced.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061" y="3940472"/>
                <a:ext cx="6357851" cy="2400657"/>
              </a:xfrm>
              <a:prstGeom prst="rect">
                <a:avLst/>
              </a:prstGeom>
              <a:blipFill>
                <a:blip r:embed="rId5"/>
                <a:stretch>
                  <a:fillRect l="-959" t="-1269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74945" y="3071526"/>
            <a:ext cx="1497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= Verifier (V)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6543" y="5707097"/>
            <a:ext cx="1401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= Prover (P)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550400" y="1075244"/>
            <a:ext cx="2338741" cy="1666667"/>
            <a:chOff x="5550400" y="1075244"/>
            <a:chExt cx="2338741" cy="1666667"/>
          </a:xfrm>
        </p:grpSpPr>
        <p:grpSp>
          <p:nvGrpSpPr>
            <p:cNvPr id="18" name="Group 17"/>
            <p:cNvGrpSpPr/>
            <p:nvPr/>
          </p:nvGrpSpPr>
          <p:grpSpPr>
            <a:xfrm>
              <a:off x="5550400" y="1386840"/>
              <a:ext cx="2338741" cy="1355071"/>
              <a:chOff x="5550400" y="2189013"/>
              <a:chExt cx="1427237" cy="82694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06051" y="2200187"/>
                <a:ext cx="871586" cy="81577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7"/>
              <a:srcRect l="27553" t="13321" r="25219" b="17047"/>
              <a:stretch/>
            </p:blipFill>
            <p:spPr>
              <a:xfrm>
                <a:off x="5550400" y="2189013"/>
                <a:ext cx="555105" cy="81842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808426" y="1075244"/>
                  <a:ext cx="4610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426" y="1075244"/>
                  <a:ext cx="46108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968723" y="1075244"/>
                  <a:ext cx="48705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723" y="1075244"/>
                  <a:ext cx="48705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Isosceles Triangle 19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71F2AA-BA43-B74D-AD96-A5E784670CA8}"/>
              </a:ext>
            </a:extLst>
          </p:cNvPr>
          <p:cNvSpPr/>
          <p:nvPr/>
        </p:nvSpPr>
        <p:spPr>
          <a:xfrm>
            <a:off x="1777924" y="2275922"/>
            <a:ext cx="330090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© Sesame Workshop. All rights reserved. This content </a:t>
            </a:r>
          </a:p>
          <a:p>
            <a:r>
              <a:rPr lang="en-US" sz="1100" dirty="0"/>
              <a:t>is excluded from our Creative Commons license. For </a:t>
            </a:r>
          </a:p>
          <a:p>
            <a:r>
              <a:rPr lang="en-US" sz="1100" dirty="0"/>
              <a:t>more information, see </a:t>
            </a:r>
            <a:r>
              <a:rPr lang="en-US" sz="1100" dirty="0">
                <a:hlinkClick r:id="rId10"/>
              </a:rPr>
              <a:t>https://</a:t>
            </a:r>
            <a:r>
              <a:rPr lang="en-US" sz="1100" dirty="0" err="1">
                <a:hlinkClick r:id="rId10"/>
              </a:rPr>
              <a:t>ocw.mit.edu</a:t>
            </a:r>
            <a:r>
              <a:rPr lang="en-US" sz="1100" dirty="0">
                <a:hlinkClick r:id="rId10"/>
              </a:rPr>
              <a:t>/</a:t>
            </a:r>
            <a:r>
              <a:rPr lang="en-US" sz="1100" dirty="0" err="1">
                <a:hlinkClick r:id="rId10"/>
              </a:rPr>
              <a:t>fairuse</a:t>
            </a:r>
            <a:r>
              <a:rPr lang="en-US" sz="1100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9A2C18-04F6-8E49-BFC4-FB6CA4411AB1}"/>
              </a:ext>
            </a:extLst>
          </p:cNvPr>
          <p:cNvSpPr/>
          <p:nvPr/>
        </p:nvSpPr>
        <p:spPr>
          <a:xfrm>
            <a:off x="239309" y="6161078"/>
            <a:ext cx="488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© Source unknown. All rights reserved. This content is excluded from our Creative Commons license. For more information, see </a:t>
            </a:r>
            <a:r>
              <a:rPr lang="en-US" sz="1100" dirty="0">
                <a:hlinkClick r:id="rId10"/>
              </a:rPr>
              <a:t>https://ocw.mit.edu/fairuse</a:t>
            </a:r>
            <a:r>
              <a:rPr lang="en-US" sz="11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D16E7-124D-5C45-ACA0-5A9CFB84507E}"/>
              </a:ext>
            </a:extLst>
          </p:cNvPr>
          <p:cNvSpPr txBox="1"/>
          <p:nvPr/>
        </p:nvSpPr>
        <p:spPr>
          <a:xfrm>
            <a:off x="5663381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45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  <p:bldP spid="8" grpId="0"/>
      <p:bldP spid="9" grpId="0"/>
      <p:bldP spid="10" grpId="0" build="p"/>
      <p:bldP spid="6" grpId="0"/>
      <p:bldP spid="11" grpId="0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903E3-6863-3B40-8E5E-2AB54AA84B77}"/>
              </a:ext>
            </a:extLst>
          </p:cNvPr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Interactive Proofs – formal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856BD7-5309-464F-9151-4547ACC45306}"/>
                  </a:ext>
                </a:extLst>
              </p:cNvPr>
              <p:cNvSpPr txBox="1"/>
              <p:nvPr/>
            </p:nvSpPr>
            <p:spPr>
              <a:xfrm>
                <a:off x="258616" y="1253031"/>
                <a:ext cx="8504384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Two interacting parties</a:t>
                </a:r>
              </a:p>
              <a:p>
                <a:r>
                  <a:rPr lang="en-US" sz="2400" b="1" dirty="0"/>
                  <a:t>Verifier (V):  </a:t>
                </a:r>
                <a:r>
                  <a:rPr lang="en-US" sz="2400" dirty="0"/>
                  <a:t>Probabilistic polynomial time TM</a:t>
                </a:r>
                <a:endParaRPr lang="en-US" sz="2400" b="1" dirty="0"/>
              </a:p>
              <a:p>
                <a:r>
                  <a:rPr lang="en-US" sz="2400" b="1" dirty="0"/>
                  <a:t>Prover (P):  </a:t>
                </a:r>
                <a:r>
                  <a:rPr lang="en-US" sz="2400" dirty="0"/>
                  <a:t>Unlimited computational power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Both P and V see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They exchange a polynomial number of polynomial-size messages. </a:t>
                </a:r>
              </a:p>
              <a:p>
                <a:r>
                  <a:rPr lang="en-US" sz="2400" dirty="0"/>
                  <a:t>Then V </a:t>
                </a:r>
                <a:r>
                  <a:rPr lang="en-US" sz="2400" i="1" dirty="0"/>
                  <a:t>accepts</a:t>
                </a:r>
                <a:r>
                  <a:rPr lang="en-US" sz="2400" dirty="0"/>
                  <a:t> or </a:t>
                </a:r>
                <a:r>
                  <a:rPr lang="en-US" sz="2400" i="1" dirty="0"/>
                  <a:t>rejects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856BD7-5309-464F-9151-4547ACC45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253031"/>
                <a:ext cx="8504384" cy="2462213"/>
              </a:xfrm>
              <a:prstGeom prst="rect">
                <a:avLst/>
              </a:prstGeom>
              <a:blipFill>
                <a:blip r:embed="rId2"/>
                <a:stretch>
                  <a:fillRect l="-1043" t="-2051" r="-298" b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70B610-40F3-1C49-A59D-989A9AE167EC}"/>
                  </a:ext>
                </a:extLst>
              </p:cNvPr>
              <p:cNvSpPr txBox="1"/>
              <p:nvPr/>
            </p:nvSpPr>
            <p:spPr>
              <a:xfrm>
                <a:off x="258616" y="4068513"/>
                <a:ext cx="10438611" cy="228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Defn: 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[ (V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nor/>
                      </m:rPr>
                      <a:rPr lang="en-US" sz="2000" dirty="0"/>
                      <m:t>P</m:t>
                    </m:r>
                  </m:oMath>
                </a14:m>
                <a:r>
                  <a:rPr lang="en-US" sz="2000" dirty="0"/>
                  <a:t>) 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 = probability that V accepts when V interacts with P, given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</a:t>
                </a:r>
                <a:r>
                  <a:rPr lang="en-US" sz="2000" dirty="0"/>
                  <a:t>  IP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for some V and P   (This P is an “honest” prover) </a:t>
                </a:r>
              </a:p>
              <a:p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  </m:t>
                    </m:r>
                  </m:oMath>
                </a14:m>
                <a:r>
                  <a:rPr lang="en-US" sz="2000" dirty="0"/>
                  <a:t>Pr [ (V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P) 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  </m:t>
                    </m:r>
                  </m:oMath>
                </a14:m>
                <a:r>
                  <a:rPr lang="en-US" sz="2000" dirty="0"/>
                  <a:t>for any prover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 smtClean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  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 [ (V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) 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Think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 as a “crooked” prover trying to make V accept when it shouldn’t.   </a:t>
                </a:r>
              </a:p>
              <a:p>
                <a:r>
                  <a:rPr lang="en-US" sz="2000" dirty="0"/>
                  <a:t>An amplification lemma can improve the error probability from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poly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70B610-40F3-1C49-A59D-989A9AE1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4068513"/>
                <a:ext cx="10438611" cy="2289153"/>
              </a:xfrm>
              <a:prstGeom prst="rect">
                <a:avLst/>
              </a:prstGeom>
              <a:blipFill>
                <a:blip r:embed="rId3"/>
                <a:stretch>
                  <a:fillRect l="-486" t="-1099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20E60E4-8D2F-1244-B0AA-434529137E2F}"/>
              </a:ext>
            </a:extLst>
          </p:cNvPr>
          <p:cNvSpPr txBox="1"/>
          <p:nvPr/>
        </p:nvSpPr>
        <p:spPr>
          <a:xfrm>
            <a:off x="4822723" y="6474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83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7747000" cy="78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𝐼𝑆𝑂</m:t>
                        </m:r>
                      </m:e>
                    </m:ba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 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IP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80470"/>
              </a:xfrm>
              <a:prstGeom prst="rect">
                <a:avLst/>
              </a:prstGeom>
              <a:blipFill>
                <a:blip r:embed="rId2"/>
                <a:stretch>
                  <a:fillRect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6" y="1253031"/>
                <a:ext cx="8710020" cy="2044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𝐼𝑆𝑂</m:t>
                        </m:r>
                      </m:e>
                    </m:ba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IP</a:t>
                </a:r>
              </a:p>
              <a:p>
                <a:r>
                  <a:rPr lang="en-US" sz="2000" dirty="0"/>
                  <a:t>Proof:  Protocol for V and (the honest) P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1)   Repeat twice:</a:t>
                </a:r>
              </a:p>
              <a:p>
                <a:r>
                  <a:rPr lang="en-US" sz="2000" dirty="0"/>
                  <a:t>2)        V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P   Randomly choose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and permute to get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, then send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3)        P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V   Compare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.  Send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” or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”  (V’s choice in step 2)</a:t>
                </a:r>
              </a:p>
              <a:p>
                <a:r>
                  <a:rPr lang="en-US" sz="2000" dirty="0"/>
                  <a:t>4)   V </a:t>
                </a:r>
                <a:r>
                  <a:rPr lang="en-US" sz="2000" i="1" dirty="0"/>
                  <a:t>accepts</a:t>
                </a:r>
                <a:r>
                  <a:rPr lang="en-US" sz="2000" dirty="0"/>
                  <a:t> if P was correct both times. Otherwise V </a:t>
                </a:r>
                <a:r>
                  <a:rPr lang="en-US" sz="2000" i="1" dirty="0"/>
                  <a:t>rejects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253031"/>
                <a:ext cx="8710020" cy="2044086"/>
              </a:xfrm>
              <a:prstGeom prst="rect">
                <a:avLst/>
              </a:prstGeom>
              <a:blipFill>
                <a:blip r:embed="rId3"/>
                <a:stretch>
                  <a:fillRect l="-1050" t="-299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8617" y="3642628"/>
                <a:ext cx="10244284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not isomorphic then P can determine which graph V chose randomly.</a:t>
                </a:r>
              </a:p>
              <a:p>
                <a:r>
                  <a:rPr lang="en-US" sz="2000" dirty="0"/>
                  <a:t>Thus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 [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V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P)  accepts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isomorphic then any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 has no way to tell which graph V chose randomly. </a:t>
                </a:r>
              </a:p>
              <a:p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 has a 50% chance of answering correctly each time and a 25% chance of being correct twice.</a:t>
                </a:r>
              </a:p>
              <a:p>
                <a:r>
                  <a:rPr lang="en-US" sz="2000" dirty="0"/>
                  <a:t>Thus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 [ (V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)  accepts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3642628"/>
                <a:ext cx="10244284" cy="1785104"/>
              </a:xfrm>
              <a:prstGeom prst="rect">
                <a:avLst/>
              </a:prstGeom>
              <a:blipFill>
                <a:blip r:embed="rId4"/>
                <a:stretch>
                  <a:fillRect l="-595" t="-9247" r="-416" b="-39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500156" y="6412658"/>
            <a:ext cx="139646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25.1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616" y="3642628"/>
                <a:ext cx="10241540" cy="261610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25.1</a:t>
                </a:r>
              </a:p>
              <a:p>
                <a:r>
                  <a:rPr lang="en-US" sz="2000" dirty="0"/>
                  <a:t>Suppose we change the model to allow the Prover access to the Verifier’s random choices.  </a:t>
                </a:r>
                <a:br>
                  <a:rPr lang="en-US" sz="2000" dirty="0"/>
                </a:br>
                <a:r>
                  <a:rPr lang="en-US" sz="2000" dirty="0"/>
                  <a:t>Now consider the same protocol as described above.  What language does it describe?  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not isomorphic }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any two graphs }  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3642628"/>
                <a:ext cx="10241540" cy="2616101"/>
              </a:xfrm>
              <a:prstGeom prst="rect">
                <a:avLst/>
              </a:prstGeom>
              <a:blipFill>
                <a:blip r:embed="rId5"/>
                <a:stretch>
                  <a:fillRect l="-712" t="-1149" b="-2529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5B5C01-5F36-3A4D-AC18-E719973D1D56}"/>
              </a:ext>
            </a:extLst>
          </p:cNvPr>
          <p:cNvSpPr txBox="1"/>
          <p:nvPr/>
        </p:nvSpPr>
        <p:spPr>
          <a:xfrm>
            <a:off x="5206181" y="6445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9426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Facts about IP – Checkin 25.2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8616" y="1487265"/>
                <a:ext cx="11491424" cy="240065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Which of the following is true?  </a:t>
                </a:r>
                <a:br>
                  <a:rPr lang="en-US" sz="2400" dirty="0"/>
                </a:br>
                <a:r>
                  <a:rPr lang="en-US" sz="2400" dirty="0"/>
                  <a:t>Check all that apply</a:t>
                </a:r>
              </a:p>
              <a:p>
                <a:pPr marL="457200" indent="-457200">
                  <a:spcBef>
                    <a:spcPts val="1200"/>
                  </a:spcBef>
                  <a:buAutoNum type="alphaLcParenR"/>
                </a:pPr>
                <a:r>
                  <a:rPr lang="en-US" sz="2400" dirty="0"/>
                  <a:t>NP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IP    [ V is deterministic ] </a:t>
                </a:r>
              </a:p>
              <a:p>
                <a:pPr marL="457200" indent="-457200">
                  <a:spcBef>
                    <a:spcPts val="1200"/>
                  </a:spcBef>
                  <a:buAutoNum type="alphaLcParenR"/>
                </a:pPr>
                <a:r>
                  <a:rPr lang="en-US" sz="2400" dirty="0"/>
                  <a:t>BPP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IP    [ V ignores P ]</a:t>
                </a:r>
              </a:p>
              <a:p>
                <a:pPr marL="457200" indent="-457200">
                  <a:spcBef>
                    <a:spcPts val="1200"/>
                  </a:spcBef>
                  <a:buAutoNum type="alphaLcParenR"/>
                </a:pPr>
                <a:r>
                  <a:rPr lang="en-US" sz="2400" dirty="0"/>
                  <a:t>IP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PSPACE   [ We won’t prove.  Idea: explore all possible interactions in poly space. ]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487265"/>
                <a:ext cx="11491424" cy="2400657"/>
              </a:xfrm>
              <a:prstGeom prst="rect">
                <a:avLst/>
              </a:prstGeom>
              <a:blipFill>
                <a:blip r:embed="rId2"/>
                <a:stretch>
                  <a:fillRect l="-740" t="-1504" b="-401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616" y="4368562"/>
                <a:ext cx="782067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</a:rPr>
                  <a:t>Surprising Theorem:  </a:t>
                </a:r>
                <a:r>
                  <a:rPr lang="en-US" sz="2800" dirty="0">
                    <a:solidFill>
                      <a:srgbClr val="FFFF00"/>
                    </a:solidFill>
                  </a:rPr>
                  <a:t>PSPACE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 IP  so  IP = PSPACE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800" dirty="0">
                    <a:solidFill>
                      <a:srgbClr val="FFFF00"/>
                    </a:solidFill>
                  </a:rPr>
                  <a:t>We will prove only a weaker statement:   </a:t>
                </a:r>
                <a:r>
                  <a:rPr lang="en-US" sz="2800" dirty="0" err="1">
                    <a:solidFill>
                      <a:srgbClr val="FFFF00"/>
                    </a:solidFill>
                  </a:rPr>
                  <a:t>coNP</a:t>
                </a:r>
                <a:r>
                  <a:rPr lang="en-US" sz="28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 IP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4368562"/>
                <a:ext cx="7820671" cy="1107996"/>
              </a:xfrm>
              <a:prstGeom prst="rect">
                <a:avLst/>
              </a:prstGeom>
              <a:blipFill>
                <a:blip r:embed="rId3"/>
                <a:stretch>
                  <a:fillRect l="-1559" t="-5525" b="-15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976937" y="2427377"/>
            <a:ext cx="2755900" cy="459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76937" y="2886849"/>
            <a:ext cx="2755900" cy="459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95550" y="3367489"/>
            <a:ext cx="9025890" cy="459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46BB9-D26F-5A4B-AA9D-7CDD186F9436}"/>
              </a:ext>
            </a:extLst>
          </p:cNvPr>
          <p:cNvSpPr txBox="1"/>
          <p:nvPr/>
        </p:nvSpPr>
        <p:spPr>
          <a:xfrm>
            <a:off x="5456903" y="64140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554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build="p"/>
      <p:bldP spid="2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problem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6" y="1253031"/>
                <a:ext cx="10110680" cy="3302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Defn: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Boolean formula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has exactly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satisfying assignments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b="1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/>
                  <a:t>the number of satisfying assignments of Boolean formula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So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b="1" dirty="0"/>
                  <a:t>Defn:  </a:t>
                </a:r>
                <a:r>
                  <a:rPr lang="en-US" sz="2200" dirty="0"/>
                  <a:t>Language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u="sng" dirty="0"/>
                  <a:t>NP-hard</a:t>
                </a:r>
                <a:r>
                  <a:rPr lang="en-US" sz="2200" dirty="0"/>
                  <a:t>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for every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/>
                  <a:t> NP.</a:t>
                </a:r>
              </a:p>
              <a:p>
                <a:r>
                  <a:rPr lang="en-US" sz="2200" dirty="0"/>
                  <a:t>(Note: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is NP-complete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is NP-hard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/>
                  <a:t> NP.)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b="1" dirty="0"/>
                  <a:t>Theorem: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dirty="0" err="1"/>
                  <a:t>coNP</a:t>
                </a:r>
                <a:r>
                  <a:rPr lang="en-US" sz="2200" dirty="0"/>
                  <a:t>-hard</a:t>
                </a:r>
              </a:p>
              <a:p>
                <a:r>
                  <a:rPr lang="en-US" sz="2200" dirty="0"/>
                  <a:t>Proof:  Show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ba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 </a:t>
                </a:r>
              </a:p>
              <a:p>
                <a:r>
                  <a:rPr lang="en-US" sz="2200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,0⟩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253031"/>
                <a:ext cx="10110680" cy="3302379"/>
              </a:xfrm>
              <a:prstGeom prst="rect">
                <a:avLst/>
              </a:prstGeom>
              <a:blipFill>
                <a:blip r:embed="rId3"/>
                <a:stretch>
                  <a:fillRect l="-784" t="-1294" b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617" y="4638890"/>
                <a:ext cx="6157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FF00"/>
                    </a:solidFill>
                  </a:rPr>
                  <a:t>To show </a:t>
                </a:r>
                <a:r>
                  <a:rPr lang="en-US" sz="2400" dirty="0" err="1">
                    <a:solidFill>
                      <a:srgbClr val="FFFF00"/>
                    </a:solidFill>
                  </a:rPr>
                  <a:t>coNP</a:t>
                </a:r>
                <a:r>
                  <a:rPr lang="en-US" sz="24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 IP we will show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 IP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4638890"/>
                <a:ext cx="6157424" cy="461665"/>
              </a:xfrm>
              <a:prstGeom prst="rect">
                <a:avLst/>
              </a:prstGeom>
              <a:blipFill>
                <a:blip r:embed="rId4"/>
                <a:stretch>
                  <a:fillRect l="-148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EA867-64D4-B341-AB98-9E6A9CD56937}"/>
              </a:ext>
            </a:extLst>
          </p:cNvPr>
          <p:cNvSpPr txBox="1"/>
          <p:nvPr/>
        </p:nvSpPr>
        <p:spPr>
          <a:xfrm>
            <a:off x="5161935" y="613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575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    – notation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526" y="1150655"/>
                <a:ext cx="9324370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Boolean formula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has exactly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satisfying assignments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b="1" dirty="0"/>
                  <a:t> </a:t>
                </a:r>
              </a:p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IP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/>
                  <a:t>Proof:  </a:t>
                </a:r>
                <a:r>
                  <a:rPr lang="en-US" sz="2000" dirty="0"/>
                  <a:t>First some notation.  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 (0 substituted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  0 = </a:t>
                </a:r>
                <a:r>
                  <a:rPr lang="en-US" sz="2000" cap="small" dirty="0"/>
                  <a:t>False</a:t>
                </a:r>
                <a:r>
                  <a:rPr lang="en-US" sz="2000" dirty="0"/>
                  <a:t> and 1 = </a:t>
                </a:r>
                <a:r>
                  <a:rPr lang="en-US" sz="2000" cap="small" dirty="0"/>
                  <a:t>True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    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presets</a:t>
                </a:r>
                <a:r>
                  <a:rPr lang="en-US" sz="2000" dirty="0"/>
                  <a:t>.  The remaining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stay as unset variables.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= the number of satisfying assignments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= the number of satisfying assignments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the number of satisfying assignments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Equivalently:  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26" y="1150655"/>
                <a:ext cx="9324370" cy="4493538"/>
              </a:xfrm>
              <a:prstGeom prst="rect">
                <a:avLst/>
              </a:prstGeom>
              <a:blipFill>
                <a:blip r:embed="rId3"/>
                <a:stretch>
                  <a:fillRect l="-980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25500" y="4675659"/>
            <a:ext cx="6096000" cy="1290355"/>
            <a:chOff x="1022959" y="4706538"/>
            <a:chExt cx="6096000" cy="1290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22959" y="4706538"/>
                  <a:ext cx="6096000" cy="98668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59" y="4706538"/>
                  <a:ext cx="6096000" cy="9866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76506" y="5289007"/>
                  <a:ext cx="1514582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br>
                    <a:rPr lang="en-US" sz="20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506" y="5289007"/>
                  <a:ext cx="1514582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26350" y="4832475"/>
                <a:ext cx="5256756" cy="13542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/>
                  <a:t>1.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br>
                  <a:rPr lang="en-US" sz="24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2.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350" y="4832475"/>
                <a:ext cx="5256756" cy="1354217"/>
              </a:xfrm>
              <a:prstGeom prst="rect">
                <a:avLst/>
              </a:prstGeom>
              <a:blipFill>
                <a:blip r:embed="rId6"/>
                <a:stretch>
                  <a:fillRect l="-1618" t="-3125" b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15666" y="4370810"/>
            <a:ext cx="21971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Two useful facts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00156" y="6412658"/>
            <a:ext cx="139646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25.3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43259" y="2943081"/>
                <a:ext cx="4028747" cy="184665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25.3</a:t>
                </a:r>
              </a:p>
              <a:p>
                <a:r>
                  <a:rPr lang="en-US" sz="2000" dirty="0"/>
                  <a:t>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/>
                  <a:t>  then</a:t>
                </a:r>
                <a:br>
                  <a:rPr lang="en-US" sz="2000" dirty="0"/>
                </a:br>
                <a:r>
                  <a:rPr lang="en-US" sz="2000" dirty="0"/>
                  <a:t>what do we know?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a)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b="0" dirty="0"/>
                  <a:t>	   c)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sz="2000" dirty="0"/>
                  <a:t>  </a:t>
                </a:r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b)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z="2000" dirty="0"/>
                  <a:t>	   d)  none of these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259" y="2943081"/>
                <a:ext cx="4028747" cy="1846659"/>
              </a:xfrm>
              <a:prstGeom prst="rect">
                <a:avLst/>
              </a:prstGeom>
              <a:blipFill>
                <a:blip r:embed="rId7"/>
                <a:stretch>
                  <a:fillRect l="-1799" t="-1618" b="-388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B1D2CA6-836D-FC45-9035-EEBEE2A8D729}"/>
              </a:ext>
            </a:extLst>
          </p:cNvPr>
          <p:cNvSpPr txBox="1"/>
          <p:nvPr/>
        </p:nvSpPr>
        <p:spPr>
          <a:xfrm>
            <a:off x="5324168" y="6356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660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uiExpand="1" build="p" animBg="1"/>
      <p:bldP spid="12" grpId="0" animBg="1"/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FF84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EE94C916-0497-4AEA-94B5-055D93DA4D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0D0D24-2BE0-4BA4-BD1D-54C28B5FA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F39521-91A5-4B79-AD5E-A474D9E0F68D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106695</TotalTime>
  <Words>1709</Words>
  <Application>Microsoft Macintosh PowerPoint</Application>
  <PresentationFormat>Widescreen</PresentationFormat>
  <Paragraphs>228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25: Interactive Proof Systems, IP </dc:title>
  <dc:subject/>
  <dc:creator>Michael Sipser</dc:creator>
  <cp:keywords/>
  <dc:description/>
  <cp:lastModifiedBy>Microsoft Office User</cp:lastModifiedBy>
  <cp:revision>2434</cp:revision>
  <dcterms:created xsi:type="dcterms:W3CDTF">2020-08-09T18:24:17Z</dcterms:created>
  <dcterms:modified xsi:type="dcterms:W3CDTF">2021-02-15T23:11:35Z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