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9" r:id="rId5"/>
    <p:sldId id="360" r:id="rId6"/>
    <p:sldId id="385" r:id="rId7"/>
    <p:sldId id="386" r:id="rId8"/>
    <p:sldId id="387" r:id="rId9"/>
    <p:sldId id="388" r:id="rId10"/>
    <p:sldId id="374" r:id="rId11"/>
    <p:sldId id="389" r:id="rId12"/>
    <p:sldId id="390" r:id="rId13"/>
    <p:sldId id="391" r:id="rId14"/>
    <p:sldId id="375" r:id="rId15"/>
    <p:sldId id="392" r:id="rId16"/>
    <p:sldId id="383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023" autoAdjust="0"/>
    <p:restoredTop sz="90259" autoAdjust="0"/>
  </p:normalViewPr>
  <p:slideViewPr>
    <p:cSldViewPr snapToGrid="0">
      <p:cViewPr varScale="1">
        <p:scale>
          <a:sx n="88" d="100"/>
          <a:sy n="88" d="100"/>
        </p:scale>
        <p:origin x="208" y="38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Agrawal–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Kayal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Saxena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26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5D2E5C00-0F0B-5E49-8E37-DAC094342EC3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7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0.png"/><Relationship Id="rId11" Type="http://schemas.openxmlformats.org/officeDocument/2006/relationships/image" Target="../media/image48.png"/><Relationship Id="rId5" Type="http://schemas.openxmlformats.org/officeDocument/2006/relationships/image" Target="../media/image170.png"/><Relationship Id="rId10" Type="http://schemas.openxmlformats.org/officeDocument/2006/relationships/image" Target="../media/image47.png"/><Relationship Id="rId4" Type="http://schemas.openxmlformats.org/officeDocument/2006/relationships/image" Target="../media/image160.png"/><Relationship Id="rId9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terms" TargetMode="External"/><Relationship Id="rId2" Type="http://schemas.openxmlformats.org/officeDocument/2006/relationships/hyperlink" Target="https://ocw.mit.edu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2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10.png"/><Relationship Id="rId4" Type="http://schemas.openxmlformats.org/officeDocument/2006/relationships/image" Target="../media/image28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18.404/6.840</a:t>
            </a:r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Lecture 14</a:t>
            </a:r>
          </a:p>
          <a:p>
            <a:pPr algn="ctr"/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(midterm replaced lecture 13)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8" y="1697512"/>
                <a:ext cx="11739294" cy="3613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Last time:  </a:t>
                </a:r>
                <a:br>
                  <a:rPr lang="en-US" sz="2400" baseline="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- TIME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- P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TIME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𝑃𝐴𝑇𝐻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</a:rPr>
                      <m:t>P</m:t>
                    </m:r>
                  </m:oMath>
                </a14:m>
                <a:endParaRPr lang="en-US" sz="2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Today: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</a:t>
                </a:r>
                <a:r>
                  <a:rPr lang="en-US" sz="2000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Sipser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§7.2 – §7.3) </a:t>
                </a:r>
                <a:b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NTIME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0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NP</a:t>
                </a: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P vs NP problem</a:t>
                </a: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Dynamic Programming</a:t>
                </a: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Polynomial-time reducibility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8" y="1697512"/>
                <a:ext cx="11739294" cy="3613874"/>
              </a:xfrm>
              <a:prstGeom prst="rect">
                <a:avLst/>
              </a:prstGeom>
              <a:blipFill>
                <a:blip r:embed="rId2"/>
                <a:stretch>
                  <a:fillRect l="-756" t="-1404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BAC9A0A-ED28-5F47-913D-F0EFF66930A7}"/>
              </a:ext>
            </a:extLst>
          </p:cNvPr>
          <p:cNvSpPr txBox="1"/>
          <p:nvPr/>
        </p:nvSpPr>
        <p:spPr>
          <a:xfrm>
            <a:off x="6041036" y="62958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7276" y="0"/>
                <a:ext cx="77917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P  &amp;  Bottom-up DP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76" y="0"/>
                <a:ext cx="7791760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8615" y="1257938"/>
                <a:ext cx="9556291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Proof :  Use bottom-up DP.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“On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1. 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and variable R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             Solve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R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by checking if 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rule.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2. 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=2,…,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each substring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variable R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         Solve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</a:rPr>
                      <m:t>R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by checking for each 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ST and each division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         if both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</a:rPr>
                      <m:t>S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</a:rPr>
                      <m:t>T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were positive.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3. 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Accept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</a:rPr>
                      <m:t>S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positive where S is the original start variable.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4. 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Reject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 not.”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Total number of calls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so time used is polynomial.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Often, bottom-up DP is shown as filling out a table.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1257938"/>
                <a:ext cx="9556291" cy="4093428"/>
              </a:xfrm>
              <a:prstGeom prst="rect">
                <a:avLst/>
              </a:prstGeom>
              <a:blipFill>
                <a:blip r:embed="rId3"/>
                <a:stretch>
                  <a:fillRect l="-638" t="-744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6050280" y="2164556"/>
            <a:ext cx="2007933" cy="616966"/>
            <a:chOff x="6050280" y="2164556"/>
            <a:chExt cx="2007933" cy="616966"/>
          </a:xfrm>
        </p:grpSpPr>
        <p:sp>
          <p:nvSpPr>
            <p:cNvPr id="6" name="Right Brace 5"/>
            <p:cNvSpPr/>
            <p:nvPr/>
          </p:nvSpPr>
          <p:spPr>
            <a:xfrm>
              <a:off x="6050280" y="2164556"/>
              <a:ext cx="153761" cy="616966"/>
            </a:xfrm>
            <a:prstGeom prst="rightBrace">
              <a:avLst>
                <a:gd name="adj1" fmla="val 23819"/>
                <a:gd name="adj2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04041" y="2180651"/>
              <a:ext cx="185417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Solve for substrings of length 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463915" y="2895600"/>
            <a:ext cx="3053427" cy="831850"/>
            <a:chOff x="8463915" y="2895600"/>
            <a:chExt cx="3053427" cy="831850"/>
          </a:xfrm>
        </p:grpSpPr>
        <p:sp>
          <p:nvSpPr>
            <p:cNvPr id="11" name="Right Brace 10"/>
            <p:cNvSpPr/>
            <p:nvPr/>
          </p:nvSpPr>
          <p:spPr>
            <a:xfrm>
              <a:off x="8463915" y="2895600"/>
              <a:ext cx="153761" cy="831850"/>
            </a:xfrm>
            <a:prstGeom prst="rightBrace">
              <a:avLst>
                <a:gd name="adj1" fmla="val 23819"/>
                <a:gd name="adj2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8666282" y="2896453"/>
                  <a:ext cx="285106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600" dirty="0"/>
                    <a:t>Solve for substrings of length </a:t>
                  </a:r>
                  <a14:m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1600" dirty="0"/>
                    <a:t> by using previous answers for substrings of length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1600" dirty="0"/>
                    <a:t>. </a:t>
                  </a: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6282" y="2896453"/>
                  <a:ext cx="2851060" cy="830997"/>
                </a:xfrm>
                <a:prstGeom prst="rect">
                  <a:avLst/>
                </a:prstGeom>
                <a:blipFill>
                  <a:blip r:embed="rId4"/>
                  <a:stretch>
                    <a:fillRect l="-1285" t="-2206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Isosceles Triangle 9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009CF8-2C27-8144-B51A-45F14D613FF3}"/>
              </a:ext>
            </a:extLst>
          </p:cNvPr>
          <p:cNvSpPr txBox="1"/>
          <p:nvPr/>
        </p:nvSpPr>
        <p:spPr>
          <a:xfrm>
            <a:off x="5291528" y="62059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6333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276" y="0"/>
            <a:ext cx="7791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Satisfiability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8615" y="1257938"/>
                <a:ext cx="8732985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+mj-lt"/>
                  </a:rPr>
                  <a:t>Defn: </a:t>
                </a:r>
                <a:r>
                  <a:rPr lang="en-US" sz="2400" dirty="0">
                    <a:latin typeface="+mj-lt"/>
                  </a:rPr>
                  <a:t> A </a:t>
                </a:r>
                <a:r>
                  <a:rPr lang="en-US" sz="2400" b="1" i="1" dirty="0">
                    <a:latin typeface="+mj-lt"/>
                  </a:rPr>
                  <a:t>Boolean formula</a:t>
                </a:r>
                <a:r>
                  <a:rPr lang="en-US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>
                    <a:latin typeface="+mj-lt"/>
                  </a:rPr>
                  <a:t> has Boolean variables (</a:t>
                </a:r>
                <a:r>
                  <a:rPr lang="en-US" sz="2400" cap="small" dirty="0">
                    <a:latin typeface="+mj-lt"/>
                  </a:rPr>
                  <a:t>True/False</a:t>
                </a:r>
                <a:r>
                  <a:rPr lang="en-US" sz="2400" dirty="0">
                    <a:latin typeface="+mj-lt"/>
                  </a:rPr>
                  <a:t> values) </a:t>
                </a:r>
                <a:br>
                  <a:rPr lang="en-US" sz="2400" dirty="0">
                    <a:latin typeface="+mj-lt"/>
                  </a:rPr>
                </a:br>
                <a:r>
                  <a:rPr lang="en-US" sz="2400" dirty="0">
                    <a:latin typeface="+mj-lt"/>
                  </a:rPr>
                  <a:t>and Boolean operations </a:t>
                </a:r>
                <a:r>
                  <a:rPr lang="en-US" sz="2400" cap="small" dirty="0">
                    <a:latin typeface="+mj-lt"/>
                  </a:rPr>
                  <a:t>And</a:t>
                </a:r>
                <a:r>
                  <a:rPr lang="en-US" sz="2400" dirty="0">
                    <a:latin typeface="+mj-lt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dirty="0">
                    <a:latin typeface="+mj-lt"/>
                  </a:rPr>
                  <a:t>), </a:t>
                </a:r>
                <a:r>
                  <a:rPr lang="en-US" sz="2400" cap="small" dirty="0">
                    <a:latin typeface="+mj-lt"/>
                  </a:rPr>
                  <a:t>Or</a:t>
                </a:r>
                <a:r>
                  <a:rPr lang="en-US" sz="2400" dirty="0">
                    <a:latin typeface="+mj-lt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400" dirty="0">
                    <a:latin typeface="+mj-lt"/>
                  </a:rPr>
                  <a:t>), and </a:t>
                </a:r>
                <a:r>
                  <a:rPr lang="en-US" sz="2400" cap="small" dirty="0">
                    <a:latin typeface="+mj-lt"/>
                  </a:rPr>
                  <a:t>Not</a:t>
                </a:r>
                <a:r>
                  <a:rPr lang="en-US" sz="2400" dirty="0">
                    <a:latin typeface="+mj-lt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400" dirty="0">
                    <a:latin typeface="+mj-lt"/>
                  </a:rPr>
                  <a:t>).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latin typeface="+mj-lt"/>
                  </a:rPr>
                  <a:t>Defn: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>
                    <a:latin typeface="+mj-lt"/>
                  </a:rPr>
                  <a:t> is </a:t>
                </a:r>
                <a:r>
                  <a:rPr lang="en-US" sz="2000" b="1" i="1" dirty="0">
                    <a:latin typeface="+mj-lt"/>
                  </a:rPr>
                  <a:t>satisfiable</a:t>
                </a:r>
                <a:r>
                  <a:rPr lang="en-US" sz="2000" dirty="0">
                    <a:latin typeface="+mj-lt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j-lt"/>
                  </a:rPr>
                  <a:t>evaluates to </a:t>
                </a:r>
                <a:r>
                  <a:rPr lang="en-US" sz="2000" cap="small" dirty="0">
                    <a:latin typeface="+mj-lt"/>
                  </a:rPr>
                  <a:t>True</a:t>
                </a:r>
                <a:r>
                  <a:rPr lang="en-US" sz="2000" dirty="0">
                    <a:latin typeface="+mj-lt"/>
                  </a:rPr>
                  <a:t> for some assignment to its variables.</a:t>
                </a:r>
              </a:p>
              <a:p>
                <a:r>
                  <a:rPr lang="en-US" sz="2000" dirty="0">
                    <a:latin typeface="+mj-lt"/>
                  </a:rPr>
                  <a:t>Sometimes we use 1 for True and 0 for False.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latin typeface="+mj-lt"/>
                  </a:rPr>
                  <a:t>Example:  </a:t>
                </a:r>
                <a:r>
                  <a:rPr lang="en-US" sz="2000" dirty="0">
                    <a:latin typeface="+mj-lt"/>
                  </a:rPr>
                  <a:t>Let</a:t>
                </a:r>
                <a:r>
                  <a:rPr lang="en-US" sz="2000" b="1" dirty="0">
                    <a:latin typeface="+mj-lt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∧(</m:t>
                    </m:r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</m:t>
                    </m:r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+mj-lt"/>
                  </a:rPr>
                  <a:t>    (Notation: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sz="2000" dirty="0">
                    <a:latin typeface="+mj-lt"/>
                  </a:rPr>
                  <a:t> means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+mj-lt"/>
                  </a:rPr>
                  <a:t>)  </a:t>
                </a:r>
              </a:p>
              <a:p>
                <a:r>
                  <a:rPr lang="en-US" sz="2000" dirty="0">
                    <a:latin typeface="+mj-lt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>
                    <a:latin typeface="+mj-lt"/>
                  </a:rPr>
                  <a:t> is satisfiable  (x=</a:t>
                </a:r>
                <a:r>
                  <a:rPr lang="en-US" sz="2000" cap="small" dirty="0"/>
                  <a:t>1</a:t>
                </a:r>
                <a:r>
                  <a:rPr lang="en-US" sz="2000" dirty="0">
                    <a:latin typeface="+mj-lt"/>
                  </a:rPr>
                  <a:t>, y=0)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Defn: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>
                    <a:latin typeface="+mj-lt"/>
                  </a:rPr>
                  <a:t> is a satisfiable Boolean formula}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latin typeface="+mj-lt"/>
                  </a:rPr>
                  <a:t>Theorem (Cook, Levin 1971):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latin typeface="+mj-lt"/>
                  </a:rPr>
                  <a:t> P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+mj-lt"/>
                  </a:rPr>
                  <a:t>  P = NP </a:t>
                </a:r>
              </a:p>
              <a:p>
                <a:r>
                  <a:rPr lang="en-US" sz="2000" b="1" dirty="0">
                    <a:latin typeface="+mj-lt"/>
                  </a:rPr>
                  <a:t>Proof method:  </a:t>
                </a:r>
                <a:r>
                  <a:rPr lang="en-US" sz="2000" dirty="0">
                    <a:latin typeface="+mj-lt"/>
                  </a:rPr>
                  <a:t>polynomial time (mapping) reducibility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1257938"/>
                <a:ext cx="8732985" cy="3600986"/>
              </a:xfrm>
              <a:prstGeom prst="rect">
                <a:avLst/>
              </a:prstGeom>
              <a:blipFill>
                <a:blip r:embed="rId2"/>
                <a:stretch>
                  <a:fillRect l="-1047" t="-1354" b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14.3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71701" y="3666290"/>
                <a:ext cx="4428712" cy="238526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14.3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NP?</a:t>
                </a:r>
              </a:p>
              <a:p>
                <a:pPr marL="457200" indent="-457200">
                  <a:spcBef>
                    <a:spcPts val="600"/>
                  </a:spcBef>
                  <a:buFontTx/>
                  <a:buAutoNum type="alphaLcParenBoth"/>
                </a:pPr>
                <a:r>
                  <a:rPr lang="en-US" sz="2000" dirty="0"/>
                  <a:t>Yes.</a:t>
                </a:r>
              </a:p>
              <a:p>
                <a:pPr marL="457200" indent="-457200">
                  <a:spcBef>
                    <a:spcPts val="600"/>
                  </a:spcBef>
                  <a:buFontTx/>
                  <a:buAutoNum type="alphaLcParenBoth"/>
                </a:pPr>
                <a:r>
                  <a:rPr lang="en-US" sz="2000" dirty="0"/>
                  <a:t>No. 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I don’t know.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No one knows.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701" y="3666290"/>
                <a:ext cx="4428712" cy="2385268"/>
              </a:xfrm>
              <a:prstGeom prst="rect">
                <a:avLst/>
              </a:prstGeom>
              <a:blipFill>
                <a:blip r:embed="rId3"/>
                <a:stretch>
                  <a:fillRect l="-1637" t="-1256" b="-3015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618D7D2-811A-7441-8F20-2B8F64BBB512}"/>
              </a:ext>
            </a:extLst>
          </p:cNvPr>
          <p:cNvSpPr txBox="1"/>
          <p:nvPr/>
        </p:nvSpPr>
        <p:spPr>
          <a:xfrm>
            <a:off x="5021705" y="6115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46721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276" y="0"/>
            <a:ext cx="7791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Polynomial Time Reducibility</a:t>
            </a:r>
          </a:p>
        </p:txBody>
      </p:sp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2177" y="1093438"/>
                <a:ext cx="8422223" cy="1431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Defn: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400" u="sng" dirty="0"/>
                  <a:t>polynomial time reducible </a:t>
                </a:r>
                <a:r>
                  <a:rPr lang="en-US" sz="2400" dirty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by a reduction function that is computable in polynomial time.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/>
                  <a:t>Theorem: 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 and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400" dirty="0"/>
                  <a:t>P  then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P.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7" y="1093438"/>
                <a:ext cx="8422223" cy="1431161"/>
              </a:xfrm>
              <a:prstGeom prst="rect">
                <a:avLst/>
              </a:prstGeom>
              <a:blipFill>
                <a:blip r:embed="rId2"/>
                <a:stretch>
                  <a:fillRect l="-1085" t="-3404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5778039" y="2015473"/>
            <a:ext cx="3430065" cy="1447489"/>
            <a:chOff x="6764442" y="2151696"/>
            <a:chExt cx="3495252" cy="1447489"/>
          </a:xfrm>
        </p:grpSpPr>
        <p:grpSp>
          <p:nvGrpSpPr>
            <p:cNvPr id="7" name="Group 6"/>
            <p:cNvGrpSpPr/>
            <p:nvPr/>
          </p:nvGrpSpPr>
          <p:grpSpPr>
            <a:xfrm>
              <a:off x="6928190" y="2151696"/>
              <a:ext cx="3230333" cy="1025610"/>
              <a:chOff x="7587368" y="2692156"/>
              <a:chExt cx="3811763" cy="102561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587368" y="2692156"/>
                <a:ext cx="1203090" cy="1025610"/>
                <a:chOff x="1923169" y="3731741"/>
                <a:chExt cx="1203090" cy="102561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1923169" y="3731741"/>
                  <a:ext cx="1203090" cy="10256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2107713" y="4099268"/>
                  <a:ext cx="629308" cy="531341"/>
                  <a:chOff x="2107713" y="4099268"/>
                  <a:chExt cx="629308" cy="531341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2119183" y="4099268"/>
                    <a:ext cx="617838" cy="531341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2107713" y="4164883"/>
                        <a:ext cx="479994" cy="400110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" name="Rectangle 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07713" y="4164883"/>
                        <a:ext cx="479994" cy="400110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" name="Group 8"/>
              <p:cNvGrpSpPr/>
              <p:nvPr/>
            </p:nvGrpSpPr>
            <p:grpSpPr>
              <a:xfrm>
                <a:off x="10174898" y="2692156"/>
                <a:ext cx="1224233" cy="1025610"/>
                <a:chOff x="4510699" y="3731741"/>
                <a:chExt cx="1224233" cy="102561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4510699" y="3731741"/>
                  <a:ext cx="1224233" cy="10256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4899936" y="4099268"/>
                  <a:ext cx="650235" cy="531341"/>
                  <a:chOff x="2119183" y="4099268"/>
                  <a:chExt cx="650235" cy="531341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2119183" y="4099268"/>
                    <a:ext cx="617838" cy="531341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Rectangle 19"/>
                      <p:cNvSpPr/>
                      <p:nvPr/>
                    </p:nvSpPr>
                    <p:spPr>
                      <a:xfrm>
                        <a:off x="2276713" y="4164883"/>
                        <a:ext cx="492705" cy="400110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76713" y="4164883"/>
                        <a:ext cx="492705" cy="400110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10" name="Oval 9"/>
              <p:cNvSpPr/>
              <p:nvPr/>
            </p:nvSpPr>
            <p:spPr>
              <a:xfrm>
                <a:off x="8272830" y="332535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272830" y="29467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0665112" y="332535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665112" y="29467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8343899" y="2792408"/>
                <a:ext cx="2298700" cy="175651"/>
              </a:xfrm>
              <a:custGeom>
                <a:avLst/>
                <a:gdLst>
                  <a:gd name="connsiteX0" fmla="*/ 0 w 2386013"/>
                  <a:gd name="connsiteY0" fmla="*/ 273847 h 273847"/>
                  <a:gd name="connsiteX1" fmla="*/ 1193007 w 2386013"/>
                  <a:gd name="connsiteY1" fmla="*/ 3 h 273847"/>
                  <a:gd name="connsiteX2" fmla="*/ 2386013 w 2386013"/>
                  <a:gd name="connsiteY2" fmla="*/ 269084 h 273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6013" h="273847">
                    <a:moveTo>
                      <a:pt x="0" y="273847"/>
                    </a:moveTo>
                    <a:cubicBezTo>
                      <a:pt x="397669" y="137322"/>
                      <a:pt x="795338" y="797"/>
                      <a:pt x="1193007" y="3"/>
                    </a:cubicBezTo>
                    <a:cubicBezTo>
                      <a:pt x="1590676" y="-791"/>
                      <a:pt x="1988344" y="134146"/>
                      <a:pt x="2386013" y="269084"/>
                    </a:cubicBezTo>
                  </a:path>
                </a:pathLst>
              </a:custGeom>
              <a:noFill/>
              <a:ln w="6350">
                <a:solidFill>
                  <a:schemeClr val="accent1">
                    <a:lumMod val="60000"/>
                    <a:lumOff val="40000"/>
                  </a:schemeClr>
                </a:solidFill>
                <a:tailEnd type="stealth"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8343899" y="3158390"/>
                <a:ext cx="2298700" cy="175651"/>
              </a:xfrm>
              <a:custGeom>
                <a:avLst/>
                <a:gdLst>
                  <a:gd name="connsiteX0" fmla="*/ 0 w 2386013"/>
                  <a:gd name="connsiteY0" fmla="*/ 273847 h 273847"/>
                  <a:gd name="connsiteX1" fmla="*/ 1193007 w 2386013"/>
                  <a:gd name="connsiteY1" fmla="*/ 3 h 273847"/>
                  <a:gd name="connsiteX2" fmla="*/ 2386013 w 2386013"/>
                  <a:gd name="connsiteY2" fmla="*/ 269084 h 273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6013" h="273847">
                    <a:moveTo>
                      <a:pt x="0" y="273847"/>
                    </a:moveTo>
                    <a:cubicBezTo>
                      <a:pt x="397669" y="137322"/>
                      <a:pt x="795338" y="797"/>
                      <a:pt x="1193007" y="3"/>
                    </a:cubicBezTo>
                    <a:cubicBezTo>
                      <a:pt x="1590676" y="-791"/>
                      <a:pt x="1988344" y="134146"/>
                      <a:pt x="2386013" y="269084"/>
                    </a:cubicBezTo>
                  </a:path>
                </a:pathLst>
              </a:custGeom>
              <a:noFill/>
              <a:ln w="6350">
                <a:solidFill>
                  <a:schemeClr val="accent1">
                    <a:lumMod val="60000"/>
                    <a:lumOff val="40000"/>
                  </a:schemeClr>
                </a:solidFill>
                <a:tailEnd type="stealth"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9274398" y="3140687"/>
                    <a:ext cx="43770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Rectangle 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4398" y="3140687"/>
                    <a:ext cx="43770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6764442" y="3229853"/>
                  <a:ext cx="34952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dirty="0"/>
                    <a:t> is computable in polynomial time</a:t>
                  </a: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4442" y="3229853"/>
                  <a:ext cx="3495252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546" t="-8197" r="-52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2273294" y="3510575"/>
            <a:ext cx="1134390" cy="880871"/>
            <a:chOff x="2273294" y="3510575"/>
            <a:chExt cx="1134390" cy="880871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2273294" y="3570154"/>
              <a:ext cx="650154" cy="376237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593168" y="3615398"/>
              <a:ext cx="400905" cy="388143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2767899" y="3639211"/>
              <a:ext cx="270677" cy="707555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2377617" y="3510575"/>
              <a:ext cx="556877" cy="8395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2880039" y="4022114"/>
                  <a:ext cx="5276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039" y="4022114"/>
                  <a:ext cx="52764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7348222" y="4156917"/>
            <a:ext cx="1182479" cy="880871"/>
            <a:chOff x="7348222" y="4156917"/>
            <a:chExt cx="1182479" cy="880871"/>
          </a:xfrm>
        </p:grpSpPr>
        <p:cxnSp>
          <p:nvCxnSpPr>
            <p:cNvPr id="54" name="Straight Arrow Connector 53"/>
            <p:cNvCxnSpPr/>
            <p:nvPr/>
          </p:nvCxnSpPr>
          <p:spPr>
            <a:xfrm flipV="1">
              <a:off x="7348222" y="4216496"/>
              <a:ext cx="650154" cy="376237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7668096" y="4261740"/>
              <a:ext cx="400905" cy="388143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7842827" y="4285553"/>
              <a:ext cx="270677" cy="707555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7452545" y="4156917"/>
              <a:ext cx="556877" cy="8395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954967" y="4668456"/>
                  <a:ext cx="5757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4967" y="4668456"/>
                  <a:ext cx="57573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487342" y="3099271"/>
            <a:ext cx="3431080" cy="2470752"/>
            <a:chOff x="487342" y="3099271"/>
            <a:chExt cx="3431080" cy="2470752"/>
          </a:xfrm>
        </p:grpSpPr>
        <p:grpSp>
          <p:nvGrpSpPr>
            <p:cNvPr id="69" name="Group 68"/>
            <p:cNvGrpSpPr/>
            <p:nvPr/>
          </p:nvGrpSpPr>
          <p:grpSpPr>
            <a:xfrm>
              <a:off x="487342" y="3099271"/>
              <a:ext cx="3431080" cy="2014014"/>
              <a:chOff x="487342" y="3099271"/>
              <a:chExt cx="3431080" cy="2014014"/>
            </a:xfrm>
          </p:grpSpPr>
          <p:grpSp>
            <p:nvGrpSpPr>
              <p:cNvPr id="31" name="Group 30"/>
              <p:cNvGrpSpPr/>
              <p:nvPr/>
            </p:nvGrpSpPr>
            <p:grpSpPr>
              <a:xfrm rot="20773612">
                <a:off x="487342" y="3126200"/>
                <a:ext cx="3431080" cy="1987085"/>
                <a:chOff x="1202825" y="4669917"/>
                <a:chExt cx="2084129" cy="1207008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269529" y="4877181"/>
                  <a:ext cx="975360" cy="7924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202825" y="4669917"/>
                  <a:ext cx="2084129" cy="120700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Rectangle 28"/>
              <p:cNvSpPr/>
              <p:nvPr/>
            </p:nvSpPr>
            <p:spPr>
              <a:xfrm>
                <a:off x="1972533" y="3099271"/>
                <a:ext cx="5421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/>
                  <a:t>NP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11678" y="4005283"/>
                <a:ext cx="3433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/>
                  <a:t>P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3049622" y="3309557"/>
                    <a:ext cx="6481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𝑆𝐴𝑇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Rectangle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622" y="3309557"/>
                    <a:ext cx="64819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Oval 36"/>
              <p:cNvSpPr/>
              <p:nvPr/>
            </p:nvSpPr>
            <p:spPr>
              <a:xfrm>
                <a:off x="2994073" y="3494223"/>
                <a:ext cx="89006" cy="920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488022" y="5200691"/>
                  <a:ext cx="33525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800"/>
                    </a:spcBef>
                  </a:pPr>
                  <a:r>
                    <a:rPr lang="en-US" dirty="0"/>
                    <a:t>Idea to show 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dirty="0"/>
                    <a:t> P 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 P = NP </a:t>
                  </a:r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022" y="5200691"/>
                  <a:ext cx="3352521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455" t="-8197" r="-90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5482750" y="3730897"/>
            <a:ext cx="4269248" cy="2083546"/>
            <a:chOff x="5482750" y="3730897"/>
            <a:chExt cx="4269248" cy="2083546"/>
          </a:xfrm>
        </p:grpSpPr>
        <p:sp>
          <p:nvSpPr>
            <p:cNvPr id="53" name="Oval 52"/>
            <p:cNvSpPr/>
            <p:nvPr/>
          </p:nvSpPr>
          <p:spPr>
            <a:xfrm>
              <a:off x="8069001" y="4140565"/>
              <a:ext cx="89006" cy="920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8098944" y="3926434"/>
                  <a:ext cx="5998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latin typeface="Cambria Math" panose="02040503050406030204" pitchFamily="18" charset="0"/>
                          </a:rPr>
                          <m:t>TM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8944" y="3926434"/>
                  <a:ext cx="599843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Rectangle 60"/>
            <p:cNvSpPr/>
            <p:nvPr/>
          </p:nvSpPr>
          <p:spPr>
            <a:xfrm>
              <a:off x="5663781" y="4767118"/>
              <a:ext cx="9893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decidable</a:t>
              </a:r>
            </a:p>
          </p:txBody>
        </p:sp>
        <p:sp>
          <p:nvSpPr>
            <p:cNvPr id="62" name="Rectangle 61"/>
            <p:cNvSpPr/>
            <p:nvPr/>
          </p:nvSpPr>
          <p:spPr>
            <a:xfrm rot="21029301">
              <a:off x="6574689" y="3745058"/>
              <a:ext cx="13951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T-recognizable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 rot="20773612">
              <a:off x="5482750" y="3730897"/>
              <a:ext cx="3431080" cy="1987085"/>
              <a:chOff x="1202825" y="4669917"/>
              <a:chExt cx="2084129" cy="120700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1269529" y="4877181"/>
                <a:ext cx="975360" cy="792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202825" y="4669917"/>
                <a:ext cx="2084129" cy="12070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/>
                <p:cNvSpPr/>
                <p:nvPr/>
              </p:nvSpPr>
              <p:spPr>
                <a:xfrm>
                  <a:off x="7876163" y="5445111"/>
                  <a:ext cx="18758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800"/>
                    </a:spcBef>
                  </a:pPr>
                  <a:r>
                    <a:rPr lang="en-US" dirty="0"/>
                    <a:t>Analogy with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n-US" baseline="-25000" dirty="0">
                          <a:latin typeface="Cambria Math" panose="02040503050406030204" pitchFamily="18" charset="0"/>
                        </a:rPr>
                        <m:t>TM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6163" y="5445111"/>
                  <a:ext cx="1875835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597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7E0C653-FFCF-9347-B059-C064DE27A62E}"/>
              </a:ext>
            </a:extLst>
          </p:cNvPr>
          <p:cNvSpPr txBox="1"/>
          <p:nvPr/>
        </p:nvSpPr>
        <p:spPr>
          <a:xfrm>
            <a:off x="4796852" y="62209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5465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2315" y="1617154"/>
                <a:ext cx="9616328" cy="3125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2763" lvl="0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latin typeface="+mj-lt"/>
                  </a:rPr>
                  <a:t> NTIME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+mj-lt"/>
                  </a:rPr>
                  <a:t> and NP</a:t>
                </a:r>
              </a:p>
              <a:p>
                <a:pPr marL="512763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𝐻𝐴𝑀𝑃𝐴𝑇𝐻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and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𝐶𝑂𝑀𝑃𝑂𝑆𝐼𝑇𝐸𝑆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NP</a:t>
                </a:r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512763" lvl="0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latin typeface="+mj-lt"/>
                  </a:rPr>
                  <a:t> P versus NP question</a:t>
                </a:r>
              </a:p>
              <a:p>
                <a:pPr marL="512763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CFG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latin typeface="+mj-lt"/>
                  </a:rPr>
                  <a:t>P 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+mj-lt"/>
                  </a:rPr>
                  <a:t>via Dynamic Programming</a:t>
                </a:r>
              </a:p>
              <a:p>
                <a:pPr marL="512763" lvl="0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latin typeface="+mj-lt"/>
                  </a:rPr>
                  <a:t> The Satisfiability Problem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pPr marL="512763" lvl="0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latin typeface="+mj-lt"/>
                  </a:rPr>
                  <a:t> Polynomial time reducibility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15" y="1617154"/>
                <a:ext cx="9616328" cy="3125279"/>
              </a:xfrm>
              <a:prstGeom prst="rect">
                <a:avLst/>
              </a:prstGeom>
              <a:blipFill>
                <a:blip r:embed="rId4"/>
                <a:stretch>
                  <a:fillRect l="-1015" t="-780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DD4A8-C7BB-1442-98C6-84B754FBA9DE}"/>
              </a:ext>
            </a:extLst>
          </p:cNvPr>
          <p:cNvSpPr txBox="1"/>
          <p:nvPr/>
        </p:nvSpPr>
        <p:spPr>
          <a:xfrm>
            <a:off x="5816184" y="62209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47112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B3551-F897-FE4A-B346-E310DEF2A8BD}"/>
              </a:ext>
            </a:extLst>
          </p:cNvPr>
          <p:cNvSpPr txBox="1"/>
          <p:nvPr/>
        </p:nvSpPr>
        <p:spPr>
          <a:xfrm>
            <a:off x="448886" y="1250467"/>
            <a:ext cx="11538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MIT </a:t>
            </a:r>
            <a:r>
              <a:rPr lang="en-US" sz="2400" dirty="0" err="1"/>
              <a:t>OpenCourseWare</a:t>
            </a:r>
            <a:endParaRPr lang="en-US" sz="2400" dirty="0"/>
          </a:p>
          <a:p>
            <a:r>
              <a:rPr lang="en-US" sz="2400" dirty="0">
                <a:hlinkClick r:id="rId2"/>
              </a:rPr>
              <a:t>https://ocw.mit.edu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18.404J Theory of Computation</a:t>
            </a:r>
          </a:p>
          <a:p>
            <a:r>
              <a:rPr lang="en-US" sz="2400" dirty="0"/>
              <a:t>Fall 2020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/>
              <a:t>For information about citing these materials or our Terms of Use, visit: </a:t>
            </a:r>
            <a:r>
              <a:rPr lang="en-US" sz="2200" dirty="0">
                <a:hlinkClick r:id="rId3"/>
              </a:rPr>
              <a:t>https://ocw.mit.edu/terms</a:t>
            </a:r>
            <a:r>
              <a:rPr lang="en-US" sz="2200" dirty="0"/>
              <a:t>.</a:t>
            </a:r>
          </a:p>
          <a:p>
            <a:pPr>
              <a:spcBef>
                <a:spcPts val="1200"/>
              </a:spcBef>
            </a:pPr>
            <a:endParaRPr lang="en-US" sz="2400" b="1" spc="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776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7" y="1363579"/>
                <a:ext cx="10838874" cy="4724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Defn: 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TIME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some deterministic 1-tape TM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decides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b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                                          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runs in time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Defn:  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rPr>
                          <m:t>TIME</m:t>
                        </m:r>
                        <m: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polynomial time decidable languages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𝑃𝐴𝑇𝐻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directed graph with a path from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b="1" dirty="0"/>
                  <a:t>Theorem: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𝑃𝐴𝑇𝐻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400" dirty="0"/>
                      <m:t>P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𝐻𝐴𝑀𝑃𝐴𝑇𝐻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directed graph with a path from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                                             that goes through every node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sz="2400" b="1" dirty="0"/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𝐻𝐴𝑀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𝑃𝐴𝑇𝐻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400" dirty="0"/>
                      <m:t>P</m:t>
                    </m:r>
                  </m:oMath>
                </a14:m>
                <a:r>
                  <a:rPr lang="en-US" sz="2400" dirty="0"/>
                  <a:t> ?  Unsolved Problem</a:t>
                </a:r>
              </a:p>
              <a:p>
                <a:r>
                  <a:rPr lang="en-US" sz="2400" dirty="0"/>
                  <a:t>[connection to factoring]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363579"/>
                <a:ext cx="10838874" cy="4724370"/>
              </a:xfrm>
              <a:prstGeom prst="rect">
                <a:avLst/>
              </a:prstGeom>
              <a:blipFill>
                <a:blip r:embed="rId2"/>
                <a:stretch>
                  <a:fillRect l="-844" t="-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310121" y="3725764"/>
            <a:ext cx="2561016" cy="1441579"/>
            <a:chOff x="9058518" y="3034727"/>
            <a:chExt cx="2561016" cy="1441579"/>
          </a:xfrm>
        </p:grpSpPr>
        <p:sp>
          <p:nvSpPr>
            <p:cNvPr id="6" name="Freeform 5"/>
            <p:cNvSpPr/>
            <p:nvPr/>
          </p:nvSpPr>
          <p:spPr>
            <a:xfrm rot="894480">
              <a:off x="9112716" y="3054302"/>
              <a:ext cx="2506818" cy="1422004"/>
            </a:xfrm>
            <a:custGeom>
              <a:avLst/>
              <a:gdLst>
                <a:gd name="connsiteX0" fmla="*/ 2620681 w 4480938"/>
                <a:gd name="connsiteY0" fmla="*/ 170606 h 2541833"/>
                <a:gd name="connsiteX1" fmla="*/ 1438652 w 4480938"/>
                <a:gd name="connsiteY1" fmla="*/ 739318 h 2541833"/>
                <a:gd name="connsiteX2" fmla="*/ 356984 w 4480938"/>
                <a:gd name="connsiteY2" fmla="*/ 1051552 h 2541833"/>
                <a:gd name="connsiteX3" fmla="*/ 156262 w 4480938"/>
                <a:gd name="connsiteY3" fmla="*/ 2133221 h 2541833"/>
                <a:gd name="connsiteX4" fmla="*/ 2520320 w 4480938"/>
                <a:gd name="connsiteY4" fmla="*/ 2501211 h 2541833"/>
                <a:gd name="connsiteX5" fmla="*/ 4349120 w 4480938"/>
                <a:gd name="connsiteY5" fmla="*/ 1263425 h 2541833"/>
                <a:gd name="connsiteX6" fmla="*/ 4148398 w 4480938"/>
                <a:gd name="connsiteY6" fmla="*/ 81396 h 2541833"/>
                <a:gd name="connsiteX7" fmla="*/ 2620681 w 4480938"/>
                <a:gd name="connsiteY7" fmla="*/ 170606 h 254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80938" h="2541833">
                  <a:moveTo>
                    <a:pt x="2620681" y="170606"/>
                  </a:moveTo>
                  <a:cubicBezTo>
                    <a:pt x="2169057" y="280260"/>
                    <a:pt x="1815935" y="592494"/>
                    <a:pt x="1438652" y="739318"/>
                  </a:cubicBezTo>
                  <a:cubicBezTo>
                    <a:pt x="1061369" y="886142"/>
                    <a:pt x="570716" y="819235"/>
                    <a:pt x="356984" y="1051552"/>
                  </a:cubicBezTo>
                  <a:cubicBezTo>
                    <a:pt x="143252" y="1283869"/>
                    <a:pt x="-204294" y="1891611"/>
                    <a:pt x="156262" y="2133221"/>
                  </a:cubicBezTo>
                  <a:cubicBezTo>
                    <a:pt x="516818" y="2374831"/>
                    <a:pt x="1821510" y="2646177"/>
                    <a:pt x="2520320" y="2501211"/>
                  </a:cubicBezTo>
                  <a:cubicBezTo>
                    <a:pt x="3219130" y="2356245"/>
                    <a:pt x="4077774" y="1666728"/>
                    <a:pt x="4349120" y="1263425"/>
                  </a:cubicBezTo>
                  <a:cubicBezTo>
                    <a:pt x="4620466" y="860123"/>
                    <a:pt x="4432754" y="261674"/>
                    <a:pt x="4148398" y="81396"/>
                  </a:cubicBezTo>
                  <a:cubicBezTo>
                    <a:pt x="3864042" y="-98882"/>
                    <a:pt x="3072305" y="60952"/>
                    <a:pt x="2620681" y="170606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 rot="894480">
              <a:off x="9372639" y="3753340"/>
              <a:ext cx="70866" cy="759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rot="894480">
              <a:off x="11150134" y="3858508"/>
              <a:ext cx="70406" cy="7119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tailEnd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9211714" y="3404926"/>
                  <a:ext cx="3497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1714" y="3404926"/>
                  <a:ext cx="34971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11061223" y="3514075"/>
                  <a:ext cx="3345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1223" y="3514075"/>
                  <a:ext cx="33457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9058518" y="3034727"/>
                  <a:ext cx="393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8518" y="3034727"/>
                  <a:ext cx="39356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Freeform 11"/>
            <p:cNvSpPr/>
            <p:nvPr/>
          </p:nvSpPr>
          <p:spPr>
            <a:xfrm>
              <a:off x="9400280" y="3362320"/>
              <a:ext cx="1115245" cy="1017251"/>
            </a:xfrm>
            <a:custGeom>
              <a:avLst/>
              <a:gdLst>
                <a:gd name="connsiteX0" fmla="*/ 5658 w 1115245"/>
                <a:gd name="connsiteY0" fmla="*/ 466730 h 1017251"/>
                <a:gd name="connsiteX1" fmla="*/ 10420 w 1115245"/>
                <a:gd name="connsiteY1" fmla="*/ 642943 h 1017251"/>
                <a:gd name="connsiteX2" fmla="*/ 100908 w 1115245"/>
                <a:gd name="connsiteY2" fmla="*/ 652468 h 1017251"/>
                <a:gd name="connsiteX3" fmla="*/ 134245 w 1115245"/>
                <a:gd name="connsiteY3" fmla="*/ 85730 h 1017251"/>
                <a:gd name="connsiteX4" fmla="*/ 234258 w 1115245"/>
                <a:gd name="connsiteY4" fmla="*/ 80968 h 1017251"/>
                <a:gd name="connsiteX5" fmla="*/ 224733 w 1115245"/>
                <a:gd name="connsiteY5" fmla="*/ 700093 h 1017251"/>
                <a:gd name="connsiteX6" fmla="*/ 315220 w 1115245"/>
                <a:gd name="connsiteY6" fmla="*/ 714380 h 1017251"/>
                <a:gd name="connsiteX7" fmla="*/ 343795 w 1115245"/>
                <a:gd name="connsiteY7" fmla="*/ 109543 h 1017251"/>
                <a:gd name="connsiteX8" fmla="*/ 448570 w 1115245"/>
                <a:gd name="connsiteY8" fmla="*/ 114305 h 1017251"/>
                <a:gd name="connsiteX9" fmla="*/ 424758 w 1115245"/>
                <a:gd name="connsiteY9" fmla="*/ 804868 h 1017251"/>
                <a:gd name="connsiteX10" fmla="*/ 529533 w 1115245"/>
                <a:gd name="connsiteY10" fmla="*/ 823918 h 1017251"/>
                <a:gd name="connsiteX11" fmla="*/ 553345 w 1115245"/>
                <a:gd name="connsiteY11" fmla="*/ 138118 h 1017251"/>
                <a:gd name="connsiteX12" fmla="*/ 658120 w 1115245"/>
                <a:gd name="connsiteY12" fmla="*/ 142880 h 1017251"/>
                <a:gd name="connsiteX13" fmla="*/ 639070 w 1115245"/>
                <a:gd name="connsiteY13" fmla="*/ 876305 h 1017251"/>
                <a:gd name="connsiteX14" fmla="*/ 734320 w 1115245"/>
                <a:gd name="connsiteY14" fmla="*/ 876305 h 1017251"/>
                <a:gd name="connsiteX15" fmla="*/ 762895 w 1115245"/>
                <a:gd name="connsiteY15" fmla="*/ 138118 h 1017251"/>
                <a:gd name="connsiteX16" fmla="*/ 862908 w 1115245"/>
                <a:gd name="connsiteY16" fmla="*/ 133355 h 1017251"/>
                <a:gd name="connsiteX17" fmla="*/ 853383 w 1115245"/>
                <a:gd name="connsiteY17" fmla="*/ 904880 h 1017251"/>
                <a:gd name="connsiteX18" fmla="*/ 958158 w 1115245"/>
                <a:gd name="connsiteY18" fmla="*/ 923930 h 1017251"/>
                <a:gd name="connsiteX19" fmla="*/ 991495 w 1115245"/>
                <a:gd name="connsiteY19" fmla="*/ 61918 h 1017251"/>
                <a:gd name="connsiteX20" fmla="*/ 1101033 w 1115245"/>
                <a:gd name="connsiteY20" fmla="*/ 95255 h 1017251"/>
                <a:gd name="connsiteX21" fmla="*/ 1110558 w 1115245"/>
                <a:gd name="connsiteY21" fmla="*/ 309568 h 1017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15245" h="1017251">
                  <a:moveTo>
                    <a:pt x="5658" y="466730"/>
                  </a:moveTo>
                  <a:cubicBezTo>
                    <a:pt x="101" y="539358"/>
                    <a:pt x="-5455" y="611987"/>
                    <a:pt x="10420" y="642943"/>
                  </a:cubicBezTo>
                  <a:cubicBezTo>
                    <a:pt x="26295" y="673899"/>
                    <a:pt x="80271" y="745337"/>
                    <a:pt x="100908" y="652468"/>
                  </a:cubicBezTo>
                  <a:cubicBezTo>
                    <a:pt x="121546" y="559599"/>
                    <a:pt x="112020" y="180980"/>
                    <a:pt x="134245" y="85730"/>
                  </a:cubicBezTo>
                  <a:cubicBezTo>
                    <a:pt x="156470" y="-9520"/>
                    <a:pt x="219177" y="-21426"/>
                    <a:pt x="234258" y="80968"/>
                  </a:cubicBezTo>
                  <a:cubicBezTo>
                    <a:pt x="249339" y="183362"/>
                    <a:pt x="211239" y="594524"/>
                    <a:pt x="224733" y="700093"/>
                  </a:cubicBezTo>
                  <a:cubicBezTo>
                    <a:pt x="238227" y="805662"/>
                    <a:pt x="295376" y="812805"/>
                    <a:pt x="315220" y="714380"/>
                  </a:cubicBezTo>
                  <a:cubicBezTo>
                    <a:pt x="335064" y="615955"/>
                    <a:pt x="321570" y="209555"/>
                    <a:pt x="343795" y="109543"/>
                  </a:cubicBezTo>
                  <a:cubicBezTo>
                    <a:pt x="366020" y="9531"/>
                    <a:pt x="435076" y="-1582"/>
                    <a:pt x="448570" y="114305"/>
                  </a:cubicBezTo>
                  <a:cubicBezTo>
                    <a:pt x="462064" y="230192"/>
                    <a:pt x="411264" y="686599"/>
                    <a:pt x="424758" y="804868"/>
                  </a:cubicBezTo>
                  <a:cubicBezTo>
                    <a:pt x="438252" y="923137"/>
                    <a:pt x="508102" y="935043"/>
                    <a:pt x="529533" y="823918"/>
                  </a:cubicBezTo>
                  <a:cubicBezTo>
                    <a:pt x="550964" y="712793"/>
                    <a:pt x="531914" y="251624"/>
                    <a:pt x="553345" y="138118"/>
                  </a:cubicBezTo>
                  <a:cubicBezTo>
                    <a:pt x="574776" y="24612"/>
                    <a:pt x="643833" y="19849"/>
                    <a:pt x="658120" y="142880"/>
                  </a:cubicBezTo>
                  <a:cubicBezTo>
                    <a:pt x="672407" y="265911"/>
                    <a:pt x="626370" y="754068"/>
                    <a:pt x="639070" y="876305"/>
                  </a:cubicBezTo>
                  <a:cubicBezTo>
                    <a:pt x="651770" y="998542"/>
                    <a:pt x="713683" y="999336"/>
                    <a:pt x="734320" y="876305"/>
                  </a:cubicBezTo>
                  <a:cubicBezTo>
                    <a:pt x="754957" y="753274"/>
                    <a:pt x="741464" y="261943"/>
                    <a:pt x="762895" y="138118"/>
                  </a:cubicBezTo>
                  <a:cubicBezTo>
                    <a:pt x="784326" y="14293"/>
                    <a:pt x="847827" y="5561"/>
                    <a:pt x="862908" y="133355"/>
                  </a:cubicBezTo>
                  <a:cubicBezTo>
                    <a:pt x="877989" y="261149"/>
                    <a:pt x="837508" y="773118"/>
                    <a:pt x="853383" y="904880"/>
                  </a:cubicBezTo>
                  <a:cubicBezTo>
                    <a:pt x="869258" y="1036642"/>
                    <a:pt x="935139" y="1064424"/>
                    <a:pt x="958158" y="923930"/>
                  </a:cubicBezTo>
                  <a:cubicBezTo>
                    <a:pt x="981177" y="783436"/>
                    <a:pt x="967683" y="200030"/>
                    <a:pt x="991495" y="61918"/>
                  </a:cubicBezTo>
                  <a:cubicBezTo>
                    <a:pt x="1015307" y="-76194"/>
                    <a:pt x="1081189" y="53980"/>
                    <a:pt x="1101033" y="95255"/>
                  </a:cubicBezTo>
                  <a:cubicBezTo>
                    <a:pt x="1120877" y="136530"/>
                    <a:pt x="1115717" y="223049"/>
                    <a:pt x="1110558" y="30956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dash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617076" y="4852200"/>
            <a:ext cx="2412124" cy="436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9A7EF6-E97E-5744-86B1-699289C89D6F}"/>
              </a:ext>
            </a:extLst>
          </p:cNvPr>
          <p:cNvSpPr txBox="1"/>
          <p:nvPr/>
        </p:nvSpPr>
        <p:spPr>
          <a:xfrm>
            <a:off x="5456420" y="62958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5701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435" y="0"/>
            <a:ext cx="673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Nondeterministic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7" y="1363579"/>
                <a:ext cx="9067269" cy="2418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 a nondeterministic TM (NTM) decider, all branches halt on all inputs.</a:t>
                </a:r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Defn:  </a:t>
                </a:r>
                <a:r>
                  <a:rPr lang="en-US" sz="2400" dirty="0"/>
                  <a:t>An NTM </a:t>
                </a:r>
                <a:r>
                  <a:rPr lang="en-US" sz="2400" u="sng" dirty="0"/>
                  <a:t>runs in time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if all branches halt within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steps on all inputs of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 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/>
                  <a:t>Defn:  </a:t>
                </a:r>
                <a:r>
                  <a:rPr lang="en-US" sz="2400" dirty="0"/>
                  <a:t>NTIME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en-US" sz="2400" dirty="0"/>
                  <a:t>𝐵| some 1-tape NTM decides 𝐵 </a:t>
                </a:r>
                <a:br>
                  <a:rPr lang="en-US" sz="2400" dirty="0"/>
                </a:br>
                <a:r>
                  <a:rPr lang="en-US" sz="2400" dirty="0"/>
                  <a:t>                                            and runs in time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}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363579"/>
                <a:ext cx="9067269" cy="2418739"/>
              </a:xfrm>
              <a:prstGeom prst="rect">
                <a:avLst/>
              </a:prstGeom>
              <a:blipFill>
                <a:blip r:embed="rId2"/>
                <a:stretch>
                  <a:fillRect l="-1008" t="-2020" b="-4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8617" y="3764892"/>
                <a:ext cx="9827918" cy="1736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Defn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   N</a:t>
                </a:r>
                <a:r>
                  <a:rPr lang="en-US" sz="2400" dirty="0">
                    <a:solidFill>
                      <a:schemeClr val="tx1"/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b="0" i="0" dirty="0" smtClean="0"/>
                          <m:t>NT</m:t>
                        </m:r>
                        <m:r>
                          <m:rPr>
                            <m:nor/>
                          </m:rPr>
                          <a:rPr lang="en-US" sz="2400" dirty="0"/>
                          <m:t>IME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b="0" dirty="0"/>
                  <a:t> </a:t>
                </a:r>
              </a:p>
              <a:p>
                <a:r>
                  <a:rPr lang="en-US" sz="2400" dirty="0"/>
                  <a:t>              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 nondeterministic polynomial time decidable languages</a:t>
                </a:r>
              </a:p>
              <a:p>
                <a:pPr marL="457200" indent="-2794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Invariant for all reasonable nondeterministic models</a:t>
                </a:r>
              </a:p>
              <a:p>
                <a:pPr marL="457200" indent="-2794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Corresponds roughly to easily verifiable problems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3764892"/>
                <a:ext cx="9827918" cy="1736245"/>
              </a:xfrm>
              <a:prstGeom prst="rect">
                <a:avLst/>
              </a:prstGeom>
              <a:blipFill>
                <a:blip r:embed="rId3"/>
                <a:stretch>
                  <a:fillRect l="-930" t="-24296" b="-7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038684" y="2738098"/>
                <a:ext cx="209570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Computation tree </a:t>
                </a:r>
                <a:br>
                  <a:rPr lang="en-US" dirty="0"/>
                </a:br>
                <a:r>
                  <a:rPr lang="en-US" dirty="0"/>
                  <a:t>for NTM on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684" y="2738098"/>
                <a:ext cx="2095702" cy="646331"/>
              </a:xfrm>
              <a:prstGeom prst="rect">
                <a:avLst/>
              </a:prstGeom>
              <a:blipFill>
                <a:blip r:embed="rId4"/>
                <a:stretch>
                  <a:fillRect l="-2326" t="-4717" r="-174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tree"/>
          <p:cNvGrpSpPr/>
          <p:nvPr/>
        </p:nvGrpSpPr>
        <p:grpSpPr>
          <a:xfrm>
            <a:off x="9325886" y="3548914"/>
            <a:ext cx="1330782" cy="1568539"/>
            <a:chOff x="689514" y="4575043"/>
            <a:chExt cx="1330782" cy="156853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415669" y="4575043"/>
              <a:ext cx="279348" cy="330200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174109" y="4575043"/>
              <a:ext cx="232613" cy="330200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949324" y="4919508"/>
              <a:ext cx="212574" cy="295320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160115" y="4919508"/>
              <a:ext cx="6061" cy="295320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6176" y="4905243"/>
              <a:ext cx="176825" cy="309585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695017" y="4935338"/>
              <a:ext cx="158629" cy="279490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1553792" y="4935338"/>
              <a:ext cx="141226" cy="279490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550761" y="5232199"/>
              <a:ext cx="3032" cy="244567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874382" y="5232199"/>
              <a:ext cx="130771" cy="244567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1774331" y="5244900"/>
              <a:ext cx="96567" cy="231866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341636" y="5219498"/>
              <a:ext cx="81386" cy="257268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1091014" y="5214828"/>
              <a:ext cx="79079" cy="261938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210304" y="5214828"/>
              <a:ext cx="129064" cy="266789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831180" y="5214828"/>
              <a:ext cx="129064" cy="266789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960244" y="5214828"/>
              <a:ext cx="3360" cy="261938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581495" y="5675088"/>
              <a:ext cx="81386" cy="257268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1450163" y="5670418"/>
              <a:ext cx="129064" cy="266789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 rot="5400000">
              <a:off x="1151616" y="5551913"/>
              <a:ext cx="4315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. . .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820846" y="5881463"/>
              <a:ext cx="81386" cy="257268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689514" y="5876793"/>
              <a:ext cx="129064" cy="266789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938910" y="5881463"/>
              <a:ext cx="81386" cy="257268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178261" y="5881463"/>
              <a:ext cx="81386" cy="257268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1046929" y="5876793"/>
              <a:ext cx="129064" cy="266789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1809846" y="5876793"/>
              <a:ext cx="129064" cy="266789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0780459" y="3449346"/>
            <a:ext cx="663194" cy="1686202"/>
            <a:chOff x="11042547" y="3181350"/>
            <a:chExt cx="663194" cy="1686202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11374144" y="3181350"/>
              <a:ext cx="20375" cy="1686202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11042547" y="3848956"/>
                  <a:ext cx="663194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2547" y="3848956"/>
                  <a:ext cx="66319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9229775" y="5306073"/>
                <a:ext cx="165923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u="sng" dirty="0"/>
                  <a:t>all branches halt </a:t>
                </a:r>
                <a:br>
                  <a:rPr lang="en-US" sz="1600" dirty="0"/>
                </a:br>
                <a:r>
                  <a:rPr lang="en-US" sz="1600" dirty="0"/>
                  <a:t>within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steps </a:t>
                </a: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775" y="5306073"/>
                <a:ext cx="1659237" cy="584775"/>
              </a:xfrm>
              <a:prstGeom prst="rect">
                <a:avLst/>
              </a:prstGeom>
              <a:blipFill>
                <a:blip r:embed="rId6"/>
                <a:stretch>
                  <a:fillRect l="-1471" t="-3125" r="-147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E479522-EBE4-F547-ABEA-43ABE2D25B9C}"/>
              </a:ext>
            </a:extLst>
          </p:cNvPr>
          <p:cNvSpPr txBox="1"/>
          <p:nvPr/>
        </p:nvSpPr>
        <p:spPr>
          <a:xfrm>
            <a:off x="5471410" y="61609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2571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3" grpId="0" uiExpand="1" build="p"/>
      <p:bldP spid="6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20435" y="0"/>
                <a:ext cx="67333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𝐻𝐴𝑀𝑃𝐴𝑇𝐻</m:t>
                    </m:r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NP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5" y="0"/>
                <a:ext cx="6733309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7" y="1363579"/>
                <a:ext cx="6446983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𝐻𝐴𝑀𝑃𝐴𝑇𝐻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NP</a:t>
                </a:r>
              </a:p>
              <a:p>
                <a:r>
                  <a:rPr lang="en-US" sz="2400" b="1" dirty="0">
                    <a:latin typeface="+mj-lt"/>
                  </a:rPr>
                  <a:t>Proof:  </a:t>
                </a:r>
              </a:p>
              <a:p>
                <a:r>
                  <a:rPr lang="en-US" sz="2400" dirty="0">
                    <a:latin typeface="+mj-lt"/>
                  </a:rPr>
                  <a:t>“On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400" dirty="0">
                    <a:latin typeface="+mj-lt"/>
                  </a:rPr>
                  <a:t>  (Say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+mj-lt"/>
                  </a:rPr>
                  <a:t> has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+mj-lt"/>
                  </a:rPr>
                  <a:t> nodes.)</a:t>
                </a:r>
              </a:p>
              <a:p>
                <a:r>
                  <a:rPr lang="en-US" sz="2400" dirty="0">
                    <a:latin typeface="+mj-lt"/>
                  </a:rPr>
                  <a:t>        1.   Nondeterministically write a sequence</a:t>
                </a:r>
              </a:p>
              <a:p>
                <a:r>
                  <a:rPr lang="en-US" sz="2400" dirty="0">
                    <a:latin typeface="+mj-lt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+mj-lt"/>
                  </a:rPr>
                  <a:t> nodes.</a:t>
                </a:r>
              </a:p>
              <a:p>
                <a:r>
                  <a:rPr lang="en-US" sz="2400" dirty="0">
                    <a:latin typeface="+mj-lt"/>
                  </a:rPr>
                  <a:t>        2.   </a:t>
                </a:r>
                <a:r>
                  <a:rPr lang="en-US" sz="2400" i="1" dirty="0">
                    <a:latin typeface="+mj-lt"/>
                  </a:rPr>
                  <a:t>Accept</a:t>
                </a:r>
                <a:r>
                  <a:rPr lang="en-US" sz="2400" dirty="0">
                    <a:latin typeface="+mj-lt"/>
                  </a:rPr>
                  <a:t>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                               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+mj-lt"/>
                  </a:rPr>
                  <a:t> is an edge </a:t>
                </a:r>
              </a:p>
              <a:p>
                <a:r>
                  <a:rPr lang="en-US" sz="2400" dirty="0">
                    <a:latin typeface="+mj-lt"/>
                  </a:rPr>
                  <a:t>                               and 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 repeats.</a:t>
                </a:r>
              </a:p>
              <a:p>
                <a:r>
                  <a:rPr lang="en-US" sz="2400" dirty="0">
                    <a:latin typeface="+mj-lt"/>
                  </a:rPr>
                  <a:t>        3.   </a:t>
                </a:r>
                <a:r>
                  <a:rPr lang="en-US" sz="2400" i="1" dirty="0">
                    <a:latin typeface="+mj-lt"/>
                  </a:rPr>
                  <a:t>Reject</a:t>
                </a:r>
                <a:r>
                  <a:rPr lang="en-US" sz="2400" dirty="0">
                    <a:latin typeface="+mj-lt"/>
                  </a:rPr>
                  <a:t> if any condition fails.”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363579"/>
                <a:ext cx="6446983" cy="3785652"/>
              </a:xfrm>
              <a:prstGeom prst="rect">
                <a:avLst/>
              </a:prstGeom>
              <a:blipFill>
                <a:blip r:embed="rId3"/>
                <a:stretch>
                  <a:fillRect l="-1418" t="-1288" b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498322" y="780856"/>
                <a:ext cx="171220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Computation of </a:t>
                </a:r>
                <a:br>
                  <a:rPr lang="en-US" dirty="0"/>
                </a:br>
                <a:r>
                  <a:rPr lang="en-US" dirty="0"/>
                  <a:t>M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322" y="780856"/>
                <a:ext cx="1712200" cy="646331"/>
              </a:xfrm>
              <a:prstGeom prst="rect">
                <a:avLst/>
              </a:prstGeom>
              <a:blipFill>
                <a:blip r:embed="rId4"/>
                <a:stretch>
                  <a:fillRect l="-2491" t="-4717" r="-249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6804309" y="1466850"/>
            <a:ext cx="2591631" cy="1360137"/>
            <a:chOff x="6804309" y="1466850"/>
            <a:chExt cx="2591631" cy="1360137"/>
          </a:xfrm>
        </p:grpSpPr>
        <p:grpSp>
          <p:nvGrpSpPr>
            <p:cNvPr id="99" name="Group 98"/>
            <p:cNvGrpSpPr/>
            <p:nvPr/>
          </p:nvGrpSpPr>
          <p:grpSpPr>
            <a:xfrm>
              <a:off x="6804309" y="1563373"/>
              <a:ext cx="1084093" cy="1263614"/>
              <a:chOff x="6804309" y="1563373"/>
              <a:chExt cx="1084093" cy="1263614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>
                <a:off x="7109201" y="1563373"/>
                <a:ext cx="212726" cy="28777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7328221" y="1576146"/>
                <a:ext cx="232122" cy="27499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6890181" y="1851143"/>
                <a:ext cx="212726" cy="28777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7119492" y="1845876"/>
                <a:ext cx="68430" cy="31357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7434584" y="1840609"/>
                <a:ext cx="119585" cy="30155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7557315" y="1845876"/>
                <a:ext cx="180536" cy="27499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H="1">
                <a:off x="6804309" y="2133646"/>
                <a:ext cx="85871" cy="29303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6890180" y="2142161"/>
                <a:ext cx="106364" cy="27925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H="1">
                <a:off x="7120323" y="2159454"/>
                <a:ext cx="64991" cy="24609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>
                <a:off x="7415456" y="2136207"/>
                <a:ext cx="27220" cy="26934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7192193" y="2156821"/>
                <a:ext cx="116900" cy="24873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7704720" y="2120873"/>
                <a:ext cx="27220" cy="26934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7456498" y="2126140"/>
                <a:ext cx="133583" cy="26407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7740632" y="2120873"/>
                <a:ext cx="147770" cy="26934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7167077" y="2457655"/>
                    <a:ext cx="30970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65" name="Rectangl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7077" y="2457655"/>
                    <a:ext cx="30970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5" name="Group 94"/>
            <p:cNvGrpSpPr/>
            <p:nvPr/>
          </p:nvGrpSpPr>
          <p:grpSpPr>
            <a:xfrm>
              <a:off x="8058150" y="1466850"/>
              <a:ext cx="1337790" cy="1285875"/>
              <a:chOff x="8058150" y="1466850"/>
              <a:chExt cx="1337790" cy="1285875"/>
            </a:xfrm>
          </p:grpSpPr>
          <p:sp>
            <p:nvSpPr>
              <p:cNvPr id="76" name="Right Brace 75"/>
              <p:cNvSpPr/>
              <p:nvPr/>
            </p:nvSpPr>
            <p:spPr>
              <a:xfrm>
                <a:off x="8058150" y="1466850"/>
                <a:ext cx="257175" cy="1285875"/>
              </a:xfrm>
              <a:prstGeom prst="rightBrace">
                <a:avLst>
                  <a:gd name="adj1" fmla="val 49074"/>
                  <a:gd name="adj2" fmla="val 50000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8236623" y="1932380"/>
                    <a:ext cx="1159317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Guess  </a:t>
                    </a:r>
                    <a:br>
                      <a:rPr lang="en-US" dirty="0"/>
                    </a:br>
                    <a:r>
                      <a:rPr lang="en-US" dirty="0"/>
                      <a:t>bits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7" name="Rectangle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6623" y="1932380"/>
                    <a:ext cx="1159317" cy="6463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5660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6" name="Group 105"/>
          <p:cNvGrpSpPr/>
          <p:nvPr/>
        </p:nvGrpSpPr>
        <p:grpSpPr>
          <a:xfrm>
            <a:off x="7141696" y="4216716"/>
            <a:ext cx="2321164" cy="1027306"/>
            <a:chOff x="7141696" y="4216716"/>
            <a:chExt cx="2321164" cy="1027306"/>
          </a:xfrm>
        </p:grpSpPr>
        <p:grpSp>
          <p:nvGrpSpPr>
            <p:cNvPr id="97" name="Group 96"/>
            <p:cNvGrpSpPr/>
            <p:nvPr/>
          </p:nvGrpSpPr>
          <p:grpSpPr>
            <a:xfrm>
              <a:off x="8072811" y="4216716"/>
              <a:ext cx="1390049" cy="925632"/>
              <a:chOff x="8072811" y="4216716"/>
              <a:chExt cx="1390049" cy="925632"/>
            </a:xfrm>
          </p:grpSpPr>
          <p:sp>
            <p:nvSpPr>
              <p:cNvPr id="80" name="Right Brace 79"/>
              <p:cNvSpPr/>
              <p:nvPr/>
            </p:nvSpPr>
            <p:spPr>
              <a:xfrm>
                <a:off x="8072811" y="4216716"/>
                <a:ext cx="257175" cy="925632"/>
              </a:xfrm>
              <a:prstGeom prst="rightBrace">
                <a:avLst>
                  <a:gd name="adj1" fmla="val 49074"/>
                  <a:gd name="adj2" fmla="val 50000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Rectangle 80"/>
                  <p:cNvSpPr/>
                  <p:nvPr/>
                </p:nvSpPr>
                <p:spPr>
                  <a:xfrm>
                    <a:off x="8225718" y="4373372"/>
                    <a:ext cx="1237142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Guess  </a:t>
                    </a:r>
                    <a:br>
                      <a:rPr lang="en-US" dirty="0"/>
                    </a:br>
                    <a:r>
                      <a:rPr lang="en-US" dirty="0"/>
                      <a:t>bits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1" name="Rectangle 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5718" y="4373372"/>
                    <a:ext cx="1237142" cy="64633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4717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1" name="Group 100"/>
            <p:cNvGrpSpPr/>
            <p:nvPr/>
          </p:nvGrpSpPr>
          <p:grpSpPr>
            <a:xfrm>
              <a:off x="7141696" y="4360599"/>
              <a:ext cx="628650" cy="883423"/>
              <a:chOff x="7141696" y="4360599"/>
              <a:chExt cx="628650" cy="883423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 flipH="1">
                <a:off x="7141696" y="4360599"/>
                <a:ext cx="212726" cy="28777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7360716" y="4373372"/>
                <a:ext cx="232122" cy="27499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H="1">
                <a:off x="7467079" y="4637835"/>
                <a:ext cx="119585" cy="30155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7589810" y="4643102"/>
                <a:ext cx="180536" cy="27499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7185314" y="4874690"/>
                    <a:ext cx="30970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5314" y="4874690"/>
                    <a:ext cx="30970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5" name="Group 104"/>
          <p:cNvGrpSpPr/>
          <p:nvPr/>
        </p:nvGrpSpPr>
        <p:grpSpPr>
          <a:xfrm>
            <a:off x="6890181" y="2826988"/>
            <a:ext cx="2529929" cy="1364752"/>
            <a:chOff x="6890181" y="2826988"/>
            <a:chExt cx="2529929" cy="1364752"/>
          </a:xfrm>
        </p:grpSpPr>
        <p:grpSp>
          <p:nvGrpSpPr>
            <p:cNvPr id="100" name="Group 99"/>
            <p:cNvGrpSpPr/>
            <p:nvPr/>
          </p:nvGrpSpPr>
          <p:grpSpPr>
            <a:xfrm>
              <a:off x="6890181" y="2833373"/>
              <a:ext cx="847670" cy="945086"/>
              <a:chOff x="6890181" y="2833373"/>
              <a:chExt cx="847670" cy="945086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 flipH="1">
                <a:off x="7109201" y="2833373"/>
                <a:ext cx="212726" cy="28777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7328221" y="2846146"/>
                <a:ext cx="232122" cy="27499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1">
                <a:off x="6890181" y="3121143"/>
                <a:ext cx="212726" cy="28777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7119492" y="3115876"/>
                <a:ext cx="68430" cy="31357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H="1">
                <a:off x="7434584" y="3110609"/>
                <a:ext cx="119585" cy="30155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7557315" y="3115876"/>
                <a:ext cx="180536" cy="27499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/>
                  <p:cNvSpPr/>
                  <p:nvPr/>
                </p:nvSpPr>
                <p:spPr>
                  <a:xfrm>
                    <a:off x="7185314" y="3409127"/>
                    <a:ext cx="30970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66" name="Rectangl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5314" y="3409127"/>
                    <a:ext cx="30970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Group 95"/>
            <p:cNvGrpSpPr/>
            <p:nvPr/>
          </p:nvGrpSpPr>
          <p:grpSpPr>
            <a:xfrm>
              <a:off x="8058150" y="2826988"/>
              <a:ext cx="1361960" cy="929952"/>
              <a:chOff x="8058150" y="2826988"/>
              <a:chExt cx="1361960" cy="929952"/>
            </a:xfrm>
          </p:grpSpPr>
          <p:sp>
            <p:nvSpPr>
              <p:cNvPr id="78" name="Right Brace 77"/>
              <p:cNvSpPr/>
              <p:nvPr/>
            </p:nvSpPr>
            <p:spPr>
              <a:xfrm>
                <a:off x="8058150" y="2826988"/>
                <a:ext cx="257175" cy="925632"/>
              </a:xfrm>
              <a:prstGeom prst="rightBrace">
                <a:avLst>
                  <a:gd name="adj1" fmla="val 49074"/>
                  <a:gd name="adj2" fmla="val 50000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8280663" y="3110609"/>
                    <a:ext cx="1139447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Guess  </a:t>
                    </a:r>
                    <a:br>
                      <a:rPr lang="en-US" dirty="0"/>
                    </a:br>
                    <a:r>
                      <a:rPr lang="en-US" dirty="0"/>
                      <a:t>bits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0663" y="3110609"/>
                    <a:ext cx="1139447" cy="64633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4717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7974728" y="3822408"/>
                  <a:ext cx="3097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728" y="3822408"/>
                  <a:ext cx="3097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/>
          <p:cNvGrpSpPr/>
          <p:nvPr/>
        </p:nvGrpSpPr>
        <p:grpSpPr>
          <a:xfrm>
            <a:off x="6104759" y="5270512"/>
            <a:ext cx="3500133" cy="1123771"/>
            <a:chOff x="6104759" y="5270512"/>
            <a:chExt cx="3500133" cy="1123771"/>
          </a:xfrm>
        </p:grpSpPr>
        <p:grpSp>
          <p:nvGrpSpPr>
            <p:cNvPr id="98" name="Group 97"/>
            <p:cNvGrpSpPr/>
            <p:nvPr/>
          </p:nvGrpSpPr>
          <p:grpSpPr>
            <a:xfrm>
              <a:off x="8072811" y="5270512"/>
              <a:ext cx="1532081" cy="1080723"/>
              <a:chOff x="8072811" y="5270512"/>
              <a:chExt cx="1532081" cy="1080723"/>
            </a:xfrm>
          </p:grpSpPr>
          <p:sp>
            <p:nvSpPr>
              <p:cNvPr id="91" name="Right Brace 90"/>
              <p:cNvSpPr/>
              <p:nvPr/>
            </p:nvSpPr>
            <p:spPr>
              <a:xfrm>
                <a:off x="8072811" y="5270512"/>
                <a:ext cx="257175" cy="925632"/>
              </a:xfrm>
              <a:prstGeom prst="rightBrace">
                <a:avLst>
                  <a:gd name="adj1" fmla="val 49074"/>
                  <a:gd name="adj2" fmla="val 50000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Rectangle 91"/>
                  <p:cNvSpPr/>
                  <p:nvPr/>
                </p:nvSpPr>
                <p:spPr>
                  <a:xfrm>
                    <a:off x="8302857" y="5427905"/>
                    <a:ext cx="1302035" cy="92333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Check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 works </a:t>
                    </a:r>
                  </a:p>
                </p:txBody>
              </p:sp>
            </mc:Choice>
            <mc:Fallback xmlns="">
              <p:sp>
                <p:nvSpPr>
                  <p:cNvPr id="92" name="Rectangle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02857" y="5427905"/>
                    <a:ext cx="1302035" cy="92333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67" t="-3289" b="-9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" name="Group 102"/>
            <p:cNvGrpSpPr/>
            <p:nvPr/>
          </p:nvGrpSpPr>
          <p:grpSpPr>
            <a:xfrm>
              <a:off x="6104759" y="5427905"/>
              <a:ext cx="2019135" cy="966378"/>
              <a:chOff x="6104759" y="5427905"/>
              <a:chExt cx="2019135" cy="96637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7415456" y="5518562"/>
                    <a:ext cx="43473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5456" y="5518562"/>
                    <a:ext cx="434734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Straight Arrow Connector 84"/>
              <p:cNvCxnSpPr/>
              <p:nvPr/>
            </p:nvCxnSpPr>
            <p:spPr>
              <a:xfrm>
                <a:off x="6996544" y="5427905"/>
                <a:ext cx="0" cy="58237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7167077" y="5427905"/>
                <a:ext cx="0" cy="58237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7337610" y="5427905"/>
                <a:ext cx="0" cy="58237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7888402" y="5427905"/>
                <a:ext cx="0" cy="58237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/>
              <p:cNvSpPr/>
              <p:nvPr/>
            </p:nvSpPr>
            <p:spPr>
              <a:xfrm rot="20279296">
                <a:off x="6104759" y="6024951"/>
                <a:ext cx="113944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/>
                  <a:t>acc</a:t>
                </a:r>
                <a:r>
                  <a:rPr lang="en-US" dirty="0"/>
                  <a:t>/</a:t>
                </a:r>
                <a:r>
                  <a:rPr lang="en-US" dirty="0" err="1"/>
                  <a:t>rej</a:t>
                </a:r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 rot="20279296">
                <a:off x="6984447" y="6024951"/>
                <a:ext cx="113944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/>
                  <a:t>acc</a:t>
                </a:r>
                <a:r>
                  <a:rPr lang="en-US" dirty="0"/>
                  <a:t>/</a:t>
                </a:r>
                <a:r>
                  <a:rPr lang="en-US" dirty="0" err="1"/>
                  <a:t>rej</a:t>
                </a:r>
                <a:endParaRPr lang="en-US" dirty="0"/>
              </a:p>
            </p:txBody>
          </p:sp>
        </p:grpSp>
      </p:grpSp>
      <p:sp>
        <p:nvSpPr>
          <p:cNvPr id="6" name="Oval 5"/>
          <p:cNvSpPr/>
          <p:nvPr/>
        </p:nvSpPr>
        <p:spPr>
          <a:xfrm>
            <a:off x="2562225" y="2914650"/>
            <a:ext cx="419099" cy="395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739525" y="2914650"/>
            <a:ext cx="419099" cy="395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317293" y="2914650"/>
            <a:ext cx="419099" cy="395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50620" y="3309938"/>
            <a:ext cx="4454843" cy="17383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389CF-86AA-B440-85A4-A5F9BC5C1469}"/>
              </a:ext>
            </a:extLst>
          </p:cNvPr>
          <p:cNvSpPr txBox="1"/>
          <p:nvPr/>
        </p:nvSpPr>
        <p:spPr>
          <a:xfrm>
            <a:off x="5291528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855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5" grpId="0"/>
      <p:bldP spid="6" grpId="0" animBg="1"/>
      <p:bldP spid="62" grpId="0" animBg="1"/>
      <p:bldP spid="69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20435" y="0"/>
                <a:ext cx="67333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𝐶𝑂𝑀𝑃𝑂𝑆𝐼𝑇𝐸𝑆</m:t>
                    </m:r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NP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5" y="0"/>
                <a:ext cx="6733309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7" y="1363579"/>
                <a:ext cx="9177991" cy="3354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Defn: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𝐶𝑂𝑀𝑃𝑂𝑆𝐼𝑇𝐸𝑆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not prime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written in binary} </a:t>
                </a: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                            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𝑦𝑧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for integers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in binary}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𝐶𝑂𝑀𝑃𝑂𝑆𝐼𝑇𝐸𝑆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NP</a:t>
                </a:r>
              </a:p>
              <a:p>
                <a:r>
                  <a:rPr lang="en-US" sz="20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“On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r>
                  <a:rPr lang="en-US" sz="2000" dirty="0">
                    <a:latin typeface="+mj-lt"/>
                  </a:rPr>
                  <a:t>      1.  Nondeterministically write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latin typeface="+mj-lt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+mj-lt"/>
                  </a:rPr>
                  <a:t>.</a:t>
                </a:r>
              </a:p>
              <a:p>
                <a:r>
                  <a:rPr lang="en-US" sz="2000" dirty="0">
                    <a:latin typeface="+mj-lt"/>
                  </a:rPr>
                  <a:t>      2.  </a:t>
                </a:r>
                <a:r>
                  <a:rPr lang="en-US" sz="2000" i="1" dirty="0">
                    <a:latin typeface="+mj-lt"/>
                  </a:rPr>
                  <a:t>Accept</a:t>
                </a:r>
                <a:r>
                  <a:rPr lang="en-US" sz="2000" dirty="0">
                    <a:latin typeface="+mj-lt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latin typeface="+mj-lt"/>
                  </a:rPr>
                  <a:t> divides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+mj-lt"/>
                  </a:rPr>
                  <a:t> with remainder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latin typeface="+mj-lt"/>
                  </a:rPr>
                  <a:t>.</a:t>
                </a:r>
                <a:br>
                  <a:rPr lang="en-US" sz="2000" dirty="0">
                    <a:latin typeface="+mj-lt"/>
                  </a:rPr>
                </a:br>
                <a:r>
                  <a:rPr lang="en-US" sz="2000" dirty="0">
                    <a:latin typeface="+mj-lt"/>
                  </a:rPr>
                  <a:t>           </a:t>
                </a:r>
                <a:r>
                  <a:rPr lang="en-US" sz="2000" i="1" dirty="0">
                    <a:latin typeface="+mj-lt"/>
                  </a:rPr>
                  <a:t>Reject</a:t>
                </a:r>
                <a:r>
                  <a:rPr lang="en-US" sz="2000" dirty="0">
                    <a:latin typeface="+mj-lt"/>
                  </a:rPr>
                  <a:t> if not.”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latin typeface="+mj-lt"/>
                  </a:rPr>
                  <a:t>Note:  </a:t>
                </a:r>
                <a:r>
                  <a:rPr lang="en-US" sz="2000" dirty="0">
                    <a:latin typeface="+mj-lt"/>
                  </a:rPr>
                  <a:t>Using base 10 instead of base 2 wouldn’t matter because can convert in polynomial time.</a:t>
                </a:r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363579"/>
                <a:ext cx="9177991" cy="3354765"/>
              </a:xfrm>
              <a:prstGeom prst="rect">
                <a:avLst/>
              </a:prstGeom>
              <a:blipFill>
                <a:blip r:embed="rId4"/>
                <a:stretch>
                  <a:fillRect l="-996" t="-1455" b="-2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58617" y="4347158"/>
                <a:ext cx="10104583" cy="14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+mj-lt"/>
                  </a:rPr>
                  <a:t>Bad encoding:  </a:t>
                </a:r>
                <a:r>
                  <a:rPr lang="en-US" sz="2000" dirty="0">
                    <a:latin typeface="+mj-lt"/>
                  </a:rPr>
                  <a:t>write number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+mj-lt"/>
                  </a:rPr>
                  <a:t> in unary: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limUpp>
                      <m:limUp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111⋯1</m:t>
                            </m:r>
                          </m:e>
                        </m:groupChr>
                      </m:e>
                      <m:li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Upp>
                  </m:oMath>
                </a14:m>
                <a:r>
                  <a:rPr lang="en-US" sz="2000" dirty="0">
                    <a:latin typeface="+mj-lt"/>
                  </a:rPr>
                  <a:t> , exponentially longer.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Theorem </a:t>
                </a:r>
                <a:r>
                  <a:rPr lang="en-US" sz="2000" dirty="0">
                    <a:solidFill>
                      <a:schemeClr val="tx1"/>
                    </a:solidFill>
                  </a:rPr>
                  <a:t>(2002):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𝐶𝑂𝑀𝑃𝑂𝑆𝐼𝑇𝐸𝑆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We won’t cover this proof.</a:t>
                </a:r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4347158"/>
                <a:ext cx="10104583" cy="1414683"/>
              </a:xfrm>
              <a:prstGeom prst="rect">
                <a:avLst/>
              </a:prstGeom>
              <a:blipFill>
                <a:blip r:embed="rId5"/>
                <a:stretch>
                  <a:fillRect l="-603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A354F3F-5D7A-A041-8F50-05E9E8579531}"/>
              </a:ext>
            </a:extLst>
          </p:cNvPr>
          <p:cNvSpPr txBox="1"/>
          <p:nvPr/>
        </p:nvSpPr>
        <p:spPr>
          <a:xfrm>
            <a:off x="5756223" y="6310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4419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435" y="0"/>
            <a:ext cx="673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Intuition for P and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7" y="1221685"/>
                <a:ext cx="8689440" cy="4216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NP = All languages where can </a:t>
                </a:r>
                <a:r>
                  <a:rPr lang="en-US" sz="2400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verify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membership quickly</a:t>
                </a: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P  = All languages where can  </a:t>
                </a:r>
                <a:r>
                  <a:rPr lang="en-US" sz="2400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test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membership quickly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Examples of quickly verifying membership: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-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𝐻𝐴𝑀𝑃𝐴𝑇𝐻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  Give the Hamiltonian path.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-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𝐶𝑂𝑀𝑃𝑂𝑆𝐼𝑇𝐸𝑆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  Give the factor.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The </a:t>
                </a:r>
                <a:r>
                  <a:rPr lang="en-US" sz="2000" u="sng" dirty="0">
                    <a:solidFill>
                      <a:schemeClr val="tx1"/>
                    </a:solidFill>
                  </a:rPr>
                  <a:t>Hamiltonian path</a:t>
                </a:r>
                <a:r>
                  <a:rPr lang="en-US" sz="2000" dirty="0">
                    <a:solidFill>
                      <a:schemeClr val="tx1"/>
                    </a:solidFill>
                  </a:rPr>
                  <a:t> and the </a:t>
                </a:r>
                <a:r>
                  <a:rPr lang="en-US" sz="2000" u="sng" dirty="0">
                    <a:solidFill>
                      <a:schemeClr val="tx1"/>
                    </a:solidFill>
                  </a:rPr>
                  <a:t>factor</a:t>
                </a:r>
                <a:r>
                  <a:rPr lang="en-US" sz="2000" dirty="0">
                    <a:solidFill>
                      <a:schemeClr val="tx1"/>
                    </a:solidFill>
                  </a:rPr>
                  <a:t> are called </a:t>
                </a:r>
                <a:r>
                  <a:rPr lang="en-US" sz="2000" b="1" i="1" dirty="0">
                    <a:solidFill>
                      <a:schemeClr val="tx1"/>
                    </a:solidFill>
                  </a:rPr>
                  <a:t>short certificates</a:t>
                </a:r>
                <a:r>
                  <a:rPr lang="en-US" sz="2000" dirty="0">
                    <a:solidFill>
                      <a:schemeClr val="tx1"/>
                    </a:solidFill>
                  </a:rPr>
                  <a:t> of membership.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NP</a:t>
                </a:r>
              </a:p>
              <a:p>
                <a:r>
                  <a:rPr lang="en-US" sz="2000" b="1" dirty="0">
                    <a:solidFill>
                      <a:schemeClr val="tx1"/>
                    </a:solidFill>
                  </a:rPr>
                  <a:t>Question:  </a:t>
                </a:r>
                <a:r>
                  <a:rPr lang="en-US" sz="2000" dirty="0">
                    <a:solidFill>
                      <a:schemeClr val="tx1"/>
                    </a:solidFill>
                  </a:rPr>
                  <a:t>P = NP?  Famous unsolved problem (Cook 1971).</a:t>
                </a:r>
              </a:p>
              <a:p>
                <a:r>
                  <a:rPr lang="en-US" sz="2000" b="1" dirty="0">
                    <a:solidFill>
                      <a:schemeClr val="tx1"/>
                    </a:solidFill>
                  </a:rPr>
                  <a:t>Conjecture:  </a:t>
                </a:r>
                <a:r>
                  <a:rPr lang="en-US" sz="2000" dirty="0">
                    <a:solidFill>
                      <a:schemeClr val="tx1"/>
                    </a:solidFill>
                  </a:rPr>
                  <a:t>P ≠ NP.   Some problems are NP and not in P.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Hard to prove the conjecture because polynomial-time algorithms are powerful.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Example:  </a:t>
                </a:r>
                <a:r>
                  <a:rPr lang="en-US" sz="2000" dirty="0">
                    <a:solidFill>
                      <a:schemeClr val="tx1"/>
                    </a:solidFill>
                  </a:rPr>
                  <a:t>Show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CF</m:t>
                    </m:r>
                    <m:r>
                      <m:rPr>
                        <m:nor/>
                      </m:rPr>
                      <a:rPr lang="en-US" sz="2000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221685"/>
                <a:ext cx="8689440" cy="4216539"/>
              </a:xfrm>
              <a:prstGeom prst="rect">
                <a:avLst/>
              </a:prstGeom>
              <a:blipFill>
                <a:blip r:embed="rId2"/>
                <a:stretch>
                  <a:fillRect l="-1052" t="-1156" b="-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9841951" y="3412211"/>
            <a:ext cx="2084129" cy="1207008"/>
            <a:chOff x="9522655" y="2950464"/>
            <a:chExt cx="2084129" cy="1207008"/>
          </a:xfrm>
        </p:grpSpPr>
        <p:sp>
          <p:nvSpPr>
            <p:cNvPr id="5" name="Oval 4"/>
            <p:cNvSpPr/>
            <p:nvPr/>
          </p:nvSpPr>
          <p:spPr>
            <a:xfrm>
              <a:off x="9589359" y="3157728"/>
              <a:ext cx="975360" cy="792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9522655" y="2950464"/>
              <a:ext cx="2084129" cy="1207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814683" y="3323135"/>
              <a:ext cx="5421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NP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905357" y="3323135"/>
              <a:ext cx="3433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P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2312477" y="3774486"/>
            <a:ext cx="4193383" cy="335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49303" y="4190769"/>
            <a:ext cx="4193383" cy="295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14.1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0917" y="3619475"/>
                <a:ext cx="9381069" cy="28788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14.1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𝐻𝐴𝑀𝑃𝐴𝑇𝐻</m:t>
                        </m:r>
                      </m:e>
                    </m:ba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 the complement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𝐻𝐴𝑀𝑃𝐴𝑇𝐻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𝐻𝐴𝑀𝑃𝐴𝑇𝐻</m:t>
                        </m:r>
                      </m:e>
                    </m:ba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does </a:t>
                </a:r>
                <a:r>
                  <a:rPr lang="en-US" sz="2000" u="sng" dirty="0">
                    <a:solidFill>
                      <a:schemeClr val="tx1"/>
                    </a:solidFill>
                  </a:rPr>
                  <a:t>not</a:t>
                </a:r>
                <a:r>
                  <a:rPr lang="en-US" sz="2000" dirty="0">
                    <a:solidFill>
                      <a:schemeClr val="tx1"/>
                    </a:solidFill>
                  </a:rPr>
                  <a:t> have a Hamiltonian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𝐻𝐴𝑀𝑃𝐴𝑇𝐻</m:t>
                        </m:r>
                      </m:e>
                    </m:ba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NP?</a:t>
                </a:r>
              </a:p>
              <a:p>
                <a:pPr marL="457200" indent="-457200">
                  <a:spcBef>
                    <a:spcPts val="600"/>
                  </a:spcBef>
                  <a:buFontTx/>
                  <a:buAutoNum type="alphaLcParenBoth"/>
                </a:pPr>
                <a:r>
                  <a:rPr lang="en-US" sz="2000" dirty="0"/>
                  <a:t>Yes, we can invert the accept/reject output of the NTM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𝐻𝐴𝑀𝑃𝐴𝑇𝐻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457200" indent="-457200">
                  <a:spcBef>
                    <a:spcPts val="600"/>
                  </a:spcBef>
                  <a:buFontTx/>
                  <a:buAutoNum type="alphaLcParenBoth"/>
                </a:pPr>
                <a:r>
                  <a:rPr lang="en-US" sz="2000" dirty="0"/>
                  <a:t>No, we cannot give a short certificate for a graph not to have a Hamiltonian path. 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I don’t know.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17" y="3619475"/>
                <a:ext cx="9381069" cy="2878865"/>
              </a:xfrm>
              <a:prstGeom prst="rect">
                <a:avLst/>
              </a:prstGeom>
              <a:blipFill>
                <a:blip r:embed="rId3"/>
                <a:stretch>
                  <a:fillRect l="-842" t="-1046" b="-2301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5F0B3EA-4376-254D-93E2-10D9CCEBE849}"/>
              </a:ext>
            </a:extLst>
          </p:cNvPr>
          <p:cNvSpPr txBox="1"/>
          <p:nvPr/>
        </p:nvSpPr>
        <p:spPr>
          <a:xfrm>
            <a:off x="9713626" y="63408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9269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4" grpId="0" animBg="1"/>
      <p:bldP spid="12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7276" y="0"/>
                <a:ext cx="77917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Recall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endParaRPr lang="en-US" sz="4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76" y="0"/>
                <a:ext cx="7791760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8615" y="1257938"/>
                <a:ext cx="900371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Recall: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| 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is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CFG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and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1" dirty="0"/>
              </a:p>
              <a:p>
                <a:endParaRPr lang="en-US" sz="2400" b="1" dirty="0"/>
              </a:p>
              <a:p>
                <a:r>
                  <a:rPr lang="en-US" sz="24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decidable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Proof:  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914400" lvl="1" indent="-280988"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</a:rPr>
                  <a:t> Convert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into Chomsky Normal Form.</a:t>
                </a:r>
              </a:p>
              <a:p>
                <a:pPr marL="914400" lvl="1" indent="-280988"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</a:rPr>
                  <a:t> Try all derivations of length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914400" lvl="1" indent="-280988"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Accept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 any generate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Reject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 not. </a:t>
                </a:r>
              </a:p>
              <a:p>
                <a:pPr marL="914400" lvl="1" indent="-280988">
                  <a:buAutoNum type="arabicPeriod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4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NP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Proof:  “</a:t>
                </a:r>
                <a:r>
                  <a:rPr lang="en-US" sz="2000" dirty="0">
                    <a:solidFill>
                      <a:schemeClr val="tx1"/>
                    </a:solidFill>
                  </a:rPr>
                  <a:t>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914400" lvl="1" indent="-280988"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</a:rPr>
                  <a:t>Nondeterministically pick some derivation of length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914400" lvl="1" indent="-280988"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Accept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 it generates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Reject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 not. </a:t>
                </a:r>
              </a:p>
              <a:p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1257938"/>
                <a:ext cx="9003719" cy="4524315"/>
              </a:xfrm>
              <a:prstGeom prst="rect">
                <a:avLst/>
              </a:prstGeom>
              <a:blipFill>
                <a:blip r:embed="rId3"/>
                <a:stretch>
                  <a:fillRect l="-1016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921744" y="2426685"/>
                <a:ext cx="395375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Chomsky Normal Form (CNF):</a:t>
                </a:r>
                <a:br>
                  <a:rPr lang="en-US" sz="2000" dirty="0"/>
                </a:br>
                <a:r>
                  <a:rPr lang="en-US" sz="2000" dirty="0"/>
                  <a:t>   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dirty="0"/>
                  <a:t>BC</a:t>
                </a:r>
              </a:p>
              <a:p>
                <a:r>
                  <a:rPr lang="en-US" sz="2000" dirty="0"/>
                  <a:t>    B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b</a:t>
                </a:r>
              </a:p>
              <a:p>
                <a:r>
                  <a:rPr lang="en-US" sz="2000" dirty="0"/>
                  <a:t>Let’s always assume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is in CNF.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744" y="2426685"/>
                <a:ext cx="3953752" cy="1323439"/>
              </a:xfrm>
              <a:prstGeom prst="rect">
                <a:avLst/>
              </a:prstGeom>
              <a:blipFill>
                <a:blip r:embed="rId4"/>
                <a:stretch>
                  <a:fillRect l="-1541"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sosceles Triangle 5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18D4C-3A8B-A74E-B534-AADC16554053}"/>
              </a:ext>
            </a:extLst>
          </p:cNvPr>
          <p:cNvSpPr txBox="1"/>
          <p:nvPr/>
        </p:nvSpPr>
        <p:spPr>
          <a:xfrm>
            <a:off x="5906125" y="6235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6792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3" grpId="0" uiExpand="1" build="allAtOnce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7276" y="0"/>
                <a:ext cx="77917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Attempt to show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P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76" y="0"/>
                <a:ext cx="7791760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8615" y="1257938"/>
                <a:ext cx="9003719" cy="4795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P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Proof attempt: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Recursive algorithm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tests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generates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starting at any specified variable R. 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“On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</a:rPr>
                      <m:t>R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1.  For each way to divide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for each rule 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ST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2.       Use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to test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S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T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3.      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Accept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 both accept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4. 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Reject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 none of the above accepted.”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Then decide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by starting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’s start variable.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correct algorithm, but it takes non-polynomial time.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(Each recursion makes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calls and depth is roughly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.)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Fix: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Use recursion + memory called </a:t>
                </a:r>
                <a:r>
                  <a:rPr lang="en-US" sz="2000" i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Dynamic Programming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(DP)</a:t>
                </a:r>
              </a:p>
              <a:p>
                <a:r>
                  <a:rPr lang="en-US" sz="2000" b="1" dirty="0">
                    <a:solidFill>
                      <a:schemeClr val="tx1"/>
                    </a:solidFill>
                  </a:rPr>
                  <a:t>Observation:  </a:t>
                </a:r>
                <a:r>
                  <a:rPr lang="en-US" sz="2000" dirty="0">
                    <a:solidFill>
                      <a:schemeClr val="tx1"/>
                    </a:solidFill>
                  </a:rPr>
                  <a:t>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has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substrings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therefore there are only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possible sub-problems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</a:rPr>
                      <m:t>S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to solve. 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1257938"/>
                <a:ext cx="9003719" cy="4795223"/>
              </a:xfrm>
              <a:prstGeom prst="rect">
                <a:avLst/>
              </a:prstGeom>
              <a:blipFill>
                <a:blip r:embed="rId3"/>
                <a:stretch>
                  <a:fillRect l="-1016" t="-1017" b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8619744" y="4020670"/>
            <a:ext cx="3083030" cy="1684860"/>
            <a:chOff x="8619744" y="3399406"/>
            <a:chExt cx="3083030" cy="1684860"/>
          </a:xfrm>
        </p:grpSpPr>
        <p:sp>
          <p:nvSpPr>
            <p:cNvPr id="12" name="Isosceles Triangle 11"/>
            <p:cNvSpPr/>
            <p:nvPr/>
          </p:nvSpPr>
          <p:spPr>
            <a:xfrm>
              <a:off x="8619744" y="3399406"/>
              <a:ext cx="1692574" cy="1684658"/>
            </a:xfrm>
            <a:prstGeom prst="triangle">
              <a:avLst>
                <a:gd name="adj" fmla="val 78256"/>
              </a:avLst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10312318" y="3399608"/>
              <a:ext cx="1390456" cy="1684658"/>
            </a:xfrm>
            <a:prstGeom prst="triangle">
              <a:avLst>
                <a:gd name="adj" fmla="val 8986"/>
              </a:avLst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788687" y="3129719"/>
            <a:ext cx="816817" cy="1059971"/>
            <a:chOff x="9788687" y="2508455"/>
            <a:chExt cx="816817" cy="1059971"/>
          </a:xfrm>
        </p:grpSpPr>
        <p:sp>
          <p:nvSpPr>
            <p:cNvPr id="9" name="Rectangle 8"/>
            <p:cNvSpPr/>
            <p:nvPr/>
          </p:nvSpPr>
          <p:spPr>
            <a:xfrm>
              <a:off x="9788687" y="3199094"/>
              <a:ext cx="2904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08628" y="3199094"/>
              <a:ext cx="2968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9946619" y="2508455"/>
              <a:ext cx="227604" cy="691876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174223" y="2508455"/>
              <a:ext cx="266987" cy="695523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619744" y="2765270"/>
            <a:ext cx="3108960" cy="3287891"/>
            <a:chOff x="8619744" y="2144006"/>
            <a:chExt cx="3108960" cy="3287891"/>
          </a:xfrm>
        </p:grpSpPr>
        <p:sp>
          <p:nvSpPr>
            <p:cNvPr id="3" name="Isosceles Triangle 2"/>
            <p:cNvSpPr/>
            <p:nvPr/>
          </p:nvSpPr>
          <p:spPr>
            <a:xfrm>
              <a:off x="8619744" y="2328672"/>
              <a:ext cx="3108960" cy="275539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019374" y="2144006"/>
              <a:ext cx="3097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9988627" y="5062565"/>
                  <a:ext cx="4142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8627" y="5062565"/>
                  <a:ext cx="41421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9433746" y="5325247"/>
            <a:ext cx="1738076" cy="374356"/>
            <a:chOff x="9433746" y="4703983"/>
            <a:chExt cx="1738076" cy="3743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9433746" y="4703983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3746" y="4703983"/>
                  <a:ext cx="36798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10800438" y="4703983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0438" y="4703983"/>
                  <a:ext cx="37138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10302240" y="4882722"/>
              <a:ext cx="4601" cy="195617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A4CEC7-F6B0-3747-8C9A-3607719F28D7}"/>
              </a:ext>
            </a:extLst>
          </p:cNvPr>
          <p:cNvSpPr txBox="1"/>
          <p:nvPr/>
        </p:nvSpPr>
        <p:spPr>
          <a:xfrm>
            <a:off x="5621311" y="6250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210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7276" y="0"/>
                <a:ext cx="77917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DP shows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P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76" y="0"/>
                <a:ext cx="7791760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8615" y="1257938"/>
                <a:ext cx="737266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Proof :  Use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DP (Dynamic Programming) </a:t>
                </a:r>
                <a:r>
                  <a:rPr lang="en-US" sz="2000" dirty="0">
                    <a:solidFill>
                      <a:schemeClr val="tx1"/>
                    </a:solidFill>
                  </a:rPr>
                  <a:t>= recursion + memory.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“On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</a:rPr>
                      <m:t>R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1257938"/>
                <a:ext cx="7372663" cy="1015663"/>
              </a:xfrm>
              <a:prstGeom prst="rect">
                <a:avLst/>
              </a:prstGeom>
              <a:blipFill>
                <a:blip r:embed="rId3"/>
                <a:stretch>
                  <a:fillRect l="-826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6800417" y="2338949"/>
            <a:ext cx="1898011" cy="1404257"/>
            <a:chOff x="6977743" y="2634343"/>
            <a:chExt cx="1898011" cy="1404257"/>
          </a:xfrm>
        </p:grpSpPr>
        <p:sp>
          <p:nvSpPr>
            <p:cNvPr id="6" name="Right Brace 5"/>
            <p:cNvSpPr/>
            <p:nvPr/>
          </p:nvSpPr>
          <p:spPr>
            <a:xfrm>
              <a:off x="6977743" y="2634343"/>
              <a:ext cx="225615" cy="1404257"/>
            </a:xfrm>
            <a:prstGeom prst="rightBrace">
              <a:avLst>
                <a:gd name="adj1" fmla="val 25220"/>
                <a:gd name="adj2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269545" y="3143748"/>
              <a:ext cx="16062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same as before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619744" y="4023375"/>
            <a:ext cx="3083030" cy="1684860"/>
            <a:chOff x="8619744" y="3399406"/>
            <a:chExt cx="3083030" cy="1684860"/>
          </a:xfrm>
        </p:grpSpPr>
        <p:sp>
          <p:nvSpPr>
            <p:cNvPr id="15" name="Isosceles Triangle 14"/>
            <p:cNvSpPr/>
            <p:nvPr/>
          </p:nvSpPr>
          <p:spPr>
            <a:xfrm>
              <a:off x="8619744" y="3399406"/>
              <a:ext cx="1692574" cy="1684658"/>
            </a:xfrm>
            <a:prstGeom prst="triangle">
              <a:avLst>
                <a:gd name="adj" fmla="val 78256"/>
              </a:avLst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10312318" y="3399608"/>
              <a:ext cx="1390456" cy="1684658"/>
            </a:xfrm>
            <a:prstGeom prst="triangle">
              <a:avLst>
                <a:gd name="adj" fmla="val 8986"/>
              </a:avLst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788687" y="3159733"/>
            <a:ext cx="816817" cy="1032662"/>
            <a:chOff x="9788687" y="2535764"/>
            <a:chExt cx="816817" cy="1032662"/>
          </a:xfrm>
        </p:grpSpPr>
        <p:sp>
          <p:nvSpPr>
            <p:cNvPr id="18" name="Rectangle 17"/>
            <p:cNvSpPr/>
            <p:nvPr/>
          </p:nvSpPr>
          <p:spPr>
            <a:xfrm>
              <a:off x="9788687" y="3199094"/>
              <a:ext cx="2904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308628" y="3199094"/>
              <a:ext cx="2968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9941303" y="2535764"/>
              <a:ext cx="227604" cy="691876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0168907" y="2535764"/>
              <a:ext cx="266987" cy="695523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8619744" y="2767975"/>
            <a:ext cx="3108960" cy="3287891"/>
            <a:chOff x="8619744" y="2144006"/>
            <a:chExt cx="3108960" cy="3287891"/>
          </a:xfrm>
        </p:grpSpPr>
        <p:sp>
          <p:nvSpPr>
            <p:cNvPr id="23" name="Isosceles Triangle 22"/>
            <p:cNvSpPr/>
            <p:nvPr/>
          </p:nvSpPr>
          <p:spPr>
            <a:xfrm>
              <a:off x="8619744" y="2328672"/>
              <a:ext cx="3108960" cy="275539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019374" y="2144006"/>
              <a:ext cx="3097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9988627" y="5062565"/>
                  <a:ext cx="4142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8627" y="5062565"/>
                  <a:ext cx="41421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9433746" y="5327952"/>
            <a:ext cx="1738076" cy="371080"/>
            <a:chOff x="9433746" y="4703983"/>
            <a:chExt cx="1738076" cy="3710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9433746" y="4703983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3746" y="4703983"/>
                  <a:ext cx="36798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10800438" y="4703983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0438" y="4703983"/>
                  <a:ext cx="37138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>
              <a:off x="10301367" y="4879446"/>
              <a:ext cx="4601" cy="195617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58615" y="2237940"/>
                <a:ext cx="737266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     1.  For each way to divide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for each rule 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ST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2.       Use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to test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S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T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3.      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Accept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 both accept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4. 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Reject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 none of the above accepted.”</a:t>
                </a:r>
              </a:p>
              <a:p>
                <a:r>
                  <a:rPr lang="en-US" sz="2000" dirty="0"/>
                  <a:t>Then decide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r>
                  <a:rPr lang="en-US" sz="2000" dirty="0"/>
                  <a:t> by starting from G’s start variable.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2237940"/>
                <a:ext cx="7372663" cy="1631216"/>
              </a:xfrm>
              <a:prstGeom prst="rect">
                <a:avLst/>
              </a:prstGeom>
              <a:blipFill>
                <a:blip r:embed="rId7"/>
                <a:stretch>
                  <a:fillRect l="-826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3018" y="1919658"/>
                <a:ext cx="737266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                                                             “</a:t>
                </a:r>
                <a:r>
                  <a:rPr lang="en-US" sz="2000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memoization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” </a:t>
                </a: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0.  If previously solved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R</m:t>
                    </m:r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then answer same, else continue.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18" y="1919658"/>
                <a:ext cx="7372663" cy="707886"/>
              </a:xfrm>
              <a:prstGeom prst="rect">
                <a:avLst/>
              </a:prstGeom>
              <a:blipFill>
                <a:blip r:embed="rId8"/>
                <a:stretch>
                  <a:fillRect l="-83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58615" y="4411921"/>
                <a:ext cx="7372663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Total number of calls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so time used is polynomial.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Alternately, solve all smaller sub-problems first: “bottom up” 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4411921"/>
                <a:ext cx="7372663" cy="861774"/>
              </a:xfrm>
              <a:prstGeom prst="rect">
                <a:avLst/>
              </a:prstGeom>
              <a:blipFill>
                <a:blip r:embed="rId9"/>
                <a:stretch>
                  <a:fillRect l="-826" t="-4255" b="-1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14.2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371777" y="2418108"/>
            <a:ext cx="3683578" cy="3536230"/>
            <a:chOff x="8433226" y="1955800"/>
            <a:chExt cx="3683578" cy="3536230"/>
          </a:xfrm>
        </p:grpSpPr>
        <p:sp>
          <p:nvSpPr>
            <p:cNvPr id="3" name="Rectangle 2"/>
            <p:cNvSpPr/>
            <p:nvPr/>
          </p:nvSpPr>
          <p:spPr>
            <a:xfrm>
              <a:off x="9283700" y="1955800"/>
              <a:ext cx="2159000" cy="19133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433226" y="3568426"/>
                  <a:ext cx="3683578" cy="192360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C000"/>
                      </a:solidFill>
                    </a:rPr>
                    <a:t>Check-in 14.2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Suppose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r>
                    <a:rPr lang="en-US" sz="2000" dirty="0"/>
                    <a:t> is a CFL.   </a:t>
                  </a:r>
                  <a:br>
                    <a:rPr lang="en-US" sz="2000" dirty="0"/>
                  </a:br>
                  <a:r>
                    <a:rPr lang="en-US" sz="2000" dirty="0"/>
                    <a:t>Does that imply that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</a:rPr>
                    <a:t> P? </a:t>
                  </a:r>
                </a:p>
                <a:p>
                  <a:pPr marL="457200" indent="-457200">
                    <a:spcBef>
                      <a:spcPts val="600"/>
                    </a:spcBef>
                    <a:buFontTx/>
                    <a:buAutoNum type="alphaLcParenBoth"/>
                  </a:pPr>
                  <a:r>
                    <a:rPr lang="en-US" sz="2000" dirty="0"/>
                    <a:t>Yes</a:t>
                  </a:r>
                </a:p>
                <a:p>
                  <a:pPr marL="457200" indent="-457200">
                    <a:spcBef>
                      <a:spcPts val="600"/>
                    </a:spcBef>
                    <a:buFontTx/>
                    <a:buAutoNum type="alphaLcParenBoth"/>
                  </a:pPr>
                  <a:r>
                    <a:rPr lang="en-US" sz="2000" dirty="0"/>
                    <a:t>No. </a:t>
                  </a:r>
                  <a:endParaRPr lang="en-US" sz="2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226" y="3568426"/>
                  <a:ext cx="3683578" cy="1923604"/>
                </a:xfrm>
                <a:prstGeom prst="rect">
                  <a:avLst/>
                </a:prstGeom>
                <a:blipFill>
                  <a:blip r:embed="rId10"/>
                  <a:stretch>
                    <a:fillRect l="-2131" t="-1553" b="-403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A1F1753-0C48-884C-B9C8-E0E4923245AB}"/>
              </a:ext>
            </a:extLst>
          </p:cNvPr>
          <p:cNvSpPr txBox="1"/>
          <p:nvPr/>
        </p:nvSpPr>
        <p:spPr>
          <a:xfrm>
            <a:off x="5651292" y="6250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9162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11111E-6 L 0.00078 0.041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06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96296E-6 L 0.00143 0.0523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/>
      <p:bldP spid="32" grpId="0" uiExpand="1" build="p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2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7184F1-9EF6-4341-B532-95D1FBED91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9877CF-7518-4A34-8AC2-89F713EBA582}">
  <ds:schemaRefs>
    <ds:schemaRef ds:uri="http://schemas.microsoft.com/office/2006/metadata/properties"/>
    <ds:schemaRef ds:uri="http://schemas.microsoft.com/office/infopath/2007/PartnerControls"/>
    <ds:schemaRef ds:uri="ce0de229-b968-460b-bfa6-c309bf067a33"/>
  </ds:schemaRefs>
</ds:datastoreItem>
</file>

<file path=customXml/itemProps3.xml><?xml version="1.0" encoding="utf-8"?>
<ds:datastoreItem xmlns:ds="http://schemas.openxmlformats.org/officeDocument/2006/customXml" ds:itemID="{E0ED8FE5-786F-4FF9-A5C1-F15C54D1A8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55394</TotalTime>
  <Words>1745</Words>
  <Application>Microsoft Macintosh PowerPoint</Application>
  <PresentationFormat>Widescreen</PresentationFormat>
  <Paragraphs>231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Massachusetts Institute of Technology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14: P and NP, SAT, Poly-Time Reducibility </dc:title>
  <dc:subject/>
  <dc:creator>Michael Sipser</dc:creator>
  <cp:keywords/>
  <dc:description/>
  <cp:lastModifiedBy>Microsoft Office User</cp:lastModifiedBy>
  <cp:revision>1128</cp:revision>
  <dcterms:created xsi:type="dcterms:W3CDTF">2020-08-09T18:24:17Z</dcterms:created>
  <dcterms:modified xsi:type="dcterms:W3CDTF">2021-02-15T22:59:56Z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</Properties>
</file>