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9" r:id="rId5"/>
    <p:sldId id="306" r:id="rId6"/>
    <p:sldId id="326" r:id="rId7"/>
    <p:sldId id="333" r:id="rId8"/>
    <p:sldId id="329" r:id="rId9"/>
    <p:sldId id="328" r:id="rId10"/>
    <p:sldId id="330" r:id="rId11"/>
    <p:sldId id="334" r:id="rId12"/>
    <p:sldId id="331" r:id="rId13"/>
    <p:sldId id="332" r:id="rId14"/>
    <p:sldId id="323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6839" autoAdjust="0"/>
    <p:restoredTop sz="95501" autoAdjust="0"/>
  </p:normalViewPr>
  <p:slideViewPr>
    <p:cSldViewPr snapToGrid="0">
      <p:cViewPr varScale="1">
        <p:scale>
          <a:sx n="97" d="100"/>
          <a:sy n="97" d="100"/>
        </p:scale>
        <p:origin x="616" y="20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1E41BAC-6095-1847-9553-E828600B00AA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3F0AFBD-8C6B-2849-9296-8AB10F83E97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0DB053E-D516-384A-8BD6-DB7B54A42A89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5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EBCDE7B-6E98-C74F-84F3-A1A119264D5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8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s://ocw.mit.edu/fairu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1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8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6675582" cy="4314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 </a:t>
                </a:r>
                <a:br>
                  <a:rPr lang="en-US" sz="2400" baseline="0" dirty="0"/>
                </a:br>
                <a:r>
                  <a:rPr lang="en-US" sz="2000" dirty="0"/>
                  <a:t>- Decision procedures for automata and grammars</a:t>
                </a:r>
              </a:p>
              <a:p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NFA</m:t>
                    </m:r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 are decidable</a:t>
                </a:r>
              </a:p>
              <a:p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T-recognizable</a:t>
                </a:r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§4.2) </a:t>
                </a:r>
                <a:b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 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The diagonalization method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T-unrecognizable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The reducibility method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Other undecidable languages</a:t>
                </a: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6675582" cy="4314386"/>
              </a:xfrm>
              <a:prstGeom prst="rect">
                <a:avLst/>
              </a:prstGeom>
              <a:blipFill>
                <a:blip r:embed="rId2"/>
                <a:stretch>
                  <a:fillRect l="-1328" t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A6A97-2F1C-054E-B365-7277CD658EBC}"/>
              </a:ext>
            </a:extLst>
          </p:cNvPr>
          <p:cNvSpPr txBox="1"/>
          <p:nvPr/>
        </p:nvSpPr>
        <p:spPr>
          <a:xfrm>
            <a:off x="6483927" y="6359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The Reducibility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600" y="1131801"/>
                <a:ext cx="8112327" cy="506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Use our knowledge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 to show other problems are undecidable.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 err="1"/>
                  <a:t>Defn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halts 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undecidable</a:t>
                </a:r>
              </a:p>
              <a:p>
                <a:r>
                  <a:rPr lang="en-US" sz="2000" dirty="0"/>
                  <a:t>Proof by contradiction, showing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reducible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: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decidable and show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decidable (false!).</a:t>
                </a:r>
              </a:p>
              <a:p>
                <a:r>
                  <a:rPr lang="en-US" sz="2000" dirty="0"/>
                  <a:t>Let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decide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Construct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deciding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1.  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to test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halts.  If not, reject.</a:t>
                </a:r>
              </a:p>
              <a:p>
                <a:r>
                  <a:rPr lang="en-US" sz="2000" dirty="0"/>
                  <a:t>           2.  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until it halts (as guaranteed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en-US" sz="2000" dirty="0"/>
                  <a:t>           3.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has accepted then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          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has rejected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, a contradiction.  Therefore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undecidable.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0" y="1131801"/>
                <a:ext cx="8112327" cy="5062924"/>
              </a:xfrm>
              <a:prstGeom prst="rect">
                <a:avLst/>
              </a:prstGeom>
              <a:blipFill>
                <a:blip r:embed="rId2"/>
                <a:stretch>
                  <a:fillRect l="-1202" t="-964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0E3668-7520-8447-813E-F021B2293C59}"/>
              </a:ext>
            </a:extLst>
          </p:cNvPr>
          <p:cNvSpPr txBox="1"/>
          <p:nvPr/>
        </p:nvSpPr>
        <p:spPr>
          <a:xfrm>
            <a:off x="5777345" y="6497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1699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6784869" cy="3380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Showed that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>
                    <a:latin typeface="+mj-lt"/>
                  </a:rPr>
                  <a:t> are not the same size </a:t>
                </a:r>
                <a:br>
                  <a:rPr lang="en-US" sz="2400" dirty="0">
                    <a:latin typeface="+mj-lt"/>
                  </a:rPr>
                </a:br>
                <a:r>
                  <a:rPr lang="en-US" sz="2400" dirty="0">
                    <a:latin typeface="+mj-lt"/>
                  </a:rPr>
                  <a:t>to introduce the Diagonalization Method.</a:t>
                </a: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+mj-lt"/>
                  </a:rPr>
                  <a:t>is undecidable.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sz="2400" dirty="0">
                    <a:latin typeface="+mj-lt"/>
                  </a:rPr>
                  <a:t> are T-recognizable then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+mj-lt"/>
                  </a:rPr>
                  <a:t> is decidable.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latin typeface="+mj-lt"/>
                  </a:rPr>
                  <a:t> is T-unrecognizable.</a:t>
                </a: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Introduced the Reducibility Method to show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+mj-lt"/>
                  </a:rPr>
                  <a:t>is undecidable.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6784869" cy="3380284"/>
              </a:xfrm>
              <a:prstGeom prst="rect">
                <a:avLst/>
              </a:prstGeom>
              <a:blipFill>
                <a:blip r:embed="rId3"/>
                <a:stretch>
                  <a:fillRect l="-1438" t="-1622" r="-449" b="-3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14DB0-5A1F-A94A-B128-7FF9C4C33C7F}"/>
              </a:ext>
            </a:extLst>
          </p:cNvPr>
          <p:cNvSpPr txBox="1"/>
          <p:nvPr/>
        </p:nvSpPr>
        <p:spPr>
          <a:xfrm>
            <a:off x="6123709" y="6262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455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51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Recall:  Acceptance Problem for TMs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4600" y="1131801"/>
                <a:ext cx="83014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TM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Today’s Theorem: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not decidable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Proof uses </a:t>
                </a:r>
                <a:r>
                  <a:rPr lang="en-US" sz="2400" u="sng" dirty="0"/>
                  <a:t>the diagonalization method</a:t>
                </a:r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dirty="0"/>
                  <a:t>so we will introduce that first.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0" y="1131801"/>
                <a:ext cx="8301400" cy="2246769"/>
              </a:xfrm>
              <a:prstGeom prst="rect">
                <a:avLst/>
              </a:prstGeom>
              <a:blipFill>
                <a:blip r:embed="rId3"/>
                <a:stretch>
                  <a:fillRect l="-1175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B7FE8-F78B-974F-8F62-666C75B05222}"/>
              </a:ext>
            </a:extLst>
          </p:cNvPr>
          <p:cNvSpPr txBox="1"/>
          <p:nvPr/>
        </p:nvSpPr>
        <p:spPr>
          <a:xfrm>
            <a:off x="6303818" y="617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23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Size of Infinity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4600" y="1131801"/>
                <a:ext cx="8428399" cy="423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How to compare the relative sizes of infinite sets?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Cantor (~1890s) had the following idea.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 err="1"/>
                  <a:t>Defn</a:t>
                </a:r>
                <a:r>
                  <a:rPr lang="en-US" sz="2000" b="1" dirty="0"/>
                  <a:t>:</a:t>
                </a:r>
                <a:r>
                  <a:rPr lang="en-US" sz="2000" dirty="0"/>
                  <a:t>  Say that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have the same size</a:t>
                </a:r>
                <a:r>
                  <a:rPr lang="en-US" sz="2000" dirty="0"/>
                  <a:t> if there is </a:t>
                </a:r>
                <a:br>
                  <a:rPr lang="en-US" sz="2000" dirty="0"/>
                </a:br>
                <a:r>
                  <a:rPr lang="en-US" sz="2000" dirty="0"/>
                  <a:t>a one-to-one and onto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/>
              </a:p>
              <a:p>
                <a:pPr>
                  <a:spcBef>
                    <a:spcPts val="3000"/>
                  </a:spcBef>
                </a:pPr>
                <a:r>
                  <a:rPr lang="en-US" sz="2000" dirty="0"/>
                  <a:t>Informally, two sets have the same size if we can pair up their members.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This definition works for finite sets.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Apply it to infinite sets too.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0" y="1131801"/>
                <a:ext cx="8428399" cy="4231928"/>
              </a:xfrm>
              <a:prstGeom prst="rect">
                <a:avLst/>
              </a:prstGeom>
              <a:blipFill>
                <a:blip r:embed="rId3"/>
                <a:stretch>
                  <a:fillRect l="-1158" t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33964" y="2733307"/>
            <a:ext cx="1172180" cy="788662"/>
            <a:chOff x="467263" y="2733307"/>
            <a:chExt cx="1172180" cy="788662"/>
          </a:xfrm>
        </p:grpSpPr>
        <p:sp>
          <p:nvSpPr>
            <p:cNvPr id="3" name="Left Bracket 2"/>
            <p:cNvSpPr/>
            <p:nvPr/>
          </p:nvSpPr>
          <p:spPr>
            <a:xfrm rot="16200000">
              <a:off x="969223" y="2238832"/>
              <a:ext cx="82532" cy="1071481"/>
            </a:xfrm>
            <a:prstGeom prst="leftBracket">
              <a:avLst>
                <a:gd name="adj" fmla="val 61826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67263" y="2783305"/>
                  <a:ext cx="1172180" cy="7386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/>
                    <a:t>“injective”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63" y="2783305"/>
                  <a:ext cx="1172180" cy="738664"/>
                </a:xfrm>
                <a:prstGeom prst="rect">
                  <a:avLst/>
                </a:prstGeom>
                <a:blipFill>
                  <a:blip r:embed="rId4"/>
                  <a:stretch>
                    <a:fillRect b="-74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957856" y="2742040"/>
            <a:ext cx="1286891" cy="571241"/>
            <a:chOff x="1772105" y="2742040"/>
            <a:chExt cx="1286891" cy="571241"/>
          </a:xfrm>
        </p:grpSpPr>
        <p:sp>
          <p:nvSpPr>
            <p:cNvPr id="5" name="Left Bracket 4"/>
            <p:cNvSpPr/>
            <p:nvPr/>
          </p:nvSpPr>
          <p:spPr>
            <a:xfrm rot="16200000">
              <a:off x="2286408" y="2536848"/>
              <a:ext cx="82532" cy="492916"/>
            </a:xfrm>
            <a:prstGeom prst="leftBracket">
              <a:avLst>
                <a:gd name="adj" fmla="val 61826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772105" y="2790061"/>
                  <a:ext cx="128689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Range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br>
                    <a:rPr lang="en-US" sz="1400" dirty="0"/>
                  </a:br>
                  <a:r>
                    <a:rPr lang="en-US" sz="1400" dirty="0"/>
                    <a:t>“surjective”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105" y="2790061"/>
                  <a:ext cx="1286891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948" t="-2326" b="-104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70594" y="3014540"/>
                <a:ext cx="43173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/>
                  <a:t>We call such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a </a:t>
                </a:r>
                <a:r>
                  <a:rPr lang="en-US" sz="2000" u="sng" dirty="0"/>
                  <a:t>1-1 correspondence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94" y="3014540"/>
                <a:ext cx="4317336" cy="400110"/>
              </a:xfrm>
              <a:prstGeom prst="rect">
                <a:avLst/>
              </a:prstGeom>
              <a:blipFill>
                <a:blip r:embed="rId6"/>
                <a:stretch>
                  <a:fillRect l="-1128" t="-9231" r="-98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919881" y="4931969"/>
            <a:ext cx="2471883" cy="503631"/>
            <a:chOff x="5291155" y="4449369"/>
            <a:chExt cx="2471883" cy="50363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291155" y="4533900"/>
              <a:ext cx="252395" cy="32390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5778810" y="4509276"/>
              <a:ext cx="144957" cy="4437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153399" y="4477987"/>
              <a:ext cx="117863" cy="4437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6587750" y="4449369"/>
              <a:ext cx="58933" cy="45302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7120163" y="4449369"/>
              <a:ext cx="30777" cy="47234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457133" y="4477987"/>
              <a:ext cx="305905" cy="3941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455821" y="4877788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21" y="4877788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 l="-4839" t="-8197" r="-129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893026" y="4262083"/>
            <a:ext cx="2526542" cy="891706"/>
            <a:chOff x="5289073" y="3779525"/>
            <a:chExt cx="2526542" cy="891706"/>
          </a:xfrm>
        </p:grpSpPr>
        <p:pic>
          <p:nvPicPr>
            <p:cNvPr id="1026" name="Picture 2" descr="Puppies climbing transparent image Dog image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1154" y="3779525"/>
              <a:ext cx="2496776" cy="89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Left Brace 28"/>
            <p:cNvSpPr/>
            <p:nvPr/>
          </p:nvSpPr>
          <p:spPr>
            <a:xfrm>
              <a:off x="5289073" y="4007644"/>
              <a:ext cx="57627" cy="456033"/>
            </a:xfrm>
            <a:prstGeom prst="leftBrace">
              <a:avLst>
                <a:gd name="adj1" fmla="val 103373"/>
                <a:gd name="adj2" fmla="val 49388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e 33"/>
            <p:cNvSpPr/>
            <p:nvPr/>
          </p:nvSpPr>
          <p:spPr>
            <a:xfrm flipH="1">
              <a:off x="7763038" y="4007643"/>
              <a:ext cx="52577" cy="456033"/>
            </a:xfrm>
            <a:prstGeom prst="leftBrace">
              <a:avLst>
                <a:gd name="adj1" fmla="val 103373"/>
                <a:gd name="adj2" fmla="val 49388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1962" y="5211066"/>
            <a:ext cx="3215968" cy="1070680"/>
            <a:chOff x="4943236" y="4728466"/>
            <a:chExt cx="3215968" cy="10706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2050" y="4728466"/>
              <a:ext cx="1903432" cy="10706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683" y="5001334"/>
              <a:ext cx="896456" cy="5958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397" y="4857809"/>
              <a:ext cx="383227" cy="775338"/>
            </a:xfrm>
            <a:prstGeom prst="rect">
              <a:avLst/>
            </a:prstGeom>
          </p:spPr>
        </p:pic>
        <p:sp>
          <p:nvSpPr>
            <p:cNvPr id="35" name="Left Brace 34"/>
            <p:cNvSpPr/>
            <p:nvPr/>
          </p:nvSpPr>
          <p:spPr>
            <a:xfrm>
              <a:off x="4943236" y="4927179"/>
              <a:ext cx="57627" cy="693603"/>
            </a:xfrm>
            <a:prstGeom prst="leftBrace">
              <a:avLst>
                <a:gd name="adj1" fmla="val 103373"/>
                <a:gd name="adj2" fmla="val 49388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e 35"/>
            <p:cNvSpPr/>
            <p:nvPr/>
          </p:nvSpPr>
          <p:spPr>
            <a:xfrm flipH="1">
              <a:off x="8095915" y="4918581"/>
              <a:ext cx="63289" cy="693603"/>
            </a:xfrm>
            <a:prstGeom prst="leftBrace">
              <a:avLst>
                <a:gd name="adj1" fmla="val 103373"/>
                <a:gd name="adj2" fmla="val 49388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Isosceles Triangle 30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C55096-5092-A84C-B824-35C1C985D5FB}"/>
              </a:ext>
            </a:extLst>
          </p:cNvPr>
          <p:cNvSpPr/>
          <p:nvPr/>
        </p:nvSpPr>
        <p:spPr>
          <a:xfrm>
            <a:off x="8025563" y="5011151"/>
            <a:ext cx="3570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© Source unknown. All rights reserved. This content is excluded from our Creative Commons license. For more information, see </a:t>
            </a:r>
            <a:r>
              <a:rPr lang="en-US" sz="1200" dirty="0">
                <a:hlinkClick r:id="rId12"/>
              </a:rPr>
              <a:t>https://ocw.mit.edu/fairuse</a:t>
            </a:r>
            <a:r>
              <a:rPr lang="en-US" sz="12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D44AC-3913-C04D-87B7-82F97E09FADB}"/>
              </a:ext>
            </a:extLst>
          </p:cNvPr>
          <p:cNvSpPr txBox="1"/>
          <p:nvPr/>
        </p:nvSpPr>
        <p:spPr>
          <a:xfrm>
            <a:off x="5777345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8839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0" grpId="0"/>
      <p:bldP spid="28" grpId="0"/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8676669"/>
                  </p:ext>
                </p:extLst>
              </p:nvPr>
            </p:nvGraphicFramePr>
            <p:xfrm>
              <a:off x="1005566" y="3731807"/>
              <a:ext cx="304635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7725">
                      <a:extLst>
                        <a:ext uri="{9D8B030D-6E8A-4147-A177-3AD203B41FA5}">
                          <a16:colId xmlns:a16="http://schemas.microsoft.com/office/drawing/2014/main" val="38887834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1166528648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3573745861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1111035526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2798566489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381138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ℚ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93968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4183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336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236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956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1110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8676669"/>
                  </p:ext>
                </p:extLst>
              </p:nvPr>
            </p:nvGraphicFramePr>
            <p:xfrm>
              <a:off x="1005566" y="3731807"/>
              <a:ext cx="304635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7725">
                      <a:extLst>
                        <a:ext uri="{9D8B030D-6E8A-4147-A177-3AD203B41FA5}">
                          <a16:colId xmlns:a16="http://schemas.microsoft.com/office/drawing/2014/main" val="38887834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1166528648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3573745861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1111035526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2798566489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381138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197" r="-49761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93968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1/2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1/3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1/4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4183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2/1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2/3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336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3/1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3/3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236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4/1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4/3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956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508197" r="-49761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8810" t="-508197" r="-29881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1110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Countable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4601" y="1131801"/>
                <a:ext cx="7455410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={1,2,3,…}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={…,−2,−1,0,1,2,…}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Show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  have the same size 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skw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have the same size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1" y="1131801"/>
                <a:ext cx="7455410" cy="2369880"/>
              </a:xfrm>
              <a:prstGeom prst="rect">
                <a:avLst/>
              </a:prstGeom>
              <a:blipFill>
                <a:blip r:embed="rId4"/>
                <a:stretch>
                  <a:fillRect l="-1308" t="-2062" b="-1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289227"/>
                  </p:ext>
                </p:extLst>
              </p:nvPr>
            </p:nvGraphicFramePr>
            <p:xfrm>
              <a:off x="6236996" y="1702863"/>
              <a:ext cx="982980" cy="2773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121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289227"/>
                  </p:ext>
                </p:extLst>
              </p:nvPr>
            </p:nvGraphicFramePr>
            <p:xfrm>
              <a:off x="6236996" y="1702863"/>
              <a:ext cx="982980" cy="2773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r="-120270" b="-7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4091" r="-1136" b="-73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812000" r="-12027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84091" t="-812000" r="-1136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34857" y="2042048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857" y="2042048"/>
                <a:ext cx="4042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988431" y="2042048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31" y="2042048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8599418"/>
                  </p:ext>
                </p:extLst>
              </p:nvPr>
            </p:nvGraphicFramePr>
            <p:xfrm>
              <a:off x="4733053" y="3457487"/>
              <a:ext cx="982980" cy="2773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121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2/3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8599418"/>
                  </p:ext>
                </p:extLst>
              </p:nvPr>
            </p:nvGraphicFramePr>
            <p:xfrm>
              <a:off x="4733053" y="3457487"/>
              <a:ext cx="982980" cy="2773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r="-120270" b="-7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4091" r="-1136" b="-73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2/1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3/1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3/2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2/3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t="-812000" r="-12027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8"/>
                          <a:stretch>
                            <a:fillRect l="-84091" t="-812000" r="-1136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ounded Rectangle 17"/>
          <p:cNvSpPr/>
          <p:nvPr/>
        </p:nvSpPr>
        <p:spPr>
          <a:xfrm>
            <a:off x="1549400" y="4152900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549400" y="4528913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549400" y="491127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070363" y="4152900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070363" y="491127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578363" y="4152900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578363" y="4528913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74850" y="4657518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974850" y="5041693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489463" y="5041693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790179" y="4792437"/>
            <a:ext cx="909" cy="11566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790179" y="4411797"/>
            <a:ext cx="909" cy="11566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285617" y="4411797"/>
            <a:ext cx="909" cy="11566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549400" y="528435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974850" y="5414773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489463" y="5414773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298179" y="5165517"/>
            <a:ext cx="909" cy="11566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580952" y="528435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00052" y="5414773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544540" y="3894017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540" y="3894017"/>
                <a:ext cx="4042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564771" y="3894017"/>
                <a:ext cx="545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771" y="3894017"/>
                <a:ext cx="545277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156685" y="4844327"/>
                <a:ext cx="4698885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 set is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countable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it is finite or it has the same size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Both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are countable.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685" y="4844327"/>
                <a:ext cx="4698885" cy="1354217"/>
              </a:xfrm>
              <a:prstGeom prst="rect">
                <a:avLst/>
              </a:prstGeom>
              <a:blipFill>
                <a:blip r:embed="rId11"/>
                <a:stretch>
                  <a:fillRect l="-2075" t="-3604" r="-1686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347572" y="2060902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53748" y="2060902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7572" y="2350810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53748" y="2350810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47572" y="2637443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53748" y="2637443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347572" y="2947275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853748" y="2947275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347572" y="3257107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53748" y="3257107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347572" y="3572974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53748" y="3572974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347572" y="3865379"/>
            <a:ext cx="216305" cy="61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53748" y="3865379"/>
            <a:ext cx="216305" cy="61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068423" y="491127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859461" y="3846788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273730" y="3848084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859461" y="4136696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273730" y="4137992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859461" y="4423329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273730" y="4424625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859461" y="4733161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273730" y="4734457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859461" y="5042993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273730" y="5044289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859461" y="5358860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273730" y="5360156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859461" y="5651265"/>
            <a:ext cx="216305" cy="61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273730" y="5652561"/>
            <a:ext cx="393231" cy="61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ill Rect 4/4"/>
          <p:cNvSpPr/>
          <p:nvPr/>
        </p:nvSpPr>
        <p:spPr>
          <a:xfrm>
            <a:off x="3086363" y="5281423"/>
            <a:ext cx="425450" cy="266700"/>
          </a:xfrm>
          <a:prstGeom prst="roundRect">
            <a:avLst/>
          </a:prstGeom>
          <a:solidFill>
            <a:srgbClr val="000000">
              <a:alpha val="67059"/>
            </a:srgb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 4/4"/>
          <p:cNvSpPr/>
          <p:nvPr/>
        </p:nvSpPr>
        <p:spPr>
          <a:xfrm>
            <a:off x="3086363" y="528435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ill Rect 3/3"/>
          <p:cNvSpPr/>
          <p:nvPr/>
        </p:nvSpPr>
        <p:spPr>
          <a:xfrm>
            <a:off x="2578363" y="4910497"/>
            <a:ext cx="425450" cy="266700"/>
          </a:xfrm>
          <a:prstGeom prst="roundRect">
            <a:avLst/>
          </a:prstGeom>
          <a:solidFill>
            <a:srgbClr val="000000">
              <a:alpha val="67059"/>
            </a:srgb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 3/3"/>
          <p:cNvSpPr/>
          <p:nvPr/>
        </p:nvSpPr>
        <p:spPr>
          <a:xfrm>
            <a:off x="2578363" y="491127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ill Rect 4/2"/>
          <p:cNvSpPr/>
          <p:nvPr/>
        </p:nvSpPr>
        <p:spPr>
          <a:xfrm>
            <a:off x="2070363" y="5281423"/>
            <a:ext cx="425450" cy="266700"/>
          </a:xfrm>
          <a:prstGeom prst="roundRect">
            <a:avLst/>
          </a:prstGeom>
          <a:solidFill>
            <a:srgbClr val="000000">
              <a:alpha val="67059"/>
            </a:srgb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 4/2"/>
          <p:cNvSpPr/>
          <p:nvPr/>
        </p:nvSpPr>
        <p:spPr>
          <a:xfrm>
            <a:off x="2070363" y="528435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ill Rect 2/2"/>
          <p:cNvSpPr/>
          <p:nvPr/>
        </p:nvSpPr>
        <p:spPr>
          <a:xfrm>
            <a:off x="2070363" y="4527189"/>
            <a:ext cx="425450" cy="266700"/>
          </a:xfrm>
          <a:prstGeom prst="roundRect">
            <a:avLst/>
          </a:prstGeom>
          <a:solidFill>
            <a:srgbClr val="000000">
              <a:alpha val="67059"/>
            </a:srgb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 2/2"/>
          <p:cNvSpPr/>
          <p:nvPr/>
        </p:nvSpPr>
        <p:spPr>
          <a:xfrm>
            <a:off x="2070363" y="4528913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47D1A-2AF4-C141-B2EC-CE85DDA414FB}"/>
              </a:ext>
            </a:extLst>
          </p:cNvPr>
          <p:cNvSpPr txBox="1"/>
          <p:nvPr/>
        </p:nvSpPr>
        <p:spPr>
          <a:xfrm>
            <a:off x="5846618" y="6483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9034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9" grpId="0"/>
      <p:bldP spid="14" grpId="0"/>
      <p:bldP spid="18" grpId="0" animBg="1"/>
      <p:bldP spid="32" grpId="0" animBg="1"/>
      <p:bldP spid="33" grpId="0" animBg="1"/>
      <p:bldP spid="38" grpId="0" animBg="1"/>
      <p:bldP spid="40" grpId="0" animBg="1"/>
      <p:bldP spid="42" grpId="0" animBg="1"/>
      <p:bldP spid="43" grpId="0" animBg="1"/>
      <p:bldP spid="55" grpId="0" animBg="1"/>
      <p:bldP spid="63" grpId="0" animBg="1"/>
      <p:bldP spid="65" grpId="0"/>
      <p:bldP spid="66" grpId="0"/>
      <p:bldP spid="67" grpId="0" uiExpand="1" build="allAtOnce"/>
      <p:bldP spid="3" grpId="0" animBg="1"/>
      <p:bldP spid="36" grpId="0" animBg="1"/>
      <p:bldP spid="41" grpId="0" animBg="1"/>
      <p:bldP spid="45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4" grpId="0" animBg="1"/>
      <p:bldP spid="57" grpId="0" animBg="1"/>
      <p:bldP spid="90" grpId="0" animBg="1"/>
      <p:bldP spid="44" grpId="0" animBg="1"/>
      <p:bldP spid="93" grpId="0" animBg="1"/>
      <p:bldP spid="56" grpId="0" animBg="1"/>
      <p:bldP spid="89" grpId="0" animBg="1"/>
      <p:bldP spid="39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Uncountable – Diagonalization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" y="1307040"/>
                <a:ext cx="882127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all real numbers (expressible by infinite decimal expansion)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Theorem:</a:t>
                </a:r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uncountable</a:t>
                </a:r>
              </a:p>
              <a:p>
                <a:r>
                  <a:rPr lang="en-US" sz="2000" dirty="0"/>
                  <a:t>Proof by contradiction via diagonalization:   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 is countable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So there is a 1-1 correspondence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1307040"/>
                <a:ext cx="8821274" cy="1754326"/>
              </a:xfrm>
              <a:prstGeom prst="rect">
                <a:avLst/>
              </a:prstGeom>
              <a:blipFill>
                <a:blip r:embed="rId3"/>
                <a:stretch>
                  <a:fillRect l="-1037" t="-2778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619627"/>
                  </p:ext>
                </p:extLst>
              </p:nvPr>
            </p:nvGraphicFramePr>
            <p:xfrm>
              <a:off x="1716721" y="3184354"/>
              <a:ext cx="2309014" cy="3322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1859434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121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2.718281828…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3.141592653…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0.000000000…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1.414213562…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5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0.142857242…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0.207879576…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1.234567890…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a typeface="+mn-ea"/>
                              <a:cs typeface="Courier New" panose="020703090202050204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Courier New" panose="02070309020205020404" pitchFamily="49" charset="0"/>
                                </a:rPr>
                                <m:t>⋮</m:t>
                              </m:r>
                            </m:oMath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619627"/>
                  </p:ext>
                </p:extLst>
              </p:nvPr>
            </p:nvGraphicFramePr>
            <p:xfrm>
              <a:off x="1716721" y="3184354"/>
              <a:ext cx="2309014" cy="3322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1859434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r="-414865" b="-74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83" r="-327" b="-74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2.718281828…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3.141592653…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0.000000000…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1.414213562…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0.142857242…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0.207879576…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1.234567890…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810000" r="-41486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4183" t="-810000" r="-327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36616" y="3244334"/>
                <a:ext cx="6338709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Demonstrate a number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 that is missing from the list.</a:t>
                </a:r>
              </a:p>
              <a:p>
                <a:endParaRPr lang="en-US" sz="3200" b="0" dirty="0"/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b="0" i="0" dirty="0">
                    <a:latin typeface="+mj-lt"/>
                  </a:rPr>
                  <a:t> </a:t>
                </a:r>
                <a:r>
                  <a:rPr lang="en-US" sz="3200" b="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0.8516182…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400" dirty="0"/>
              </a:p>
              <a:p>
                <a:r>
                  <a:rPr lang="en-US" sz="2000" dirty="0"/>
                  <a:t>differs from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 number in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digit </a:t>
                </a:r>
                <a:br>
                  <a:rPr lang="en-US" sz="2000" dirty="0"/>
                </a:br>
                <a:r>
                  <a:rPr lang="en-US" sz="2000" dirty="0"/>
                  <a:t>so cannot be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number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not paired with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 It is missing from the list.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Therefore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not a 1-1 correspondence.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616" y="3244334"/>
                <a:ext cx="6338709" cy="3139321"/>
              </a:xfrm>
              <a:prstGeom prst="rect">
                <a:avLst/>
              </a:prstGeom>
              <a:blipFill>
                <a:blip r:embed="rId5"/>
                <a:stretch>
                  <a:fillRect l="-962" t="-971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7"/>
          <p:cNvSpPr/>
          <p:nvPr/>
        </p:nvSpPr>
        <p:spPr>
          <a:xfrm>
            <a:off x="2535543" y="3586123"/>
            <a:ext cx="12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4"/>
          <p:cNvSpPr/>
          <p:nvPr/>
        </p:nvSpPr>
        <p:spPr>
          <a:xfrm>
            <a:off x="2672506" y="3941724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0"/>
          <p:cNvSpPr/>
          <p:nvPr/>
        </p:nvSpPr>
        <p:spPr>
          <a:xfrm>
            <a:off x="2819236" y="4303913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2"/>
          <p:cNvSpPr/>
          <p:nvPr/>
        </p:nvSpPr>
        <p:spPr>
          <a:xfrm>
            <a:off x="2951724" y="4675110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5"/>
          <p:cNvSpPr/>
          <p:nvPr/>
        </p:nvSpPr>
        <p:spPr>
          <a:xfrm>
            <a:off x="3085582" y="5039533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9"/>
          <p:cNvSpPr/>
          <p:nvPr/>
        </p:nvSpPr>
        <p:spPr>
          <a:xfrm>
            <a:off x="3219440" y="5399194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8"/>
          <p:cNvSpPr/>
          <p:nvPr/>
        </p:nvSpPr>
        <p:spPr>
          <a:xfrm>
            <a:off x="3356250" y="5773103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7"/>
          <p:cNvSpPr/>
          <p:nvPr/>
        </p:nvSpPr>
        <p:spPr>
          <a:xfrm rot="18720957">
            <a:off x="6937156" y="3809867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4"/>
          <p:cNvSpPr/>
          <p:nvPr/>
        </p:nvSpPr>
        <p:spPr>
          <a:xfrm rot="18720957">
            <a:off x="7146056" y="3780691"/>
            <a:ext cx="50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0"/>
          <p:cNvSpPr/>
          <p:nvPr/>
        </p:nvSpPr>
        <p:spPr>
          <a:xfrm rot="18720957">
            <a:off x="7407807" y="3790740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2"/>
          <p:cNvSpPr/>
          <p:nvPr/>
        </p:nvSpPr>
        <p:spPr>
          <a:xfrm rot="18720957">
            <a:off x="7662260" y="3806623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5"/>
          <p:cNvSpPr/>
          <p:nvPr/>
        </p:nvSpPr>
        <p:spPr>
          <a:xfrm rot="18720957">
            <a:off x="7893819" y="3822505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9"/>
          <p:cNvSpPr/>
          <p:nvPr/>
        </p:nvSpPr>
        <p:spPr>
          <a:xfrm rot="18720957">
            <a:off x="8154509" y="3822503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8"/>
          <p:cNvSpPr/>
          <p:nvPr/>
        </p:nvSpPr>
        <p:spPr>
          <a:xfrm rot="18720957">
            <a:off x="8404417" y="3822503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9512" y="3621604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29512" y="3961845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29512" y="4311056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29512" y="4683589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29512" y="5056122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29512" y="5408865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29512" y="5795844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29512" y="6151259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924676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159911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402198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7652106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05506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8145481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8388420" y="3768726"/>
            <a:ext cx="660412" cy="787400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  <a:gd name="connsiteX0" fmla="*/ 57150 w 660402"/>
              <a:gd name="connsiteY0" fmla="*/ 768350 h 787400"/>
              <a:gd name="connsiteX1" fmla="*/ 660400 w 660402"/>
              <a:gd name="connsiteY1" fmla="*/ 787400 h 787400"/>
              <a:gd name="connsiteX2" fmla="*/ 263525 w 660402"/>
              <a:gd name="connsiteY2" fmla="*/ 352425 h 787400"/>
              <a:gd name="connsiteX3" fmla="*/ 425450 w 660402"/>
              <a:gd name="connsiteY3" fmla="*/ 76200 h 787400"/>
              <a:gd name="connsiteX4" fmla="*/ 215900 w 660402"/>
              <a:gd name="connsiteY4" fmla="*/ 0 h 787400"/>
              <a:gd name="connsiteX5" fmla="*/ 31750 w 660402"/>
              <a:gd name="connsiteY5" fmla="*/ 285750 h 787400"/>
              <a:gd name="connsiteX6" fmla="*/ 0 w 660402"/>
              <a:gd name="connsiteY6" fmla="*/ 657225 h 787400"/>
              <a:gd name="connsiteX7" fmla="*/ 57150 w 660402"/>
              <a:gd name="connsiteY7" fmla="*/ 768350 h 787400"/>
              <a:gd name="connsiteX0" fmla="*/ 57150 w 660412"/>
              <a:gd name="connsiteY0" fmla="*/ 768350 h 787400"/>
              <a:gd name="connsiteX1" fmla="*/ 660400 w 660412"/>
              <a:gd name="connsiteY1" fmla="*/ 787400 h 787400"/>
              <a:gd name="connsiteX2" fmla="*/ 593725 w 660412"/>
              <a:gd name="connsiteY2" fmla="*/ 415925 h 787400"/>
              <a:gd name="connsiteX3" fmla="*/ 425450 w 660412"/>
              <a:gd name="connsiteY3" fmla="*/ 76200 h 787400"/>
              <a:gd name="connsiteX4" fmla="*/ 215900 w 660412"/>
              <a:gd name="connsiteY4" fmla="*/ 0 h 787400"/>
              <a:gd name="connsiteX5" fmla="*/ 31750 w 660412"/>
              <a:gd name="connsiteY5" fmla="*/ 285750 h 787400"/>
              <a:gd name="connsiteX6" fmla="*/ 0 w 660412"/>
              <a:gd name="connsiteY6" fmla="*/ 657225 h 787400"/>
              <a:gd name="connsiteX7" fmla="*/ 57150 w 660412"/>
              <a:gd name="connsiteY7" fmla="*/ 76835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12" h="787400">
                <a:moveTo>
                  <a:pt x="57150" y="768350"/>
                </a:moveTo>
                <a:lnTo>
                  <a:pt x="660400" y="787400"/>
                </a:lnTo>
                <a:cubicBezTo>
                  <a:pt x="661458" y="647700"/>
                  <a:pt x="592667" y="555625"/>
                  <a:pt x="593725" y="4159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89815" y="6128518"/>
            <a:ext cx="1627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Diagonalization</a:t>
            </a:r>
          </a:p>
        </p:txBody>
      </p:sp>
      <p:sp>
        <p:nvSpPr>
          <p:cNvPr id="39" name="Isosceles Triangle 38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CBF34-E05A-BF49-B8F2-69304F523A73}"/>
              </a:ext>
            </a:extLst>
          </p:cNvPr>
          <p:cNvSpPr txBox="1"/>
          <p:nvPr/>
        </p:nvSpPr>
        <p:spPr>
          <a:xfrm>
            <a:off x="6068291" y="651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572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Uncountable – Corollaries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0222" y="1131801"/>
                <a:ext cx="8821274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all languages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Corollary 1: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is uncountable</a:t>
                </a:r>
              </a:p>
              <a:p>
                <a:r>
                  <a:rPr lang="en-US" sz="2000" dirty="0"/>
                  <a:t>Proof:  There’s a 1-1 correspondence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 so they are the same size.</a:t>
                </a:r>
              </a:p>
              <a:p>
                <a:pPr lvl="0">
                  <a:spcBef>
                    <a:spcPts val="18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Observation: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0,1,00,01,10,11,000, …}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countable.  </a:t>
                </a:r>
              </a:p>
              <a:p>
                <a:pPr lvl="0"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all Turing machines</a:t>
                </a:r>
              </a:p>
              <a:p>
                <a:pPr lvl="0"/>
                <a:r>
                  <a:rPr lang="en-US" sz="2000" b="1" dirty="0">
                    <a:solidFill>
                      <a:schemeClr val="tx1"/>
                    </a:solidFill>
                  </a:rPr>
                  <a:t>Observation:</a:t>
                </a:r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countable.  </a:t>
                </a:r>
              </a:p>
              <a:p>
                <a:pPr lvl="0"/>
                <a:r>
                  <a:rPr lang="en-US" sz="2000" dirty="0">
                    <a:solidFill>
                      <a:schemeClr val="tx1"/>
                    </a:solidFill>
                  </a:rPr>
                  <a:t>Because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TM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0"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Corollary 2: </a:t>
                </a:r>
                <a:r>
                  <a:rPr lang="en-US" sz="2400" dirty="0">
                    <a:solidFill>
                      <a:schemeClr val="tx1"/>
                    </a:solidFill>
                  </a:rPr>
                  <a:t> Some </a:t>
                </a:r>
                <a:r>
                  <a:rPr lang="en-US" sz="2400" dirty="0"/>
                  <a:t>language is not decidable.</a:t>
                </a:r>
              </a:p>
              <a:p>
                <a:pPr lvl="0"/>
                <a:r>
                  <a:rPr lang="en-US" sz="2000" dirty="0">
                    <a:solidFill>
                      <a:schemeClr val="tx1"/>
                    </a:solidFill>
                  </a:rPr>
                  <a:t>Because there are more languages than TMs. </a:t>
                </a:r>
              </a:p>
              <a:p>
                <a:pPr lvl="0">
                  <a:spcBef>
                    <a:spcPts val="1800"/>
                  </a:spcBef>
                </a:pPr>
                <a:r>
                  <a:rPr lang="en-US" sz="2000" dirty="0"/>
                  <a:t>We will show some specific language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not decidable.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2" y="1131801"/>
                <a:ext cx="8821274" cy="4431983"/>
              </a:xfrm>
              <a:prstGeom prst="rect">
                <a:avLst/>
              </a:prstGeom>
              <a:blipFill>
                <a:blip r:embed="rId3"/>
                <a:stretch>
                  <a:fillRect l="-1106" t="-1100" b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803984" y="6321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8.1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55709"/>
                  </p:ext>
                </p:extLst>
              </p:nvPr>
            </p:nvGraphicFramePr>
            <p:xfrm>
              <a:off x="7004649" y="3014292"/>
              <a:ext cx="5005114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02257">
                      <a:extLst>
                        <a:ext uri="{9D8B030D-6E8A-4147-A177-3AD203B41FA5}">
                          <a16:colId xmlns:a16="http://schemas.microsoft.com/office/drawing/2014/main" val="1656082932"/>
                        </a:ext>
                      </a:extLst>
                    </a:gridCol>
                    <a:gridCol w="569343">
                      <a:extLst>
                        <a:ext uri="{9D8B030D-6E8A-4147-A177-3AD203B41FA5}">
                          <a16:colId xmlns:a16="http://schemas.microsoft.com/office/drawing/2014/main" val="1603118748"/>
                        </a:ext>
                      </a:extLst>
                    </a:gridCol>
                    <a:gridCol w="396815">
                      <a:extLst>
                        <a:ext uri="{9D8B030D-6E8A-4147-A177-3AD203B41FA5}">
                          <a16:colId xmlns:a16="http://schemas.microsoft.com/office/drawing/2014/main" val="2646025689"/>
                        </a:ext>
                      </a:extLst>
                    </a:gridCol>
                    <a:gridCol w="368838">
                      <a:extLst>
                        <a:ext uri="{9D8B030D-6E8A-4147-A177-3AD203B41FA5}">
                          <a16:colId xmlns:a16="http://schemas.microsoft.com/office/drawing/2014/main" val="1157381406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1244619825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890121385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879653391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727120820"/>
                        </a:ext>
                      </a:extLst>
                    </a:gridCol>
                    <a:gridCol w="611295">
                      <a:extLst>
                        <a:ext uri="{9D8B030D-6E8A-4147-A177-3AD203B41FA5}">
                          <a16:colId xmlns:a16="http://schemas.microsoft.com/office/drawing/2014/main" val="1378308168"/>
                        </a:ext>
                      </a:extLst>
                    </a:gridCol>
                    <a:gridCol w="344658">
                      <a:extLst>
                        <a:ext uri="{9D8B030D-6E8A-4147-A177-3AD203B41FA5}">
                          <a16:colId xmlns:a16="http://schemas.microsoft.com/office/drawing/2014/main" val="4061855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{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01,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11,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000,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24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 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8363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37452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55709"/>
                  </p:ext>
                </p:extLst>
              </p:nvPr>
            </p:nvGraphicFramePr>
            <p:xfrm>
              <a:off x="7004649" y="3014292"/>
              <a:ext cx="5005114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02257">
                      <a:extLst>
                        <a:ext uri="{9D8B030D-6E8A-4147-A177-3AD203B41FA5}">
                          <a16:colId xmlns:a16="http://schemas.microsoft.com/office/drawing/2014/main" val="1656082932"/>
                        </a:ext>
                      </a:extLst>
                    </a:gridCol>
                    <a:gridCol w="569343">
                      <a:extLst>
                        <a:ext uri="{9D8B030D-6E8A-4147-A177-3AD203B41FA5}">
                          <a16:colId xmlns:a16="http://schemas.microsoft.com/office/drawing/2014/main" val="1603118748"/>
                        </a:ext>
                      </a:extLst>
                    </a:gridCol>
                    <a:gridCol w="396815">
                      <a:extLst>
                        <a:ext uri="{9D8B030D-6E8A-4147-A177-3AD203B41FA5}">
                          <a16:colId xmlns:a16="http://schemas.microsoft.com/office/drawing/2014/main" val="2646025689"/>
                        </a:ext>
                      </a:extLst>
                    </a:gridCol>
                    <a:gridCol w="368838">
                      <a:extLst>
                        <a:ext uri="{9D8B030D-6E8A-4147-A177-3AD203B41FA5}">
                          <a16:colId xmlns:a16="http://schemas.microsoft.com/office/drawing/2014/main" val="1157381406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1244619825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890121385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879653391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727120820"/>
                        </a:ext>
                      </a:extLst>
                    </a:gridCol>
                    <a:gridCol w="611295">
                      <a:extLst>
                        <a:ext uri="{9D8B030D-6E8A-4147-A177-3AD203B41FA5}">
                          <a16:colId xmlns:a16="http://schemas.microsoft.com/office/drawing/2014/main" val="1378308168"/>
                        </a:ext>
                      </a:extLst>
                    </a:gridCol>
                    <a:gridCol w="344658">
                      <a:extLst>
                        <a:ext uri="{9D8B030D-6E8A-4147-A177-3AD203B41FA5}">
                          <a16:colId xmlns:a16="http://schemas.microsoft.com/office/drawing/2014/main" val="4061855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8" t="-8197" r="-52348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3011" t="-8197" r="-64301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0,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1,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00,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01,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10,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11,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000,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24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8" t="-108197" r="-52348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{ 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00,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01,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8363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8" t="-208197" r="-52348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37452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53018" y="2911770"/>
                <a:ext cx="5651635" cy="315471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8.1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Hilbert’s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question asked if there is a set of intermediate size between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.  Gödel and Cohen showed that we cannot answer this question by using the standard axioms of mathematics.</a:t>
                </a:r>
                <a:br>
                  <a:rPr lang="en-US" sz="2000" dirty="0"/>
                </a:br>
                <a:r>
                  <a:rPr lang="en-US" sz="2000" dirty="0"/>
                  <a:t>How can we interpret their conclusion?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We need better axioms to describe reality.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Infinite sets have no mathematical reality so Hilbert’s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question has no answer. 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18" y="2911770"/>
                <a:ext cx="5651635" cy="3154710"/>
              </a:xfrm>
              <a:prstGeom prst="rect">
                <a:avLst/>
              </a:prstGeom>
              <a:blipFill>
                <a:blip r:embed="rId5"/>
                <a:stretch>
                  <a:fillRect l="-1393" t="-956" b="-2103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C48BBE5-BE26-4B42-A5D9-B3FBE71F1B89}"/>
              </a:ext>
            </a:extLst>
          </p:cNvPr>
          <p:cNvSpPr txBox="1"/>
          <p:nvPr/>
        </p:nvSpPr>
        <p:spPr>
          <a:xfrm>
            <a:off x="6262255" y="6580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1800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601" y="1131801"/>
                <a:ext cx="6589370" cy="518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Recall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TM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not decidable</a:t>
                </a:r>
              </a:p>
              <a:p>
                <a:r>
                  <a:rPr lang="en-US" sz="2000" dirty="0"/>
                  <a:t>Proof by contradiction:   Assume some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i="1" dirty="0"/>
                              <m:t>Accept</m:t>
                            </m:r>
                            <m:r>
                              <m:rPr>
                                <m:nor/>
                              </m:rPr>
                              <a:rPr lang="en-US" sz="2000" b="0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accepts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i="1" dirty="0"/>
                              <m:t>Reject</m:t>
                            </m:r>
                            <m:r>
                              <m:rPr>
                                <m:nor/>
                              </m:rPr>
                              <a:rPr lang="en-US" sz="2000" b="0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not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to construct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1.  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2.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rejects.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accepts.”</a:t>
                </a: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accepts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 iff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doesn’t accept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/>
                  <a:t> .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accepts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  iff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doesn’t accept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400" dirty="0"/>
                  <a:t> 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Contradiction.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1" y="1131801"/>
                <a:ext cx="6589370" cy="5180072"/>
              </a:xfrm>
              <a:prstGeom prst="rect">
                <a:avLst/>
              </a:prstGeom>
              <a:blipFill>
                <a:blip r:embed="rId3"/>
                <a:stretch>
                  <a:fillRect l="-1480" t="-94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883359"/>
                  </p:ext>
                </p:extLst>
              </p:nvPr>
            </p:nvGraphicFramePr>
            <p:xfrm>
              <a:off x="7169650" y="3576145"/>
              <a:ext cx="4344576" cy="28362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676">
                      <a:extLst>
                        <a:ext uri="{9D8B030D-6E8A-4147-A177-3AD203B41FA5}">
                          <a16:colId xmlns:a16="http://schemas.microsoft.com/office/drawing/2014/main" val="2774232432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3363580173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3632595979"/>
                        </a:ext>
                      </a:extLst>
                    </a:gridCol>
                    <a:gridCol w="581025">
                      <a:extLst>
                        <a:ext uri="{9D8B030D-6E8A-4147-A177-3AD203B41FA5}">
                          <a16:colId xmlns:a16="http://schemas.microsoft.com/office/drawing/2014/main" val="3230923150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72356837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996364502"/>
                        </a:ext>
                      </a:extLst>
                    </a:gridCol>
                    <a:gridCol w="566738">
                      <a:extLst>
                        <a:ext uri="{9D8B030D-6E8A-4147-A177-3AD203B41FA5}">
                          <a16:colId xmlns:a16="http://schemas.microsoft.com/office/drawing/2014/main" val="55357225"/>
                        </a:ext>
                      </a:extLst>
                    </a:gridCol>
                  </a:tblGrid>
                  <a:tr h="40517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 . .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2883622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 . .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3364540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657817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 . 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45200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0864216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673905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acc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C00CC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35644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883359"/>
                  </p:ext>
                </p:extLst>
              </p:nvPr>
            </p:nvGraphicFramePr>
            <p:xfrm>
              <a:off x="7169650" y="3576145"/>
              <a:ext cx="4344576" cy="28362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676">
                      <a:extLst>
                        <a:ext uri="{9D8B030D-6E8A-4147-A177-3AD203B41FA5}">
                          <a16:colId xmlns:a16="http://schemas.microsoft.com/office/drawing/2014/main" val="2774232432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3363580173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3632595979"/>
                        </a:ext>
                      </a:extLst>
                    </a:gridCol>
                    <a:gridCol w="581025">
                      <a:extLst>
                        <a:ext uri="{9D8B030D-6E8A-4147-A177-3AD203B41FA5}">
                          <a16:colId xmlns:a16="http://schemas.microsoft.com/office/drawing/2014/main" val="3230923150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72356837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996364502"/>
                        </a:ext>
                      </a:extLst>
                    </a:gridCol>
                    <a:gridCol w="566738">
                      <a:extLst>
                        <a:ext uri="{9D8B030D-6E8A-4147-A177-3AD203B41FA5}">
                          <a16:colId xmlns:a16="http://schemas.microsoft.com/office/drawing/2014/main" val="55357225"/>
                        </a:ext>
                      </a:extLst>
                    </a:gridCol>
                  </a:tblGrid>
                  <a:tr h="40517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7463" r="-559574" b="-6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151" t="-7463" r="-465591" b="-6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5789" t="-7463" r="-355789" b="-6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7463" r="-259574" b="-6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 . .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6667" t="-7463" r="-1075" b="-619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883622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09091" r="-659574" b="-5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rej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acc</a:t>
                          </a:r>
                          <a:endParaRPr 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. . .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3364540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205970" r="-659574" b="-4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657817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310606" r="-659574" b="-3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. . 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45200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404478" r="-659574" b="-22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acc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acc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0864216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512121" r="-659574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5789" t="-512121" r="-355789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673905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602985" r="-659574" b="-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solidFill>
                                <a:srgbClr val="FF0000"/>
                              </a:solidFill>
                            </a:rPr>
                            <a:t>acc</a:t>
                          </a:r>
                          <a:endParaRPr lang="en-US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C00CC"/>
                              </a:solidFill>
                            </a:rPr>
                            <a:t>?</a:t>
                          </a:r>
                          <a:endParaRPr lang="en-US" sz="2000" b="1" dirty="0">
                            <a:solidFill>
                              <a:srgbClr val="CC00CC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35644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7725551" y="3206813"/>
            <a:ext cx="204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TM descriptions: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075715" y="3206813"/>
            <a:ext cx="717702" cy="703702"/>
            <a:chOff x="7239230" y="2273236"/>
            <a:chExt cx="717702" cy="703702"/>
          </a:xfrm>
        </p:grpSpPr>
        <p:sp>
          <p:nvSpPr>
            <p:cNvPr id="11" name="Rectangle 10"/>
            <p:cNvSpPr/>
            <p:nvPr/>
          </p:nvSpPr>
          <p:spPr>
            <a:xfrm>
              <a:off x="7239230" y="2273236"/>
              <a:ext cx="7177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All TMs</a:t>
              </a: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490480" y="2862195"/>
              <a:ext cx="215201" cy="11474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169650" y="2690236"/>
            <a:ext cx="3878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Why is this proof a diagonalization?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93417" y="4044168"/>
            <a:ext cx="381474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93417" y="4413500"/>
            <a:ext cx="381474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93417" y="4782832"/>
            <a:ext cx="381474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93417" y="5152163"/>
            <a:ext cx="3814744" cy="828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80717" y="3982871"/>
            <a:ext cx="4908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25653" y="4792940"/>
            <a:ext cx="4908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01096" y="5197281"/>
            <a:ext cx="4908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80656" y="4387568"/>
            <a:ext cx="4317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 err="1">
                <a:solidFill>
                  <a:srgbClr val="FF0000"/>
                </a:solidFill>
              </a:rPr>
              <a:t>rej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3417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47421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930415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525695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048084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E6CAE-49F6-244C-A6DD-F38D043BFE27}"/>
              </a:ext>
            </a:extLst>
          </p:cNvPr>
          <p:cNvSpPr txBox="1"/>
          <p:nvPr/>
        </p:nvSpPr>
        <p:spPr>
          <a:xfrm>
            <a:off x="5763491" y="6345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5690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3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95856" y="62580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8.2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35340" y="1769720"/>
                <a:ext cx="6900672" cy="353943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8.2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Recall the Queue Automaton (QA) defined in Pset 2.  </a:t>
                </a:r>
                <a:br>
                  <a:rPr lang="en-US" sz="2000" dirty="0"/>
                </a:br>
                <a:r>
                  <a:rPr lang="en-US" sz="2000" dirty="0"/>
                  <a:t>It is similar to a PDA except that it is deterministic </a:t>
                </a:r>
                <a:br>
                  <a:rPr lang="en-US" sz="2000" dirty="0"/>
                </a:br>
                <a:r>
                  <a:rPr lang="en-US" sz="2000" dirty="0"/>
                  <a:t>and it has a queue instead of a stack.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QA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QA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QA</m:t>
                    </m:r>
                  </m:oMath>
                </a14:m>
                <a:r>
                  <a:rPr lang="en-US" sz="2000" dirty="0"/>
                  <a:t> decidable?</a:t>
                </a:r>
              </a:p>
              <a:p>
                <a:pPr marL="457200" indent="-457200">
                  <a:spcBef>
                    <a:spcPts val="1200"/>
                  </a:spcBef>
                  <a:buAutoNum type="alphaLcParenBoth"/>
                </a:pPr>
                <a:r>
                  <a:rPr lang="en-US" sz="2000" dirty="0"/>
                  <a:t>Yes, because QA are similar to PDA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PD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000" dirty="0"/>
                  <a:t> is decidable.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No, because “yes” would contradict results we now know.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We don’t have enough information to answer this question. 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340" y="1769720"/>
                <a:ext cx="6900672" cy="3539430"/>
              </a:xfrm>
              <a:prstGeom prst="rect">
                <a:avLst/>
              </a:prstGeom>
              <a:blipFill>
                <a:blip r:embed="rId2"/>
                <a:stretch>
                  <a:fillRect l="-1142" t="-852" r="-1494" b="-1704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53CACA4-7D83-4C49-805D-2CC385E76125}"/>
              </a:ext>
            </a:extLst>
          </p:cNvPr>
          <p:cNvSpPr txBox="1"/>
          <p:nvPr/>
        </p:nvSpPr>
        <p:spPr>
          <a:xfrm>
            <a:off x="6331527" y="6165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8660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" y="0"/>
                <a:ext cx="8446926" cy="78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4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4000" baseline="-250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is T-unrecognizable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80470"/>
              </a:xfrm>
              <a:prstGeom prst="rect">
                <a:avLst/>
              </a:prstGeom>
              <a:blipFill>
                <a:blip r:embed="rId2"/>
                <a:stretch>
                  <a:fillRect t="-4688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155" y="1098903"/>
                <a:ext cx="7675924" cy="3647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T-recognizable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decidable</a:t>
                </a:r>
              </a:p>
              <a:p>
                <a:r>
                  <a:rPr lang="en-US" sz="2000" dirty="0"/>
                  <a:t>Proof:   Let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recognize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    Construct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deciding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         1.   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parallel until one accepts.</a:t>
                </a:r>
              </a:p>
              <a:p>
                <a:r>
                  <a:rPr lang="en-US" sz="2000" dirty="0"/>
                  <a:t>         2.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accepts then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000" dirty="0">
                    <a:solidFill>
                      <a:schemeClr val="tx1"/>
                    </a:solidFill>
                  </a:rPr>
                  <a:t>. 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   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accepts then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000" dirty="0">
                    <a:solidFill>
                      <a:schemeClr val="tx1"/>
                    </a:solidFill>
                  </a:rPr>
                  <a:t>.”  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Corollary: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is T-unrecognizable</a:t>
                </a:r>
              </a:p>
              <a:p>
                <a:r>
                  <a:rPr lang="en-US" sz="2000" dirty="0"/>
                  <a:t>Proof: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 is T-recognizable but also undecidable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5" y="1098903"/>
                <a:ext cx="7675924" cy="3647409"/>
              </a:xfrm>
              <a:prstGeom prst="rect">
                <a:avLst/>
              </a:prstGeom>
              <a:blipFill>
                <a:blip r:embed="rId3"/>
                <a:stretch>
                  <a:fillRect l="-1191" t="-167" b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7149229" y="2683166"/>
            <a:ext cx="4172594" cy="3080710"/>
            <a:chOff x="7149229" y="2683166"/>
            <a:chExt cx="4172594" cy="3080710"/>
          </a:xfrm>
        </p:grpSpPr>
        <p:sp>
          <p:nvSpPr>
            <p:cNvPr id="2" name="Rounded Rectangle 1"/>
            <p:cNvSpPr/>
            <p:nvPr/>
          </p:nvSpPr>
          <p:spPr>
            <a:xfrm rot="19118876">
              <a:off x="8196709" y="3832585"/>
              <a:ext cx="2466975" cy="1446474"/>
            </a:xfrm>
            <a:prstGeom prst="roundRect">
              <a:avLst>
                <a:gd name="adj" fmla="val 48112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rot="2762592">
              <a:off x="7509351" y="3879427"/>
              <a:ext cx="2377636" cy="1391261"/>
            </a:xfrm>
            <a:custGeom>
              <a:avLst/>
              <a:gdLst>
                <a:gd name="connsiteX0" fmla="*/ 0 w 2364535"/>
                <a:gd name="connsiteY0" fmla="*/ 655228 h 1391261"/>
                <a:gd name="connsiteX1" fmla="*/ 655228 w 2364535"/>
                <a:gd name="connsiteY1" fmla="*/ 0 h 1391261"/>
                <a:gd name="connsiteX2" fmla="*/ 1709307 w 2364535"/>
                <a:gd name="connsiteY2" fmla="*/ 0 h 1391261"/>
                <a:gd name="connsiteX3" fmla="*/ 2364535 w 2364535"/>
                <a:gd name="connsiteY3" fmla="*/ 655228 h 1391261"/>
                <a:gd name="connsiteX4" fmla="*/ 2364535 w 2364535"/>
                <a:gd name="connsiteY4" fmla="*/ 736033 h 1391261"/>
                <a:gd name="connsiteX5" fmla="*/ 1709307 w 2364535"/>
                <a:gd name="connsiteY5" fmla="*/ 1391261 h 1391261"/>
                <a:gd name="connsiteX6" fmla="*/ 655228 w 2364535"/>
                <a:gd name="connsiteY6" fmla="*/ 1391261 h 1391261"/>
                <a:gd name="connsiteX7" fmla="*/ 0 w 2364535"/>
                <a:gd name="connsiteY7" fmla="*/ 736033 h 1391261"/>
                <a:gd name="connsiteX8" fmla="*/ 0 w 2364535"/>
                <a:gd name="connsiteY8" fmla="*/ 655228 h 1391261"/>
                <a:gd name="connsiteX0" fmla="*/ 0 w 2364535"/>
                <a:gd name="connsiteY0" fmla="*/ 655228 h 1391261"/>
                <a:gd name="connsiteX1" fmla="*/ 655228 w 2364535"/>
                <a:gd name="connsiteY1" fmla="*/ 0 h 1391261"/>
                <a:gd name="connsiteX2" fmla="*/ 1709307 w 2364535"/>
                <a:gd name="connsiteY2" fmla="*/ 0 h 1391261"/>
                <a:gd name="connsiteX3" fmla="*/ 2364535 w 2364535"/>
                <a:gd name="connsiteY3" fmla="*/ 655228 h 1391261"/>
                <a:gd name="connsiteX4" fmla="*/ 2364535 w 2364535"/>
                <a:gd name="connsiteY4" fmla="*/ 736033 h 1391261"/>
                <a:gd name="connsiteX5" fmla="*/ 1709307 w 2364535"/>
                <a:gd name="connsiteY5" fmla="*/ 1391261 h 1391261"/>
                <a:gd name="connsiteX6" fmla="*/ 655228 w 2364535"/>
                <a:gd name="connsiteY6" fmla="*/ 1391261 h 1391261"/>
                <a:gd name="connsiteX7" fmla="*/ 0 w 2364535"/>
                <a:gd name="connsiteY7" fmla="*/ 736033 h 1391261"/>
                <a:gd name="connsiteX8" fmla="*/ 0 w 2364535"/>
                <a:gd name="connsiteY8" fmla="*/ 655228 h 139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4535" h="1391261">
                  <a:moveTo>
                    <a:pt x="0" y="655228"/>
                  </a:moveTo>
                  <a:cubicBezTo>
                    <a:pt x="0" y="293356"/>
                    <a:pt x="293356" y="0"/>
                    <a:pt x="655228" y="0"/>
                  </a:cubicBezTo>
                  <a:lnTo>
                    <a:pt x="1709307" y="0"/>
                  </a:lnTo>
                  <a:cubicBezTo>
                    <a:pt x="2071179" y="0"/>
                    <a:pt x="2364535" y="293356"/>
                    <a:pt x="2364535" y="655228"/>
                  </a:cubicBezTo>
                  <a:lnTo>
                    <a:pt x="2364535" y="736033"/>
                  </a:lnTo>
                  <a:cubicBezTo>
                    <a:pt x="2330375" y="1071582"/>
                    <a:pt x="2071179" y="1391261"/>
                    <a:pt x="1709307" y="1391261"/>
                  </a:cubicBezTo>
                  <a:lnTo>
                    <a:pt x="655228" y="1391261"/>
                  </a:lnTo>
                  <a:cubicBezTo>
                    <a:pt x="293356" y="1391261"/>
                    <a:pt x="0" y="1097905"/>
                    <a:pt x="0" y="736033"/>
                  </a:cubicBezTo>
                  <a:lnTo>
                    <a:pt x="0" y="65522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552968" y="4692134"/>
              <a:ext cx="10951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decidable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772168" y="3113451"/>
              <a:ext cx="1549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T-recognizable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49229" y="2683166"/>
              <a:ext cx="1837874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Complement of </a:t>
              </a:r>
              <a:br>
                <a:rPr lang="en-US" sz="1400" dirty="0"/>
              </a:br>
              <a:r>
                <a:rPr lang="en-US" sz="1400" dirty="0"/>
                <a:t>T-recognizable =</a:t>
              </a:r>
              <a:br>
                <a:rPr lang="en-US" sz="1400" dirty="0"/>
              </a:br>
              <a:r>
                <a:rPr lang="en-US" dirty="0"/>
                <a:t>co-T-recognizable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953558" y="3877076"/>
                  <a:ext cx="5998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Cambria Math" panose="02040503050406030204" pitchFamily="18" charset="0"/>
                        </a:rPr>
                        <m:t>TM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558" y="3877076"/>
                  <a:ext cx="5998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768244" y="3877076"/>
                  <a:ext cx="599843" cy="4019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m:rPr>
                                <m:nor/>
                              </m:rPr>
                              <a:rPr lang="en-US" baseline="-25000" dirty="0">
                                <a:latin typeface="Cambria Math" panose="02040503050406030204" pitchFamily="18" charset="0"/>
                              </a:rPr>
                              <m:t>TM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244" y="3877076"/>
                  <a:ext cx="599843" cy="4019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8446928" y="407806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851865" y="407806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0833963" y="6259201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8.3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0540" y="2385588"/>
            <a:ext cx="5951460" cy="3539430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8.3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From what we’ve learned, which closure properties </a:t>
            </a:r>
            <a:br>
              <a:rPr lang="en-US" sz="2000" dirty="0"/>
            </a:br>
            <a:r>
              <a:rPr lang="en-US" sz="2000" dirty="0"/>
              <a:t>can we prove for the class of T-recognizable languages?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Choose all that apply.</a:t>
            </a:r>
          </a:p>
          <a:p>
            <a:pPr marL="457200" indent="-457200">
              <a:spcBef>
                <a:spcPts val="1200"/>
              </a:spcBef>
              <a:buAutoNum type="alphaLcParenBoth"/>
            </a:pPr>
            <a:r>
              <a:rPr lang="en-US" sz="2000" dirty="0"/>
              <a:t>Closed under union.</a:t>
            </a:r>
          </a:p>
          <a:p>
            <a:pPr marL="457200" indent="-457200">
              <a:spcBef>
                <a:spcPts val="600"/>
              </a:spcBef>
              <a:buFontTx/>
              <a:buAutoNum type="alphaLcParenBoth"/>
            </a:pPr>
            <a:r>
              <a:rPr lang="en-US" sz="2000" dirty="0"/>
              <a:t>Closed under intersection.</a:t>
            </a:r>
          </a:p>
          <a:p>
            <a:pPr marL="457200" indent="-457200">
              <a:spcBef>
                <a:spcPts val="600"/>
              </a:spcBef>
              <a:buFontTx/>
              <a:buAutoNum type="alphaLcParenBoth"/>
            </a:pPr>
            <a:r>
              <a:rPr lang="en-US" sz="2000" dirty="0"/>
              <a:t>Closed under complement.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000" dirty="0"/>
              <a:t>Closed under concatenation.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000" dirty="0"/>
              <a:t>Closed under star.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0C8D6-E876-CE41-BE08-82E6F0C88C5D}"/>
              </a:ext>
            </a:extLst>
          </p:cNvPr>
          <p:cNvSpPr txBox="1"/>
          <p:nvPr/>
        </p:nvSpPr>
        <p:spPr>
          <a:xfrm>
            <a:off x="5860473" y="6483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9514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Props1.xml><?xml version="1.0" encoding="utf-8"?>
<ds:datastoreItem xmlns:ds="http://schemas.openxmlformats.org/officeDocument/2006/customXml" ds:itemID="{80CE520E-FF70-4AE5-8829-44C7407824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6875AB-7F85-4A2F-BE66-608DE7D5E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E1C6AD-694D-46FD-B57F-2E8339575314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23344</TotalTime>
  <Words>1475</Words>
  <Application>Microsoft Macintosh PowerPoint</Application>
  <PresentationFormat>Widescreen</PresentationFormat>
  <Paragraphs>326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8: Undecidability </dc:title>
  <dc:subject/>
  <dc:creator>Michael Sipser</dc:creator>
  <cp:keywords/>
  <dc:description/>
  <cp:lastModifiedBy>Microsoft Office User</cp:lastModifiedBy>
  <cp:revision>500</cp:revision>
  <dcterms:created xsi:type="dcterms:W3CDTF">2020-08-09T18:24:17Z</dcterms:created>
  <dcterms:modified xsi:type="dcterms:W3CDTF">2021-02-15T22:56:05Z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