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435" r:id="rId6"/>
    <p:sldId id="437" r:id="rId7"/>
    <p:sldId id="425" r:id="rId8"/>
    <p:sldId id="438" r:id="rId9"/>
    <p:sldId id="430" r:id="rId10"/>
    <p:sldId id="440" r:id="rId11"/>
    <p:sldId id="439" r:id="rId12"/>
    <p:sldId id="3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16" autoAdjust="0"/>
    <p:restoredTop sz="95070" autoAdjust="0"/>
  </p:normalViewPr>
  <p:slideViewPr>
    <p:cSldViewPr snapToGrid="0">
      <p:cViewPr varScale="1">
        <p:scale>
          <a:sx n="88" d="100"/>
          <a:sy n="88" d="100"/>
        </p:scale>
        <p:origin x="200" y="2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aka</a:t>
                </a:r>
                <a:r>
                  <a:rPr lang="en-US" baseline="0" dirty="0"/>
                  <a:t> “Name Game” and others in </a:t>
                </a:r>
                <a:r>
                  <a:rPr lang="en-US" baseline="0" dirty="0" err="1"/>
                  <a:t>wikipedia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6E724DB-8B3A-4343-BE4C-D4BEB3762DB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3" y="1227612"/>
                <a:ext cx="7073836" cy="3893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- Review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PSPACE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Savitch’s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Theorem:  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PSPACE-complete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§8.3 – §8.4) </a:t>
                </a:r>
                <a:b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Games and Quantifiers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Formula Game</a:t>
                </a:r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Generalized Geography is PSPACE-complete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Logspace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L and NL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3" y="1227612"/>
                <a:ext cx="7073836" cy="3893374"/>
              </a:xfrm>
              <a:prstGeom prst="rect">
                <a:avLst/>
              </a:prstGeom>
              <a:blipFill>
                <a:blip r:embed="rId2"/>
                <a:stretch>
                  <a:fillRect l="-1810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861384-01BB-364D-AEE3-7B8C5DFB012E}"/>
              </a:ext>
            </a:extLst>
          </p:cNvPr>
          <p:cNvSpPr txBox="1"/>
          <p:nvPr/>
        </p:nvSpPr>
        <p:spPr>
          <a:xfrm>
            <a:off x="5366479" y="6145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44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1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Games and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543" y="1310616"/>
            <a:ext cx="251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Geography game</a:t>
            </a:r>
            <a:endParaRPr lang="en-US" sz="2000" dirty="0"/>
          </a:p>
        </p:txBody>
      </p:sp>
      <p:grpSp>
        <p:nvGrpSpPr>
          <p:cNvPr id="17" name="Places"/>
          <p:cNvGrpSpPr/>
          <p:nvPr/>
        </p:nvGrpSpPr>
        <p:grpSpPr>
          <a:xfrm>
            <a:off x="794306" y="1476352"/>
            <a:ext cx="7728666" cy="2949773"/>
            <a:chOff x="794306" y="1476352"/>
            <a:chExt cx="7728666" cy="2949773"/>
          </a:xfrm>
        </p:grpSpPr>
        <p:sp>
          <p:nvSpPr>
            <p:cNvPr id="7" name="Rectangle 6"/>
            <p:cNvSpPr/>
            <p:nvPr/>
          </p:nvSpPr>
          <p:spPr>
            <a:xfrm>
              <a:off x="794306" y="2305622"/>
              <a:ext cx="837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Boston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53464" y="1954150"/>
              <a:ext cx="106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New York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90970" y="2817750"/>
              <a:ext cx="1057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Nebraska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28096" y="1962901"/>
              <a:ext cx="823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Kansas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2052" y="2339953"/>
              <a:ext cx="10577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San</a:t>
              </a:r>
              <a:br>
                <a:rPr lang="en-US" dirty="0"/>
              </a:br>
              <a:r>
                <a:rPr lang="en-US" dirty="0"/>
                <a:t>Francisco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28901" y="2998287"/>
              <a:ext cx="1022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Arkansas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34338" y="4056793"/>
              <a:ext cx="78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Alaska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39319" y="1476352"/>
              <a:ext cx="1200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Kalamazoo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2523" y="3585536"/>
              <a:ext cx="1143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Oklahoma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42410" y="2332740"/>
              <a:ext cx="8805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Oregon</a:t>
              </a:r>
            </a:p>
          </p:txBody>
        </p:sp>
      </p:grpSp>
      <p:grpSp>
        <p:nvGrpSpPr>
          <p:cNvPr id="15" name="Graph"/>
          <p:cNvGrpSpPr/>
          <p:nvPr/>
        </p:nvGrpSpPr>
        <p:grpSpPr>
          <a:xfrm>
            <a:off x="679729" y="1206823"/>
            <a:ext cx="7843243" cy="3467729"/>
            <a:chOff x="679729" y="1206823"/>
            <a:chExt cx="7843243" cy="3467729"/>
          </a:xfrm>
        </p:grpSpPr>
        <p:sp>
          <p:nvSpPr>
            <p:cNvPr id="6" name="Oval 5"/>
            <p:cNvSpPr/>
            <p:nvPr/>
          </p:nvSpPr>
          <p:spPr>
            <a:xfrm>
              <a:off x="679729" y="2201105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254826" y="1858384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53464" y="2725933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006786" y="1858384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6208" y="2339953"/>
              <a:ext cx="1296790" cy="713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06785" y="2893770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92125" y="3971663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662203" y="1384535"/>
              <a:ext cx="1310795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699857" y="3481020"/>
              <a:ext cx="1205928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79744" y="2228224"/>
              <a:ext cx="943228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endCxn id="41" idx="2"/>
            </p:cNvCxnSpPr>
            <p:nvPr/>
          </p:nvCxnSpPr>
          <p:spPr>
            <a:xfrm flipV="1">
              <a:off x="1694061" y="2147567"/>
              <a:ext cx="560765" cy="21761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694551" y="2630167"/>
              <a:ext cx="614910" cy="2411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45" idx="2"/>
            </p:cNvCxnSpPr>
            <p:nvPr/>
          </p:nvCxnSpPr>
          <p:spPr>
            <a:xfrm>
              <a:off x="3319708" y="3008676"/>
              <a:ext cx="687077" cy="1742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43" idx="2"/>
            </p:cNvCxnSpPr>
            <p:nvPr/>
          </p:nvCxnSpPr>
          <p:spPr>
            <a:xfrm>
              <a:off x="3319708" y="2143946"/>
              <a:ext cx="687078" cy="36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42" idx="5"/>
              <a:endCxn id="51" idx="1"/>
            </p:cNvCxnSpPr>
            <p:nvPr/>
          </p:nvCxnSpPr>
          <p:spPr>
            <a:xfrm>
              <a:off x="3163560" y="3219599"/>
              <a:ext cx="984713" cy="836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1" idx="0"/>
              <a:endCxn id="45" idx="4"/>
            </p:cNvCxnSpPr>
            <p:nvPr/>
          </p:nvCxnSpPr>
          <p:spPr>
            <a:xfrm flipV="1">
              <a:off x="4525247" y="3472136"/>
              <a:ext cx="14660" cy="4995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036762" y="2256323"/>
              <a:ext cx="675714" cy="3106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45" idx="6"/>
            </p:cNvCxnSpPr>
            <p:nvPr/>
          </p:nvCxnSpPr>
          <p:spPr>
            <a:xfrm flipV="1">
              <a:off x="5073029" y="2834689"/>
              <a:ext cx="649889" cy="3482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51" idx="6"/>
            </p:cNvCxnSpPr>
            <p:nvPr/>
          </p:nvCxnSpPr>
          <p:spPr>
            <a:xfrm flipH="1">
              <a:off x="5058369" y="3904791"/>
              <a:ext cx="704154" cy="3560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57" idx="1"/>
            </p:cNvCxnSpPr>
            <p:nvPr/>
          </p:nvCxnSpPr>
          <p:spPr>
            <a:xfrm>
              <a:off x="6905785" y="1809946"/>
              <a:ext cx="812092" cy="502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55" idx="0"/>
            </p:cNvCxnSpPr>
            <p:nvPr/>
          </p:nvCxnSpPr>
          <p:spPr>
            <a:xfrm flipH="1">
              <a:off x="6302821" y="3053217"/>
              <a:ext cx="37755" cy="42780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4" idx="6"/>
              <a:endCxn id="57" idx="2"/>
            </p:cNvCxnSpPr>
            <p:nvPr/>
          </p:nvCxnSpPr>
          <p:spPr>
            <a:xfrm flipV="1">
              <a:off x="6972998" y="2517407"/>
              <a:ext cx="606746" cy="1791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3228777" y="1616565"/>
              <a:ext cx="2440502" cy="369002"/>
            </a:xfrm>
            <a:custGeom>
              <a:avLst/>
              <a:gdLst>
                <a:gd name="connsiteX0" fmla="*/ 0 w 2440502"/>
                <a:gd name="connsiteY0" fmla="*/ 369002 h 369002"/>
                <a:gd name="connsiteX1" fmla="*/ 1166648 w 2440502"/>
                <a:gd name="connsiteY1" fmla="*/ 41079 h 369002"/>
                <a:gd name="connsiteX2" fmla="*/ 2440502 w 2440502"/>
                <a:gd name="connsiteY2" fmla="*/ 15854 h 3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0502" h="369002">
                  <a:moveTo>
                    <a:pt x="0" y="369002"/>
                  </a:moveTo>
                  <a:cubicBezTo>
                    <a:pt x="379949" y="234469"/>
                    <a:pt x="759898" y="99937"/>
                    <a:pt x="1166648" y="41079"/>
                  </a:cubicBezTo>
                  <a:cubicBezTo>
                    <a:pt x="1573398" y="-17779"/>
                    <a:pt x="2006950" y="-963"/>
                    <a:pt x="2440502" y="1585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2783007" y="2812929"/>
              <a:ext cx="5258753" cy="1861623"/>
            </a:xfrm>
            <a:custGeom>
              <a:avLst/>
              <a:gdLst>
                <a:gd name="connsiteX0" fmla="*/ 5323218 w 5323218"/>
                <a:gd name="connsiteY0" fmla="*/ 0 h 1444727"/>
                <a:gd name="connsiteX1" fmla="*/ 2118055 w 5323218"/>
                <a:gd name="connsiteY1" fmla="*/ 1443038 h 1444727"/>
                <a:gd name="connsiteX2" fmla="*/ 174955 w 5323218"/>
                <a:gd name="connsiteY2" fmla="*/ 285750 h 1444727"/>
                <a:gd name="connsiteX3" fmla="*/ 213055 w 5323218"/>
                <a:gd name="connsiteY3" fmla="*/ 52388 h 1444727"/>
                <a:gd name="connsiteX0" fmla="*/ 5110163 w 5110163"/>
                <a:gd name="connsiteY0" fmla="*/ 0 h 1443089"/>
                <a:gd name="connsiteX1" fmla="*/ 1905000 w 5110163"/>
                <a:gd name="connsiteY1" fmla="*/ 1443038 h 1443089"/>
                <a:gd name="connsiteX2" fmla="*/ 0 w 5110163"/>
                <a:gd name="connsiteY2" fmla="*/ 52388 h 1443089"/>
                <a:gd name="connsiteX0" fmla="*/ 5110163 w 5110163"/>
                <a:gd name="connsiteY0" fmla="*/ 0 h 1443092"/>
                <a:gd name="connsiteX1" fmla="*/ 1905000 w 5110163"/>
                <a:gd name="connsiteY1" fmla="*/ 1443038 h 1443092"/>
                <a:gd name="connsiteX2" fmla="*/ 0 w 5110163"/>
                <a:gd name="connsiteY2" fmla="*/ 52388 h 1443092"/>
                <a:gd name="connsiteX0" fmla="*/ 5110163 w 5110163"/>
                <a:gd name="connsiteY0" fmla="*/ 0 h 1419282"/>
                <a:gd name="connsiteX1" fmla="*/ 1743075 w 5110163"/>
                <a:gd name="connsiteY1" fmla="*/ 1419226 h 1419282"/>
                <a:gd name="connsiteX2" fmla="*/ 0 w 5110163"/>
                <a:gd name="connsiteY2" fmla="*/ 52388 h 1419282"/>
                <a:gd name="connsiteX0" fmla="*/ 5395913 w 5395913"/>
                <a:gd name="connsiteY0" fmla="*/ 109537 h 1367259"/>
                <a:gd name="connsiteX1" fmla="*/ 1743075 w 5395913"/>
                <a:gd name="connsiteY1" fmla="*/ 1366838 h 1367259"/>
                <a:gd name="connsiteX2" fmla="*/ 0 w 5395913"/>
                <a:gd name="connsiteY2" fmla="*/ 0 h 1367259"/>
                <a:gd name="connsiteX0" fmla="*/ 5395913 w 5395913"/>
                <a:gd name="connsiteY0" fmla="*/ 109537 h 1367506"/>
                <a:gd name="connsiteX1" fmla="*/ 1743075 w 5395913"/>
                <a:gd name="connsiteY1" fmla="*/ 1366838 h 1367506"/>
                <a:gd name="connsiteX2" fmla="*/ 0 w 5395913"/>
                <a:gd name="connsiteY2" fmla="*/ 0 h 1367506"/>
                <a:gd name="connsiteX0" fmla="*/ 5258753 w 5258753"/>
                <a:gd name="connsiteY0" fmla="*/ 0 h 1863685"/>
                <a:gd name="connsiteX1" fmla="*/ 1743075 w 5258753"/>
                <a:gd name="connsiteY1" fmla="*/ 1859281 h 1863685"/>
                <a:gd name="connsiteX2" fmla="*/ 0 w 5258753"/>
                <a:gd name="connsiteY2" fmla="*/ 492443 h 1863685"/>
                <a:gd name="connsiteX0" fmla="*/ 5258753 w 5258753"/>
                <a:gd name="connsiteY0" fmla="*/ 0 h 1863685"/>
                <a:gd name="connsiteX1" fmla="*/ 1743075 w 5258753"/>
                <a:gd name="connsiteY1" fmla="*/ 1859281 h 1863685"/>
                <a:gd name="connsiteX2" fmla="*/ 0 w 5258753"/>
                <a:gd name="connsiteY2" fmla="*/ 492443 h 1863685"/>
                <a:gd name="connsiteX0" fmla="*/ 5258753 w 5258753"/>
                <a:gd name="connsiteY0" fmla="*/ 0 h 1860012"/>
                <a:gd name="connsiteX1" fmla="*/ 1743075 w 5258753"/>
                <a:gd name="connsiteY1" fmla="*/ 1859281 h 1860012"/>
                <a:gd name="connsiteX2" fmla="*/ 0 w 5258753"/>
                <a:gd name="connsiteY2" fmla="*/ 492443 h 1860012"/>
                <a:gd name="connsiteX0" fmla="*/ 5258753 w 5258753"/>
                <a:gd name="connsiteY0" fmla="*/ 0 h 1861623"/>
                <a:gd name="connsiteX1" fmla="*/ 1743075 w 5258753"/>
                <a:gd name="connsiteY1" fmla="*/ 1859281 h 1861623"/>
                <a:gd name="connsiteX2" fmla="*/ 0 w 5258753"/>
                <a:gd name="connsiteY2" fmla="*/ 492443 h 1861623"/>
                <a:gd name="connsiteX0" fmla="*/ 5258753 w 5258753"/>
                <a:gd name="connsiteY0" fmla="*/ 0 h 1861623"/>
                <a:gd name="connsiteX1" fmla="*/ 1743075 w 5258753"/>
                <a:gd name="connsiteY1" fmla="*/ 1859281 h 1861623"/>
                <a:gd name="connsiteX2" fmla="*/ 0 w 5258753"/>
                <a:gd name="connsiteY2" fmla="*/ 492443 h 186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8753" h="1861623">
                  <a:moveTo>
                    <a:pt x="5258753" y="0"/>
                  </a:moveTo>
                  <a:cubicBezTo>
                    <a:pt x="5235813" y="1607344"/>
                    <a:pt x="2710974" y="1891507"/>
                    <a:pt x="1743075" y="1859281"/>
                  </a:cubicBezTo>
                  <a:cubicBezTo>
                    <a:pt x="775176" y="1827055"/>
                    <a:pt x="116840" y="1051719"/>
                    <a:pt x="0" y="49244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030654" y="1206823"/>
              <a:ext cx="4954588" cy="1028573"/>
            </a:xfrm>
            <a:custGeom>
              <a:avLst/>
              <a:gdLst>
                <a:gd name="connsiteX0" fmla="*/ 5691188 w 6102000"/>
                <a:gd name="connsiteY0" fmla="*/ 1783467 h 1783467"/>
                <a:gd name="connsiteX1" fmla="*/ 5919788 w 6102000"/>
                <a:gd name="connsiteY1" fmla="*/ 878592 h 1783467"/>
                <a:gd name="connsiteX2" fmla="*/ 3357563 w 6102000"/>
                <a:gd name="connsiteY2" fmla="*/ 2292 h 1783467"/>
                <a:gd name="connsiteX3" fmla="*/ 0 w 6102000"/>
                <a:gd name="connsiteY3" fmla="*/ 673804 h 1783467"/>
                <a:gd name="connsiteX0" fmla="*/ 5691188 w 6077737"/>
                <a:gd name="connsiteY0" fmla="*/ 1781187 h 1781187"/>
                <a:gd name="connsiteX1" fmla="*/ 5886451 w 6077737"/>
                <a:gd name="connsiteY1" fmla="*/ 657237 h 1781187"/>
                <a:gd name="connsiteX2" fmla="*/ 3357563 w 6077737"/>
                <a:gd name="connsiteY2" fmla="*/ 12 h 1781187"/>
                <a:gd name="connsiteX3" fmla="*/ 0 w 6077737"/>
                <a:gd name="connsiteY3" fmla="*/ 671524 h 1781187"/>
                <a:gd name="connsiteX0" fmla="*/ 5691188 w 6060844"/>
                <a:gd name="connsiteY0" fmla="*/ 1781187 h 1781187"/>
                <a:gd name="connsiteX1" fmla="*/ 5886451 w 6060844"/>
                <a:gd name="connsiteY1" fmla="*/ 657237 h 1781187"/>
                <a:gd name="connsiteX2" fmla="*/ 3357563 w 6060844"/>
                <a:gd name="connsiteY2" fmla="*/ 12 h 1781187"/>
                <a:gd name="connsiteX3" fmla="*/ 0 w 6060844"/>
                <a:gd name="connsiteY3" fmla="*/ 671524 h 1781187"/>
                <a:gd name="connsiteX0" fmla="*/ 5691188 w 6037628"/>
                <a:gd name="connsiteY0" fmla="*/ 1781188 h 1781188"/>
                <a:gd name="connsiteX1" fmla="*/ 5886451 w 6037628"/>
                <a:gd name="connsiteY1" fmla="*/ 657238 h 1781188"/>
                <a:gd name="connsiteX2" fmla="*/ 3357563 w 6037628"/>
                <a:gd name="connsiteY2" fmla="*/ 13 h 1781188"/>
                <a:gd name="connsiteX3" fmla="*/ 0 w 6037628"/>
                <a:gd name="connsiteY3" fmla="*/ 671525 h 1781188"/>
                <a:gd name="connsiteX0" fmla="*/ 5691188 w 6037628"/>
                <a:gd name="connsiteY0" fmla="*/ 1781188 h 1781188"/>
                <a:gd name="connsiteX1" fmla="*/ 5886451 w 6037628"/>
                <a:gd name="connsiteY1" fmla="*/ 657238 h 1781188"/>
                <a:gd name="connsiteX2" fmla="*/ 3357563 w 6037628"/>
                <a:gd name="connsiteY2" fmla="*/ 13 h 1781188"/>
                <a:gd name="connsiteX3" fmla="*/ 0 w 6037628"/>
                <a:gd name="connsiteY3" fmla="*/ 671525 h 1781188"/>
                <a:gd name="connsiteX0" fmla="*/ 5310188 w 5981172"/>
                <a:gd name="connsiteY0" fmla="*/ 1654187 h 1654187"/>
                <a:gd name="connsiteX1" fmla="*/ 5886451 w 5981172"/>
                <a:gd name="connsiteY1" fmla="*/ 657237 h 1654187"/>
                <a:gd name="connsiteX2" fmla="*/ 3357563 w 5981172"/>
                <a:gd name="connsiteY2" fmla="*/ 12 h 1654187"/>
                <a:gd name="connsiteX3" fmla="*/ 0 w 5981172"/>
                <a:gd name="connsiteY3" fmla="*/ 671524 h 1654187"/>
                <a:gd name="connsiteX0" fmla="*/ 5310188 w 5425728"/>
                <a:gd name="connsiteY0" fmla="*/ 1658178 h 1658178"/>
                <a:gd name="connsiteX1" fmla="*/ 4921251 w 5425728"/>
                <a:gd name="connsiteY1" fmla="*/ 458028 h 1658178"/>
                <a:gd name="connsiteX2" fmla="*/ 3357563 w 5425728"/>
                <a:gd name="connsiteY2" fmla="*/ 4003 h 1658178"/>
                <a:gd name="connsiteX3" fmla="*/ 0 w 5425728"/>
                <a:gd name="connsiteY3" fmla="*/ 675515 h 1658178"/>
                <a:gd name="connsiteX0" fmla="*/ 5310188 w 5312253"/>
                <a:gd name="connsiteY0" fmla="*/ 1658178 h 1658178"/>
                <a:gd name="connsiteX1" fmla="*/ 4921251 w 5312253"/>
                <a:gd name="connsiteY1" fmla="*/ 458028 h 1658178"/>
                <a:gd name="connsiteX2" fmla="*/ 3357563 w 5312253"/>
                <a:gd name="connsiteY2" fmla="*/ 4003 h 1658178"/>
                <a:gd name="connsiteX3" fmla="*/ 0 w 5312253"/>
                <a:gd name="connsiteY3" fmla="*/ 675515 h 1658178"/>
                <a:gd name="connsiteX0" fmla="*/ 4954588 w 5053164"/>
                <a:gd name="connsiteY0" fmla="*/ 1028367 h 1028367"/>
                <a:gd name="connsiteX1" fmla="*/ 4921251 w 5053164"/>
                <a:gd name="connsiteY1" fmla="*/ 456867 h 1028367"/>
                <a:gd name="connsiteX2" fmla="*/ 3357563 w 5053164"/>
                <a:gd name="connsiteY2" fmla="*/ 2842 h 1028367"/>
                <a:gd name="connsiteX3" fmla="*/ 0 w 5053164"/>
                <a:gd name="connsiteY3" fmla="*/ 674354 h 1028367"/>
                <a:gd name="connsiteX0" fmla="*/ 4954588 w 4955173"/>
                <a:gd name="connsiteY0" fmla="*/ 1057273 h 1057273"/>
                <a:gd name="connsiteX1" fmla="*/ 4362451 w 4955173"/>
                <a:gd name="connsiteY1" fmla="*/ 206373 h 1057273"/>
                <a:gd name="connsiteX2" fmla="*/ 3357563 w 4955173"/>
                <a:gd name="connsiteY2" fmla="*/ 31748 h 1057273"/>
                <a:gd name="connsiteX3" fmla="*/ 0 w 4955173"/>
                <a:gd name="connsiteY3" fmla="*/ 703260 h 1057273"/>
                <a:gd name="connsiteX0" fmla="*/ 4954588 w 4955020"/>
                <a:gd name="connsiteY0" fmla="*/ 1046690 h 1046690"/>
                <a:gd name="connsiteX1" fmla="*/ 4362451 w 4955020"/>
                <a:gd name="connsiteY1" fmla="*/ 195790 h 1046690"/>
                <a:gd name="connsiteX2" fmla="*/ 3357563 w 4955020"/>
                <a:gd name="connsiteY2" fmla="*/ 21165 h 1046690"/>
                <a:gd name="connsiteX3" fmla="*/ 0 w 4955020"/>
                <a:gd name="connsiteY3" fmla="*/ 692677 h 1046690"/>
                <a:gd name="connsiteX0" fmla="*/ 4954588 w 4954588"/>
                <a:gd name="connsiteY0" fmla="*/ 1025525 h 1025525"/>
                <a:gd name="connsiteX1" fmla="*/ 3357563 w 4954588"/>
                <a:gd name="connsiteY1" fmla="*/ 0 h 1025525"/>
                <a:gd name="connsiteX2" fmla="*/ 0 w 4954588"/>
                <a:gd name="connsiteY2" fmla="*/ 671512 h 1025525"/>
                <a:gd name="connsiteX0" fmla="*/ 4954588 w 4954588"/>
                <a:gd name="connsiteY0" fmla="*/ 993775 h 993775"/>
                <a:gd name="connsiteX1" fmla="*/ 3611563 w 4954588"/>
                <a:gd name="connsiteY1" fmla="*/ 0 h 993775"/>
                <a:gd name="connsiteX2" fmla="*/ 0 w 4954588"/>
                <a:gd name="connsiteY2" fmla="*/ 639762 h 993775"/>
                <a:gd name="connsiteX0" fmla="*/ 4954588 w 4954588"/>
                <a:gd name="connsiteY0" fmla="*/ 1006303 h 1006303"/>
                <a:gd name="connsiteX1" fmla="*/ 3611563 w 4954588"/>
                <a:gd name="connsiteY1" fmla="*/ 12528 h 1006303"/>
                <a:gd name="connsiteX2" fmla="*/ 0 w 4954588"/>
                <a:gd name="connsiteY2" fmla="*/ 652290 h 1006303"/>
                <a:gd name="connsiteX0" fmla="*/ 4954588 w 4954588"/>
                <a:gd name="connsiteY0" fmla="*/ 1006303 h 1006303"/>
                <a:gd name="connsiteX1" fmla="*/ 3611563 w 4954588"/>
                <a:gd name="connsiteY1" fmla="*/ 12528 h 1006303"/>
                <a:gd name="connsiteX2" fmla="*/ 0 w 4954588"/>
                <a:gd name="connsiteY2" fmla="*/ 652290 h 1006303"/>
                <a:gd name="connsiteX0" fmla="*/ 4954588 w 4954588"/>
                <a:gd name="connsiteY0" fmla="*/ 1006303 h 1006303"/>
                <a:gd name="connsiteX1" fmla="*/ 3443923 w 4954588"/>
                <a:gd name="connsiteY1" fmla="*/ 12528 h 1006303"/>
                <a:gd name="connsiteX2" fmla="*/ 0 w 4954588"/>
                <a:gd name="connsiteY2" fmla="*/ 652290 h 1006303"/>
                <a:gd name="connsiteX0" fmla="*/ 4954588 w 4954588"/>
                <a:gd name="connsiteY0" fmla="*/ 996267 h 996267"/>
                <a:gd name="connsiteX1" fmla="*/ 3443923 w 4954588"/>
                <a:gd name="connsiteY1" fmla="*/ 2492 h 996267"/>
                <a:gd name="connsiteX2" fmla="*/ 0 w 4954588"/>
                <a:gd name="connsiteY2" fmla="*/ 642254 h 996267"/>
                <a:gd name="connsiteX0" fmla="*/ 4954588 w 4954588"/>
                <a:gd name="connsiteY0" fmla="*/ 999870 h 999870"/>
                <a:gd name="connsiteX1" fmla="*/ 3443923 w 4954588"/>
                <a:gd name="connsiteY1" fmla="*/ 6095 h 999870"/>
                <a:gd name="connsiteX2" fmla="*/ 0 w 4954588"/>
                <a:gd name="connsiteY2" fmla="*/ 645857 h 999870"/>
                <a:gd name="connsiteX0" fmla="*/ 4954588 w 4954588"/>
                <a:gd name="connsiteY0" fmla="*/ 1028573 h 1028573"/>
                <a:gd name="connsiteX1" fmla="*/ 3443923 w 4954588"/>
                <a:gd name="connsiteY1" fmla="*/ 34798 h 1028573"/>
                <a:gd name="connsiteX2" fmla="*/ 0 w 4954588"/>
                <a:gd name="connsiteY2" fmla="*/ 674560 h 102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4588" h="1028573">
                  <a:moveTo>
                    <a:pt x="4954588" y="1028573"/>
                  </a:moveTo>
                  <a:cubicBezTo>
                    <a:pt x="4806025" y="649822"/>
                    <a:pt x="4068128" y="92954"/>
                    <a:pt x="3443923" y="34798"/>
                  </a:cubicBezTo>
                  <a:cubicBezTo>
                    <a:pt x="2819718" y="-23358"/>
                    <a:pt x="627301" y="-104029"/>
                    <a:pt x="0" y="67456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 flipV="1">
              <a:off x="5017736" y="3292849"/>
              <a:ext cx="745613" cy="3534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6726357" y="1909958"/>
              <a:ext cx="606029" cy="1728788"/>
            </a:xfrm>
            <a:custGeom>
              <a:avLst/>
              <a:gdLst>
                <a:gd name="connsiteX0" fmla="*/ 0 w 606029"/>
                <a:gd name="connsiteY0" fmla="*/ 0 h 1728788"/>
                <a:gd name="connsiteX1" fmla="*/ 604838 w 606029"/>
                <a:gd name="connsiteY1" fmla="*/ 1090613 h 1728788"/>
                <a:gd name="connsiteX2" fmla="*/ 123825 w 606029"/>
                <a:gd name="connsiteY2" fmla="*/ 1728788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029" h="1728788">
                  <a:moveTo>
                    <a:pt x="0" y="0"/>
                  </a:moveTo>
                  <a:cubicBezTo>
                    <a:pt x="292100" y="401241"/>
                    <a:pt x="584201" y="802482"/>
                    <a:pt x="604838" y="1090613"/>
                  </a:cubicBezTo>
                  <a:cubicBezTo>
                    <a:pt x="625475" y="1378744"/>
                    <a:pt x="374650" y="1553766"/>
                    <a:pt x="123825" y="172878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53071" y="4777395"/>
            <a:ext cx="6241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Players take turns picking places that start with the letter which ended the previous place.  No repeats allowed.</a:t>
            </a:r>
          </a:p>
          <a:p>
            <a:r>
              <a:rPr lang="en-US" sz="2000" dirty="0"/>
              <a:t>The first player stuck (= cannot move) loses.  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8544811" y="2725933"/>
            <a:ext cx="38623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Generalized Geography Game</a:t>
            </a:r>
            <a:endParaRPr lang="en-US" sz="2200" dirty="0"/>
          </a:p>
          <a:p>
            <a:r>
              <a:rPr lang="en-US" sz="2000" dirty="0"/>
              <a:t>Played on any directed graph.  </a:t>
            </a:r>
          </a:p>
          <a:p>
            <a:r>
              <a:rPr lang="en-US" sz="2000" dirty="0"/>
              <a:t>Players take turns picking nodes that form a simple path. </a:t>
            </a:r>
          </a:p>
          <a:p>
            <a:r>
              <a:rPr lang="en-US" sz="2000" dirty="0"/>
              <a:t>The first player stuck loses.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6408980" y="4460540"/>
                <a:ext cx="585015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Player </a:t>
                </a:r>
                <a:r>
                  <a:rPr lang="en-US" sz="2000" dirty="0">
                    <a:latin typeface="Bell MT" panose="02020503060305020303" pitchFamily="18" charset="0"/>
                  </a:rPr>
                  <a:t>I</a:t>
                </a:r>
                <a:r>
                  <a:rPr lang="en-US" sz="2000" dirty="0"/>
                  <a:t> has a </a:t>
                </a:r>
                <a:r>
                  <a:rPr lang="en-US" sz="2000" u="sng" dirty="0"/>
                  <a:t>forced win</a:t>
                </a:r>
                <a:r>
                  <a:rPr lang="en-US" sz="2000" dirty="0"/>
                  <a:t> in Generalized Geography on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starting at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“forced win” also called a “winning strategy” means that the player will win if both players play optimally.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𝐺𝐺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80" y="4460540"/>
                <a:ext cx="5850158" cy="1938992"/>
              </a:xfrm>
              <a:prstGeom prst="rect">
                <a:avLst/>
              </a:prstGeom>
              <a:blipFill>
                <a:blip r:embed="rId3"/>
                <a:stretch>
                  <a:fillRect l="-1042" t="-2201" r="-104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/>
          <p:cNvSpPr/>
          <p:nvPr/>
        </p:nvSpPr>
        <p:spPr>
          <a:xfrm>
            <a:off x="176427" y="3917347"/>
            <a:ext cx="23794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Assume two players:</a:t>
            </a:r>
          </a:p>
          <a:p>
            <a:r>
              <a:rPr lang="en-US" sz="2000" dirty="0"/>
              <a:t>Player </a:t>
            </a:r>
            <a:r>
              <a:rPr lang="en-US" sz="2000" dirty="0">
                <a:latin typeface="Bell MT" panose="02020503060305020303" pitchFamily="18" charset="0"/>
              </a:rPr>
              <a:t>I</a:t>
            </a:r>
            <a:r>
              <a:rPr lang="en-US" sz="2000" dirty="0"/>
              <a:t> and Player </a:t>
            </a:r>
            <a:r>
              <a:rPr lang="en-US" sz="2000" dirty="0">
                <a:latin typeface="Bell MT" panose="02020503060305020303" pitchFamily="18" charset="0"/>
              </a:rPr>
              <a:t>II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19.1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91958" y="2183016"/>
            <a:ext cx="5361289" cy="3077766"/>
            <a:chOff x="299942" y="3301263"/>
            <a:chExt cx="5361289" cy="3077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9942" y="3301263"/>
                  <a:ext cx="5361289" cy="307776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19.1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be the graph below.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Which player has a winning strategy in the Generalized Geography game starting at node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000" dirty="0"/>
                    <a:t>?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Player </a:t>
                  </a:r>
                  <a:r>
                    <a:rPr lang="en-US" sz="2000" dirty="0">
                      <a:latin typeface="Bell MT" panose="02020503060305020303" pitchFamily="18" charset="0"/>
                    </a:rPr>
                    <a:t>I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Player </a:t>
                  </a:r>
                  <a:r>
                    <a:rPr lang="en-US" sz="2000" dirty="0">
                      <a:latin typeface="Bell MT" panose="02020503060305020303" pitchFamily="18" charset="0"/>
                    </a:rPr>
                    <a:t>II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Neither player</a:t>
                  </a: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dirty="0"/>
                    <a:t>Both players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42" y="3301263"/>
                  <a:ext cx="5361289" cy="3077766"/>
                </a:xfrm>
                <a:prstGeom prst="rect">
                  <a:avLst/>
                </a:prstGeom>
                <a:blipFill>
                  <a:blip r:embed="rId4"/>
                  <a:stretch>
                    <a:fillRect l="-1469" t="-978" b="-2153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2787880" y="4867824"/>
              <a:ext cx="2351618" cy="1387658"/>
              <a:chOff x="2787880" y="4867824"/>
              <a:chExt cx="2351618" cy="138765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63560" y="4867824"/>
                <a:ext cx="1975938" cy="1387658"/>
                <a:chOff x="2783007" y="3428937"/>
                <a:chExt cx="1975938" cy="138765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83007" y="3904791"/>
                  <a:ext cx="380553" cy="35605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378392" y="3904791"/>
                  <a:ext cx="380553" cy="35605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594777" y="3428937"/>
                  <a:ext cx="380553" cy="35605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594777" y="4460540"/>
                  <a:ext cx="380553" cy="35605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8" idx="7"/>
                </p:cNvCxnSpPr>
                <p:nvPr/>
              </p:nvCxnSpPr>
              <p:spPr>
                <a:xfrm flipV="1">
                  <a:off x="3107829" y="3676650"/>
                  <a:ext cx="498971" cy="28028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3117850" y="4222750"/>
                  <a:ext cx="492125" cy="33337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 flipV="1">
                  <a:off x="3975619" y="3651285"/>
                  <a:ext cx="494439" cy="27317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3913706" y="3741773"/>
                  <a:ext cx="481013" cy="2667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3958729" y="4213225"/>
                  <a:ext cx="476746" cy="35330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790655" y="3881832"/>
                      <a:ext cx="37144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0655" y="3881832"/>
                      <a:ext cx="37144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Rectangle 87"/>
                <p:cNvSpPr/>
                <p:nvPr/>
              </p:nvSpPr>
              <p:spPr>
                <a:xfrm>
                  <a:off x="2843995" y="4260663"/>
                  <a:ext cx="2712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Bell MT" panose="02020503060305020303" pitchFamily="18" charset="0"/>
                    </a:rPr>
                    <a:t>I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2787880" y="4939908"/>
                    <a:ext cx="6308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7880" y="4939908"/>
                    <a:ext cx="6308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AFE271-D885-E247-B6DD-9947A1F21BB2}"/>
              </a:ext>
            </a:extLst>
          </p:cNvPr>
          <p:cNvSpPr txBox="1"/>
          <p:nvPr/>
        </p:nvSpPr>
        <p:spPr>
          <a:xfrm>
            <a:off x="5111646" y="6325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3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4" grpId="0"/>
      <p:bldP spid="124" grpId="1"/>
      <p:bldP spid="125" grpId="0" uiExpand="1" build="p"/>
      <p:bldP spid="127" grpId="0" build="p"/>
      <p:bldP spid="128" grpId="0"/>
      <p:bldP spid="128" grpId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Games and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8339951" cy="451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Formula Game  </a:t>
                </a:r>
              </a:p>
              <a:p>
                <a:r>
                  <a:rPr lang="en-US" sz="2000" dirty="0"/>
                  <a:t>Given QBF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⋯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∧⋯∧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⋯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There are two Players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” and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”.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Player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assigns values to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-quantified variables.</a:t>
                </a:r>
              </a:p>
              <a:p>
                <a:r>
                  <a:rPr lang="en-US" sz="2000" dirty="0"/>
                  <a:t>Player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 assigns values to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-quantified variables. </a:t>
                </a:r>
              </a:p>
              <a:p>
                <a:r>
                  <a:rPr lang="en-US" sz="2000" dirty="0"/>
                  <a:t>The players choose the values according to the order of the quantifiers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After all variables have been assigned values, we determine the winner:</a:t>
                </a:r>
              </a:p>
              <a:p>
                <a:r>
                  <a:rPr lang="en-US" sz="2000" dirty="0"/>
                  <a:t>Player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wins if the assignment satisfies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 wins if not.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Claim:  </a:t>
                </a:r>
                <a:r>
                  <a:rPr lang="en-US" sz="2000" dirty="0"/>
                  <a:t>Player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has a forced win in the formula game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Therefore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has a forced win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Next: show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𝐺𝐺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8339951" cy="4516301"/>
              </a:xfrm>
              <a:prstGeom prst="rect">
                <a:avLst/>
              </a:prstGeom>
              <a:blipFill>
                <a:blip r:embed="rId2"/>
                <a:stretch>
                  <a:fillRect l="-1096" t="-1080" b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422242" y="1202472"/>
            <a:ext cx="2123942" cy="511239"/>
            <a:chOff x="5422242" y="1202472"/>
            <a:chExt cx="2123942" cy="511239"/>
          </a:xfrm>
        </p:grpSpPr>
        <p:sp>
          <p:nvSpPr>
            <p:cNvPr id="5" name="Left Bracket 4"/>
            <p:cNvSpPr/>
            <p:nvPr/>
          </p:nvSpPr>
          <p:spPr>
            <a:xfrm rot="5400000">
              <a:off x="6428648" y="596176"/>
              <a:ext cx="111129" cy="2123942"/>
            </a:xfrm>
            <a:prstGeom prst="leftBracket">
              <a:avLst>
                <a:gd name="adj" fmla="val 471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270564" y="1202472"/>
                  <a:ext cx="42729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564" y="1202472"/>
                  <a:ext cx="42729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19.2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1252" y="3572383"/>
                <a:ext cx="4175051" cy="26622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19.2</a:t>
                </a:r>
              </a:p>
              <a:p>
                <a:r>
                  <a:rPr lang="en-US" sz="2400" dirty="0"/>
                  <a:t>Which player has a winning strategy in the formula game on 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 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-player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-player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Neither player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52" y="3572383"/>
                <a:ext cx="4175051" cy="2662267"/>
              </a:xfrm>
              <a:prstGeom prst="rect">
                <a:avLst/>
              </a:prstGeom>
              <a:blipFill>
                <a:blip r:embed="rId4"/>
                <a:stretch>
                  <a:fillRect l="-1737" t="-1129" r="-2460" b="-270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102BA1-7D11-C742-9EA1-670B7C7FAAA3}"/>
              </a:ext>
            </a:extLst>
          </p:cNvPr>
          <p:cNvSpPr txBox="1"/>
          <p:nvPr/>
        </p:nvSpPr>
        <p:spPr>
          <a:xfrm>
            <a:off x="521657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1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𝐺𝐺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7653483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PSPACE-complete</a:t>
                </a:r>
              </a:p>
              <a:p>
                <a:r>
                  <a:rPr lang="en-US" sz="2000" dirty="0"/>
                  <a:t>Proof:    1)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PSPACE  (recursive algorithm, exercise) </a:t>
                </a:r>
              </a:p>
              <a:p>
                <a:r>
                  <a:rPr lang="en-US" sz="2000" b="0" dirty="0"/>
                  <a:t>             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𝑇𝑄𝐵𝐹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Give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𝐺𝐺</m:t>
                    </m:r>
                  </m:oMath>
                </a14:m>
                <a:r>
                  <a:rPr lang="en-US" sz="2000" dirty="0"/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Construct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to mimic the formula game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Players </a:t>
                </a:r>
                <a:r>
                  <a:rPr lang="en-US" sz="2000" dirty="0">
                    <a:latin typeface="Bell MT" panose="02020503060305020303" pitchFamily="18" charset="0"/>
                  </a:rPr>
                  <a:t>I</a:t>
                </a:r>
                <a:r>
                  <a:rPr lang="en-US" sz="2000" dirty="0"/>
                  <a:t> and </a:t>
                </a:r>
                <a:r>
                  <a:rPr lang="en-US" sz="2000" dirty="0">
                    <a:latin typeface="Bell MT" panose="02020503060305020303" pitchFamily="18" charset="0"/>
                  </a:rPr>
                  <a:t>II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Player </a:t>
                </a:r>
                <a:r>
                  <a:rPr lang="en-US" sz="2000" dirty="0">
                    <a:latin typeface="Bell MT" panose="02020503060305020303" pitchFamily="18" charset="0"/>
                  </a:rPr>
                  <a:t>I</a:t>
                </a:r>
                <a:r>
                  <a:rPr lang="en-US" sz="2000" dirty="0"/>
                  <a:t> plays role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-Player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 Ditto for Player </a:t>
                </a:r>
                <a:r>
                  <a:rPr lang="en-US" sz="2000" dirty="0">
                    <a:latin typeface="Bell MT" panose="02020503060305020303" pitchFamily="18" charset="0"/>
                  </a:rPr>
                  <a:t>II</a:t>
                </a:r>
                <a:r>
                  <a:rPr lang="en-US" sz="2000" dirty="0"/>
                  <a:t> and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-Player.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7653483" cy="2769989"/>
              </a:xfrm>
              <a:prstGeom prst="rect">
                <a:avLst/>
              </a:prstGeom>
              <a:blipFill>
                <a:blip r:embed="rId3"/>
                <a:stretch>
                  <a:fillRect l="-1194" t="-1762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8617" y="4255658"/>
                <a:ext cx="65666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=∃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⋯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⋯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∧⋯∧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⋯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255658"/>
                <a:ext cx="6566669" cy="461665"/>
              </a:xfrm>
              <a:prstGeom prst="rect">
                <a:avLst/>
              </a:prstGeom>
              <a:blipFill>
                <a:blip r:embed="rId4"/>
                <a:stretch>
                  <a:fillRect l="-74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104772" y="4997909"/>
            <a:ext cx="2437179" cy="1060879"/>
            <a:chOff x="2668220" y="1952366"/>
            <a:chExt cx="7843243" cy="3467729"/>
          </a:xfrm>
        </p:grpSpPr>
        <p:sp>
          <p:nvSpPr>
            <p:cNvPr id="30" name="Oval 29"/>
            <p:cNvSpPr/>
            <p:nvPr/>
          </p:nvSpPr>
          <p:spPr>
            <a:xfrm>
              <a:off x="2668220" y="2946648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43317" y="2603927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241955" y="3471476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995277" y="2603927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664699" y="3085496"/>
              <a:ext cx="1296790" cy="713264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995276" y="3639313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980616" y="4717206"/>
              <a:ext cx="1066244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50694" y="2130078"/>
              <a:ext cx="1310795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88348" y="4226563"/>
              <a:ext cx="1205928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568235" y="2973767"/>
              <a:ext cx="943228" cy="578366"/>
            </a:xfrm>
            <a:prstGeom prst="ellipse">
              <a:avLst/>
            </a:prstGeom>
            <a:noFill/>
            <a:ln>
              <a:solidFill>
                <a:schemeClr val="tx1"/>
              </a:solidFill>
              <a:tailEnd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31" idx="2"/>
            </p:cNvCxnSpPr>
            <p:nvPr/>
          </p:nvCxnSpPr>
          <p:spPr>
            <a:xfrm flipV="1">
              <a:off x="3682552" y="2893110"/>
              <a:ext cx="560765" cy="21761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683042" y="3375710"/>
              <a:ext cx="614910" cy="2411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5" idx="2"/>
            </p:cNvCxnSpPr>
            <p:nvPr/>
          </p:nvCxnSpPr>
          <p:spPr>
            <a:xfrm>
              <a:off x="5308199" y="3754219"/>
              <a:ext cx="687077" cy="1742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33" idx="2"/>
            </p:cNvCxnSpPr>
            <p:nvPr/>
          </p:nvCxnSpPr>
          <p:spPr>
            <a:xfrm>
              <a:off x="5308199" y="2889489"/>
              <a:ext cx="687078" cy="36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2" idx="5"/>
              <a:endCxn id="37" idx="1"/>
            </p:cNvCxnSpPr>
            <p:nvPr/>
          </p:nvCxnSpPr>
          <p:spPr>
            <a:xfrm>
              <a:off x="5152051" y="3965142"/>
              <a:ext cx="984713" cy="836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7" idx="0"/>
              <a:endCxn id="35" idx="4"/>
            </p:cNvCxnSpPr>
            <p:nvPr/>
          </p:nvCxnSpPr>
          <p:spPr>
            <a:xfrm flipV="1">
              <a:off x="6513738" y="4217679"/>
              <a:ext cx="14660" cy="4995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025253" y="3001866"/>
              <a:ext cx="675714" cy="3106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5" idx="6"/>
            </p:cNvCxnSpPr>
            <p:nvPr/>
          </p:nvCxnSpPr>
          <p:spPr>
            <a:xfrm flipV="1">
              <a:off x="7061520" y="3580232"/>
              <a:ext cx="649889" cy="3482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37" idx="6"/>
            </p:cNvCxnSpPr>
            <p:nvPr/>
          </p:nvCxnSpPr>
          <p:spPr>
            <a:xfrm flipH="1">
              <a:off x="7046860" y="4650334"/>
              <a:ext cx="704154" cy="3560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44" idx="1"/>
            </p:cNvCxnSpPr>
            <p:nvPr/>
          </p:nvCxnSpPr>
          <p:spPr>
            <a:xfrm>
              <a:off x="8894276" y="2555489"/>
              <a:ext cx="812092" cy="502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3" idx="0"/>
            </p:cNvCxnSpPr>
            <p:nvPr/>
          </p:nvCxnSpPr>
          <p:spPr>
            <a:xfrm flipH="1">
              <a:off x="8291312" y="3798760"/>
              <a:ext cx="37755" cy="42780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4" idx="6"/>
              <a:endCxn id="44" idx="2"/>
            </p:cNvCxnSpPr>
            <p:nvPr/>
          </p:nvCxnSpPr>
          <p:spPr>
            <a:xfrm flipV="1">
              <a:off x="8961489" y="3262950"/>
              <a:ext cx="606746" cy="1791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5217268" y="2362108"/>
              <a:ext cx="2440502" cy="369002"/>
            </a:xfrm>
            <a:custGeom>
              <a:avLst/>
              <a:gdLst>
                <a:gd name="connsiteX0" fmla="*/ 0 w 2440502"/>
                <a:gd name="connsiteY0" fmla="*/ 369002 h 369002"/>
                <a:gd name="connsiteX1" fmla="*/ 1166648 w 2440502"/>
                <a:gd name="connsiteY1" fmla="*/ 41079 h 369002"/>
                <a:gd name="connsiteX2" fmla="*/ 2440502 w 2440502"/>
                <a:gd name="connsiteY2" fmla="*/ 15854 h 3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0502" h="369002">
                  <a:moveTo>
                    <a:pt x="0" y="369002"/>
                  </a:moveTo>
                  <a:cubicBezTo>
                    <a:pt x="379949" y="234469"/>
                    <a:pt x="759898" y="99937"/>
                    <a:pt x="1166648" y="41079"/>
                  </a:cubicBezTo>
                  <a:cubicBezTo>
                    <a:pt x="1573398" y="-17779"/>
                    <a:pt x="2006950" y="-963"/>
                    <a:pt x="2440502" y="1585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4771498" y="3558472"/>
              <a:ext cx="5258753" cy="1861623"/>
            </a:xfrm>
            <a:custGeom>
              <a:avLst/>
              <a:gdLst>
                <a:gd name="connsiteX0" fmla="*/ 5323218 w 5323218"/>
                <a:gd name="connsiteY0" fmla="*/ 0 h 1444727"/>
                <a:gd name="connsiteX1" fmla="*/ 2118055 w 5323218"/>
                <a:gd name="connsiteY1" fmla="*/ 1443038 h 1444727"/>
                <a:gd name="connsiteX2" fmla="*/ 174955 w 5323218"/>
                <a:gd name="connsiteY2" fmla="*/ 285750 h 1444727"/>
                <a:gd name="connsiteX3" fmla="*/ 213055 w 5323218"/>
                <a:gd name="connsiteY3" fmla="*/ 52388 h 1444727"/>
                <a:gd name="connsiteX0" fmla="*/ 5110163 w 5110163"/>
                <a:gd name="connsiteY0" fmla="*/ 0 h 1443089"/>
                <a:gd name="connsiteX1" fmla="*/ 1905000 w 5110163"/>
                <a:gd name="connsiteY1" fmla="*/ 1443038 h 1443089"/>
                <a:gd name="connsiteX2" fmla="*/ 0 w 5110163"/>
                <a:gd name="connsiteY2" fmla="*/ 52388 h 1443089"/>
                <a:gd name="connsiteX0" fmla="*/ 5110163 w 5110163"/>
                <a:gd name="connsiteY0" fmla="*/ 0 h 1443092"/>
                <a:gd name="connsiteX1" fmla="*/ 1905000 w 5110163"/>
                <a:gd name="connsiteY1" fmla="*/ 1443038 h 1443092"/>
                <a:gd name="connsiteX2" fmla="*/ 0 w 5110163"/>
                <a:gd name="connsiteY2" fmla="*/ 52388 h 1443092"/>
                <a:gd name="connsiteX0" fmla="*/ 5110163 w 5110163"/>
                <a:gd name="connsiteY0" fmla="*/ 0 h 1419282"/>
                <a:gd name="connsiteX1" fmla="*/ 1743075 w 5110163"/>
                <a:gd name="connsiteY1" fmla="*/ 1419226 h 1419282"/>
                <a:gd name="connsiteX2" fmla="*/ 0 w 5110163"/>
                <a:gd name="connsiteY2" fmla="*/ 52388 h 1419282"/>
                <a:gd name="connsiteX0" fmla="*/ 5395913 w 5395913"/>
                <a:gd name="connsiteY0" fmla="*/ 109537 h 1367259"/>
                <a:gd name="connsiteX1" fmla="*/ 1743075 w 5395913"/>
                <a:gd name="connsiteY1" fmla="*/ 1366838 h 1367259"/>
                <a:gd name="connsiteX2" fmla="*/ 0 w 5395913"/>
                <a:gd name="connsiteY2" fmla="*/ 0 h 1367259"/>
                <a:gd name="connsiteX0" fmla="*/ 5395913 w 5395913"/>
                <a:gd name="connsiteY0" fmla="*/ 109537 h 1367506"/>
                <a:gd name="connsiteX1" fmla="*/ 1743075 w 5395913"/>
                <a:gd name="connsiteY1" fmla="*/ 1366838 h 1367506"/>
                <a:gd name="connsiteX2" fmla="*/ 0 w 5395913"/>
                <a:gd name="connsiteY2" fmla="*/ 0 h 1367506"/>
                <a:gd name="connsiteX0" fmla="*/ 5258753 w 5258753"/>
                <a:gd name="connsiteY0" fmla="*/ 0 h 1863685"/>
                <a:gd name="connsiteX1" fmla="*/ 1743075 w 5258753"/>
                <a:gd name="connsiteY1" fmla="*/ 1859281 h 1863685"/>
                <a:gd name="connsiteX2" fmla="*/ 0 w 5258753"/>
                <a:gd name="connsiteY2" fmla="*/ 492443 h 1863685"/>
                <a:gd name="connsiteX0" fmla="*/ 5258753 w 5258753"/>
                <a:gd name="connsiteY0" fmla="*/ 0 h 1863685"/>
                <a:gd name="connsiteX1" fmla="*/ 1743075 w 5258753"/>
                <a:gd name="connsiteY1" fmla="*/ 1859281 h 1863685"/>
                <a:gd name="connsiteX2" fmla="*/ 0 w 5258753"/>
                <a:gd name="connsiteY2" fmla="*/ 492443 h 1863685"/>
                <a:gd name="connsiteX0" fmla="*/ 5258753 w 5258753"/>
                <a:gd name="connsiteY0" fmla="*/ 0 h 1860012"/>
                <a:gd name="connsiteX1" fmla="*/ 1743075 w 5258753"/>
                <a:gd name="connsiteY1" fmla="*/ 1859281 h 1860012"/>
                <a:gd name="connsiteX2" fmla="*/ 0 w 5258753"/>
                <a:gd name="connsiteY2" fmla="*/ 492443 h 1860012"/>
                <a:gd name="connsiteX0" fmla="*/ 5258753 w 5258753"/>
                <a:gd name="connsiteY0" fmla="*/ 0 h 1861623"/>
                <a:gd name="connsiteX1" fmla="*/ 1743075 w 5258753"/>
                <a:gd name="connsiteY1" fmla="*/ 1859281 h 1861623"/>
                <a:gd name="connsiteX2" fmla="*/ 0 w 5258753"/>
                <a:gd name="connsiteY2" fmla="*/ 492443 h 1861623"/>
                <a:gd name="connsiteX0" fmla="*/ 5258753 w 5258753"/>
                <a:gd name="connsiteY0" fmla="*/ 0 h 1861623"/>
                <a:gd name="connsiteX1" fmla="*/ 1743075 w 5258753"/>
                <a:gd name="connsiteY1" fmla="*/ 1859281 h 1861623"/>
                <a:gd name="connsiteX2" fmla="*/ 0 w 5258753"/>
                <a:gd name="connsiteY2" fmla="*/ 492443 h 186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8753" h="1861623">
                  <a:moveTo>
                    <a:pt x="5258753" y="0"/>
                  </a:moveTo>
                  <a:cubicBezTo>
                    <a:pt x="5235813" y="1607344"/>
                    <a:pt x="2710974" y="1891507"/>
                    <a:pt x="1743075" y="1859281"/>
                  </a:cubicBezTo>
                  <a:cubicBezTo>
                    <a:pt x="775176" y="1827055"/>
                    <a:pt x="116840" y="1051719"/>
                    <a:pt x="0" y="49244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019145" y="1952366"/>
              <a:ext cx="4954588" cy="1028573"/>
            </a:xfrm>
            <a:custGeom>
              <a:avLst/>
              <a:gdLst>
                <a:gd name="connsiteX0" fmla="*/ 5691188 w 6102000"/>
                <a:gd name="connsiteY0" fmla="*/ 1783467 h 1783467"/>
                <a:gd name="connsiteX1" fmla="*/ 5919788 w 6102000"/>
                <a:gd name="connsiteY1" fmla="*/ 878592 h 1783467"/>
                <a:gd name="connsiteX2" fmla="*/ 3357563 w 6102000"/>
                <a:gd name="connsiteY2" fmla="*/ 2292 h 1783467"/>
                <a:gd name="connsiteX3" fmla="*/ 0 w 6102000"/>
                <a:gd name="connsiteY3" fmla="*/ 673804 h 1783467"/>
                <a:gd name="connsiteX0" fmla="*/ 5691188 w 6077737"/>
                <a:gd name="connsiteY0" fmla="*/ 1781187 h 1781187"/>
                <a:gd name="connsiteX1" fmla="*/ 5886451 w 6077737"/>
                <a:gd name="connsiteY1" fmla="*/ 657237 h 1781187"/>
                <a:gd name="connsiteX2" fmla="*/ 3357563 w 6077737"/>
                <a:gd name="connsiteY2" fmla="*/ 12 h 1781187"/>
                <a:gd name="connsiteX3" fmla="*/ 0 w 6077737"/>
                <a:gd name="connsiteY3" fmla="*/ 671524 h 1781187"/>
                <a:gd name="connsiteX0" fmla="*/ 5691188 w 6060844"/>
                <a:gd name="connsiteY0" fmla="*/ 1781187 h 1781187"/>
                <a:gd name="connsiteX1" fmla="*/ 5886451 w 6060844"/>
                <a:gd name="connsiteY1" fmla="*/ 657237 h 1781187"/>
                <a:gd name="connsiteX2" fmla="*/ 3357563 w 6060844"/>
                <a:gd name="connsiteY2" fmla="*/ 12 h 1781187"/>
                <a:gd name="connsiteX3" fmla="*/ 0 w 6060844"/>
                <a:gd name="connsiteY3" fmla="*/ 671524 h 1781187"/>
                <a:gd name="connsiteX0" fmla="*/ 5691188 w 6037628"/>
                <a:gd name="connsiteY0" fmla="*/ 1781188 h 1781188"/>
                <a:gd name="connsiteX1" fmla="*/ 5886451 w 6037628"/>
                <a:gd name="connsiteY1" fmla="*/ 657238 h 1781188"/>
                <a:gd name="connsiteX2" fmla="*/ 3357563 w 6037628"/>
                <a:gd name="connsiteY2" fmla="*/ 13 h 1781188"/>
                <a:gd name="connsiteX3" fmla="*/ 0 w 6037628"/>
                <a:gd name="connsiteY3" fmla="*/ 671525 h 1781188"/>
                <a:gd name="connsiteX0" fmla="*/ 5691188 w 6037628"/>
                <a:gd name="connsiteY0" fmla="*/ 1781188 h 1781188"/>
                <a:gd name="connsiteX1" fmla="*/ 5886451 w 6037628"/>
                <a:gd name="connsiteY1" fmla="*/ 657238 h 1781188"/>
                <a:gd name="connsiteX2" fmla="*/ 3357563 w 6037628"/>
                <a:gd name="connsiteY2" fmla="*/ 13 h 1781188"/>
                <a:gd name="connsiteX3" fmla="*/ 0 w 6037628"/>
                <a:gd name="connsiteY3" fmla="*/ 671525 h 1781188"/>
                <a:gd name="connsiteX0" fmla="*/ 5310188 w 5981172"/>
                <a:gd name="connsiteY0" fmla="*/ 1654187 h 1654187"/>
                <a:gd name="connsiteX1" fmla="*/ 5886451 w 5981172"/>
                <a:gd name="connsiteY1" fmla="*/ 657237 h 1654187"/>
                <a:gd name="connsiteX2" fmla="*/ 3357563 w 5981172"/>
                <a:gd name="connsiteY2" fmla="*/ 12 h 1654187"/>
                <a:gd name="connsiteX3" fmla="*/ 0 w 5981172"/>
                <a:gd name="connsiteY3" fmla="*/ 671524 h 1654187"/>
                <a:gd name="connsiteX0" fmla="*/ 5310188 w 5425728"/>
                <a:gd name="connsiteY0" fmla="*/ 1658178 h 1658178"/>
                <a:gd name="connsiteX1" fmla="*/ 4921251 w 5425728"/>
                <a:gd name="connsiteY1" fmla="*/ 458028 h 1658178"/>
                <a:gd name="connsiteX2" fmla="*/ 3357563 w 5425728"/>
                <a:gd name="connsiteY2" fmla="*/ 4003 h 1658178"/>
                <a:gd name="connsiteX3" fmla="*/ 0 w 5425728"/>
                <a:gd name="connsiteY3" fmla="*/ 675515 h 1658178"/>
                <a:gd name="connsiteX0" fmla="*/ 5310188 w 5312253"/>
                <a:gd name="connsiteY0" fmla="*/ 1658178 h 1658178"/>
                <a:gd name="connsiteX1" fmla="*/ 4921251 w 5312253"/>
                <a:gd name="connsiteY1" fmla="*/ 458028 h 1658178"/>
                <a:gd name="connsiteX2" fmla="*/ 3357563 w 5312253"/>
                <a:gd name="connsiteY2" fmla="*/ 4003 h 1658178"/>
                <a:gd name="connsiteX3" fmla="*/ 0 w 5312253"/>
                <a:gd name="connsiteY3" fmla="*/ 675515 h 1658178"/>
                <a:gd name="connsiteX0" fmla="*/ 4954588 w 5053164"/>
                <a:gd name="connsiteY0" fmla="*/ 1028367 h 1028367"/>
                <a:gd name="connsiteX1" fmla="*/ 4921251 w 5053164"/>
                <a:gd name="connsiteY1" fmla="*/ 456867 h 1028367"/>
                <a:gd name="connsiteX2" fmla="*/ 3357563 w 5053164"/>
                <a:gd name="connsiteY2" fmla="*/ 2842 h 1028367"/>
                <a:gd name="connsiteX3" fmla="*/ 0 w 5053164"/>
                <a:gd name="connsiteY3" fmla="*/ 674354 h 1028367"/>
                <a:gd name="connsiteX0" fmla="*/ 4954588 w 4955173"/>
                <a:gd name="connsiteY0" fmla="*/ 1057273 h 1057273"/>
                <a:gd name="connsiteX1" fmla="*/ 4362451 w 4955173"/>
                <a:gd name="connsiteY1" fmla="*/ 206373 h 1057273"/>
                <a:gd name="connsiteX2" fmla="*/ 3357563 w 4955173"/>
                <a:gd name="connsiteY2" fmla="*/ 31748 h 1057273"/>
                <a:gd name="connsiteX3" fmla="*/ 0 w 4955173"/>
                <a:gd name="connsiteY3" fmla="*/ 703260 h 1057273"/>
                <a:gd name="connsiteX0" fmla="*/ 4954588 w 4955020"/>
                <a:gd name="connsiteY0" fmla="*/ 1046690 h 1046690"/>
                <a:gd name="connsiteX1" fmla="*/ 4362451 w 4955020"/>
                <a:gd name="connsiteY1" fmla="*/ 195790 h 1046690"/>
                <a:gd name="connsiteX2" fmla="*/ 3357563 w 4955020"/>
                <a:gd name="connsiteY2" fmla="*/ 21165 h 1046690"/>
                <a:gd name="connsiteX3" fmla="*/ 0 w 4955020"/>
                <a:gd name="connsiteY3" fmla="*/ 692677 h 1046690"/>
                <a:gd name="connsiteX0" fmla="*/ 4954588 w 4954588"/>
                <a:gd name="connsiteY0" fmla="*/ 1025525 h 1025525"/>
                <a:gd name="connsiteX1" fmla="*/ 3357563 w 4954588"/>
                <a:gd name="connsiteY1" fmla="*/ 0 h 1025525"/>
                <a:gd name="connsiteX2" fmla="*/ 0 w 4954588"/>
                <a:gd name="connsiteY2" fmla="*/ 671512 h 1025525"/>
                <a:gd name="connsiteX0" fmla="*/ 4954588 w 4954588"/>
                <a:gd name="connsiteY0" fmla="*/ 993775 h 993775"/>
                <a:gd name="connsiteX1" fmla="*/ 3611563 w 4954588"/>
                <a:gd name="connsiteY1" fmla="*/ 0 h 993775"/>
                <a:gd name="connsiteX2" fmla="*/ 0 w 4954588"/>
                <a:gd name="connsiteY2" fmla="*/ 639762 h 993775"/>
                <a:gd name="connsiteX0" fmla="*/ 4954588 w 4954588"/>
                <a:gd name="connsiteY0" fmla="*/ 1006303 h 1006303"/>
                <a:gd name="connsiteX1" fmla="*/ 3611563 w 4954588"/>
                <a:gd name="connsiteY1" fmla="*/ 12528 h 1006303"/>
                <a:gd name="connsiteX2" fmla="*/ 0 w 4954588"/>
                <a:gd name="connsiteY2" fmla="*/ 652290 h 1006303"/>
                <a:gd name="connsiteX0" fmla="*/ 4954588 w 4954588"/>
                <a:gd name="connsiteY0" fmla="*/ 1006303 h 1006303"/>
                <a:gd name="connsiteX1" fmla="*/ 3611563 w 4954588"/>
                <a:gd name="connsiteY1" fmla="*/ 12528 h 1006303"/>
                <a:gd name="connsiteX2" fmla="*/ 0 w 4954588"/>
                <a:gd name="connsiteY2" fmla="*/ 652290 h 1006303"/>
                <a:gd name="connsiteX0" fmla="*/ 4954588 w 4954588"/>
                <a:gd name="connsiteY0" fmla="*/ 1006303 h 1006303"/>
                <a:gd name="connsiteX1" fmla="*/ 3443923 w 4954588"/>
                <a:gd name="connsiteY1" fmla="*/ 12528 h 1006303"/>
                <a:gd name="connsiteX2" fmla="*/ 0 w 4954588"/>
                <a:gd name="connsiteY2" fmla="*/ 652290 h 1006303"/>
                <a:gd name="connsiteX0" fmla="*/ 4954588 w 4954588"/>
                <a:gd name="connsiteY0" fmla="*/ 996267 h 996267"/>
                <a:gd name="connsiteX1" fmla="*/ 3443923 w 4954588"/>
                <a:gd name="connsiteY1" fmla="*/ 2492 h 996267"/>
                <a:gd name="connsiteX2" fmla="*/ 0 w 4954588"/>
                <a:gd name="connsiteY2" fmla="*/ 642254 h 996267"/>
                <a:gd name="connsiteX0" fmla="*/ 4954588 w 4954588"/>
                <a:gd name="connsiteY0" fmla="*/ 999870 h 999870"/>
                <a:gd name="connsiteX1" fmla="*/ 3443923 w 4954588"/>
                <a:gd name="connsiteY1" fmla="*/ 6095 h 999870"/>
                <a:gd name="connsiteX2" fmla="*/ 0 w 4954588"/>
                <a:gd name="connsiteY2" fmla="*/ 645857 h 999870"/>
                <a:gd name="connsiteX0" fmla="*/ 4954588 w 4954588"/>
                <a:gd name="connsiteY0" fmla="*/ 1028573 h 1028573"/>
                <a:gd name="connsiteX1" fmla="*/ 3443923 w 4954588"/>
                <a:gd name="connsiteY1" fmla="*/ 34798 h 1028573"/>
                <a:gd name="connsiteX2" fmla="*/ 0 w 4954588"/>
                <a:gd name="connsiteY2" fmla="*/ 674560 h 102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4588" h="1028573">
                  <a:moveTo>
                    <a:pt x="4954588" y="1028573"/>
                  </a:moveTo>
                  <a:cubicBezTo>
                    <a:pt x="4806025" y="649822"/>
                    <a:pt x="4068128" y="92954"/>
                    <a:pt x="3443923" y="34798"/>
                  </a:cubicBezTo>
                  <a:cubicBezTo>
                    <a:pt x="2819718" y="-23358"/>
                    <a:pt x="627301" y="-104029"/>
                    <a:pt x="0" y="67456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006227" y="4038392"/>
              <a:ext cx="745613" cy="3534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8714848" y="2655501"/>
              <a:ext cx="606029" cy="1728788"/>
            </a:xfrm>
            <a:custGeom>
              <a:avLst/>
              <a:gdLst>
                <a:gd name="connsiteX0" fmla="*/ 0 w 606029"/>
                <a:gd name="connsiteY0" fmla="*/ 0 h 1728788"/>
                <a:gd name="connsiteX1" fmla="*/ 604838 w 606029"/>
                <a:gd name="connsiteY1" fmla="*/ 1090613 h 1728788"/>
                <a:gd name="connsiteX2" fmla="*/ 123825 w 606029"/>
                <a:gd name="connsiteY2" fmla="*/ 1728788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029" h="1728788">
                  <a:moveTo>
                    <a:pt x="0" y="0"/>
                  </a:moveTo>
                  <a:cubicBezTo>
                    <a:pt x="292100" y="401241"/>
                    <a:pt x="584201" y="802482"/>
                    <a:pt x="604838" y="1090613"/>
                  </a:cubicBezTo>
                  <a:cubicBezTo>
                    <a:pt x="625475" y="1378744"/>
                    <a:pt x="374650" y="1553766"/>
                    <a:pt x="123825" y="172878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25495" y="5128737"/>
                <a:ext cx="775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5" y="5128737"/>
                <a:ext cx="77579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96626" y="4724300"/>
            <a:ext cx="370935" cy="398961"/>
            <a:chOff x="5108448" y="5355499"/>
            <a:chExt cx="370935" cy="40724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108448" y="5390652"/>
              <a:ext cx="0" cy="3720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108448" y="5355499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5355499"/>
                  <a:ext cx="37093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4330227" y="4652935"/>
            <a:ext cx="2082927" cy="502309"/>
            <a:chOff x="4342584" y="4652935"/>
            <a:chExt cx="2082927" cy="502309"/>
          </a:xfrm>
        </p:grpSpPr>
        <p:sp>
          <p:nvSpPr>
            <p:cNvPr id="74" name="Rectangle 73"/>
            <p:cNvSpPr/>
            <p:nvPr/>
          </p:nvSpPr>
          <p:spPr>
            <a:xfrm>
              <a:off x="4651186" y="4785912"/>
              <a:ext cx="1465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assume in </a:t>
              </a:r>
              <a:r>
                <a:rPr lang="en-US" dirty="0" err="1"/>
                <a:t>cnf</a:t>
              </a:r>
              <a:endParaRPr lang="en-US" dirty="0"/>
            </a:p>
          </p:txBody>
        </p:sp>
        <p:sp>
          <p:nvSpPr>
            <p:cNvPr id="18" name="Right Bracket 17"/>
            <p:cNvSpPr/>
            <p:nvPr/>
          </p:nvSpPr>
          <p:spPr>
            <a:xfrm rot="5400000">
              <a:off x="5331145" y="3664374"/>
              <a:ext cx="105805" cy="2082927"/>
            </a:xfrm>
            <a:prstGeom prst="rightBracket">
              <a:avLst>
                <a:gd name="adj" fmla="val 54898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Isosceles Triangle 7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41D5C-BD8C-7148-B9D9-97DE7012E5E3}"/>
              </a:ext>
            </a:extLst>
          </p:cNvPr>
          <p:cNvSpPr txBox="1"/>
          <p:nvPr/>
        </p:nvSpPr>
        <p:spPr>
          <a:xfrm>
            <a:off x="5546361" y="6145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4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3" grpId="0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the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12257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Illustrate construction by example</a:t>
                </a:r>
              </a:p>
              <a:p>
                <a:r>
                  <a:rPr lang="en-US" sz="2000" dirty="0"/>
                  <a:t>Say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[ (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⋯∧( ⋯) ]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12257233" cy="830997"/>
              </a:xfrm>
              <a:prstGeom prst="rect">
                <a:avLst/>
              </a:prstGeom>
              <a:blipFill>
                <a:blip r:embed="rId3"/>
                <a:stretch>
                  <a:fillRect l="-746" t="-5882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/>
          <p:cNvSpPr/>
          <p:nvPr/>
        </p:nvSpPr>
        <p:spPr>
          <a:xfrm>
            <a:off x="4251204" y="3427702"/>
            <a:ext cx="177296" cy="189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ck subtree"/>
          <p:cNvGrpSpPr/>
          <p:nvPr/>
        </p:nvGrpSpPr>
        <p:grpSpPr>
          <a:xfrm>
            <a:off x="6023568" y="4239127"/>
            <a:ext cx="911275" cy="867970"/>
            <a:chOff x="6023568" y="4239127"/>
            <a:chExt cx="911275" cy="867970"/>
          </a:xfrm>
        </p:grpSpPr>
        <p:sp>
          <p:nvSpPr>
            <p:cNvPr id="110" name="Oval 109"/>
            <p:cNvSpPr/>
            <p:nvPr/>
          </p:nvSpPr>
          <p:spPr>
            <a:xfrm>
              <a:off x="6359021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689408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023568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96" idx="4"/>
              <a:endCxn id="112" idx="0"/>
            </p:cNvCxnSpPr>
            <p:nvPr/>
          </p:nvCxnSpPr>
          <p:spPr>
            <a:xfrm flipH="1">
              <a:off x="6146286" y="4278864"/>
              <a:ext cx="2237" cy="5660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6193631" y="4262940"/>
              <a:ext cx="240507" cy="59531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6241256" y="4239127"/>
              <a:ext cx="495300" cy="6238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clauses"/>
          <p:cNvGrpSpPr/>
          <p:nvPr/>
        </p:nvGrpSpPr>
        <p:grpSpPr>
          <a:xfrm>
            <a:off x="3542854" y="3550946"/>
            <a:ext cx="2815007" cy="928408"/>
            <a:chOff x="3542854" y="3550946"/>
            <a:chExt cx="2815007" cy="928408"/>
          </a:xfrm>
        </p:grpSpPr>
        <p:sp>
          <p:nvSpPr>
            <p:cNvPr id="94" name="Oval 93"/>
            <p:cNvSpPr/>
            <p:nvPr/>
          </p:nvSpPr>
          <p:spPr>
            <a:xfrm>
              <a:off x="3603504" y="4016679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622848" y="4016679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025805" y="4016679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107982" y="3968079"/>
                  <a:ext cx="601813" cy="5112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982" y="3968079"/>
                  <a:ext cx="601813" cy="5112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>
              <a:stCxn id="93" idx="3"/>
              <a:endCxn id="94" idx="7"/>
            </p:cNvCxnSpPr>
            <p:nvPr/>
          </p:nvCxnSpPr>
          <p:spPr>
            <a:xfrm flipH="1">
              <a:off x="3812996" y="3589362"/>
              <a:ext cx="464172" cy="4657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3" idx="5"/>
              <a:endCxn id="95" idx="1"/>
            </p:cNvCxnSpPr>
            <p:nvPr/>
          </p:nvCxnSpPr>
          <p:spPr>
            <a:xfrm>
              <a:off x="4402536" y="3589362"/>
              <a:ext cx="256255" cy="4657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424363" y="3550946"/>
              <a:ext cx="1604962" cy="55721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557510" y="3971087"/>
                  <a:ext cx="3865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510" y="3971087"/>
                  <a:ext cx="38651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3542854" y="3954269"/>
                  <a:ext cx="3823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854" y="3954269"/>
                  <a:ext cx="38234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964292" y="3967325"/>
                  <a:ext cx="393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292" y="3967325"/>
                  <a:ext cx="39356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c1 subtree"/>
          <p:cNvGrpSpPr/>
          <p:nvPr/>
        </p:nvGrpSpPr>
        <p:grpSpPr>
          <a:xfrm>
            <a:off x="3110243" y="4240468"/>
            <a:ext cx="1092729" cy="888164"/>
            <a:chOff x="3110243" y="4240468"/>
            <a:chExt cx="1092729" cy="888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801003" y="4798363"/>
                  <a:ext cx="4019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003" y="4798363"/>
                  <a:ext cx="40196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3512064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72931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76611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94" idx="3"/>
              <a:endCxn id="106" idx="0"/>
            </p:cNvCxnSpPr>
            <p:nvPr/>
          </p:nvCxnSpPr>
          <p:spPr>
            <a:xfrm flipH="1">
              <a:off x="3299329" y="4240468"/>
              <a:ext cx="340118" cy="60444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4" idx="4"/>
              <a:endCxn id="104" idx="0"/>
            </p:cNvCxnSpPr>
            <p:nvPr/>
          </p:nvCxnSpPr>
          <p:spPr>
            <a:xfrm flipH="1">
              <a:off x="3634782" y="4278864"/>
              <a:ext cx="91440" cy="5660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5"/>
              <a:endCxn id="105" idx="0"/>
            </p:cNvCxnSpPr>
            <p:nvPr/>
          </p:nvCxnSpPr>
          <p:spPr>
            <a:xfrm>
              <a:off x="3812996" y="4240468"/>
              <a:ext cx="182653" cy="60444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3110243" y="4805826"/>
                  <a:ext cx="397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243" y="4805826"/>
                  <a:ext cx="39780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3430846" y="4820855"/>
                  <a:ext cx="4019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846" y="4820855"/>
                  <a:ext cx="40196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c2 subtree"/>
          <p:cNvGrpSpPr/>
          <p:nvPr/>
        </p:nvGrpSpPr>
        <p:grpSpPr>
          <a:xfrm>
            <a:off x="4424363" y="4240468"/>
            <a:ext cx="1066112" cy="889425"/>
            <a:chOff x="4424363" y="4240468"/>
            <a:chExt cx="1066112" cy="889425"/>
          </a:xfrm>
        </p:grpSpPr>
        <p:sp>
          <p:nvSpPr>
            <p:cNvPr id="107" name="Oval 106"/>
            <p:cNvSpPr/>
            <p:nvPr/>
          </p:nvSpPr>
          <p:spPr>
            <a:xfrm>
              <a:off x="4832739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163126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497286" y="4844912"/>
              <a:ext cx="245435" cy="262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09" idx="0"/>
            </p:cNvCxnSpPr>
            <p:nvPr/>
          </p:nvCxnSpPr>
          <p:spPr>
            <a:xfrm flipH="1">
              <a:off x="4620004" y="4274846"/>
              <a:ext cx="80584" cy="5700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07" idx="0"/>
            </p:cNvCxnSpPr>
            <p:nvPr/>
          </p:nvCxnSpPr>
          <p:spPr>
            <a:xfrm>
              <a:off x="4776788" y="4274846"/>
              <a:ext cx="178669" cy="5700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95" idx="5"/>
            </p:cNvCxnSpPr>
            <p:nvPr/>
          </p:nvCxnSpPr>
          <p:spPr>
            <a:xfrm>
              <a:off x="4832340" y="4240468"/>
              <a:ext cx="389741" cy="6225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4424363" y="4822116"/>
                  <a:ext cx="397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363" y="4822116"/>
                  <a:ext cx="39780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4751631" y="4822116"/>
                  <a:ext cx="4019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631" y="4822116"/>
                  <a:ext cx="401969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5088506" y="4795888"/>
                  <a:ext cx="4019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06" y="4795888"/>
                  <a:ext cx="40196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x2 diamond"/>
          <p:cNvGrpSpPr/>
          <p:nvPr/>
        </p:nvGrpSpPr>
        <p:grpSpPr>
          <a:xfrm>
            <a:off x="645677" y="3492099"/>
            <a:ext cx="1512063" cy="1162050"/>
            <a:chOff x="645677" y="3187299"/>
            <a:chExt cx="1512063" cy="1162050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1624881" y="3187299"/>
              <a:ext cx="971" cy="266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537204" y="3451512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086354" y="3794412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980444" y="3794412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537204" y="4159953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4" idx="3"/>
              <a:endCxn id="75" idx="7"/>
            </p:cNvCxnSpPr>
            <p:nvPr/>
          </p:nvCxnSpPr>
          <p:spPr>
            <a:xfrm flipH="1">
              <a:off x="1237686" y="3613172"/>
              <a:ext cx="325482" cy="208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6" idx="3"/>
              <a:endCxn id="77" idx="7"/>
            </p:cNvCxnSpPr>
            <p:nvPr/>
          </p:nvCxnSpPr>
          <p:spPr>
            <a:xfrm flipH="1">
              <a:off x="1688536" y="3956072"/>
              <a:ext cx="317872" cy="2316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5" idx="5"/>
              <a:endCxn id="77" idx="1"/>
            </p:cNvCxnSpPr>
            <p:nvPr/>
          </p:nvCxnSpPr>
          <p:spPr>
            <a:xfrm>
              <a:off x="1237686" y="3956072"/>
              <a:ext cx="325482" cy="2316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4" idx="5"/>
              <a:endCxn id="76" idx="1"/>
            </p:cNvCxnSpPr>
            <p:nvPr/>
          </p:nvCxnSpPr>
          <p:spPr>
            <a:xfrm>
              <a:off x="1688536" y="3613172"/>
              <a:ext cx="317872" cy="208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45677" y="361507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77" y="3615071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xm diamond"/>
          <p:cNvGrpSpPr/>
          <p:nvPr/>
        </p:nvGrpSpPr>
        <p:grpSpPr>
          <a:xfrm>
            <a:off x="609101" y="4654149"/>
            <a:ext cx="1548639" cy="1707037"/>
            <a:chOff x="609101" y="4349349"/>
            <a:chExt cx="1548639" cy="1707037"/>
          </a:xfrm>
        </p:grpSpPr>
        <p:cxnSp>
          <p:nvCxnSpPr>
            <p:cNvPr id="81" name="Straight Arrow Connector 80"/>
            <p:cNvCxnSpPr/>
            <p:nvPr/>
          </p:nvCxnSpPr>
          <p:spPr>
            <a:xfrm flipH="1">
              <a:off x="1624881" y="4349349"/>
              <a:ext cx="971" cy="266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421941" y="4573774"/>
                  <a:ext cx="40588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41" y="4573774"/>
                  <a:ext cx="405880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/>
            <p:cNvSpPr/>
            <p:nvPr/>
          </p:nvSpPr>
          <p:spPr>
            <a:xfrm>
              <a:off x="1537204" y="5158549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086354" y="5501449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980444" y="5501449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537204" y="5866990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4" idx="3"/>
              <a:endCxn id="85" idx="7"/>
            </p:cNvCxnSpPr>
            <p:nvPr/>
          </p:nvCxnSpPr>
          <p:spPr>
            <a:xfrm flipH="1">
              <a:off x="1237686" y="5320209"/>
              <a:ext cx="325482" cy="208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6" idx="3"/>
              <a:endCxn id="87" idx="7"/>
            </p:cNvCxnSpPr>
            <p:nvPr/>
          </p:nvCxnSpPr>
          <p:spPr>
            <a:xfrm flipH="1">
              <a:off x="1688536" y="5663109"/>
              <a:ext cx="317872" cy="2316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5" idx="5"/>
              <a:endCxn id="87" idx="1"/>
            </p:cNvCxnSpPr>
            <p:nvPr/>
          </p:nvCxnSpPr>
          <p:spPr>
            <a:xfrm>
              <a:off x="1237686" y="5663109"/>
              <a:ext cx="325482" cy="2316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4" idx="5"/>
              <a:endCxn id="86" idx="1"/>
            </p:cNvCxnSpPr>
            <p:nvPr/>
          </p:nvCxnSpPr>
          <p:spPr>
            <a:xfrm>
              <a:off x="1688536" y="5320209"/>
              <a:ext cx="317872" cy="208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609101" y="5327161"/>
                  <a:ext cx="5282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01" y="5327161"/>
                  <a:ext cx="52828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x1 diamond"/>
          <p:cNvGrpSpPr/>
          <p:nvPr/>
        </p:nvGrpSpPr>
        <p:grpSpPr>
          <a:xfrm>
            <a:off x="651977" y="2594262"/>
            <a:ext cx="1505763" cy="897837"/>
            <a:chOff x="651977" y="2289462"/>
            <a:chExt cx="1505763" cy="897837"/>
          </a:xfrm>
        </p:grpSpPr>
        <p:sp>
          <p:nvSpPr>
            <p:cNvPr id="7" name="Oval 6"/>
            <p:cNvSpPr/>
            <p:nvPr/>
          </p:nvSpPr>
          <p:spPr>
            <a:xfrm>
              <a:off x="1537204" y="2289462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86354" y="2632362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0444" y="2632362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37204" y="2997903"/>
              <a:ext cx="177296" cy="1893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39" idx="7"/>
            </p:cNvCxnSpPr>
            <p:nvPr/>
          </p:nvCxnSpPr>
          <p:spPr>
            <a:xfrm flipH="1">
              <a:off x="1237686" y="2451122"/>
              <a:ext cx="325482" cy="208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3"/>
              <a:endCxn id="47" idx="7"/>
            </p:cNvCxnSpPr>
            <p:nvPr/>
          </p:nvCxnSpPr>
          <p:spPr>
            <a:xfrm flipH="1">
              <a:off x="1688536" y="2794022"/>
              <a:ext cx="317872" cy="2316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5"/>
              <a:endCxn id="47" idx="1"/>
            </p:cNvCxnSpPr>
            <p:nvPr/>
          </p:nvCxnSpPr>
          <p:spPr>
            <a:xfrm>
              <a:off x="1237686" y="2794022"/>
              <a:ext cx="325482" cy="2316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" idx="5"/>
              <a:endCxn id="42" idx="1"/>
            </p:cNvCxnSpPr>
            <p:nvPr/>
          </p:nvCxnSpPr>
          <p:spPr>
            <a:xfrm>
              <a:off x="1688536" y="2451122"/>
              <a:ext cx="317872" cy="208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651977" y="245234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7" y="2452349"/>
                  <a:ext cx="46076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start endgame"/>
          <p:cNvSpPr/>
          <p:nvPr/>
        </p:nvSpPr>
        <p:spPr>
          <a:xfrm>
            <a:off x="1704975" y="3487506"/>
            <a:ext cx="2538413" cy="2818044"/>
          </a:xfrm>
          <a:custGeom>
            <a:avLst/>
            <a:gdLst>
              <a:gd name="connsiteX0" fmla="*/ 0 w 2538413"/>
              <a:gd name="connsiteY0" fmla="*/ 2805274 h 2805274"/>
              <a:gd name="connsiteX1" fmla="*/ 1252538 w 2538413"/>
              <a:gd name="connsiteY1" fmla="*/ 443074 h 2805274"/>
              <a:gd name="connsiteX2" fmla="*/ 2538413 w 2538413"/>
              <a:gd name="connsiteY2" fmla="*/ 4924 h 2805274"/>
              <a:gd name="connsiteX0" fmla="*/ 0 w 2538413"/>
              <a:gd name="connsiteY0" fmla="*/ 2805274 h 2805274"/>
              <a:gd name="connsiteX1" fmla="*/ 1252538 w 2538413"/>
              <a:gd name="connsiteY1" fmla="*/ 443074 h 2805274"/>
              <a:gd name="connsiteX2" fmla="*/ 2538413 w 2538413"/>
              <a:gd name="connsiteY2" fmla="*/ 4924 h 2805274"/>
              <a:gd name="connsiteX0" fmla="*/ 0 w 2538413"/>
              <a:gd name="connsiteY0" fmla="*/ 2818044 h 2818044"/>
              <a:gd name="connsiteX1" fmla="*/ 1252538 w 2538413"/>
              <a:gd name="connsiteY1" fmla="*/ 455844 h 2818044"/>
              <a:gd name="connsiteX2" fmla="*/ 2538413 w 2538413"/>
              <a:gd name="connsiteY2" fmla="*/ 17694 h 281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413" h="2818044">
                <a:moveTo>
                  <a:pt x="0" y="2818044"/>
                </a:moveTo>
                <a:cubicBezTo>
                  <a:pt x="1324371" y="2784706"/>
                  <a:pt x="829469" y="922569"/>
                  <a:pt x="1252538" y="455844"/>
                </a:cubicBezTo>
                <a:cubicBezTo>
                  <a:pt x="1675607" y="-10881"/>
                  <a:pt x="2140348" y="-29931"/>
                  <a:pt x="2538413" y="176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x1 return from c1"/>
          <p:cNvSpPr/>
          <p:nvPr/>
        </p:nvSpPr>
        <p:spPr>
          <a:xfrm>
            <a:off x="526690" y="3100388"/>
            <a:ext cx="2659424" cy="2021172"/>
          </a:xfrm>
          <a:custGeom>
            <a:avLst/>
            <a:gdLst>
              <a:gd name="connsiteX0" fmla="*/ 2807141 w 2807141"/>
              <a:gd name="connsiteY0" fmla="*/ 1919288 h 1919288"/>
              <a:gd name="connsiteX1" fmla="*/ 116328 w 2807141"/>
              <a:gd name="connsiteY1" fmla="*/ 1143000 h 1919288"/>
              <a:gd name="connsiteX2" fmla="*/ 740216 w 2807141"/>
              <a:gd name="connsiteY2" fmla="*/ 0 h 1919288"/>
              <a:gd name="connsiteX0" fmla="*/ 2807141 w 2807141"/>
              <a:gd name="connsiteY0" fmla="*/ 1919288 h 2006615"/>
              <a:gd name="connsiteX1" fmla="*/ 116328 w 2807141"/>
              <a:gd name="connsiteY1" fmla="*/ 1143000 h 2006615"/>
              <a:gd name="connsiteX2" fmla="*/ 740216 w 2807141"/>
              <a:gd name="connsiteY2" fmla="*/ 0 h 2006615"/>
              <a:gd name="connsiteX0" fmla="*/ 2723432 w 2723432"/>
              <a:gd name="connsiteY0" fmla="*/ 1919288 h 2014238"/>
              <a:gd name="connsiteX1" fmla="*/ 32619 w 2723432"/>
              <a:gd name="connsiteY1" fmla="*/ 1143000 h 2014238"/>
              <a:gd name="connsiteX2" fmla="*/ 656507 w 2723432"/>
              <a:gd name="connsiteY2" fmla="*/ 0 h 2014238"/>
              <a:gd name="connsiteX0" fmla="*/ 2633015 w 2633015"/>
              <a:gd name="connsiteY0" fmla="*/ 1919288 h 2011240"/>
              <a:gd name="connsiteX1" fmla="*/ 42215 w 2633015"/>
              <a:gd name="connsiteY1" fmla="*/ 1109662 h 2011240"/>
              <a:gd name="connsiteX2" fmla="*/ 566090 w 2633015"/>
              <a:gd name="connsiteY2" fmla="*/ 0 h 2011240"/>
              <a:gd name="connsiteX0" fmla="*/ 2733071 w 2733071"/>
              <a:gd name="connsiteY0" fmla="*/ 1912144 h 1997351"/>
              <a:gd name="connsiteX1" fmla="*/ 132746 w 2733071"/>
              <a:gd name="connsiteY1" fmla="*/ 1109662 h 1997351"/>
              <a:gd name="connsiteX2" fmla="*/ 656621 w 2733071"/>
              <a:gd name="connsiteY2" fmla="*/ 0 h 1997351"/>
              <a:gd name="connsiteX0" fmla="*/ 2734258 w 2734258"/>
              <a:gd name="connsiteY0" fmla="*/ 1926432 h 2011808"/>
              <a:gd name="connsiteX1" fmla="*/ 133933 w 2734258"/>
              <a:gd name="connsiteY1" fmla="*/ 1123950 h 2011808"/>
              <a:gd name="connsiteX2" fmla="*/ 653046 w 2734258"/>
              <a:gd name="connsiteY2" fmla="*/ 0 h 2011808"/>
              <a:gd name="connsiteX0" fmla="*/ 2646567 w 2646567"/>
              <a:gd name="connsiteY0" fmla="*/ 1926432 h 2013640"/>
              <a:gd name="connsiteX1" fmla="*/ 46242 w 2646567"/>
              <a:gd name="connsiteY1" fmla="*/ 1123950 h 2013640"/>
              <a:gd name="connsiteX2" fmla="*/ 565355 w 2646567"/>
              <a:gd name="connsiteY2" fmla="*/ 0 h 2013640"/>
              <a:gd name="connsiteX0" fmla="*/ 2659424 w 2659424"/>
              <a:gd name="connsiteY0" fmla="*/ 1926432 h 2021172"/>
              <a:gd name="connsiteX1" fmla="*/ 59099 w 2659424"/>
              <a:gd name="connsiteY1" fmla="*/ 1123950 h 2021172"/>
              <a:gd name="connsiteX2" fmla="*/ 578212 w 2659424"/>
              <a:gd name="connsiteY2" fmla="*/ 0 h 202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9424" h="2021172">
                <a:moveTo>
                  <a:pt x="2659424" y="1926432"/>
                </a:moveTo>
                <a:cubicBezTo>
                  <a:pt x="1348149" y="2279253"/>
                  <a:pt x="229395" y="1564840"/>
                  <a:pt x="59099" y="1123950"/>
                </a:cubicBezTo>
                <a:cubicBezTo>
                  <a:pt x="-111197" y="683060"/>
                  <a:pt x="94024" y="411559"/>
                  <a:pt x="578212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x2 return from c1"/>
          <p:cNvSpPr/>
          <p:nvPr/>
        </p:nvSpPr>
        <p:spPr>
          <a:xfrm>
            <a:off x="2157413" y="4184948"/>
            <a:ext cx="1419225" cy="675184"/>
          </a:xfrm>
          <a:custGeom>
            <a:avLst/>
            <a:gdLst>
              <a:gd name="connsiteX0" fmla="*/ 1390650 w 1390650"/>
              <a:gd name="connsiteY0" fmla="*/ 687704 h 687704"/>
              <a:gd name="connsiteX1" fmla="*/ 919162 w 1390650"/>
              <a:gd name="connsiteY1" fmla="*/ 82866 h 687704"/>
              <a:gd name="connsiteX2" fmla="*/ 0 w 1390650"/>
              <a:gd name="connsiteY2" fmla="*/ 20954 h 687704"/>
              <a:gd name="connsiteX0" fmla="*/ 1390650 w 1390650"/>
              <a:gd name="connsiteY0" fmla="*/ 687704 h 687704"/>
              <a:gd name="connsiteX1" fmla="*/ 919162 w 1390650"/>
              <a:gd name="connsiteY1" fmla="*/ 82866 h 687704"/>
              <a:gd name="connsiteX2" fmla="*/ 0 w 1390650"/>
              <a:gd name="connsiteY2" fmla="*/ 20954 h 687704"/>
              <a:gd name="connsiteX0" fmla="*/ 1419225 w 1419225"/>
              <a:gd name="connsiteY0" fmla="*/ 675184 h 675184"/>
              <a:gd name="connsiteX1" fmla="*/ 919162 w 1419225"/>
              <a:gd name="connsiteY1" fmla="*/ 82252 h 675184"/>
              <a:gd name="connsiteX2" fmla="*/ 0 w 1419225"/>
              <a:gd name="connsiteY2" fmla="*/ 20340 h 6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675184">
                <a:moveTo>
                  <a:pt x="1419225" y="675184"/>
                </a:moveTo>
                <a:cubicBezTo>
                  <a:pt x="1270793" y="449758"/>
                  <a:pt x="1155699" y="191393"/>
                  <a:pt x="919162" y="82252"/>
                </a:cubicBezTo>
                <a:cubicBezTo>
                  <a:pt x="682625" y="-26889"/>
                  <a:pt x="343693" y="-4267"/>
                  <a:pt x="0" y="2034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x1 return from c2"/>
          <p:cNvSpPr/>
          <p:nvPr/>
        </p:nvSpPr>
        <p:spPr>
          <a:xfrm>
            <a:off x="2162175" y="3038475"/>
            <a:ext cx="2390776" cy="1831181"/>
          </a:xfrm>
          <a:custGeom>
            <a:avLst/>
            <a:gdLst>
              <a:gd name="connsiteX0" fmla="*/ 2357438 w 2357438"/>
              <a:gd name="connsiteY0" fmla="*/ 1838325 h 1838325"/>
              <a:gd name="connsiteX1" fmla="*/ 1533525 w 2357438"/>
              <a:gd name="connsiteY1" fmla="*/ 395288 h 1838325"/>
              <a:gd name="connsiteX2" fmla="*/ 0 w 2357438"/>
              <a:gd name="connsiteY2" fmla="*/ 0 h 1838325"/>
              <a:gd name="connsiteX0" fmla="*/ 2390776 w 2390776"/>
              <a:gd name="connsiteY0" fmla="*/ 1831181 h 1831181"/>
              <a:gd name="connsiteX1" fmla="*/ 1533525 w 2390776"/>
              <a:gd name="connsiteY1" fmla="*/ 395288 h 1831181"/>
              <a:gd name="connsiteX2" fmla="*/ 0 w 2390776"/>
              <a:gd name="connsiteY2" fmla="*/ 0 h 1831181"/>
              <a:gd name="connsiteX0" fmla="*/ 2390776 w 2390776"/>
              <a:gd name="connsiteY0" fmla="*/ 1831181 h 1831181"/>
              <a:gd name="connsiteX1" fmla="*/ 1533525 w 2390776"/>
              <a:gd name="connsiteY1" fmla="*/ 395288 h 1831181"/>
              <a:gd name="connsiteX2" fmla="*/ 0 w 2390776"/>
              <a:gd name="connsiteY2" fmla="*/ 0 h 183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6" h="1831181">
                <a:moveTo>
                  <a:pt x="2390776" y="1831181"/>
                </a:moveTo>
                <a:cubicBezTo>
                  <a:pt x="2144316" y="1355725"/>
                  <a:pt x="1931988" y="700485"/>
                  <a:pt x="1533525" y="395288"/>
                </a:cubicBezTo>
                <a:cubicBezTo>
                  <a:pt x="1135062" y="90091"/>
                  <a:pt x="570309" y="4445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x2 return from c2"/>
          <p:cNvSpPr/>
          <p:nvPr/>
        </p:nvSpPr>
        <p:spPr>
          <a:xfrm>
            <a:off x="2105025" y="4281488"/>
            <a:ext cx="2767013" cy="1308541"/>
          </a:xfrm>
          <a:custGeom>
            <a:avLst/>
            <a:gdLst>
              <a:gd name="connsiteX0" fmla="*/ 2767013 w 2767013"/>
              <a:gd name="connsiteY0" fmla="*/ 800100 h 1308541"/>
              <a:gd name="connsiteX1" fmla="*/ 914400 w 2767013"/>
              <a:gd name="connsiteY1" fmla="*/ 1276350 h 1308541"/>
              <a:gd name="connsiteX2" fmla="*/ 0 w 2767013"/>
              <a:gd name="connsiteY2" fmla="*/ 0 h 13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7013" h="1308541">
                <a:moveTo>
                  <a:pt x="2767013" y="800100"/>
                </a:moveTo>
                <a:cubicBezTo>
                  <a:pt x="2071291" y="1104900"/>
                  <a:pt x="1375569" y="1409700"/>
                  <a:pt x="914400" y="1276350"/>
                </a:cubicBezTo>
                <a:cubicBezTo>
                  <a:pt x="453231" y="1143000"/>
                  <a:pt x="226615" y="5715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3796707" y="2200248"/>
            <a:ext cx="4515444" cy="426221"/>
            <a:chOff x="3634782" y="2200248"/>
            <a:chExt cx="4515444" cy="426221"/>
          </a:xfrm>
        </p:grpSpPr>
        <p:grpSp>
          <p:nvGrpSpPr>
            <p:cNvPr id="179" name="Group 178"/>
            <p:cNvGrpSpPr/>
            <p:nvPr/>
          </p:nvGrpSpPr>
          <p:grpSpPr>
            <a:xfrm>
              <a:off x="3634782" y="2200249"/>
              <a:ext cx="1462723" cy="396812"/>
              <a:chOff x="3634782" y="2200249"/>
              <a:chExt cx="1462723" cy="3968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187206" y="2227729"/>
                    <a:ext cx="43973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206" y="2227729"/>
                    <a:ext cx="43973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Left Bracket 166"/>
              <p:cNvSpPr/>
              <p:nvPr/>
            </p:nvSpPr>
            <p:spPr>
              <a:xfrm rot="16200000">
                <a:off x="4306419" y="1528612"/>
                <a:ext cx="119449" cy="1462723"/>
              </a:xfrm>
              <a:prstGeom prst="leftBracket">
                <a:avLst>
                  <a:gd name="adj" fmla="val 41666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5429714" y="2200249"/>
              <a:ext cx="1462723" cy="426220"/>
              <a:chOff x="5429714" y="2200249"/>
              <a:chExt cx="1462723" cy="426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Rectangle 161"/>
                  <p:cNvSpPr/>
                  <p:nvPr/>
                </p:nvSpPr>
                <p:spPr>
                  <a:xfrm>
                    <a:off x="5916843" y="2257137"/>
                    <a:ext cx="4450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62" name="Rectangle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6843" y="2257137"/>
                    <a:ext cx="4450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Left Bracket 167"/>
              <p:cNvSpPr/>
              <p:nvPr/>
            </p:nvSpPr>
            <p:spPr>
              <a:xfrm rot="16200000">
                <a:off x="6101351" y="1528612"/>
                <a:ext cx="119449" cy="1462723"/>
              </a:xfrm>
              <a:prstGeom prst="leftBracket">
                <a:avLst>
                  <a:gd name="adj" fmla="val 41666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7662987" y="2200248"/>
              <a:ext cx="487239" cy="404355"/>
              <a:chOff x="7662987" y="2200248"/>
              <a:chExt cx="487239" cy="4043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662987" y="2235271"/>
                    <a:ext cx="4548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987" y="2235271"/>
                    <a:ext cx="45480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9" name="Left Bracket 168"/>
              <p:cNvSpPr/>
              <p:nvPr/>
            </p:nvSpPr>
            <p:spPr>
              <a:xfrm rot="16200000">
                <a:off x="7849433" y="2018905"/>
                <a:ext cx="119449" cy="482136"/>
              </a:xfrm>
              <a:prstGeom prst="leftBracket">
                <a:avLst>
                  <a:gd name="adj" fmla="val 41666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                                                                                                                                             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7470082" y="3473310"/>
                <a:ext cx="4677775" cy="2185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Endgame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should win if assignment satisfied all clauses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should win if some unsatisfied clause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/>
                  <a:t>Implementation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picks clause node claimed unsatisfied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picks literal node claimed to satisfy the clause</a:t>
                </a:r>
              </a:p>
              <a:p>
                <a:r>
                  <a:rPr lang="en-US" dirty="0"/>
                  <a:t>liar will be stuck</a:t>
                </a: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82" y="3473310"/>
                <a:ext cx="4677775" cy="2185214"/>
              </a:xfrm>
              <a:prstGeom prst="rect">
                <a:avLst/>
              </a:prstGeom>
              <a:blipFill>
                <a:blip r:embed="rId21"/>
                <a:stretch>
                  <a:fillRect l="-1042" t="-1676" b="-3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G="/>
              <p:cNvSpPr/>
              <p:nvPr/>
            </p:nvSpPr>
            <p:spPr>
              <a:xfrm>
                <a:off x="31065" y="2137932"/>
                <a:ext cx="6791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8" name="G=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" y="2137932"/>
                <a:ext cx="67916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exists"/>
              <p:cNvSpPr/>
              <p:nvPr/>
            </p:nvSpPr>
            <p:spPr>
              <a:xfrm>
                <a:off x="1327340" y="3590990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8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40" y="3590990"/>
                <a:ext cx="33054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forall"/>
              <p:cNvSpPr/>
              <p:nvPr/>
            </p:nvSpPr>
            <p:spPr>
              <a:xfrm>
                <a:off x="1199756" y="4064035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9" name="foral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56" y="4064035"/>
                <a:ext cx="336952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forall"/>
              <p:cNvSpPr/>
              <p:nvPr/>
            </p:nvSpPr>
            <p:spPr>
              <a:xfrm>
                <a:off x="1713362" y="4051035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0" name="foral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2" y="4051035"/>
                <a:ext cx="336952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0" name="legend I II"/>
          <p:cNvGrpSpPr/>
          <p:nvPr/>
        </p:nvGrpSpPr>
        <p:grpSpPr>
          <a:xfrm>
            <a:off x="1923775" y="2135992"/>
            <a:ext cx="1480356" cy="376911"/>
            <a:chOff x="2322770" y="2527305"/>
            <a:chExt cx="1480356" cy="376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I = exists"/>
                <p:cNvSpPr/>
                <p:nvPr/>
              </p:nvSpPr>
              <p:spPr>
                <a:xfrm>
                  <a:off x="2322770" y="2534884"/>
                  <a:ext cx="6286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Bell MT" panose="02020503060305020303" pitchFamily="18" charset="0"/>
                    </a:rPr>
                    <a:t>I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∃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I = exists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770" y="2534884"/>
                  <a:ext cx="628698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8738" t="-1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II = forall"/>
                <p:cNvSpPr/>
                <p:nvPr/>
              </p:nvSpPr>
              <p:spPr>
                <a:xfrm>
                  <a:off x="3079851" y="2527305"/>
                  <a:ext cx="723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Bell MT" panose="02020503060305020303" pitchFamily="18" charset="0"/>
                    </a:rPr>
                    <a:t>II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II = foral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9851" y="2527305"/>
                  <a:ext cx="72327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7627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xists"/>
              <p:cNvSpPr/>
              <p:nvPr/>
            </p:nvSpPr>
            <p:spPr>
              <a:xfrm>
                <a:off x="1460582" y="4200576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4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82" y="4200576"/>
                <a:ext cx="33054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forall"/>
              <p:cNvSpPr/>
              <p:nvPr/>
            </p:nvSpPr>
            <p:spPr>
              <a:xfrm>
                <a:off x="1535737" y="238015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5" name="foral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37" y="2380159"/>
                <a:ext cx="33695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exists"/>
              <p:cNvSpPr/>
              <p:nvPr/>
            </p:nvSpPr>
            <p:spPr>
              <a:xfrm>
                <a:off x="1743459" y="2880979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6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59" y="2880979"/>
                <a:ext cx="330540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exists"/>
              <p:cNvSpPr/>
              <p:nvPr/>
            </p:nvSpPr>
            <p:spPr>
              <a:xfrm>
                <a:off x="1190340" y="2880979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40" y="2880979"/>
                <a:ext cx="330540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forall"/>
              <p:cNvSpPr/>
              <p:nvPr/>
            </p:nvSpPr>
            <p:spPr>
              <a:xfrm>
                <a:off x="1459064" y="3069152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8" name="foral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064" y="3069152"/>
                <a:ext cx="336952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forall"/>
              <p:cNvSpPr/>
              <p:nvPr/>
            </p:nvSpPr>
            <p:spPr>
              <a:xfrm>
                <a:off x="4298437" y="3233315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0" name="foral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37" y="3233315"/>
                <a:ext cx="330540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start node"/>
          <p:cNvGrpSpPr/>
          <p:nvPr/>
        </p:nvGrpSpPr>
        <p:grpSpPr>
          <a:xfrm>
            <a:off x="1075978" y="2222394"/>
            <a:ext cx="349968" cy="338554"/>
            <a:chOff x="1075978" y="2222394"/>
            <a:chExt cx="349968" cy="338554"/>
          </a:xfrm>
        </p:grpSpPr>
        <p:sp>
          <p:nvSpPr>
            <p:cNvPr id="205" name="Oval 204"/>
            <p:cNvSpPr/>
            <p:nvPr/>
          </p:nvSpPr>
          <p:spPr>
            <a:xfrm>
              <a:off x="1144424" y="2301626"/>
              <a:ext cx="213279" cy="227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1075978" y="2222394"/>
                  <a:ext cx="3499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78" y="2222394"/>
                  <a:ext cx="349968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7" name="First edge"/>
          <p:cNvCxnSpPr/>
          <p:nvPr/>
        </p:nvCxnSpPr>
        <p:spPr>
          <a:xfrm>
            <a:off x="1338263" y="2481263"/>
            <a:ext cx="216693" cy="1524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exists"/>
              <p:cNvSpPr/>
              <p:nvPr/>
            </p:nvSpPr>
            <p:spPr>
              <a:xfrm>
                <a:off x="919018" y="2192660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3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18" y="2192660"/>
                <a:ext cx="330540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een 1 left"/>
          <p:cNvGrpSpPr/>
          <p:nvPr/>
        </p:nvGrpSpPr>
        <p:grpSpPr>
          <a:xfrm>
            <a:off x="1083220" y="2755013"/>
            <a:ext cx="628146" cy="736177"/>
            <a:chOff x="6061262" y="2940725"/>
            <a:chExt cx="628146" cy="736177"/>
          </a:xfrm>
        </p:grpSpPr>
        <p:sp>
          <p:nvSpPr>
            <p:cNvPr id="219" name="Oval 218"/>
            <p:cNvSpPr/>
            <p:nvPr/>
          </p:nvSpPr>
          <p:spPr>
            <a:xfrm>
              <a:off x="6061262" y="3121965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12112" y="3487506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220"/>
            <p:cNvCxnSpPr>
              <a:endCxn id="219" idx="7"/>
            </p:cNvCxnSpPr>
            <p:nvPr/>
          </p:nvCxnSpPr>
          <p:spPr>
            <a:xfrm flipH="1">
              <a:off x="6212594" y="2940725"/>
              <a:ext cx="325482" cy="208976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9" idx="5"/>
              <a:endCxn id="220" idx="1"/>
            </p:cNvCxnSpPr>
            <p:nvPr/>
          </p:nvCxnSpPr>
          <p:spPr>
            <a:xfrm>
              <a:off x="6212594" y="3283625"/>
              <a:ext cx="325482" cy="23161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een 2 left"/>
          <p:cNvGrpSpPr/>
          <p:nvPr/>
        </p:nvGrpSpPr>
        <p:grpSpPr>
          <a:xfrm>
            <a:off x="1083220" y="3914652"/>
            <a:ext cx="628146" cy="736177"/>
            <a:chOff x="6061262" y="2940725"/>
            <a:chExt cx="628146" cy="736177"/>
          </a:xfrm>
        </p:grpSpPr>
        <p:sp>
          <p:nvSpPr>
            <p:cNvPr id="225" name="Oval 224"/>
            <p:cNvSpPr/>
            <p:nvPr/>
          </p:nvSpPr>
          <p:spPr>
            <a:xfrm>
              <a:off x="6061262" y="3121965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6512112" y="3487506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Arrow Connector 226"/>
            <p:cNvCxnSpPr>
              <a:endCxn id="225" idx="7"/>
            </p:cNvCxnSpPr>
            <p:nvPr/>
          </p:nvCxnSpPr>
          <p:spPr>
            <a:xfrm flipH="1">
              <a:off x="6212594" y="2940725"/>
              <a:ext cx="325482" cy="208976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5"/>
              <a:endCxn id="226" idx="1"/>
            </p:cNvCxnSpPr>
            <p:nvPr/>
          </p:nvCxnSpPr>
          <p:spPr>
            <a:xfrm>
              <a:off x="6212594" y="3283625"/>
              <a:ext cx="325482" cy="23161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een 1 right"/>
          <p:cNvGrpSpPr/>
          <p:nvPr/>
        </p:nvGrpSpPr>
        <p:grpSpPr>
          <a:xfrm>
            <a:off x="1538505" y="2755805"/>
            <a:ext cx="620536" cy="736177"/>
            <a:chOff x="7302412" y="3127072"/>
            <a:chExt cx="620536" cy="736177"/>
          </a:xfrm>
        </p:grpSpPr>
        <p:sp>
          <p:nvSpPr>
            <p:cNvPr id="229" name="Oval 228"/>
            <p:cNvSpPr/>
            <p:nvPr/>
          </p:nvSpPr>
          <p:spPr>
            <a:xfrm>
              <a:off x="7745652" y="3308312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302412" y="3673853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/>
            <p:cNvCxnSpPr>
              <a:stCxn id="229" idx="3"/>
              <a:endCxn id="230" idx="7"/>
            </p:cNvCxnSpPr>
            <p:nvPr/>
          </p:nvCxnSpPr>
          <p:spPr>
            <a:xfrm flipH="1">
              <a:off x="7453744" y="3469972"/>
              <a:ext cx="317872" cy="23161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9" idx="1"/>
            </p:cNvCxnSpPr>
            <p:nvPr/>
          </p:nvCxnSpPr>
          <p:spPr>
            <a:xfrm>
              <a:off x="7453744" y="3127072"/>
              <a:ext cx="317872" cy="208976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een 2 right"/>
          <p:cNvGrpSpPr/>
          <p:nvPr/>
        </p:nvGrpSpPr>
        <p:grpSpPr>
          <a:xfrm>
            <a:off x="1538505" y="3916218"/>
            <a:ext cx="620536" cy="736177"/>
            <a:chOff x="7302412" y="3127072"/>
            <a:chExt cx="620536" cy="736177"/>
          </a:xfrm>
        </p:grpSpPr>
        <p:sp>
          <p:nvSpPr>
            <p:cNvPr id="235" name="Oval 234"/>
            <p:cNvSpPr/>
            <p:nvPr/>
          </p:nvSpPr>
          <p:spPr>
            <a:xfrm>
              <a:off x="7745652" y="3308312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02412" y="3673853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Arrow Connector 236"/>
            <p:cNvCxnSpPr>
              <a:stCxn id="235" idx="3"/>
              <a:endCxn id="236" idx="7"/>
            </p:cNvCxnSpPr>
            <p:nvPr/>
          </p:nvCxnSpPr>
          <p:spPr>
            <a:xfrm flipH="1">
              <a:off x="7453744" y="3469972"/>
              <a:ext cx="317872" cy="23161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235" idx="1"/>
            </p:cNvCxnSpPr>
            <p:nvPr/>
          </p:nvCxnSpPr>
          <p:spPr>
            <a:xfrm>
              <a:off x="7453744" y="3127072"/>
              <a:ext cx="317872" cy="208976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een start"/>
          <p:cNvGrpSpPr/>
          <p:nvPr/>
        </p:nvGrpSpPr>
        <p:grpSpPr>
          <a:xfrm>
            <a:off x="1076114" y="2231466"/>
            <a:ext cx="640398" cy="555690"/>
            <a:chOff x="1743459" y="855982"/>
            <a:chExt cx="640398" cy="555690"/>
          </a:xfrm>
        </p:grpSpPr>
        <p:sp>
          <p:nvSpPr>
            <p:cNvPr id="240" name="Oval 239"/>
            <p:cNvSpPr/>
            <p:nvPr/>
          </p:nvSpPr>
          <p:spPr>
            <a:xfrm>
              <a:off x="1811905" y="928956"/>
              <a:ext cx="213279" cy="22783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>
              <a:off x="2005744" y="1108593"/>
              <a:ext cx="216693" cy="152400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2206561" y="1222276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1743459" y="855982"/>
                  <a:ext cx="3499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459" y="855982"/>
                  <a:ext cx="349968" cy="33855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0" name="green 2 to m"/>
          <p:cNvGrpSpPr/>
          <p:nvPr/>
        </p:nvGrpSpPr>
        <p:grpSpPr>
          <a:xfrm>
            <a:off x="1538500" y="4656941"/>
            <a:ext cx="177296" cy="996604"/>
            <a:chOff x="5349913" y="3150048"/>
            <a:chExt cx="177296" cy="996604"/>
          </a:xfrm>
        </p:grpSpPr>
        <p:sp>
          <p:nvSpPr>
            <p:cNvPr id="248" name="Oval 247"/>
            <p:cNvSpPr/>
            <p:nvPr/>
          </p:nvSpPr>
          <p:spPr>
            <a:xfrm>
              <a:off x="5349913" y="3957256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H="1">
              <a:off x="5431284" y="3150048"/>
              <a:ext cx="971" cy="26633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een 1 to 2"/>
          <p:cNvGrpSpPr/>
          <p:nvPr/>
        </p:nvGrpSpPr>
        <p:grpSpPr>
          <a:xfrm>
            <a:off x="1537790" y="3486612"/>
            <a:ext cx="177296" cy="453609"/>
            <a:chOff x="5343607" y="3150048"/>
            <a:chExt cx="177296" cy="453609"/>
          </a:xfrm>
        </p:grpSpPr>
        <p:sp>
          <p:nvSpPr>
            <p:cNvPr id="252" name="Oval 251"/>
            <p:cNvSpPr/>
            <p:nvPr/>
          </p:nvSpPr>
          <p:spPr>
            <a:xfrm>
              <a:off x="5343607" y="3414261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Arrow Connector 252"/>
            <p:cNvCxnSpPr/>
            <p:nvPr/>
          </p:nvCxnSpPr>
          <p:spPr>
            <a:xfrm flipH="1">
              <a:off x="5431284" y="3150048"/>
              <a:ext cx="971" cy="26633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een m right"/>
          <p:cNvGrpSpPr/>
          <p:nvPr/>
        </p:nvGrpSpPr>
        <p:grpSpPr>
          <a:xfrm>
            <a:off x="1538505" y="5617903"/>
            <a:ext cx="620536" cy="736177"/>
            <a:chOff x="7302412" y="3127072"/>
            <a:chExt cx="620536" cy="736177"/>
          </a:xfrm>
        </p:grpSpPr>
        <p:sp>
          <p:nvSpPr>
            <p:cNvPr id="255" name="Oval 254"/>
            <p:cNvSpPr/>
            <p:nvPr/>
          </p:nvSpPr>
          <p:spPr>
            <a:xfrm>
              <a:off x="7745652" y="3308312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7302412" y="3673853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" name="Straight Arrow Connector 256"/>
            <p:cNvCxnSpPr>
              <a:stCxn id="255" idx="3"/>
              <a:endCxn id="256" idx="7"/>
            </p:cNvCxnSpPr>
            <p:nvPr/>
          </p:nvCxnSpPr>
          <p:spPr>
            <a:xfrm flipH="1">
              <a:off x="7453744" y="3469972"/>
              <a:ext cx="317872" cy="231617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endCxn id="255" idx="1"/>
            </p:cNvCxnSpPr>
            <p:nvPr/>
          </p:nvCxnSpPr>
          <p:spPr>
            <a:xfrm>
              <a:off x="7453744" y="3127072"/>
              <a:ext cx="317872" cy="208976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een start end"/>
          <p:cNvGrpSpPr/>
          <p:nvPr/>
        </p:nvGrpSpPr>
        <p:grpSpPr>
          <a:xfrm>
            <a:off x="1705456" y="3427702"/>
            <a:ext cx="2723525" cy="2877848"/>
            <a:chOff x="1705456" y="3427702"/>
            <a:chExt cx="2723525" cy="2877848"/>
          </a:xfrm>
        </p:grpSpPr>
        <p:sp>
          <p:nvSpPr>
            <p:cNvPr id="261" name="Oval 260"/>
            <p:cNvSpPr/>
            <p:nvPr/>
          </p:nvSpPr>
          <p:spPr>
            <a:xfrm>
              <a:off x="4251685" y="3427702"/>
              <a:ext cx="177296" cy="1893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green start endgame"/>
            <p:cNvSpPr/>
            <p:nvPr/>
          </p:nvSpPr>
          <p:spPr>
            <a:xfrm>
              <a:off x="1705456" y="3487506"/>
              <a:ext cx="2538413" cy="2818044"/>
            </a:xfrm>
            <a:custGeom>
              <a:avLst/>
              <a:gdLst>
                <a:gd name="connsiteX0" fmla="*/ 0 w 2538413"/>
                <a:gd name="connsiteY0" fmla="*/ 2805274 h 2805274"/>
                <a:gd name="connsiteX1" fmla="*/ 1252538 w 2538413"/>
                <a:gd name="connsiteY1" fmla="*/ 443074 h 2805274"/>
                <a:gd name="connsiteX2" fmla="*/ 2538413 w 2538413"/>
                <a:gd name="connsiteY2" fmla="*/ 4924 h 2805274"/>
                <a:gd name="connsiteX0" fmla="*/ 0 w 2538413"/>
                <a:gd name="connsiteY0" fmla="*/ 2805274 h 2805274"/>
                <a:gd name="connsiteX1" fmla="*/ 1252538 w 2538413"/>
                <a:gd name="connsiteY1" fmla="*/ 443074 h 2805274"/>
                <a:gd name="connsiteX2" fmla="*/ 2538413 w 2538413"/>
                <a:gd name="connsiteY2" fmla="*/ 4924 h 2805274"/>
                <a:gd name="connsiteX0" fmla="*/ 0 w 2538413"/>
                <a:gd name="connsiteY0" fmla="*/ 2818044 h 2818044"/>
                <a:gd name="connsiteX1" fmla="*/ 1252538 w 2538413"/>
                <a:gd name="connsiteY1" fmla="*/ 455844 h 2818044"/>
                <a:gd name="connsiteX2" fmla="*/ 2538413 w 2538413"/>
                <a:gd name="connsiteY2" fmla="*/ 17694 h 281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8413" h="2818044">
                  <a:moveTo>
                    <a:pt x="0" y="2818044"/>
                  </a:moveTo>
                  <a:cubicBezTo>
                    <a:pt x="1324371" y="2784706"/>
                    <a:pt x="829469" y="922569"/>
                    <a:pt x="1252538" y="455844"/>
                  </a:cubicBezTo>
                  <a:cubicBezTo>
                    <a:pt x="1675607" y="-10881"/>
                    <a:pt x="2140348" y="-29931"/>
                    <a:pt x="2538413" y="17694"/>
                  </a:cubicBezTo>
                </a:path>
              </a:pathLst>
            </a:custGeom>
            <a:noFill/>
            <a:ln w="25400">
              <a:solidFill>
                <a:srgbClr val="92D05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x1 return from c1"/>
          <p:cNvSpPr/>
          <p:nvPr/>
        </p:nvSpPr>
        <p:spPr>
          <a:xfrm>
            <a:off x="532321" y="3104237"/>
            <a:ext cx="2659424" cy="2021172"/>
          </a:xfrm>
          <a:custGeom>
            <a:avLst/>
            <a:gdLst>
              <a:gd name="connsiteX0" fmla="*/ 2807141 w 2807141"/>
              <a:gd name="connsiteY0" fmla="*/ 1919288 h 1919288"/>
              <a:gd name="connsiteX1" fmla="*/ 116328 w 2807141"/>
              <a:gd name="connsiteY1" fmla="*/ 1143000 h 1919288"/>
              <a:gd name="connsiteX2" fmla="*/ 740216 w 2807141"/>
              <a:gd name="connsiteY2" fmla="*/ 0 h 1919288"/>
              <a:gd name="connsiteX0" fmla="*/ 2807141 w 2807141"/>
              <a:gd name="connsiteY0" fmla="*/ 1919288 h 2006615"/>
              <a:gd name="connsiteX1" fmla="*/ 116328 w 2807141"/>
              <a:gd name="connsiteY1" fmla="*/ 1143000 h 2006615"/>
              <a:gd name="connsiteX2" fmla="*/ 740216 w 2807141"/>
              <a:gd name="connsiteY2" fmla="*/ 0 h 2006615"/>
              <a:gd name="connsiteX0" fmla="*/ 2723432 w 2723432"/>
              <a:gd name="connsiteY0" fmla="*/ 1919288 h 2014238"/>
              <a:gd name="connsiteX1" fmla="*/ 32619 w 2723432"/>
              <a:gd name="connsiteY1" fmla="*/ 1143000 h 2014238"/>
              <a:gd name="connsiteX2" fmla="*/ 656507 w 2723432"/>
              <a:gd name="connsiteY2" fmla="*/ 0 h 2014238"/>
              <a:gd name="connsiteX0" fmla="*/ 2633015 w 2633015"/>
              <a:gd name="connsiteY0" fmla="*/ 1919288 h 2011240"/>
              <a:gd name="connsiteX1" fmla="*/ 42215 w 2633015"/>
              <a:gd name="connsiteY1" fmla="*/ 1109662 h 2011240"/>
              <a:gd name="connsiteX2" fmla="*/ 566090 w 2633015"/>
              <a:gd name="connsiteY2" fmla="*/ 0 h 2011240"/>
              <a:gd name="connsiteX0" fmla="*/ 2733071 w 2733071"/>
              <a:gd name="connsiteY0" fmla="*/ 1912144 h 1997351"/>
              <a:gd name="connsiteX1" fmla="*/ 132746 w 2733071"/>
              <a:gd name="connsiteY1" fmla="*/ 1109662 h 1997351"/>
              <a:gd name="connsiteX2" fmla="*/ 656621 w 2733071"/>
              <a:gd name="connsiteY2" fmla="*/ 0 h 1997351"/>
              <a:gd name="connsiteX0" fmla="*/ 2734258 w 2734258"/>
              <a:gd name="connsiteY0" fmla="*/ 1926432 h 2011808"/>
              <a:gd name="connsiteX1" fmla="*/ 133933 w 2734258"/>
              <a:gd name="connsiteY1" fmla="*/ 1123950 h 2011808"/>
              <a:gd name="connsiteX2" fmla="*/ 653046 w 2734258"/>
              <a:gd name="connsiteY2" fmla="*/ 0 h 2011808"/>
              <a:gd name="connsiteX0" fmla="*/ 2646567 w 2646567"/>
              <a:gd name="connsiteY0" fmla="*/ 1926432 h 2013640"/>
              <a:gd name="connsiteX1" fmla="*/ 46242 w 2646567"/>
              <a:gd name="connsiteY1" fmla="*/ 1123950 h 2013640"/>
              <a:gd name="connsiteX2" fmla="*/ 565355 w 2646567"/>
              <a:gd name="connsiteY2" fmla="*/ 0 h 2013640"/>
              <a:gd name="connsiteX0" fmla="*/ 2659424 w 2659424"/>
              <a:gd name="connsiteY0" fmla="*/ 1926432 h 2021172"/>
              <a:gd name="connsiteX1" fmla="*/ 59099 w 2659424"/>
              <a:gd name="connsiteY1" fmla="*/ 1123950 h 2021172"/>
              <a:gd name="connsiteX2" fmla="*/ 578212 w 2659424"/>
              <a:gd name="connsiteY2" fmla="*/ 0 h 202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9424" h="2021172">
                <a:moveTo>
                  <a:pt x="2659424" y="1926432"/>
                </a:moveTo>
                <a:cubicBezTo>
                  <a:pt x="1348149" y="2279253"/>
                  <a:pt x="229395" y="1564840"/>
                  <a:pt x="59099" y="1123950"/>
                </a:cubicBezTo>
                <a:cubicBezTo>
                  <a:pt x="-111197" y="683060"/>
                  <a:pt x="94024" y="411559"/>
                  <a:pt x="578212" y="0"/>
                </a:cubicBezTo>
              </a:path>
            </a:pathLst>
          </a:custGeom>
          <a:noFill/>
          <a:ln w="25400">
            <a:solidFill>
              <a:srgbClr val="92D05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x1 return from c2"/>
          <p:cNvSpPr/>
          <p:nvPr/>
        </p:nvSpPr>
        <p:spPr>
          <a:xfrm>
            <a:off x="2159883" y="3039969"/>
            <a:ext cx="2390776" cy="1831181"/>
          </a:xfrm>
          <a:custGeom>
            <a:avLst/>
            <a:gdLst>
              <a:gd name="connsiteX0" fmla="*/ 2357438 w 2357438"/>
              <a:gd name="connsiteY0" fmla="*/ 1838325 h 1838325"/>
              <a:gd name="connsiteX1" fmla="*/ 1533525 w 2357438"/>
              <a:gd name="connsiteY1" fmla="*/ 395288 h 1838325"/>
              <a:gd name="connsiteX2" fmla="*/ 0 w 2357438"/>
              <a:gd name="connsiteY2" fmla="*/ 0 h 1838325"/>
              <a:gd name="connsiteX0" fmla="*/ 2390776 w 2390776"/>
              <a:gd name="connsiteY0" fmla="*/ 1831181 h 1831181"/>
              <a:gd name="connsiteX1" fmla="*/ 1533525 w 2390776"/>
              <a:gd name="connsiteY1" fmla="*/ 395288 h 1831181"/>
              <a:gd name="connsiteX2" fmla="*/ 0 w 2390776"/>
              <a:gd name="connsiteY2" fmla="*/ 0 h 1831181"/>
              <a:gd name="connsiteX0" fmla="*/ 2390776 w 2390776"/>
              <a:gd name="connsiteY0" fmla="*/ 1831181 h 1831181"/>
              <a:gd name="connsiteX1" fmla="*/ 1533525 w 2390776"/>
              <a:gd name="connsiteY1" fmla="*/ 395288 h 1831181"/>
              <a:gd name="connsiteX2" fmla="*/ 0 w 2390776"/>
              <a:gd name="connsiteY2" fmla="*/ 0 h 183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6" h="1831181">
                <a:moveTo>
                  <a:pt x="2390776" y="1831181"/>
                </a:moveTo>
                <a:cubicBezTo>
                  <a:pt x="2144316" y="1355725"/>
                  <a:pt x="1931988" y="700485"/>
                  <a:pt x="1533525" y="395288"/>
                </a:cubicBezTo>
                <a:cubicBezTo>
                  <a:pt x="1135062" y="90091"/>
                  <a:pt x="570309" y="44450"/>
                  <a:pt x="0" y="0"/>
                </a:cubicBezTo>
              </a:path>
            </a:pathLst>
          </a:custGeom>
          <a:noFill/>
          <a:ln w="25400">
            <a:solidFill>
              <a:srgbClr val="92D05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een c2 choice"/>
          <p:cNvGrpSpPr/>
          <p:nvPr/>
        </p:nvGrpSpPr>
        <p:grpSpPr>
          <a:xfrm>
            <a:off x="4428179" y="4273833"/>
            <a:ext cx="397801" cy="839770"/>
            <a:chOff x="5032924" y="5465780"/>
            <a:chExt cx="397801" cy="839770"/>
          </a:xfrm>
        </p:grpSpPr>
        <p:grpSp>
          <p:nvGrpSpPr>
            <p:cNvPr id="283" name="Group 282"/>
            <p:cNvGrpSpPr/>
            <p:nvPr/>
          </p:nvGrpSpPr>
          <p:grpSpPr>
            <a:xfrm>
              <a:off x="5104586" y="5465780"/>
              <a:ext cx="245435" cy="828233"/>
              <a:chOff x="5104586" y="5465780"/>
              <a:chExt cx="245435" cy="828233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5104586" y="6031828"/>
                <a:ext cx="245435" cy="262185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92D050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Arrow Connector 270"/>
              <p:cNvCxnSpPr>
                <a:endCxn id="270" idx="0"/>
              </p:cNvCxnSpPr>
              <p:nvPr/>
            </p:nvCxnSpPr>
            <p:spPr>
              <a:xfrm flipH="1">
                <a:off x="5227304" y="5465780"/>
                <a:ext cx="91440" cy="56604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5032924" y="5997773"/>
                  <a:ext cx="397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924" y="5997773"/>
                  <a:ext cx="397801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4" name="green c1 choice"/>
          <p:cNvGrpSpPr/>
          <p:nvPr/>
        </p:nvGrpSpPr>
        <p:grpSpPr>
          <a:xfrm>
            <a:off x="3125121" y="4240468"/>
            <a:ext cx="520546" cy="874261"/>
            <a:chOff x="4235352" y="5521319"/>
            <a:chExt cx="520546" cy="874261"/>
          </a:xfrm>
        </p:grpSpPr>
        <p:sp>
          <p:nvSpPr>
            <p:cNvPr id="272" name="Oval 271"/>
            <p:cNvSpPr/>
            <p:nvPr/>
          </p:nvSpPr>
          <p:spPr>
            <a:xfrm>
              <a:off x="4293062" y="6125763"/>
              <a:ext cx="245435" cy="262185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/>
            <p:cNvCxnSpPr>
              <a:endCxn id="272" idx="0"/>
            </p:cNvCxnSpPr>
            <p:nvPr/>
          </p:nvCxnSpPr>
          <p:spPr>
            <a:xfrm flipH="1">
              <a:off x="4415780" y="5521319"/>
              <a:ext cx="340118" cy="604444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4235352" y="6087803"/>
                  <a:ext cx="397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52" y="6087803"/>
                  <a:ext cx="397801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8" name="pick c1"/>
          <p:cNvGrpSpPr/>
          <p:nvPr/>
        </p:nvGrpSpPr>
        <p:grpSpPr>
          <a:xfrm>
            <a:off x="3552366" y="3589952"/>
            <a:ext cx="728246" cy="689502"/>
            <a:chOff x="6332650" y="5337261"/>
            <a:chExt cx="728246" cy="689502"/>
          </a:xfrm>
        </p:grpSpPr>
        <p:grpSp>
          <p:nvGrpSpPr>
            <p:cNvPr id="281" name="Group 280"/>
            <p:cNvGrpSpPr/>
            <p:nvPr/>
          </p:nvGrpSpPr>
          <p:grpSpPr>
            <a:xfrm>
              <a:off x="6387232" y="5337261"/>
              <a:ext cx="673664" cy="689502"/>
              <a:chOff x="6780080" y="5419888"/>
              <a:chExt cx="673664" cy="689502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6780080" y="5847205"/>
                <a:ext cx="245435" cy="262185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92D050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Arrow Connector 263"/>
              <p:cNvCxnSpPr>
                <a:endCxn id="263" idx="7"/>
              </p:cNvCxnSpPr>
              <p:nvPr/>
            </p:nvCxnSpPr>
            <p:spPr>
              <a:xfrm flipH="1">
                <a:off x="6989572" y="5419888"/>
                <a:ext cx="464172" cy="465713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6332650" y="5714220"/>
                  <a:ext cx="3823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650" y="5714220"/>
                  <a:ext cx="382349" cy="30777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9" name="pick c2"/>
          <p:cNvGrpSpPr/>
          <p:nvPr/>
        </p:nvGrpSpPr>
        <p:grpSpPr>
          <a:xfrm>
            <a:off x="4403899" y="3590109"/>
            <a:ext cx="536287" cy="689502"/>
            <a:chOff x="8055896" y="5419888"/>
            <a:chExt cx="536287" cy="689502"/>
          </a:xfrm>
        </p:grpSpPr>
        <p:sp>
          <p:nvSpPr>
            <p:cNvPr id="265" name="Oval 264"/>
            <p:cNvSpPr/>
            <p:nvPr/>
          </p:nvSpPr>
          <p:spPr>
            <a:xfrm>
              <a:off x="8276208" y="5847205"/>
              <a:ext cx="245435" cy="26218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1"/>
            </p:cNvCxnSpPr>
            <p:nvPr/>
          </p:nvCxnSpPr>
          <p:spPr>
            <a:xfrm>
              <a:off x="8055896" y="5419888"/>
              <a:ext cx="256255" cy="465713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8205667" y="5799143"/>
                  <a:ext cx="3865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667" y="5799143"/>
                  <a:ext cx="38651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exists"/>
              <p:cNvSpPr/>
              <p:nvPr/>
            </p:nvSpPr>
            <p:spPr>
              <a:xfrm>
                <a:off x="3397108" y="3836949"/>
                <a:ext cx="336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1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08" y="3836949"/>
                <a:ext cx="336951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exists"/>
              <p:cNvSpPr/>
              <p:nvPr/>
            </p:nvSpPr>
            <p:spPr>
              <a:xfrm>
                <a:off x="4742456" y="3829344"/>
                <a:ext cx="336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2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56" y="3829344"/>
                <a:ext cx="336951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exists"/>
              <p:cNvSpPr/>
              <p:nvPr/>
            </p:nvSpPr>
            <p:spPr>
              <a:xfrm>
                <a:off x="6158366" y="3832032"/>
                <a:ext cx="336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3" name="exists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66" y="3832032"/>
                <a:ext cx="336951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forall"/>
              <p:cNvSpPr/>
              <p:nvPr/>
            </p:nvSpPr>
            <p:spPr>
              <a:xfrm>
                <a:off x="6934843" y="4813783"/>
                <a:ext cx="3305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4" name="foral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43" y="4813783"/>
                <a:ext cx="330540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8" name="True/False"/>
          <p:cNvGrpSpPr/>
          <p:nvPr/>
        </p:nvGrpSpPr>
        <p:grpSpPr>
          <a:xfrm>
            <a:off x="721100" y="2499349"/>
            <a:ext cx="1881758" cy="373253"/>
            <a:chOff x="721100" y="2499349"/>
            <a:chExt cx="1881758" cy="373253"/>
          </a:xfrm>
        </p:grpSpPr>
        <p:sp>
          <p:nvSpPr>
            <p:cNvPr id="296" name="Rectangle 295"/>
            <p:cNvSpPr/>
            <p:nvPr/>
          </p:nvSpPr>
          <p:spPr>
            <a:xfrm>
              <a:off x="721100" y="2499349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cap="small" dirty="0">
                  <a:solidFill>
                    <a:srgbClr val="92D050"/>
                  </a:solidFill>
                </a:rPr>
                <a:t>True</a:t>
              </a: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949922" y="2503270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cap="small" dirty="0">
                  <a:solidFill>
                    <a:srgbClr val="92D050"/>
                  </a:solidFill>
                </a:rPr>
                <a:t>False</a:t>
              </a:r>
            </a:p>
          </p:txBody>
        </p:sp>
      </p:grpSp>
      <p:sp>
        <p:nvSpPr>
          <p:cNvPr id="299" name="Isosceles Triangle 29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76EB7-CDC8-3A4F-8F3F-8F78BD30EFC1}"/>
              </a:ext>
            </a:extLst>
          </p:cNvPr>
          <p:cNvSpPr txBox="1"/>
          <p:nvPr/>
        </p:nvSpPr>
        <p:spPr>
          <a:xfrm>
            <a:off x="5621311" y="6340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91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3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uiExpand="1" build="p"/>
      <p:bldP spid="178" grpId="0"/>
      <p:bldP spid="188" grpId="0"/>
      <p:bldP spid="189" grpId="0"/>
      <p:bldP spid="190" grpId="0"/>
      <p:bldP spid="194" grpId="0"/>
      <p:bldP spid="195" grpId="0"/>
      <p:bldP spid="196" grpId="0"/>
      <p:bldP spid="197" grpId="0"/>
      <p:bldP spid="198" grpId="0"/>
      <p:bldP spid="200" grpId="0"/>
      <p:bldP spid="213" grpId="0"/>
      <p:bldP spid="274" grpId="0" animBg="1"/>
      <p:bldP spid="274" grpId="1" animBg="1"/>
      <p:bldP spid="275" grpId="0" animBg="1"/>
      <p:bldP spid="291" grpId="0"/>
      <p:bldP spid="292" grpId="0"/>
      <p:bldP spid="293" grpId="0"/>
      <p:bldP spid="294" grpId="0"/>
      <p:bldP spid="2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073642" cy="3671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To define sublinear space computation, do not count input as part of space used.</a:t>
                </a:r>
              </a:p>
              <a:p>
                <a:r>
                  <a:rPr lang="en-US" sz="2000" dirty="0"/>
                  <a:t>Use 2-tape TM model with read-only input tape.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L =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NL = 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Log space can represent a constant</a:t>
                </a:r>
                <a:br>
                  <a:rPr lang="en-US" sz="2000" dirty="0"/>
                </a:br>
                <a:r>
                  <a:rPr lang="en-US" sz="2000" dirty="0"/>
                  <a:t>number of pointers into the input.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Examples</a:t>
                </a:r>
              </a:p>
              <a:p>
                <a:pPr marL="457200" indent="-457200">
                  <a:spcBef>
                    <a:spcPts val="1200"/>
                  </a:spcBef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}∈</m:t>
                    </m:r>
                  </m:oMath>
                </a14:m>
                <a:r>
                  <a:rPr lang="en-US" sz="2000" dirty="0"/>
                  <a:t> L </a:t>
                </a:r>
              </a:p>
              <a:p>
                <a:pPr marL="457200" indent="-457200">
                  <a:spcBef>
                    <a:spcPts val="1200"/>
                  </a:spcBef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073642" cy="3671390"/>
              </a:xfrm>
              <a:prstGeom prst="rect">
                <a:avLst/>
              </a:prstGeom>
              <a:blipFill>
                <a:blip r:embed="rId2"/>
                <a:stretch>
                  <a:fillRect l="-739" t="-997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3931880" y="4270433"/>
            <a:ext cx="6120358" cy="1278343"/>
            <a:chOff x="3330087" y="3853229"/>
            <a:chExt cx="6120358" cy="1278343"/>
          </a:xfrm>
        </p:grpSpPr>
        <p:grpSp>
          <p:nvGrpSpPr>
            <p:cNvPr id="57" name="Group 56"/>
            <p:cNvGrpSpPr/>
            <p:nvPr/>
          </p:nvGrpSpPr>
          <p:grpSpPr>
            <a:xfrm>
              <a:off x="3330087" y="3853229"/>
              <a:ext cx="3257262" cy="1077277"/>
              <a:chOff x="4495800" y="5238160"/>
              <a:chExt cx="3257262" cy="1077277"/>
            </a:xfrm>
          </p:grpSpPr>
          <p:sp>
            <p:nvSpPr>
              <p:cNvPr id="42" name="PDA box"/>
              <p:cNvSpPr/>
              <p:nvPr/>
            </p:nvSpPr>
            <p:spPr>
              <a:xfrm>
                <a:off x="4495800" y="5478710"/>
                <a:ext cx="498246" cy="434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"/>
              <p:cNvSpPr/>
              <p:nvPr/>
            </p:nvSpPr>
            <p:spPr>
              <a:xfrm>
                <a:off x="5293923" y="5478011"/>
                <a:ext cx="2459139" cy="305255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772126 w 2772126"/>
                  <a:gd name="connsiteY0" fmla="*/ 317979 h 317979"/>
                  <a:gd name="connsiteX1" fmla="*/ 0 w 2772126"/>
                  <a:gd name="connsiteY1" fmla="*/ 317979 h 317979"/>
                  <a:gd name="connsiteX2" fmla="*/ 0 w 2772126"/>
                  <a:gd name="connsiteY2" fmla="*/ 0 h 317979"/>
                  <a:gd name="connsiteX3" fmla="*/ 2742303 w 2772126"/>
                  <a:gd name="connsiteY3" fmla="*/ 0 h 317979"/>
                  <a:gd name="connsiteX0" fmla="*/ 2783720 w 2783720"/>
                  <a:gd name="connsiteY0" fmla="*/ 317979 h 317979"/>
                  <a:gd name="connsiteX1" fmla="*/ 0 w 2783720"/>
                  <a:gd name="connsiteY1" fmla="*/ 317979 h 317979"/>
                  <a:gd name="connsiteX2" fmla="*/ 0 w 2783720"/>
                  <a:gd name="connsiteY2" fmla="*/ 0 h 317979"/>
                  <a:gd name="connsiteX3" fmla="*/ 2742303 w 2783720"/>
                  <a:gd name="connsiteY3" fmla="*/ 0 h 317979"/>
                  <a:gd name="connsiteX0" fmla="*/ 2816447 w 2816447"/>
                  <a:gd name="connsiteY0" fmla="*/ 317979 h 317979"/>
                  <a:gd name="connsiteX1" fmla="*/ 0 w 2816447"/>
                  <a:gd name="connsiteY1" fmla="*/ 317979 h 317979"/>
                  <a:gd name="connsiteX2" fmla="*/ 0 w 2816447"/>
                  <a:gd name="connsiteY2" fmla="*/ 0 h 317979"/>
                  <a:gd name="connsiteX3" fmla="*/ 2742303 w 2816447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6447" h="317979">
                    <a:moveTo>
                      <a:pt x="2816447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4649096" y="5238160"/>
                <a:ext cx="766758" cy="239963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487" h="340025">
                    <a:moveTo>
                      <a:pt x="319" y="340025"/>
                    </a:moveTo>
                    <a:cubicBezTo>
                      <a:pt x="-1269" y="223343"/>
                      <a:pt x="-2856" y="106662"/>
                      <a:pt x="152719" y="54275"/>
                    </a:cubicBezTo>
                    <a:cubicBezTo>
                      <a:pt x="308294" y="1888"/>
                      <a:pt x="778194" y="-21925"/>
                      <a:pt x="933769" y="25700"/>
                    </a:cubicBezTo>
                    <a:cubicBezTo>
                      <a:pt x="1089344" y="73325"/>
                      <a:pt x="1087756" y="206675"/>
                      <a:pt x="1086169" y="34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6200000">
                <a:off x="7565945" y="5592801"/>
                <a:ext cx="299690" cy="63866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16200000">
                <a:off x="6026669" y="6150856"/>
                <a:ext cx="265295" cy="63866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993230" y="5786527"/>
                <a:ext cx="406352" cy="262035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557530"/>
                  <a:gd name="connsiteY0" fmla="*/ 100175 h 328775"/>
                  <a:gd name="connsiteX1" fmla="*/ 404812 w 557530"/>
                  <a:gd name="connsiteY1" fmla="*/ 14450 h 328775"/>
                  <a:gd name="connsiteX2" fmla="*/ 557212 w 557530"/>
                  <a:gd name="connsiteY2" fmla="*/ 328775 h 328775"/>
                  <a:gd name="connsiteX0" fmla="*/ 0 w 557276"/>
                  <a:gd name="connsiteY0" fmla="*/ 48058 h 276658"/>
                  <a:gd name="connsiteX1" fmla="*/ 376237 w 557276"/>
                  <a:gd name="connsiteY1" fmla="*/ 29008 h 276658"/>
                  <a:gd name="connsiteX2" fmla="*/ 557212 w 557276"/>
                  <a:gd name="connsiteY2" fmla="*/ 276658 h 276658"/>
                  <a:gd name="connsiteX0" fmla="*/ 0 w 557255"/>
                  <a:gd name="connsiteY0" fmla="*/ 48058 h 276658"/>
                  <a:gd name="connsiteX1" fmla="*/ 376237 w 557255"/>
                  <a:gd name="connsiteY1" fmla="*/ 29008 h 276658"/>
                  <a:gd name="connsiteX2" fmla="*/ 557212 w 557255"/>
                  <a:gd name="connsiteY2" fmla="*/ 276658 h 276658"/>
                  <a:gd name="connsiteX0" fmla="*/ 0 w 557255"/>
                  <a:gd name="connsiteY0" fmla="*/ 36344 h 264944"/>
                  <a:gd name="connsiteX1" fmla="*/ 376237 w 557255"/>
                  <a:gd name="connsiteY1" fmla="*/ 17294 h 264944"/>
                  <a:gd name="connsiteX2" fmla="*/ 557212 w 557255"/>
                  <a:gd name="connsiteY2" fmla="*/ 264944 h 264944"/>
                  <a:gd name="connsiteX0" fmla="*/ 0 w 557361"/>
                  <a:gd name="connsiteY0" fmla="*/ 36344 h 264944"/>
                  <a:gd name="connsiteX1" fmla="*/ 376237 w 557361"/>
                  <a:gd name="connsiteY1" fmla="*/ 17294 h 264944"/>
                  <a:gd name="connsiteX2" fmla="*/ 557212 w 557361"/>
                  <a:gd name="connsiteY2" fmla="*/ 264944 h 264944"/>
                  <a:gd name="connsiteX0" fmla="*/ 0 w 587841"/>
                  <a:gd name="connsiteY0" fmla="*/ 11914 h 362434"/>
                  <a:gd name="connsiteX1" fmla="*/ 406717 w 587841"/>
                  <a:gd name="connsiteY1" fmla="*/ 114784 h 362434"/>
                  <a:gd name="connsiteX2" fmla="*/ 587692 w 587841"/>
                  <a:gd name="connsiteY2" fmla="*/ 362434 h 362434"/>
                  <a:gd name="connsiteX0" fmla="*/ 0 w 587841"/>
                  <a:gd name="connsiteY0" fmla="*/ 997 h 351517"/>
                  <a:gd name="connsiteX1" fmla="*/ 406717 w 587841"/>
                  <a:gd name="connsiteY1" fmla="*/ 103867 h 351517"/>
                  <a:gd name="connsiteX2" fmla="*/ 587692 w 587841"/>
                  <a:gd name="connsiteY2" fmla="*/ 351517 h 351517"/>
                  <a:gd name="connsiteX0" fmla="*/ 0 w 587841"/>
                  <a:gd name="connsiteY0" fmla="*/ 1281 h 351801"/>
                  <a:gd name="connsiteX1" fmla="*/ 406717 w 587841"/>
                  <a:gd name="connsiteY1" fmla="*/ 104151 h 351801"/>
                  <a:gd name="connsiteX2" fmla="*/ 587692 w 587841"/>
                  <a:gd name="connsiteY2" fmla="*/ 351801 h 351801"/>
                  <a:gd name="connsiteX0" fmla="*/ 0 w 587729"/>
                  <a:gd name="connsiteY0" fmla="*/ 1281 h 351801"/>
                  <a:gd name="connsiteX1" fmla="*/ 406717 w 587729"/>
                  <a:gd name="connsiteY1" fmla="*/ 104151 h 351801"/>
                  <a:gd name="connsiteX2" fmla="*/ 587692 w 587729"/>
                  <a:gd name="connsiteY2" fmla="*/ 351801 h 351801"/>
                  <a:gd name="connsiteX0" fmla="*/ 0 w 587729"/>
                  <a:gd name="connsiteY0" fmla="*/ 1540 h 352060"/>
                  <a:gd name="connsiteX1" fmla="*/ 406717 w 587729"/>
                  <a:gd name="connsiteY1" fmla="*/ 104410 h 352060"/>
                  <a:gd name="connsiteX2" fmla="*/ 587692 w 587729"/>
                  <a:gd name="connsiteY2" fmla="*/ 352060 h 352060"/>
                  <a:gd name="connsiteX0" fmla="*/ 0 w 587726"/>
                  <a:gd name="connsiteY0" fmla="*/ 1540 h 352060"/>
                  <a:gd name="connsiteX1" fmla="*/ 406717 w 587726"/>
                  <a:gd name="connsiteY1" fmla="*/ 104410 h 352060"/>
                  <a:gd name="connsiteX2" fmla="*/ 587692 w 587726"/>
                  <a:gd name="connsiteY2" fmla="*/ 352060 h 352060"/>
                  <a:gd name="connsiteX0" fmla="*/ 0 w 587726"/>
                  <a:gd name="connsiteY0" fmla="*/ 1593 h 352113"/>
                  <a:gd name="connsiteX1" fmla="*/ 406717 w 587726"/>
                  <a:gd name="connsiteY1" fmla="*/ 104463 h 352113"/>
                  <a:gd name="connsiteX2" fmla="*/ 587692 w 587726"/>
                  <a:gd name="connsiteY2" fmla="*/ 352113 h 352113"/>
                  <a:gd name="connsiteX0" fmla="*/ 0 w 587721"/>
                  <a:gd name="connsiteY0" fmla="*/ 1593 h 352113"/>
                  <a:gd name="connsiteX1" fmla="*/ 406717 w 587721"/>
                  <a:gd name="connsiteY1" fmla="*/ 104463 h 352113"/>
                  <a:gd name="connsiteX2" fmla="*/ 587692 w 587721"/>
                  <a:gd name="connsiteY2" fmla="*/ 352113 h 352113"/>
                  <a:gd name="connsiteX0" fmla="*/ 0 w 568671"/>
                  <a:gd name="connsiteY0" fmla="*/ 1086 h 382562"/>
                  <a:gd name="connsiteX1" fmla="*/ 387667 w 568671"/>
                  <a:gd name="connsiteY1" fmla="*/ 134912 h 382562"/>
                  <a:gd name="connsiteX2" fmla="*/ 568642 w 568671"/>
                  <a:gd name="connsiteY2" fmla="*/ 382562 h 382562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54"/>
                  <a:gd name="connsiteY0" fmla="*/ 1024 h 382500"/>
                  <a:gd name="connsiteX1" fmla="*/ 294799 w 568654"/>
                  <a:gd name="connsiteY1" fmla="*/ 82462 h 382500"/>
                  <a:gd name="connsiteX2" fmla="*/ 568642 w 568654"/>
                  <a:gd name="connsiteY2" fmla="*/ 382500 h 382500"/>
                  <a:gd name="connsiteX0" fmla="*/ 0 w 568656"/>
                  <a:gd name="connsiteY0" fmla="*/ 1607 h 383083"/>
                  <a:gd name="connsiteX1" fmla="*/ 323374 w 568656"/>
                  <a:gd name="connsiteY1" fmla="*/ 68757 h 383083"/>
                  <a:gd name="connsiteX2" fmla="*/ 568642 w 568656"/>
                  <a:gd name="connsiteY2" fmla="*/ 383083 h 383083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5805 h 387281"/>
                  <a:gd name="connsiteX1" fmla="*/ 323374 w 568656"/>
                  <a:gd name="connsiteY1" fmla="*/ 72955 h 387281"/>
                  <a:gd name="connsiteX2" fmla="*/ 568642 w 568656"/>
                  <a:gd name="connsiteY2" fmla="*/ 387281 h 387281"/>
                  <a:gd name="connsiteX0" fmla="*/ 0 w 568652"/>
                  <a:gd name="connsiteY0" fmla="*/ 1271 h 382747"/>
                  <a:gd name="connsiteX1" fmla="*/ 323374 w 568652"/>
                  <a:gd name="connsiteY1" fmla="*/ 68421 h 382747"/>
                  <a:gd name="connsiteX2" fmla="*/ 568642 w 568652"/>
                  <a:gd name="connsiteY2" fmla="*/ 382747 h 382747"/>
                  <a:gd name="connsiteX0" fmla="*/ 0 w 568652"/>
                  <a:gd name="connsiteY0" fmla="*/ 924 h 382400"/>
                  <a:gd name="connsiteX1" fmla="*/ 323374 w 568652"/>
                  <a:gd name="connsiteY1" fmla="*/ 68074 h 382400"/>
                  <a:gd name="connsiteX2" fmla="*/ 568642 w 568652"/>
                  <a:gd name="connsiteY2" fmla="*/ 382400 h 382400"/>
                  <a:gd name="connsiteX0" fmla="*/ 0 w 575797"/>
                  <a:gd name="connsiteY0" fmla="*/ 1732 h 371301"/>
                  <a:gd name="connsiteX1" fmla="*/ 323374 w 575797"/>
                  <a:gd name="connsiteY1" fmla="*/ 68882 h 371301"/>
                  <a:gd name="connsiteX2" fmla="*/ 575786 w 575797"/>
                  <a:gd name="connsiteY2" fmla="*/ 371301 h 37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5797" h="371301">
                    <a:moveTo>
                      <a:pt x="0" y="1732"/>
                    </a:moveTo>
                    <a:cubicBezTo>
                      <a:pt x="141287" y="-5253"/>
                      <a:pt x="227410" y="7287"/>
                      <a:pt x="323374" y="68882"/>
                    </a:cubicBezTo>
                    <a:cubicBezTo>
                      <a:pt x="419338" y="130477"/>
                      <a:pt x="577373" y="185563"/>
                      <a:pt x="575786" y="3713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5299845" y="6051822"/>
                <a:ext cx="881880" cy="263615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779083 w 2779083"/>
                  <a:gd name="connsiteY0" fmla="*/ 317979 h 317979"/>
                  <a:gd name="connsiteX1" fmla="*/ 0 w 2779083"/>
                  <a:gd name="connsiteY1" fmla="*/ 317979 h 317979"/>
                  <a:gd name="connsiteX2" fmla="*/ 0 w 2779083"/>
                  <a:gd name="connsiteY2" fmla="*/ 0 h 317979"/>
                  <a:gd name="connsiteX3" fmla="*/ 2742303 w 2779083"/>
                  <a:gd name="connsiteY3" fmla="*/ 0 h 317979"/>
                  <a:gd name="connsiteX0" fmla="*/ 2779083 w 2779083"/>
                  <a:gd name="connsiteY0" fmla="*/ 324329 h 324329"/>
                  <a:gd name="connsiteX1" fmla="*/ 0 w 2779083"/>
                  <a:gd name="connsiteY1" fmla="*/ 324329 h 324329"/>
                  <a:gd name="connsiteX2" fmla="*/ 0 w 2779083"/>
                  <a:gd name="connsiteY2" fmla="*/ 6350 h 324329"/>
                  <a:gd name="connsiteX3" fmla="*/ 2594958 w 2779083"/>
                  <a:gd name="connsiteY3" fmla="*/ 0 h 324329"/>
                  <a:gd name="connsiteX0" fmla="*/ 2779083 w 2779083"/>
                  <a:gd name="connsiteY0" fmla="*/ 317979 h 317979"/>
                  <a:gd name="connsiteX1" fmla="*/ 0 w 2779083"/>
                  <a:gd name="connsiteY1" fmla="*/ 317979 h 317979"/>
                  <a:gd name="connsiteX2" fmla="*/ 0 w 2779083"/>
                  <a:gd name="connsiteY2" fmla="*/ 0 h 317979"/>
                  <a:gd name="connsiteX3" fmla="*/ 2594958 w 2779083"/>
                  <a:gd name="connsiteY3" fmla="*/ 0 h 317979"/>
                  <a:gd name="connsiteX0" fmla="*/ 2595377 w 2595377"/>
                  <a:gd name="connsiteY0" fmla="*/ 317979 h 317979"/>
                  <a:gd name="connsiteX1" fmla="*/ 0 w 2595377"/>
                  <a:gd name="connsiteY1" fmla="*/ 317979 h 317979"/>
                  <a:gd name="connsiteX2" fmla="*/ 0 w 2595377"/>
                  <a:gd name="connsiteY2" fmla="*/ 0 h 317979"/>
                  <a:gd name="connsiteX3" fmla="*/ 2594958 w 2595377"/>
                  <a:gd name="connsiteY3" fmla="*/ 0 h 317979"/>
                  <a:gd name="connsiteX0" fmla="*/ 2729623 w 2729623"/>
                  <a:gd name="connsiteY0" fmla="*/ 317979 h 317979"/>
                  <a:gd name="connsiteX1" fmla="*/ 0 w 2729623"/>
                  <a:gd name="connsiteY1" fmla="*/ 317979 h 317979"/>
                  <a:gd name="connsiteX2" fmla="*/ 0 w 2729623"/>
                  <a:gd name="connsiteY2" fmla="*/ 0 h 317979"/>
                  <a:gd name="connsiteX3" fmla="*/ 2594958 w 272962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623" h="317979">
                    <a:moveTo>
                      <a:pt x="272962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59495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17158" y="5436026"/>
                <a:ext cx="21980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/>
                  <a:t>ababbaaaaaaaaaabbaba</a:t>
                </a:r>
                <a:endParaRPr lang="en-US" sz="1600" dirty="0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207433" y="4485241"/>
              <a:ext cx="42430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Work tape tracks corresponding locations</a:t>
              </a:r>
              <a:br>
                <a:rPr lang="en-US" dirty="0"/>
              </a:br>
              <a:r>
                <a:rPr lang="en-US" dirty="0"/>
                <a:t> in the input tape.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04306" y="5036650"/>
                <a:ext cx="37145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Nondeterministically select the nodes </a:t>
                </a:r>
                <a:br>
                  <a:rPr lang="en-US" dirty="0"/>
                </a:br>
                <a:r>
                  <a:rPr lang="en-US" dirty="0"/>
                  <a:t>of a path connecting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6" y="5036650"/>
                <a:ext cx="3714564" cy="646331"/>
              </a:xfrm>
              <a:prstGeom prst="rect">
                <a:avLst/>
              </a:prstGeom>
              <a:blipFill>
                <a:blip r:embed="rId3"/>
                <a:stretch>
                  <a:fillRect l="-1478" t="-4717" r="-197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9847191" y="4815539"/>
            <a:ext cx="2084129" cy="1207008"/>
            <a:chOff x="9563328" y="4205228"/>
            <a:chExt cx="2084129" cy="1207008"/>
          </a:xfrm>
        </p:grpSpPr>
        <p:grpSp>
          <p:nvGrpSpPr>
            <p:cNvPr id="66" name="Group 65"/>
            <p:cNvGrpSpPr/>
            <p:nvPr/>
          </p:nvGrpSpPr>
          <p:grpSpPr>
            <a:xfrm rot="20697912">
              <a:off x="9563328" y="4205228"/>
              <a:ext cx="2084129" cy="1207008"/>
              <a:chOff x="8801265" y="4840432"/>
              <a:chExt cx="2084129" cy="120700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8867969" y="5047696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801265" y="4840432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10633434" y="4208583"/>
              <a:ext cx="5132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NL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48365" y="4650084"/>
              <a:ext cx="31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L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967860" y="5722060"/>
            <a:ext cx="219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 = NL?  Unsolved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679553" y="3940629"/>
            <a:ext cx="1646500" cy="369332"/>
            <a:chOff x="6807032" y="4019306"/>
            <a:chExt cx="1646500" cy="36933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6807032" y="4222496"/>
              <a:ext cx="16465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7094546" y="4019306"/>
                  <a:ext cx="106471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546" y="4019306"/>
                  <a:ext cx="106471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261092" y="2500429"/>
            <a:ext cx="7132359" cy="1490837"/>
            <a:chOff x="3031039" y="4401028"/>
            <a:chExt cx="7132359" cy="1490837"/>
          </a:xfrm>
        </p:grpSpPr>
        <p:sp>
          <p:nvSpPr>
            <p:cNvPr id="4" name="Rectangle 3"/>
            <p:cNvSpPr/>
            <p:nvPr/>
          </p:nvSpPr>
          <p:spPr>
            <a:xfrm>
              <a:off x="4631827" y="4401028"/>
              <a:ext cx="54686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read-only input tape does not count towards space used</a:t>
              </a:r>
            </a:p>
          </p:txBody>
        </p:sp>
        <p:sp>
          <p:nvSpPr>
            <p:cNvPr id="12" name="PDA box"/>
            <p:cNvSpPr/>
            <p:nvPr/>
          </p:nvSpPr>
          <p:spPr>
            <a:xfrm>
              <a:off x="3031039" y="4742270"/>
              <a:ext cx="985159" cy="615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4"/>
            <p:cNvSpPr/>
            <p:nvPr/>
          </p:nvSpPr>
          <p:spPr>
            <a:xfrm>
              <a:off x="4441119" y="4741279"/>
              <a:ext cx="5717292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720" h="317979">
                  <a:moveTo>
                    <a:pt x="2783720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27408" y="440141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9958139" y="4851618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16200000">
              <a:off x="6084137" y="566674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32757" y="5522533"/>
              <a:ext cx="218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work tape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015042" y="5178442"/>
              <a:ext cx="575797" cy="371301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  <a:gd name="connsiteX0" fmla="*/ 0 w 587841"/>
                <a:gd name="connsiteY0" fmla="*/ 11914 h 362434"/>
                <a:gd name="connsiteX1" fmla="*/ 406717 w 587841"/>
                <a:gd name="connsiteY1" fmla="*/ 114784 h 362434"/>
                <a:gd name="connsiteX2" fmla="*/ 587692 w 587841"/>
                <a:gd name="connsiteY2" fmla="*/ 362434 h 362434"/>
                <a:gd name="connsiteX0" fmla="*/ 0 w 587841"/>
                <a:gd name="connsiteY0" fmla="*/ 997 h 351517"/>
                <a:gd name="connsiteX1" fmla="*/ 406717 w 587841"/>
                <a:gd name="connsiteY1" fmla="*/ 103867 h 351517"/>
                <a:gd name="connsiteX2" fmla="*/ 587692 w 587841"/>
                <a:gd name="connsiteY2" fmla="*/ 351517 h 351517"/>
                <a:gd name="connsiteX0" fmla="*/ 0 w 587841"/>
                <a:gd name="connsiteY0" fmla="*/ 1281 h 351801"/>
                <a:gd name="connsiteX1" fmla="*/ 406717 w 587841"/>
                <a:gd name="connsiteY1" fmla="*/ 104151 h 351801"/>
                <a:gd name="connsiteX2" fmla="*/ 587692 w 587841"/>
                <a:gd name="connsiteY2" fmla="*/ 351801 h 351801"/>
                <a:gd name="connsiteX0" fmla="*/ 0 w 587729"/>
                <a:gd name="connsiteY0" fmla="*/ 1281 h 351801"/>
                <a:gd name="connsiteX1" fmla="*/ 406717 w 587729"/>
                <a:gd name="connsiteY1" fmla="*/ 104151 h 351801"/>
                <a:gd name="connsiteX2" fmla="*/ 587692 w 587729"/>
                <a:gd name="connsiteY2" fmla="*/ 351801 h 351801"/>
                <a:gd name="connsiteX0" fmla="*/ 0 w 587729"/>
                <a:gd name="connsiteY0" fmla="*/ 1540 h 352060"/>
                <a:gd name="connsiteX1" fmla="*/ 406717 w 587729"/>
                <a:gd name="connsiteY1" fmla="*/ 104410 h 352060"/>
                <a:gd name="connsiteX2" fmla="*/ 587692 w 587729"/>
                <a:gd name="connsiteY2" fmla="*/ 352060 h 352060"/>
                <a:gd name="connsiteX0" fmla="*/ 0 w 587726"/>
                <a:gd name="connsiteY0" fmla="*/ 1540 h 352060"/>
                <a:gd name="connsiteX1" fmla="*/ 406717 w 587726"/>
                <a:gd name="connsiteY1" fmla="*/ 104410 h 352060"/>
                <a:gd name="connsiteX2" fmla="*/ 587692 w 587726"/>
                <a:gd name="connsiteY2" fmla="*/ 352060 h 352060"/>
                <a:gd name="connsiteX0" fmla="*/ 0 w 587726"/>
                <a:gd name="connsiteY0" fmla="*/ 1593 h 352113"/>
                <a:gd name="connsiteX1" fmla="*/ 406717 w 587726"/>
                <a:gd name="connsiteY1" fmla="*/ 104463 h 352113"/>
                <a:gd name="connsiteX2" fmla="*/ 587692 w 587726"/>
                <a:gd name="connsiteY2" fmla="*/ 352113 h 352113"/>
                <a:gd name="connsiteX0" fmla="*/ 0 w 587721"/>
                <a:gd name="connsiteY0" fmla="*/ 1593 h 352113"/>
                <a:gd name="connsiteX1" fmla="*/ 406717 w 587721"/>
                <a:gd name="connsiteY1" fmla="*/ 104463 h 352113"/>
                <a:gd name="connsiteX2" fmla="*/ 587692 w 587721"/>
                <a:gd name="connsiteY2" fmla="*/ 352113 h 352113"/>
                <a:gd name="connsiteX0" fmla="*/ 0 w 568671"/>
                <a:gd name="connsiteY0" fmla="*/ 1086 h 382562"/>
                <a:gd name="connsiteX1" fmla="*/ 387667 w 568671"/>
                <a:gd name="connsiteY1" fmla="*/ 134912 h 382562"/>
                <a:gd name="connsiteX2" fmla="*/ 568642 w 568671"/>
                <a:gd name="connsiteY2" fmla="*/ 382562 h 382562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54"/>
                <a:gd name="connsiteY0" fmla="*/ 1024 h 382500"/>
                <a:gd name="connsiteX1" fmla="*/ 294799 w 568654"/>
                <a:gd name="connsiteY1" fmla="*/ 82462 h 382500"/>
                <a:gd name="connsiteX2" fmla="*/ 568642 w 568654"/>
                <a:gd name="connsiteY2" fmla="*/ 382500 h 382500"/>
                <a:gd name="connsiteX0" fmla="*/ 0 w 568656"/>
                <a:gd name="connsiteY0" fmla="*/ 1607 h 383083"/>
                <a:gd name="connsiteX1" fmla="*/ 323374 w 568656"/>
                <a:gd name="connsiteY1" fmla="*/ 68757 h 383083"/>
                <a:gd name="connsiteX2" fmla="*/ 568642 w 568656"/>
                <a:gd name="connsiteY2" fmla="*/ 383083 h 383083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5805 h 387281"/>
                <a:gd name="connsiteX1" fmla="*/ 323374 w 568656"/>
                <a:gd name="connsiteY1" fmla="*/ 72955 h 387281"/>
                <a:gd name="connsiteX2" fmla="*/ 568642 w 568656"/>
                <a:gd name="connsiteY2" fmla="*/ 387281 h 387281"/>
                <a:gd name="connsiteX0" fmla="*/ 0 w 568652"/>
                <a:gd name="connsiteY0" fmla="*/ 1271 h 382747"/>
                <a:gd name="connsiteX1" fmla="*/ 323374 w 568652"/>
                <a:gd name="connsiteY1" fmla="*/ 68421 h 382747"/>
                <a:gd name="connsiteX2" fmla="*/ 568642 w 568652"/>
                <a:gd name="connsiteY2" fmla="*/ 382747 h 382747"/>
                <a:gd name="connsiteX0" fmla="*/ 0 w 568652"/>
                <a:gd name="connsiteY0" fmla="*/ 924 h 382400"/>
                <a:gd name="connsiteX1" fmla="*/ 323374 w 568652"/>
                <a:gd name="connsiteY1" fmla="*/ 68074 h 382400"/>
                <a:gd name="connsiteX2" fmla="*/ 568642 w 568652"/>
                <a:gd name="connsiteY2" fmla="*/ 382400 h 382400"/>
                <a:gd name="connsiteX0" fmla="*/ 0 w 575797"/>
                <a:gd name="connsiteY0" fmla="*/ 1732 h 371301"/>
                <a:gd name="connsiteX1" fmla="*/ 323374 w 575797"/>
                <a:gd name="connsiteY1" fmla="*/ 68882 h 371301"/>
                <a:gd name="connsiteX2" fmla="*/ 575786 w 575797"/>
                <a:gd name="connsiteY2" fmla="*/ 371301 h 3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797" h="371301">
                  <a:moveTo>
                    <a:pt x="0" y="1732"/>
                  </a:moveTo>
                  <a:cubicBezTo>
                    <a:pt x="141287" y="-5253"/>
                    <a:pt x="227410" y="7287"/>
                    <a:pt x="323374" y="68882"/>
                  </a:cubicBezTo>
                  <a:cubicBezTo>
                    <a:pt x="419338" y="130477"/>
                    <a:pt x="577373" y="185563"/>
                    <a:pt x="575786" y="3713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0867" y="5211307"/>
              <a:ext cx="2166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count cells used here</a:t>
              </a:r>
            </a:p>
          </p:txBody>
        </p:sp>
        <p:sp>
          <p:nvSpPr>
            <p:cNvPr id="18" name="Rectangle 4"/>
            <p:cNvSpPr/>
            <p:nvPr/>
          </p:nvSpPr>
          <p:spPr>
            <a:xfrm>
              <a:off x="4449511" y="5554362"/>
              <a:ext cx="1839875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742303 w 2779083"/>
                <a:gd name="connsiteY3" fmla="*/ 0 h 317979"/>
                <a:gd name="connsiteX0" fmla="*/ 2779083 w 2779083"/>
                <a:gd name="connsiteY0" fmla="*/ 324329 h 324329"/>
                <a:gd name="connsiteX1" fmla="*/ 0 w 2779083"/>
                <a:gd name="connsiteY1" fmla="*/ 324329 h 324329"/>
                <a:gd name="connsiteX2" fmla="*/ 0 w 2779083"/>
                <a:gd name="connsiteY2" fmla="*/ 6350 h 324329"/>
                <a:gd name="connsiteX3" fmla="*/ 2594958 w 2779083"/>
                <a:gd name="connsiteY3" fmla="*/ 0 h 32432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594958 w 2779083"/>
                <a:gd name="connsiteY3" fmla="*/ 0 h 317979"/>
                <a:gd name="connsiteX0" fmla="*/ 2595377 w 2595377"/>
                <a:gd name="connsiteY0" fmla="*/ 317979 h 317979"/>
                <a:gd name="connsiteX1" fmla="*/ 0 w 2595377"/>
                <a:gd name="connsiteY1" fmla="*/ 317979 h 317979"/>
                <a:gd name="connsiteX2" fmla="*/ 0 w 2595377"/>
                <a:gd name="connsiteY2" fmla="*/ 0 h 317979"/>
                <a:gd name="connsiteX3" fmla="*/ 2594958 w 2595377"/>
                <a:gd name="connsiteY3" fmla="*/ 0 h 317979"/>
                <a:gd name="connsiteX0" fmla="*/ 2729623 w 2729623"/>
                <a:gd name="connsiteY0" fmla="*/ 317979 h 317979"/>
                <a:gd name="connsiteX1" fmla="*/ 0 w 2729623"/>
                <a:gd name="connsiteY1" fmla="*/ 317979 h 317979"/>
                <a:gd name="connsiteX2" fmla="*/ 0 w 2729623"/>
                <a:gd name="connsiteY2" fmla="*/ 0 h 317979"/>
                <a:gd name="connsiteX3" fmla="*/ 2594958 w 272962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9623" h="317979">
                  <a:moveTo>
                    <a:pt x="272962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59495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096000" y="5551981"/>
              <a:ext cx="0" cy="3200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834A5-CB42-C34B-BC58-0A330DD93CEF}"/>
              </a:ext>
            </a:extLst>
          </p:cNvPr>
          <p:cNvSpPr txBox="1"/>
          <p:nvPr/>
        </p:nvSpPr>
        <p:spPr>
          <a:xfrm>
            <a:off x="5846164" y="6235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81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/>
      <p:bldP spid="67" grpId="0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 space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982663" cy="369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 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 </a:t>
                </a:r>
              </a:p>
              <a:p>
                <a:r>
                  <a:rPr lang="en-US" sz="2000" dirty="0"/>
                  <a:t>Proof:  Say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A configuration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is a state,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the tape head positions,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the tape contents. </a:t>
                </a:r>
              </a:p>
              <a:p>
                <a:r>
                  <a:rPr lang="en-US" sz="2000" dirty="0"/>
                  <a:t>The number of such configurations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runs in polynomial time.</a:t>
                </a:r>
              </a:p>
              <a:p>
                <a:r>
                  <a:rPr lang="en-US" sz="2000" dirty="0"/>
                  <a:t>Conclusion: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/>
                  <a:t>Theorem:   NL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SPACE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Proof:  </a:t>
                </a:r>
                <a:r>
                  <a:rPr lang="en-US" sz="2000" dirty="0" err="1"/>
                  <a:t>Savitch’s</a:t>
                </a:r>
                <a:r>
                  <a:rPr lang="en-US" sz="2000" dirty="0"/>
                  <a:t> theorem works for log space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982663" cy="3698833"/>
              </a:xfrm>
              <a:prstGeom prst="rect">
                <a:avLst/>
              </a:prstGeom>
              <a:blipFill>
                <a:blip r:embed="rId2"/>
                <a:stretch>
                  <a:fillRect l="-916" t="-1320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596527" y="3316998"/>
            <a:ext cx="3257262" cy="1490279"/>
            <a:chOff x="4904887" y="3545588"/>
            <a:chExt cx="3257262" cy="1490279"/>
          </a:xfrm>
        </p:grpSpPr>
        <p:sp>
          <p:nvSpPr>
            <p:cNvPr id="8" name="PDA box"/>
            <p:cNvSpPr/>
            <p:nvPr/>
          </p:nvSpPr>
          <p:spPr>
            <a:xfrm>
              <a:off x="4904887" y="3994912"/>
              <a:ext cx="498246" cy="434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5703010" y="3994213"/>
              <a:ext cx="2459139" cy="305255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  <a:gd name="connsiteX0" fmla="*/ 2816447 w 2816447"/>
                <a:gd name="connsiteY0" fmla="*/ 317979 h 317979"/>
                <a:gd name="connsiteX1" fmla="*/ 0 w 2816447"/>
                <a:gd name="connsiteY1" fmla="*/ 317979 h 317979"/>
                <a:gd name="connsiteX2" fmla="*/ 0 w 2816447"/>
                <a:gd name="connsiteY2" fmla="*/ 0 h 317979"/>
                <a:gd name="connsiteX3" fmla="*/ 2742303 w 2816447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6447" h="317979">
                  <a:moveTo>
                    <a:pt x="2816447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58183" y="3754362"/>
              <a:ext cx="766758" cy="239963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7975032" y="4109003"/>
              <a:ext cx="299690" cy="63866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 rot="16200000">
              <a:off x="6435756" y="4839807"/>
              <a:ext cx="265295" cy="63866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02317" y="4302729"/>
              <a:ext cx="406352" cy="436363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  <a:gd name="connsiteX0" fmla="*/ 0 w 587841"/>
                <a:gd name="connsiteY0" fmla="*/ 11914 h 362434"/>
                <a:gd name="connsiteX1" fmla="*/ 406717 w 587841"/>
                <a:gd name="connsiteY1" fmla="*/ 114784 h 362434"/>
                <a:gd name="connsiteX2" fmla="*/ 587692 w 587841"/>
                <a:gd name="connsiteY2" fmla="*/ 362434 h 362434"/>
                <a:gd name="connsiteX0" fmla="*/ 0 w 587841"/>
                <a:gd name="connsiteY0" fmla="*/ 997 h 351517"/>
                <a:gd name="connsiteX1" fmla="*/ 406717 w 587841"/>
                <a:gd name="connsiteY1" fmla="*/ 103867 h 351517"/>
                <a:gd name="connsiteX2" fmla="*/ 587692 w 587841"/>
                <a:gd name="connsiteY2" fmla="*/ 351517 h 351517"/>
                <a:gd name="connsiteX0" fmla="*/ 0 w 587841"/>
                <a:gd name="connsiteY0" fmla="*/ 1281 h 351801"/>
                <a:gd name="connsiteX1" fmla="*/ 406717 w 587841"/>
                <a:gd name="connsiteY1" fmla="*/ 104151 h 351801"/>
                <a:gd name="connsiteX2" fmla="*/ 587692 w 587841"/>
                <a:gd name="connsiteY2" fmla="*/ 351801 h 351801"/>
                <a:gd name="connsiteX0" fmla="*/ 0 w 587729"/>
                <a:gd name="connsiteY0" fmla="*/ 1281 h 351801"/>
                <a:gd name="connsiteX1" fmla="*/ 406717 w 587729"/>
                <a:gd name="connsiteY1" fmla="*/ 104151 h 351801"/>
                <a:gd name="connsiteX2" fmla="*/ 587692 w 587729"/>
                <a:gd name="connsiteY2" fmla="*/ 351801 h 351801"/>
                <a:gd name="connsiteX0" fmla="*/ 0 w 587729"/>
                <a:gd name="connsiteY0" fmla="*/ 1540 h 352060"/>
                <a:gd name="connsiteX1" fmla="*/ 406717 w 587729"/>
                <a:gd name="connsiteY1" fmla="*/ 104410 h 352060"/>
                <a:gd name="connsiteX2" fmla="*/ 587692 w 587729"/>
                <a:gd name="connsiteY2" fmla="*/ 352060 h 352060"/>
                <a:gd name="connsiteX0" fmla="*/ 0 w 587726"/>
                <a:gd name="connsiteY0" fmla="*/ 1540 h 352060"/>
                <a:gd name="connsiteX1" fmla="*/ 406717 w 587726"/>
                <a:gd name="connsiteY1" fmla="*/ 104410 h 352060"/>
                <a:gd name="connsiteX2" fmla="*/ 587692 w 587726"/>
                <a:gd name="connsiteY2" fmla="*/ 352060 h 352060"/>
                <a:gd name="connsiteX0" fmla="*/ 0 w 587726"/>
                <a:gd name="connsiteY0" fmla="*/ 1593 h 352113"/>
                <a:gd name="connsiteX1" fmla="*/ 406717 w 587726"/>
                <a:gd name="connsiteY1" fmla="*/ 104463 h 352113"/>
                <a:gd name="connsiteX2" fmla="*/ 587692 w 587726"/>
                <a:gd name="connsiteY2" fmla="*/ 352113 h 352113"/>
                <a:gd name="connsiteX0" fmla="*/ 0 w 587721"/>
                <a:gd name="connsiteY0" fmla="*/ 1593 h 352113"/>
                <a:gd name="connsiteX1" fmla="*/ 406717 w 587721"/>
                <a:gd name="connsiteY1" fmla="*/ 104463 h 352113"/>
                <a:gd name="connsiteX2" fmla="*/ 587692 w 587721"/>
                <a:gd name="connsiteY2" fmla="*/ 352113 h 352113"/>
                <a:gd name="connsiteX0" fmla="*/ 0 w 568671"/>
                <a:gd name="connsiteY0" fmla="*/ 1086 h 382562"/>
                <a:gd name="connsiteX1" fmla="*/ 387667 w 568671"/>
                <a:gd name="connsiteY1" fmla="*/ 134912 h 382562"/>
                <a:gd name="connsiteX2" fmla="*/ 568642 w 568671"/>
                <a:gd name="connsiteY2" fmla="*/ 382562 h 382562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54"/>
                <a:gd name="connsiteY0" fmla="*/ 1024 h 382500"/>
                <a:gd name="connsiteX1" fmla="*/ 294799 w 568654"/>
                <a:gd name="connsiteY1" fmla="*/ 82462 h 382500"/>
                <a:gd name="connsiteX2" fmla="*/ 568642 w 568654"/>
                <a:gd name="connsiteY2" fmla="*/ 382500 h 382500"/>
                <a:gd name="connsiteX0" fmla="*/ 0 w 568656"/>
                <a:gd name="connsiteY0" fmla="*/ 1607 h 383083"/>
                <a:gd name="connsiteX1" fmla="*/ 323374 w 568656"/>
                <a:gd name="connsiteY1" fmla="*/ 68757 h 383083"/>
                <a:gd name="connsiteX2" fmla="*/ 568642 w 568656"/>
                <a:gd name="connsiteY2" fmla="*/ 383083 h 383083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5805 h 387281"/>
                <a:gd name="connsiteX1" fmla="*/ 323374 w 568656"/>
                <a:gd name="connsiteY1" fmla="*/ 72955 h 387281"/>
                <a:gd name="connsiteX2" fmla="*/ 568642 w 568656"/>
                <a:gd name="connsiteY2" fmla="*/ 387281 h 387281"/>
                <a:gd name="connsiteX0" fmla="*/ 0 w 568652"/>
                <a:gd name="connsiteY0" fmla="*/ 1271 h 382747"/>
                <a:gd name="connsiteX1" fmla="*/ 323374 w 568652"/>
                <a:gd name="connsiteY1" fmla="*/ 68421 h 382747"/>
                <a:gd name="connsiteX2" fmla="*/ 568642 w 568652"/>
                <a:gd name="connsiteY2" fmla="*/ 382747 h 382747"/>
                <a:gd name="connsiteX0" fmla="*/ 0 w 568652"/>
                <a:gd name="connsiteY0" fmla="*/ 924 h 382400"/>
                <a:gd name="connsiteX1" fmla="*/ 323374 w 568652"/>
                <a:gd name="connsiteY1" fmla="*/ 68074 h 382400"/>
                <a:gd name="connsiteX2" fmla="*/ 568642 w 568652"/>
                <a:gd name="connsiteY2" fmla="*/ 382400 h 382400"/>
                <a:gd name="connsiteX0" fmla="*/ 0 w 575797"/>
                <a:gd name="connsiteY0" fmla="*/ 1732 h 371301"/>
                <a:gd name="connsiteX1" fmla="*/ 323374 w 575797"/>
                <a:gd name="connsiteY1" fmla="*/ 68882 h 371301"/>
                <a:gd name="connsiteX2" fmla="*/ 575786 w 575797"/>
                <a:gd name="connsiteY2" fmla="*/ 371301 h 3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797" h="371301">
                  <a:moveTo>
                    <a:pt x="0" y="1732"/>
                  </a:moveTo>
                  <a:cubicBezTo>
                    <a:pt x="141287" y="-5253"/>
                    <a:pt x="227410" y="7287"/>
                    <a:pt x="323374" y="68882"/>
                  </a:cubicBezTo>
                  <a:cubicBezTo>
                    <a:pt x="419338" y="130477"/>
                    <a:pt x="577373" y="185563"/>
                    <a:pt x="575786" y="3713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5708932" y="4740773"/>
              <a:ext cx="881880" cy="263615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742303 w 2779083"/>
                <a:gd name="connsiteY3" fmla="*/ 0 h 317979"/>
                <a:gd name="connsiteX0" fmla="*/ 2779083 w 2779083"/>
                <a:gd name="connsiteY0" fmla="*/ 324329 h 324329"/>
                <a:gd name="connsiteX1" fmla="*/ 0 w 2779083"/>
                <a:gd name="connsiteY1" fmla="*/ 324329 h 324329"/>
                <a:gd name="connsiteX2" fmla="*/ 0 w 2779083"/>
                <a:gd name="connsiteY2" fmla="*/ 6350 h 324329"/>
                <a:gd name="connsiteX3" fmla="*/ 2594958 w 2779083"/>
                <a:gd name="connsiteY3" fmla="*/ 0 h 32432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594958 w 2779083"/>
                <a:gd name="connsiteY3" fmla="*/ 0 h 317979"/>
                <a:gd name="connsiteX0" fmla="*/ 2595377 w 2595377"/>
                <a:gd name="connsiteY0" fmla="*/ 317979 h 317979"/>
                <a:gd name="connsiteX1" fmla="*/ 0 w 2595377"/>
                <a:gd name="connsiteY1" fmla="*/ 317979 h 317979"/>
                <a:gd name="connsiteX2" fmla="*/ 0 w 2595377"/>
                <a:gd name="connsiteY2" fmla="*/ 0 h 317979"/>
                <a:gd name="connsiteX3" fmla="*/ 2594958 w 2595377"/>
                <a:gd name="connsiteY3" fmla="*/ 0 h 317979"/>
                <a:gd name="connsiteX0" fmla="*/ 2729623 w 2729623"/>
                <a:gd name="connsiteY0" fmla="*/ 317979 h 317979"/>
                <a:gd name="connsiteX1" fmla="*/ 0 w 2729623"/>
                <a:gd name="connsiteY1" fmla="*/ 317979 h 317979"/>
                <a:gd name="connsiteX2" fmla="*/ 0 w 2729623"/>
                <a:gd name="connsiteY2" fmla="*/ 0 h 317979"/>
                <a:gd name="connsiteX3" fmla="*/ 2594958 w 272962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9623" h="317979">
                  <a:moveTo>
                    <a:pt x="272962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59495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968808" y="3991090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808" y="3991090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38553" y="3545588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53" y="3545588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33231" y="4299468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231" y="4299468"/>
                  <a:ext cx="46583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955412" y="466653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412" y="4666535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Isosceles Triangle 2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7738F-8C08-654B-B9CF-A56A62F5BFF0}"/>
              </a:ext>
            </a:extLst>
          </p:cNvPr>
          <p:cNvSpPr txBox="1"/>
          <p:nvPr/>
        </p:nvSpPr>
        <p:spPr>
          <a:xfrm>
            <a:off x="5516380" y="619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99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003960" cy="448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 NL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 </a:t>
                </a:r>
              </a:p>
              <a:p>
                <a:r>
                  <a:rPr lang="en-US" sz="2000" dirty="0"/>
                  <a:t>Proof:  Say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The </a:t>
                </a:r>
                <a:r>
                  <a:rPr lang="en-US" sz="2000" u="sng" dirty="0"/>
                  <a:t>configuration graph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has</a:t>
                </a:r>
              </a:p>
              <a:p>
                <a:r>
                  <a:rPr lang="en-US" sz="2000" dirty="0"/>
                  <a:t>   </a:t>
                </a:r>
                <a:r>
                  <a:rPr lang="en-US" sz="2000" b="1" dirty="0"/>
                  <a:t>nodes: </a:t>
                </a:r>
                <a:r>
                  <a:rPr lang="en-US" sz="2000" dirty="0"/>
                  <a:t>all configurations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</a:t>
                </a:r>
                <a:r>
                  <a:rPr lang="en-US" sz="2000" b="1" dirty="0"/>
                  <a:t>edges:</a:t>
                </a:r>
                <a:r>
                  <a:rPr lang="en-US" sz="2000" dirty="0"/>
                  <a:t> 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can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 1 step.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Claim: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iff the configuration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has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Polynomial time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Construct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there is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003960" cy="4489947"/>
              </a:xfrm>
              <a:prstGeom prst="rect">
                <a:avLst/>
              </a:prstGeom>
              <a:blipFill>
                <a:blip r:embed="rId3"/>
                <a:stretch>
                  <a:fillRect l="-1523" t="-1087" b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6205808" y="2366744"/>
            <a:ext cx="3231334" cy="2102234"/>
            <a:chOff x="7680506" y="3931920"/>
            <a:chExt cx="3231334" cy="210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680506" y="3931920"/>
                  <a:ext cx="715259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506" y="3931920"/>
                  <a:ext cx="71525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7978140" y="3931920"/>
              <a:ext cx="2933700" cy="2102234"/>
              <a:chOff x="7978140" y="3931920"/>
              <a:chExt cx="2933700" cy="210223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978140" y="3931920"/>
                <a:ext cx="2933700" cy="2102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9931555" y="4727524"/>
                    <a:ext cx="874663" cy="3940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1555" y="4727524"/>
                    <a:ext cx="874663" cy="3940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7978140" y="4727524"/>
                    <a:ext cx="733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8140" y="4727524"/>
                    <a:ext cx="7335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8768843" y="5336569"/>
                    <a:ext cx="412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8843" y="5336569"/>
                    <a:ext cx="4123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9429908" y="5325412"/>
                    <a:ext cx="411074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908" y="5325412"/>
                    <a:ext cx="411074" cy="39164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Oval 39"/>
              <p:cNvSpPr/>
              <p:nvPr/>
            </p:nvSpPr>
            <p:spPr>
              <a:xfrm>
                <a:off x="8849291" y="5435434"/>
                <a:ext cx="251460" cy="2708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510356" y="5418984"/>
                <a:ext cx="251460" cy="2708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931554" y="4829176"/>
                <a:ext cx="793595" cy="2923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038136" y="4813422"/>
                <a:ext cx="673604" cy="2923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0" idx="6"/>
                <a:endCxn id="41" idx="2"/>
              </p:cNvCxnSpPr>
              <p:nvPr/>
            </p:nvCxnSpPr>
            <p:spPr>
              <a:xfrm flipV="1">
                <a:off x="9100751" y="5554421"/>
                <a:ext cx="409605" cy="1645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635707" y="4613311"/>
            <a:ext cx="3189764" cy="1647269"/>
            <a:chOff x="8140154" y="4903502"/>
            <a:chExt cx="3189764" cy="1647269"/>
          </a:xfrm>
        </p:grpSpPr>
        <p:grpSp>
          <p:nvGrpSpPr>
            <p:cNvPr id="49" name="Group 48"/>
            <p:cNvGrpSpPr/>
            <p:nvPr/>
          </p:nvGrpSpPr>
          <p:grpSpPr>
            <a:xfrm rot="20697912">
              <a:off x="8292160" y="5250023"/>
              <a:ext cx="2084129" cy="1207008"/>
              <a:chOff x="8801265" y="4840432"/>
              <a:chExt cx="2084129" cy="120700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867969" y="5047696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801265" y="4840432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 rot="20697912">
              <a:off x="8140154" y="4903502"/>
              <a:ext cx="3189764" cy="1647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7011" y="5326092"/>
              <a:ext cx="5132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NL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51942" y="5767593"/>
              <a:ext cx="31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36221" y="4981257"/>
              <a:ext cx="3433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627739" y="5607390"/>
            <a:ext cx="219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 = P?  Unsolved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19.3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166304" y="2878179"/>
                <a:ext cx="4789243" cy="30517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19.3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showed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NL.  </a:t>
                </a:r>
                <a:br>
                  <a:rPr lang="en-US" sz="2000" dirty="0"/>
                </a:br>
                <a:r>
                  <a:rPr lang="en-US" sz="2000" dirty="0"/>
                  <a:t>What is the best we know about the deterministic space complexity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PSPACE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SPACE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SPACE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SPACE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304" y="2878179"/>
                <a:ext cx="4789243" cy="3051797"/>
              </a:xfrm>
              <a:prstGeom prst="rect">
                <a:avLst/>
              </a:prstGeom>
              <a:blipFill>
                <a:blip r:embed="rId9"/>
                <a:stretch>
                  <a:fillRect l="-1643" t="-986" b="-59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4463A0-A8BC-4842-9057-3EC9D070812C}"/>
              </a:ext>
            </a:extLst>
          </p:cNvPr>
          <p:cNvSpPr txBox="1"/>
          <p:nvPr/>
        </p:nvSpPr>
        <p:spPr>
          <a:xfrm>
            <a:off x="5786203" y="6370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847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/>
      <p:bldP spid="58" grpId="1"/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4" y="1617154"/>
                <a:ext cx="763678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Formula Game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Generalized Geography is PSPACE-complete 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Log space:  L and NL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Configuration graph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NL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4" y="1617154"/>
                <a:ext cx="7636785" cy="2554545"/>
              </a:xfrm>
              <a:prstGeom prst="rect">
                <a:avLst/>
              </a:prstGeom>
              <a:blipFill>
                <a:blip r:embed="rId3"/>
                <a:stretch>
                  <a:fillRect l="-1277" t="-2148" b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9D21-061D-B548-9BFF-3247FA43065F}"/>
              </a:ext>
            </a:extLst>
          </p:cNvPr>
          <p:cNvSpPr txBox="1"/>
          <p:nvPr/>
        </p:nvSpPr>
        <p:spPr>
          <a:xfrm>
            <a:off x="5666282" y="6130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05A05-DD1E-4C13-A67D-BB363D464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C87129-8F07-4E66-878D-4073EAA4F8A3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6F6ED2E8-F1E2-405D-8C89-F458A9062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75411</TotalTime>
  <Words>1100</Words>
  <Application>Microsoft Macintosh PowerPoint</Application>
  <PresentationFormat>Widescreen</PresentationFormat>
  <Paragraphs>216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19: Games, Generalized Geography </dc:title>
  <dc:subject/>
  <dc:creator>Michael Sipser</dc:creator>
  <cp:keywords/>
  <dc:description/>
  <cp:lastModifiedBy>Microsoft Office User</cp:lastModifiedBy>
  <cp:revision>1757</cp:revision>
  <dcterms:created xsi:type="dcterms:W3CDTF">2020-08-09T18:24:17Z</dcterms:created>
  <dcterms:modified xsi:type="dcterms:W3CDTF">2021-02-15T23:07:36Z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