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470" r:id="rId6"/>
    <p:sldId id="464" r:id="rId7"/>
    <p:sldId id="463" r:id="rId8"/>
    <p:sldId id="465" r:id="rId9"/>
    <p:sldId id="471" r:id="rId10"/>
    <p:sldId id="467" r:id="rId11"/>
    <p:sldId id="468" r:id="rId12"/>
    <p:sldId id="469" r:id="rId13"/>
    <p:sldId id="443" r:id="rId14"/>
    <p:sldId id="45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F"/>
    <a:srgbClr val="96F49A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828" autoAdjust="0"/>
    <p:restoredTop sz="95070" autoAdjust="0"/>
  </p:normalViewPr>
  <p:slideViewPr>
    <p:cSldViewPr snapToGrid="0">
      <p:cViewPr varScale="1">
        <p:scale>
          <a:sx n="92" d="100"/>
          <a:sy n="92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3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6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A3F42DF-3E89-E447-8EB4-0FF9A2463C0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53" y="1227612"/>
            <a:ext cx="605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/>
                </a:solidFill>
              </a:rPr>
              <a:t>Last time:  </a:t>
            </a:r>
            <a:br>
              <a:rPr lang="en-US" sz="2800" baseline="0" dirty="0">
                <a:solidFill>
                  <a:schemeClr val="tx1"/>
                </a:solidFill>
              </a:rPr>
            </a:br>
            <a:r>
              <a:rPr lang="en-US" sz="2400" dirty="0"/>
              <a:t>- Finished NL = </a:t>
            </a:r>
            <a:r>
              <a:rPr lang="en-US" sz="2400" dirty="0" err="1"/>
              <a:t>coNL</a:t>
            </a:r>
            <a:r>
              <a:rPr lang="en-US" sz="2400" dirty="0"/>
              <a:t> </a:t>
            </a:r>
          </a:p>
          <a:p>
            <a:r>
              <a:rPr lang="en-US" sz="2400" dirty="0"/>
              <a:t>- Time and Space Hierarchy Theorems</a:t>
            </a:r>
          </a:p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§9.2) </a:t>
            </a:r>
            <a:b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 “natural” intractable problem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Oracles and P versus NP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CFC02-551B-9649-973B-4164B999B891}"/>
              </a:ext>
            </a:extLst>
          </p:cNvPr>
          <p:cNvSpPr txBox="1"/>
          <p:nvPr/>
        </p:nvSpPr>
        <p:spPr>
          <a:xfrm>
            <a:off x="6357257" y="621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261" y="1617154"/>
                <a:ext cx="9567186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Defined EXPTIME and EXPSPACE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Defined EXPTIME- and EXPSPACE-completeness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Showed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400" dirty="0"/>
                  <a:t> is EXPSPACE-complete and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/>
                  <a:t> PSPACE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Defined oracle TMs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Showed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NP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for some oracle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Discussed relevance to the P vs NP question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1617154"/>
                <a:ext cx="9567186" cy="3078728"/>
              </a:xfrm>
              <a:prstGeom prst="rect">
                <a:avLst/>
              </a:prstGeom>
              <a:blipFill>
                <a:blip r:embed="rId3"/>
                <a:stretch>
                  <a:fillRect l="-1019" t="-178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D4EE-57EA-5948-86A3-E41413A5D807}"/>
              </a:ext>
            </a:extLst>
          </p:cNvPr>
          <p:cNvSpPr txBox="1"/>
          <p:nvPr/>
        </p:nvSpPr>
        <p:spPr>
          <a:xfrm>
            <a:off x="5733143" y="62701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451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REX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PSPACE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6" y="1570426"/>
                <a:ext cx="10472883" cy="309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REX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</a:t>
                </a:r>
              </a:p>
              <a:p>
                <a:r>
                  <a:rPr lang="en-US" sz="2400" dirty="0"/>
                  <a:t>Proof:  Show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NPSPACE</a:t>
                </a:r>
              </a:p>
              <a:p>
                <a:r>
                  <a:rPr lang="en-US" sz="24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 [ assume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]</a:t>
                </a:r>
              </a:p>
              <a:p>
                <a:r>
                  <a:rPr lang="en-US" sz="2400" dirty="0"/>
                  <a:t>  1. 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to equivalent NFAs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states.</a:t>
                </a:r>
              </a:p>
              <a:p>
                <a:r>
                  <a:rPr lang="en-US" sz="2400" dirty="0"/>
                  <a:t>  2.  Nondeterministically guess the symbols of a 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and </a:t>
                </a:r>
                <a:br>
                  <a:rPr lang="en-US" sz="2400" dirty="0"/>
                </a:br>
                <a:r>
                  <a:rPr lang="en-US" sz="2400" dirty="0"/>
                  <a:t>      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storing only the current sets of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3.  If they ever disagree on acceptance then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4.  If always agree on acceptance then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.”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570426"/>
                <a:ext cx="10472883" cy="3090526"/>
              </a:xfrm>
              <a:prstGeom prst="rect">
                <a:avLst/>
              </a:prstGeom>
              <a:blipFill>
                <a:blip r:embed="rId3"/>
                <a:stretch>
                  <a:fillRect l="-873" t="-1578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01DE6F6-F38F-EA47-8C6E-E8A92C505367}"/>
              </a:ext>
            </a:extLst>
          </p:cNvPr>
          <p:cNvSpPr txBox="1"/>
          <p:nvPr/>
        </p:nvSpPr>
        <p:spPr>
          <a:xfrm>
            <a:off x="5936343" y="61685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654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3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-1" y="0"/>
            <a:ext cx="80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Hierarchy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6472" y="1075613"/>
                <a:ext cx="9073728" cy="14312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Theorems:  </a:t>
                </a:r>
              </a:p>
              <a:p>
                <a:r>
                  <a:rPr lang="en-US" sz="2400" dirty="0"/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phant>
                              <m:phantPr>
                                <m:zeroAsc m:val="on"/>
                                <m:zeroDesc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phant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phant>
                          </m:e>
                        </m:d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for space constructible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Book Antiqua" panose="020406020503050303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for time constructible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2" y="1075613"/>
                <a:ext cx="9073728" cy="1431226"/>
              </a:xfrm>
              <a:prstGeom prst="rect">
                <a:avLst/>
              </a:prstGeom>
              <a:blipFill>
                <a:blip r:embed="rId3"/>
                <a:stretch>
                  <a:fillRect l="-1007" t="-3404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NL and PSPACE"/>
          <p:cNvGrpSpPr/>
          <p:nvPr/>
        </p:nvGrpSpPr>
        <p:grpSpPr>
          <a:xfrm>
            <a:off x="7939180" y="4621104"/>
            <a:ext cx="2994388" cy="1094878"/>
            <a:chOff x="7939180" y="4621104"/>
            <a:chExt cx="2994388" cy="1094878"/>
          </a:xfrm>
        </p:grpSpPr>
        <p:sp>
          <p:nvSpPr>
            <p:cNvPr id="13" name="Oval 12"/>
            <p:cNvSpPr/>
            <p:nvPr/>
          </p:nvSpPr>
          <p:spPr>
            <a:xfrm rot="20697912">
              <a:off x="8055633" y="5117995"/>
              <a:ext cx="1056967" cy="542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0697912">
              <a:off x="7939180" y="4621104"/>
              <a:ext cx="2994388" cy="109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31673" y="4667744"/>
              <a:ext cx="11103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PSPACE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81776" y="5168543"/>
              <a:ext cx="58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NL</a:t>
              </a:r>
            </a:p>
          </p:txBody>
        </p:sp>
      </p:grpSp>
      <p:grpSp>
        <p:nvGrpSpPr>
          <p:cNvPr id="7" name="TQBF"/>
          <p:cNvGrpSpPr/>
          <p:nvPr/>
        </p:nvGrpSpPr>
        <p:grpSpPr>
          <a:xfrm>
            <a:off x="10391094" y="4230948"/>
            <a:ext cx="833305" cy="442528"/>
            <a:chOff x="10391094" y="4230948"/>
            <a:chExt cx="833305" cy="442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0391094" y="4230948"/>
                  <a:ext cx="8333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𝑇𝑄𝐵𝐹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1094" y="4230948"/>
                  <a:ext cx="8333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10511911" y="4606287"/>
              <a:ext cx="63758" cy="67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9536" y="4689514"/>
                <a:ext cx="751616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Corollary:  </a:t>
                </a:r>
                <a:r>
                  <a:rPr lang="en-US" sz="2400" dirty="0"/>
                  <a:t>NL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Book Antiqua" panose="020406020503050303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 PSPACE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Implies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000" dirty="0"/>
                  <a:t> NL because the polynomial-time reductions in </a:t>
                </a:r>
              </a:p>
              <a:p>
                <a:r>
                  <a:rPr lang="en-US" sz="2000" dirty="0"/>
                  <a:t>the proof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 is PSPACE-complete can be done in log space.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6" y="4689514"/>
                <a:ext cx="7516162" cy="1231106"/>
              </a:xfrm>
              <a:prstGeom prst="rect">
                <a:avLst/>
              </a:prstGeom>
              <a:blipFill>
                <a:blip r:embed="rId5"/>
                <a:stretch>
                  <a:fillRect l="-1217" t="-396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18745" y="2467724"/>
            <a:ext cx="4951660" cy="1787612"/>
            <a:chOff x="1918745" y="2467724"/>
            <a:chExt cx="4951660" cy="1787612"/>
          </a:xfrm>
        </p:grpSpPr>
        <p:sp>
          <p:nvSpPr>
            <p:cNvPr id="23" name="Oval 22"/>
            <p:cNvSpPr/>
            <p:nvPr/>
          </p:nvSpPr>
          <p:spPr>
            <a:xfrm rot="21212116">
              <a:off x="2177512" y="3381536"/>
              <a:ext cx="1056967" cy="7255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0697912">
              <a:off x="2076513" y="3106220"/>
              <a:ext cx="1894314" cy="109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0697912">
              <a:off x="1918745" y="2845776"/>
              <a:ext cx="3019416" cy="1409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0697912">
              <a:off x="5394047" y="2467724"/>
              <a:ext cx="750870" cy="1220223"/>
            </a:xfrm>
            <a:custGeom>
              <a:avLst/>
              <a:gdLst>
                <a:gd name="connsiteX0" fmla="*/ 0 w 3019416"/>
                <a:gd name="connsiteY0" fmla="*/ 704780 h 1409560"/>
                <a:gd name="connsiteX1" fmla="*/ 1509708 w 3019416"/>
                <a:gd name="connsiteY1" fmla="*/ 0 h 1409560"/>
                <a:gd name="connsiteX2" fmla="*/ 3019416 w 3019416"/>
                <a:gd name="connsiteY2" fmla="*/ 704780 h 1409560"/>
                <a:gd name="connsiteX3" fmla="*/ 1509708 w 3019416"/>
                <a:gd name="connsiteY3" fmla="*/ 1409560 h 1409560"/>
                <a:gd name="connsiteX4" fmla="*/ 0 w 3019416"/>
                <a:gd name="connsiteY4" fmla="*/ 704780 h 1409560"/>
                <a:gd name="connsiteX0" fmla="*/ 0 w 3019416"/>
                <a:gd name="connsiteY0" fmla="*/ 704780 h 1409560"/>
                <a:gd name="connsiteX1" fmla="*/ 1509708 w 3019416"/>
                <a:gd name="connsiteY1" fmla="*/ 0 h 1409560"/>
                <a:gd name="connsiteX2" fmla="*/ 3019416 w 3019416"/>
                <a:gd name="connsiteY2" fmla="*/ 704780 h 1409560"/>
                <a:gd name="connsiteX3" fmla="*/ 1509708 w 3019416"/>
                <a:gd name="connsiteY3" fmla="*/ 1409560 h 1409560"/>
                <a:gd name="connsiteX4" fmla="*/ 91440 w 3019416"/>
                <a:gd name="connsiteY4" fmla="*/ 796220 h 1409560"/>
                <a:gd name="connsiteX0" fmla="*/ 1426574 w 2936282"/>
                <a:gd name="connsiteY0" fmla="*/ 0 h 1409560"/>
                <a:gd name="connsiteX1" fmla="*/ 2936282 w 2936282"/>
                <a:gd name="connsiteY1" fmla="*/ 704780 h 1409560"/>
                <a:gd name="connsiteX2" fmla="*/ 1426574 w 2936282"/>
                <a:gd name="connsiteY2" fmla="*/ 1409560 h 1409560"/>
                <a:gd name="connsiteX3" fmla="*/ 8306 w 2936282"/>
                <a:gd name="connsiteY3" fmla="*/ 796220 h 1409560"/>
                <a:gd name="connsiteX0" fmla="*/ 0 w 1509708"/>
                <a:gd name="connsiteY0" fmla="*/ 0 h 1409560"/>
                <a:gd name="connsiteX1" fmla="*/ 1509708 w 1509708"/>
                <a:gd name="connsiteY1" fmla="*/ 704780 h 1409560"/>
                <a:gd name="connsiteX2" fmla="*/ 0 w 1509708"/>
                <a:gd name="connsiteY2" fmla="*/ 1409560 h 1409560"/>
                <a:gd name="connsiteX0" fmla="*/ 0 w 1537305"/>
                <a:gd name="connsiteY0" fmla="*/ 0 h 1416973"/>
                <a:gd name="connsiteX1" fmla="*/ 1537305 w 1537305"/>
                <a:gd name="connsiteY1" fmla="*/ 712193 h 1416973"/>
                <a:gd name="connsiteX2" fmla="*/ 27597 w 1537305"/>
                <a:gd name="connsiteY2" fmla="*/ 1416973 h 1416973"/>
                <a:gd name="connsiteX0" fmla="*/ 758838 w 1511990"/>
                <a:gd name="connsiteY0" fmla="*/ 0 h 1333951"/>
                <a:gd name="connsiteX1" fmla="*/ 1509708 w 1511990"/>
                <a:gd name="connsiteY1" fmla="*/ 629171 h 1333951"/>
                <a:gd name="connsiteX2" fmla="*/ 0 w 1511990"/>
                <a:gd name="connsiteY2" fmla="*/ 1333951 h 1333951"/>
                <a:gd name="connsiteX0" fmla="*/ 758838 w 1509708"/>
                <a:gd name="connsiteY0" fmla="*/ 0 h 1333951"/>
                <a:gd name="connsiteX1" fmla="*/ 1509708 w 1509708"/>
                <a:gd name="connsiteY1" fmla="*/ 629171 h 1333951"/>
                <a:gd name="connsiteX2" fmla="*/ 0 w 1509708"/>
                <a:gd name="connsiteY2" fmla="*/ 1333951 h 1333951"/>
                <a:gd name="connsiteX0" fmla="*/ 0 w 777823"/>
                <a:gd name="connsiteY0" fmla="*/ 0 h 1220223"/>
                <a:gd name="connsiteX1" fmla="*/ 750870 w 777823"/>
                <a:gd name="connsiteY1" fmla="*/ 629171 h 1220223"/>
                <a:gd name="connsiteX2" fmla="*/ 139619 w 777823"/>
                <a:gd name="connsiteY2" fmla="*/ 1220223 h 1220223"/>
                <a:gd name="connsiteX0" fmla="*/ 0 w 750870"/>
                <a:gd name="connsiteY0" fmla="*/ 0 h 1220223"/>
                <a:gd name="connsiteX1" fmla="*/ 750870 w 750870"/>
                <a:gd name="connsiteY1" fmla="*/ 629171 h 1220223"/>
                <a:gd name="connsiteX2" fmla="*/ 139619 w 750870"/>
                <a:gd name="connsiteY2" fmla="*/ 1220223 h 122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870" h="1220223">
                  <a:moveTo>
                    <a:pt x="0" y="0"/>
                  </a:moveTo>
                  <a:cubicBezTo>
                    <a:pt x="273488" y="66481"/>
                    <a:pt x="750870" y="239932"/>
                    <a:pt x="750870" y="629171"/>
                  </a:cubicBezTo>
                  <a:cubicBezTo>
                    <a:pt x="750870" y="1018410"/>
                    <a:pt x="289949" y="1194447"/>
                    <a:pt x="139619" y="122022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20781893">
              <a:off x="4886931" y="2918142"/>
              <a:ext cx="5772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781893">
              <a:off x="6293160" y="2621998"/>
              <a:ext cx="5772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48762" y="3544138"/>
              <a:ext cx="63758" cy="67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80552" y="3662357"/>
              <a:ext cx="63758" cy="67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52013" y="3257150"/>
              <a:ext cx="63758" cy="67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TIME labels"/>
          <p:cNvGrpSpPr/>
          <p:nvPr/>
        </p:nvGrpSpPr>
        <p:grpSpPr>
          <a:xfrm>
            <a:off x="2178439" y="2748989"/>
            <a:ext cx="3971126" cy="1145510"/>
            <a:chOff x="2178439" y="2748989"/>
            <a:chExt cx="3971126" cy="1145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178439" y="3555945"/>
                  <a:ext cx="10304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TIME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39" y="3555945"/>
                  <a:ext cx="103048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2959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49503" y="3113932"/>
                  <a:ext cx="10304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TIME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503" y="3113932"/>
                  <a:ext cx="1030485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2959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770870" y="2901480"/>
                  <a:ext cx="10304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TIME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870" y="2901480"/>
                  <a:ext cx="1030485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55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119080" y="2748989"/>
                  <a:ext cx="10304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TIME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080" y="2748989"/>
                  <a:ext cx="1030485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3550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SPACE labels"/>
          <p:cNvGrpSpPr/>
          <p:nvPr/>
        </p:nvGrpSpPr>
        <p:grpSpPr>
          <a:xfrm>
            <a:off x="2158871" y="2748989"/>
            <a:ext cx="4039707" cy="1145510"/>
            <a:chOff x="2140339" y="2748989"/>
            <a:chExt cx="4039707" cy="1145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140339" y="3555945"/>
                  <a:ext cx="113764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SPACE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339" y="3555945"/>
                  <a:ext cx="1137642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267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701117" y="3113932"/>
                  <a:ext cx="117125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SPACE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117" y="3113932"/>
                  <a:ext cx="117125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260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622483" y="2901480"/>
                  <a:ext cx="11843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SPACE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483" y="2901480"/>
                  <a:ext cx="1184379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256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972526" y="2748989"/>
                  <a:ext cx="12075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SPACE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526" y="2748989"/>
                  <a:ext cx="1207520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3030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ectangle 48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32617" y="3502014"/>
                <a:ext cx="4449833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22.1</a:t>
                </a:r>
              </a:p>
              <a:p>
                <a:r>
                  <a:rPr lang="en-US" sz="2000" dirty="0"/>
                  <a:t>Which of these are known to be true?</a:t>
                </a:r>
              </a:p>
              <a:p>
                <a:r>
                  <a:rPr lang="en-US" sz="2000" dirty="0"/>
                  <a:t>Check all that apply.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phant>
                      <m:phantPr>
                        <m:zeroWid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Book Antiqua" panose="0204060205030503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phant>
                      <m:phantPr>
                        <m:zeroWid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Book Antiqua" panose="0204060205030503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phant>
                      <m:phantPr>
                        <m:zeroWid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Book Antiqua" panose="0204060205030503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PSPACE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Book Antiqua" panose="0204060205030503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PSPACE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617" y="3502014"/>
                <a:ext cx="4449833" cy="2616101"/>
              </a:xfrm>
              <a:prstGeom prst="rect">
                <a:avLst/>
              </a:prstGeom>
              <a:blipFill>
                <a:blip r:embed="rId14"/>
                <a:stretch>
                  <a:fillRect l="-1766" t="-1147" b="-252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057CA9B-4639-DD41-8F79-A3A046402165}"/>
              </a:ext>
            </a:extLst>
          </p:cNvPr>
          <p:cNvSpPr txBox="1"/>
          <p:nvPr/>
        </p:nvSpPr>
        <p:spPr>
          <a:xfrm>
            <a:off x="6110514" y="634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9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49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837" y="1034730"/>
                <a:ext cx="4234362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 </a:t>
                </a:r>
                <a:r>
                  <a:rPr lang="en-US" sz="2000" dirty="0"/>
                  <a:t>EXPTIME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/>
                          <m:t>TIME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            EXPSPACE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0" i="0" smtClean="0"/>
                          <m:t>SPAC</m:t>
                        </m:r>
                        <m:r>
                          <m:rPr>
                            <m:nor/>
                          </m:rPr>
                          <a:rPr lang="en-US" sz="2000"/>
                          <m:t>E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7" y="1034730"/>
                <a:ext cx="4234362" cy="1013611"/>
              </a:xfrm>
              <a:prstGeom prst="rect">
                <a:avLst/>
              </a:prstGeom>
              <a:blipFill>
                <a:blip r:embed="rId3"/>
                <a:stretch>
                  <a:fillRect l="-1585"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837" y="3523576"/>
                <a:ext cx="72394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EXPTIME-complete</a:t>
                </a:r>
                <a:r>
                  <a:rPr lang="en-US" sz="20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EXPTIME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EXPTIME,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Same for </a:t>
                </a:r>
                <a:r>
                  <a:rPr lang="en-US" sz="2000" u="sng" dirty="0"/>
                  <a:t>EXPSPACE-complete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:r>
                  <a:rPr lang="en-US" sz="2000" dirty="0"/>
                  <a:t>If B is EXPTIME-complete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</a:t>
                </a:r>
              </a:p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B is EXPSPACE-complete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PSPACE   (and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Next will exhibit an EXPSPACE-complete problem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7" y="3523576"/>
                <a:ext cx="7239463" cy="2554545"/>
              </a:xfrm>
              <a:prstGeom prst="rect">
                <a:avLst/>
              </a:prstGeom>
              <a:blipFill>
                <a:blip r:embed="rId4"/>
                <a:stretch>
                  <a:fillRect l="-927" t="-1193" r="-253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1" y="0"/>
            <a:ext cx="80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Exponential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36285" y="2586956"/>
                <a:ext cx="67143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NL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NP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PSPACE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EXPTIME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EXPSPACE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85" y="2586956"/>
                <a:ext cx="6714338" cy="461665"/>
              </a:xfrm>
              <a:prstGeom prst="rect">
                <a:avLst/>
              </a:prstGeom>
              <a:blipFill>
                <a:blip r:embed="rId5"/>
                <a:stretch>
                  <a:fillRect l="-1453" t="-10526" r="-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500073" y="1901647"/>
            <a:ext cx="5066068" cy="1768623"/>
            <a:chOff x="3651213" y="1764179"/>
            <a:chExt cx="5066068" cy="1768623"/>
          </a:xfrm>
        </p:grpSpPr>
        <p:sp>
          <p:nvSpPr>
            <p:cNvPr id="8" name="Freeform 7"/>
            <p:cNvSpPr/>
            <p:nvPr/>
          </p:nvSpPr>
          <p:spPr>
            <a:xfrm>
              <a:off x="3651213" y="2910199"/>
              <a:ext cx="2193328" cy="204788"/>
            </a:xfrm>
            <a:custGeom>
              <a:avLst/>
              <a:gdLst>
                <a:gd name="connsiteX0" fmla="*/ 0 w 2921000"/>
                <a:gd name="connsiteY0" fmla="*/ 0 h 304800"/>
                <a:gd name="connsiteX1" fmla="*/ 0 w 2921000"/>
                <a:gd name="connsiteY1" fmla="*/ 304800 h 304800"/>
                <a:gd name="connsiteX2" fmla="*/ 2921000 w 2921000"/>
                <a:gd name="connsiteY2" fmla="*/ 304800 h 304800"/>
                <a:gd name="connsiteX3" fmla="*/ 2921000 w 2921000"/>
                <a:gd name="connsiteY3" fmla="*/ 25400 h 304800"/>
                <a:gd name="connsiteX4" fmla="*/ 2921000 w 2921000"/>
                <a:gd name="connsiteY4" fmla="*/ 63500 h 304800"/>
                <a:gd name="connsiteX0" fmla="*/ 0 w 2921000"/>
                <a:gd name="connsiteY0" fmla="*/ 0 h 304800"/>
                <a:gd name="connsiteX1" fmla="*/ 0 w 2921000"/>
                <a:gd name="connsiteY1" fmla="*/ 304800 h 304800"/>
                <a:gd name="connsiteX2" fmla="*/ 2921000 w 2921000"/>
                <a:gd name="connsiteY2" fmla="*/ 304800 h 304800"/>
                <a:gd name="connsiteX3" fmla="*/ 2921000 w 2921000"/>
                <a:gd name="connsiteY3" fmla="*/ 25400 h 304800"/>
                <a:gd name="connsiteX0" fmla="*/ 2404 w 2921000"/>
                <a:gd name="connsiteY0" fmla="*/ 74612 h 279400"/>
                <a:gd name="connsiteX1" fmla="*/ 0 w 2921000"/>
                <a:gd name="connsiteY1" fmla="*/ 279400 h 279400"/>
                <a:gd name="connsiteX2" fmla="*/ 2921000 w 2921000"/>
                <a:gd name="connsiteY2" fmla="*/ 279400 h 279400"/>
                <a:gd name="connsiteX3" fmla="*/ 2921000 w 2921000"/>
                <a:gd name="connsiteY3" fmla="*/ 0 h 279400"/>
                <a:gd name="connsiteX0" fmla="*/ 2404 w 2921000"/>
                <a:gd name="connsiteY0" fmla="*/ 0 h 204788"/>
                <a:gd name="connsiteX1" fmla="*/ 0 w 2921000"/>
                <a:gd name="connsiteY1" fmla="*/ 204788 h 204788"/>
                <a:gd name="connsiteX2" fmla="*/ 2921000 w 2921000"/>
                <a:gd name="connsiteY2" fmla="*/ 204788 h 204788"/>
                <a:gd name="connsiteX3" fmla="*/ 2918596 w 2921000"/>
                <a:gd name="connsiteY3" fmla="*/ 3969 h 20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204788">
                  <a:moveTo>
                    <a:pt x="2404" y="0"/>
                  </a:moveTo>
                  <a:cubicBezTo>
                    <a:pt x="1603" y="68263"/>
                    <a:pt x="801" y="136525"/>
                    <a:pt x="0" y="204788"/>
                  </a:cubicBezTo>
                  <a:lnTo>
                    <a:pt x="2921000" y="204788"/>
                  </a:lnTo>
                  <a:cubicBezTo>
                    <a:pt x="2920199" y="137848"/>
                    <a:pt x="2919397" y="70909"/>
                    <a:pt x="2918596" y="396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headEnd type="triangle" w="sm" len="med"/>
              <a:tailEnd type="triangle" w="sm" len="med"/>
            </a:ln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80816" y="2827442"/>
                  <a:ext cx="534121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816" y="2827442"/>
                  <a:ext cx="53412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5978869" y="2835251"/>
              <a:ext cx="2738412" cy="523220"/>
              <a:chOff x="2160649" y="2402302"/>
              <a:chExt cx="2738412" cy="52322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2160649" y="2478525"/>
                <a:ext cx="2738412" cy="199345"/>
              </a:xfrm>
              <a:custGeom>
                <a:avLst/>
                <a:gdLst>
                  <a:gd name="connsiteX0" fmla="*/ 0 w 2921000"/>
                  <a:gd name="connsiteY0" fmla="*/ 0 h 304800"/>
                  <a:gd name="connsiteX1" fmla="*/ 0 w 2921000"/>
                  <a:gd name="connsiteY1" fmla="*/ 304800 h 304800"/>
                  <a:gd name="connsiteX2" fmla="*/ 2921000 w 2921000"/>
                  <a:gd name="connsiteY2" fmla="*/ 304800 h 304800"/>
                  <a:gd name="connsiteX3" fmla="*/ 2921000 w 2921000"/>
                  <a:gd name="connsiteY3" fmla="*/ 25400 h 304800"/>
                  <a:gd name="connsiteX4" fmla="*/ 2921000 w 2921000"/>
                  <a:gd name="connsiteY4" fmla="*/ 63500 h 304800"/>
                  <a:gd name="connsiteX0" fmla="*/ 0 w 2921000"/>
                  <a:gd name="connsiteY0" fmla="*/ 0 h 304800"/>
                  <a:gd name="connsiteX1" fmla="*/ 0 w 2921000"/>
                  <a:gd name="connsiteY1" fmla="*/ 304800 h 304800"/>
                  <a:gd name="connsiteX2" fmla="*/ 2921000 w 2921000"/>
                  <a:gd name="connsiteY2" fmla="*/ 304800 h 304800"/>
                  <a:gd name="connsiteX3" fmla="*/ 2921000 w 2921000"/>
                  <a:gd name="connsiteY3" fmla="*/ 25400 h 304800"/>
                  <a:gd name="connsiteX0" fmla="*/ 2404 w 2921000"/>
                  <a:gd name="connsiteY0" fmla="*/ 74612 h 279400"/>
                  <a:gd name="connsiteX1" fmla="*/ 0 w 2921000"/>
                  <a:gd name="connsiteY1" fmla="*/ 279400 h 279400"/>
                  <a:gd name="connsiteX2" fmla="*/ 2921000 w 2921000"/>
                  <a:gd name="connsiteY2" fmla="*/ 279400 h 279400"/>
                  <a:gd name="connsiteX3" fmla="*/ 2921000 w 2921000"/>
                  <a:gd name="connsiteY3" fmla="*/ 0 h 279400"/>
                  <a:gd name="connsiteX0" fmla="*/ 2404 w 2921000"/>
                  <a:gd name="connsiteY0" fmla="*/ 0 h 204788"/>
                  <a:gd name="connsiteX1" fmla="*/ 0 w 2921000"/>
                  <a:gd name="connsiteY1" fmla="*/ 204788 h 204788"/>
                  <a:gd name="connsiteX2" fmla="*/ 2921000 w 2921000"/>
                  <a:gd name="connsiteY2" fmla="*/ 204788 h 204788"/>
                  <a:gd name="connsiteX3" fmla="*/ 2918596 w 2921000"/>
                  <a:gd name="connsiteY3" fmla="*/ 3969 h 20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1000" h="204788">
                    <a:moveTo>
                      <a:pt x="2404" y="0"/>
                    </a:moveTo>
                    <a:cubicBezTo>
                      <a:pt x="1603" y="68263"/>
                      <a:pt x="801" y="136525"/>
                      <a:pt x="0" y="204788"/>
                    </a:cubicBezTo>
                    <a:lnTo>
                      <a:pt x="2921000" y="204788"/>
                    </a:lnTo>
                    <a:cubicBezTo>
                      <a:pt x="2920199" y="137848"/>
                      <a:pt x="2919397" y="70909"/>
                      <a:pt x="2918596" y="3969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 w="sm" len="med"/>
                <a:tailEnd type="triangle" w="sm" len="med"/>
              </a:ln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3223069" y="2402302"/>
                    <a:ext cx="534121" cy="5232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</m:oMath>
                      </m:oMathPara>
                    </a14:m>
                    <a:endParaRPr lang="en-US" sz="2800" b="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069" y="2402302"/>
                    <a:ext cx="534121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4211397" y="1764179"/>
              <a:ext cx="3036566" cy="733776"/>
              <a:chOff x="2420024" y="2329203"/>
              <a:chExt cx="3036566" cy="733776"/>
            </a:xfrm>
          </p:grpSpPr>
          <p:sp>
            <p:nvSpPr>
              <p:cNvPr id="16" name="Freeform 15"/>
              <p:cNvSpPr/>
              <p:nvPr/>
            </p:nvSpPr>
            <p:spPr>
              <a:xfrm flipV="1">
                <a:off x="2420024" y="2809018"/>
                <a:ext cx="2974264" cy="240444"/>
              </a:xfrm>
              <a:custGeom>
                <a:avLst/>
                <a:gdLst>
                  <a:gd name="connsiteX0" fmla="*/ 0 w 2921000"/>
                  <a:gd name="connsiteY0" fmla="*/ 0 h 304800"/>
                  <a:gd name="connsiteX1" fmla="*/ 0 w 2921000"/>
                  <a:gd name="connsiteY1" fmla="*/ 304800 h 304800"/>
                  <a:gd name="connsiteX2" fmla="*/ 2921000 w 2921000"/>
                  <a:gd name="connsiteY2" fmla="*/ 304800 h 304800"/>
                  <a:gd name="connsiteX3" fmla="*/ 2921000 w 2921000"/>
                  <a:gd name="connsiteY3" fmla="*/ 25400 h 304800"/>
                  <a:gd name="connsiteX4" fmla="*/ 2921000 w 2921000"/>
                  <a:gd name="connsiteY4" fmla="*/ 63500 h 304800"/>
                  <a:gd name="connsiteX0" fmla="*/ 0 w 2921000"/>
                  <a:gd name="connsiteY0" fmla="*/ 0 h 304800"/>
                  <a:gd name="connsiteX1" fmla="*/ 0 w 2921000"/>
                  <a:gd name="connsiteY1" fmla="*/ 304800 h 304800"/>
                  <a:gd name="connsiteX2" fmla="*/ 2921000 w 2921000"/>
                  <a:gd name="connsiteY2" fmla="*/ 304800 h 304800"/>
                  <a:gd name="connsiteX3" fmla="*/ 2921000 w 2921000"/>
                  <a:gd name="connsiteY3" fmla="*/ 25400 h 304800"/>
                  <a:gd name="connsiteX0" fmla="*/ 2404 w 2921000"/>
                  <a:gd name="connsiteY0" fmla="*/ 74612 h 279400"/>
                  <a:gd name="connsiteX1" fmla="*/ 0 w 2921000"/>
                  <a:gd name="connsiteY1" fmla="*/ 279400 h 279400"/>
                  <a:gd name="connsiteX2" fmla="*/ 2921000 w 2921000"/>
                  <a:gd name="connsiteY2" fmla="*/ 279400 h 279400"/>
                  <a:gd name="connsiteX3" fmla="*/ 2921000 w 2921000"/>
                  <a:gd name="connsiteY3" fmla="*/ 0 h 279400"/>
                  <a:gd name="connsiteX0" fmla="*/ 2404 w 2921000"/>
                  <a:gd name="connsiteY0" fmla="*/ 0 h 204788"/>
                  <a:gd name="connsiteX1" fmla="*/ 0 w 2921000"/>
                  <a:gd name="connsiteY1" fmla="*/ 204788 h 204788"/>
                  <a:gd name="connsiteX2" fmla="*/ 2921000 w 2921000"/>
                  <a:gd name="connsiteY2" fmla="*/ 204788 h 204788"/>
                  <a:gd name="connsiteX3" fmla="*/ 2918596 w 2921000"/>
                  <a:gd name="connsiteY3" fmla="*/ 3969 h 20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1000" h="204788">
                    <a:moveTo>
                      <a:pt x="2404" y="0"/>
                    </a:moveTo>
                    <a:cubicBezTo>
                      <a:pt x="1603" y="68263"/>
                      <a:pt x="801" y="136525"/>
                      <a:pt x="0" y="204788"/>
                    </a:cubicBezTo>
                    <a:lnTo>
                      <a:pt x="2921000" y="204788"/>
                    </a:lnTo>
                    <a:cubicBezTo>
                      <a:pt x="2920199" y="137848"/>
                      <a:pt x="2919397" y="70909"/>
                      <a:pt x="2918596" y="3969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 w="sm" len="med"/>
                <a:tailEnd type="triangle" w="sm" len="med"/>
              </a:ln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3640095" y="2539759"/>
                    <a:ext cx="534121" cy="5232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</m:oMath>
                      </m:oMathPara>
                    </a14:m>
                    <a:endParaRPr lang="en-US" sz="2800" b="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0095" y="2539759"/>
                    <a:ext cx="534121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tangle 17"/>
              <p:cNvSpPr/>
              <p:nvPr/>
            </p:nvSpPr>
            <p:spPr>
              <a:xfrm>
                <a:off x="2700258" y="2329203"/>
                <a:ext cx="27563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Hierarchy Theorem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651101" y="3132692"/>
              <a:ext cx="28525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Space Hierarchy Theorem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41332" y="4866100"/>
            <a:ext cx="1424387" cy="690113"/>
            <a:chOff x="7341332" y="4866100"/>
            <a:chExt cx="1424387" cy="690113"/>
          </a:xfrm>
        </p:grpSpPr>
        <p:sp>
          <p:nvSpPr>
            <p:cNvPr id="21" name="Rectangle 20"/>
            <p:cNvSpPr/>
            <p:nvPr/>
          </p:nvSpPr>
          <p:spPr>
            <a:xfrm>
              <a:off x="7572828" y="5026490"/>
              <a:ext cx="1192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intractable</a:t>
              </a: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7341332" y="4866100"/>
              <a:ext cx="231496" cy="690113"/>
            </a:xfrm>
            <a:prstGeom prst="rightBrace">
              <a:avLst>
                <a:gd name="adj1" fmla="val 23238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Isosceles Triangle 2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3D9A1-12F7-6542-9C85-69A4F8C49B2D}"/>
              </a:ext>
            </a:extLst>
          </p:cNvPr>
          <p:cNvSpPr txBox="1"/>
          <p:nvPr/>
        </p:nvSpPr>
        <p:spPr>
          <a:xfrm>
            <a:off x="5863771" y="637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24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“Natural” Intractable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6" y="1253031"/>
                <a:ext cx="11165739" cy="513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REX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are equivalent regular expressions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REX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PSPACE</a:t>
                </a:r>
              </a:p>
              <a:p>
                <a:r>
                  <a:rPr lang="en-US" sz="2000" dirty="0"/>
                  <a:t>Proof:  Later (if time) or exercise (uses </a:t>
                </a:r>
                <a:r>
                  <a:rPr lang="en-US" sz="2000" dirty="0" err="1"/>
                  <a:t>Savitch’s</a:t>
                </a:r>
                <a:r>
                  <a:rPr lang="en-US" sz="2000" dirty="0"/>
                  <a:t> theorem).</a:t>
                </a:r>
              </a:p>
              <a:p>
                <a:r>
                  <a:rPr lang="en-US" sz="2000" b="1" dirty="0"/>
                  <a:t>Notation:</a:t>
                </a: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a regular expression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to mean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Upp>
                  </m:oMath>
                </a14:m>
                <a:r>
                  <a:rPr lang="en-US" sz="2000" dirty="0"/>
                  <a:t>  (exponent is written in binary).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are equivalent regular expressions with exponentiation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4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EXPSPACE-complete</a:t>
                </a:r>
              </a:p>
              <a:p>
                <a:r>
                  <a:rPr lang="en-US" sz="2000" dirty="0"/>
                  <a:t>Proof:  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EXPSPACE</a:t>
                </a:r>
              </a:p>
              <a:p>
                <a:r>
                  <a:rPr lang="en-US" sz="2000" dirty="0"/>
                  <a:t>             2)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EXPSPACE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1)  Given regular expressions with exponentiation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expand the exponentiation by using repeated concatenation and then use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REX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PSPACE.  </a:t>
                </a:r>
              </a:p>
              <a:p>
                <a:r>
                  <a:rPr lang="en-US" sz="2000" dirty="0"/>
                  <a:t>The expansion is exponentially larger, so gives an EXPSPACE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2) 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EXPSPACE be decided by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. 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Give a polynomial-time reduction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mapping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11165739" cy="5132880"/>
              </a:xfrm>
              <a:prstGeom prst="rect">
                <a:avLst/>
              </a:prstGeom>
              <a:blipFill>
                <a:blip r:embed="rId3"/>
                <a:stretch>
                  <a:fillRect l="-546" t="-713" b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78043C1-FE2C-BE4E-9FC5-E68DF874835D}"/>
              </a:ext>
            </a:extLst>
          </p:cNvPr>
          <p:cNvSpPr txBox="1"/>
          <p:nvPr/>
        </p:nvSpPr>
        <p:spPr>
          <a:xfrm>
            <a:off x="6763657" y="629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24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Showing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6" y="1253031"/>
                <a:ext cx="11165739" cy="370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EXPSPACE-complete</a:t>
                </a:r>
              </a:p>
              <a:p>
                <a:r>
                  <a:rPr lang="en-US" sz="2000" dirty="0"/>
                  <a:t>Proof continued: 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EXPSPACE  decided by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.  </a:t>
                </a:r>
              </a:p>
              <a:p>
                <a:pPr lvl="0"/>
                <a:r>
                  <a:rPr lang="en-US" sz="2000" dirty="0"/>
                  <a:t>Give a polynomial-time reduction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mapping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</a:p>
              <a:p>
                <a:pPr lvl="0"/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iff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so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all strings </a:t>
                </a:r>
                <a:r>
                  <a:rPr lang="en-US" sz="2000" u="sng" dirty="0"/>
                  <a:t>except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rejecting</a:t>
                </a:r>
                <a:r>
                  <a:rPr lang="en-US" sz="2000" dirty="0"/>
                  <a:t> computation history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0"/>
                <a:r>
                  <a:rPr lang="en-US" sz="2000" b="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/>
                  <a:t> is the alphabet for computation histories,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d>
                  </m:oMath>
                </a14:m>
                <a:r>
                  <a:rPr lang="en-US" sz="2000" dirty="0"/>
                  <a:t> )  </a:t>
                </a:r>
                <a:r>
                  <a:rPr lang="en-US" sz="2000" dirty="0">
                    <a:sym typeface="Wingdings" panose="05000000000000000000" pitchFamily="2" charset="2"/>
                  </a:rPr>
                  <a:t></a:t>
                </a:r>
                <a:endParaRPr lang="en-US" sz="2000" dirty="0"/>
              </a:p>
              <a:p>
                <a:pPr lvl="0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construction: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move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en-US" sz="2000" dirty="0"/>
                  <a:t>Rejecting computation history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11165739" cy="3708579"/>
              </a:xfrm>
              <a:prstGeom prst="rect">
                <a:avLst/>
              </a:prstGeom>
              <a:blipFill>
                <a:blip r:embed="rId4"/>
                <a:stretch>
                  <a:fillRect l="-546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Computation history"/>
          <p:cNvGrpSpPr/>
          <p:nvPr/>
        </p:nvGrpSpPr>
        <p:grpSpPr>
          <a:xfrm>
            <a:off x="412205" y="5128585"/>
            <a:ext cx="7636098" cy="461665"/>
            <a:chOff x="412205" y="5128585"/>
            <a:chExt cx="763609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12205" y="5161636"/>
                  <a:ext cx="140211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05" y="5161636"/>
                  <a:ext cx="140211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875161" y="5161636"/>
                  <a:ext cx="117314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latin typeface="Cambria Math" panose="02040503050406030204" pitchFamily="18" charset="0"/>
                          </a:rPr>
                          <m:t>reject</m:t>
                        </m:r>
                        <m:r>
                          <a:rPr lang="en-US" sz="1600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161" y="5161636"/>
                  <a:ext cx="1173142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462787" y="513085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787" y="5130858"/>
                  <a:ext cx="3802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549317" y="513085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317" y="5130858"/>
                  <a:ext cx="3802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075052" y="5130858"/>
                  <a:ext cx="38023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052" y="5130858"/>
                  <a:ext cx="3802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284933" y="5128585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933" y="5128585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1605821" y="5128585"/>
              <a:ext cx="10470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baseline="30000" dirty="0"/>
                <a:t>˽    </a:t>
              </a:r>
              <a:r>
                <a:rPr lang="en-US" sz="3200" baseline="30000" dirty="0"/>
                <a:t>… </a:t>
              </a:r>
              <a:r>
                <a:rPr lang="en-US" sz="2400" dirty="0"/>
                <a:t> </a:t>
              </a:r>
              <a:r>
                <a:rPr lang="en-US" sz="2400" baseline="30000" dirty="0"/>
                <a:t>˽</a:t>
              </a:r>
              <a:r>
                <a:rPr lang="en-US" sz="2400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740168" y="5159363"/>
                  <a:ext cx="19992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2">
                          <a:lumMod val="50000"/>
                        </a:schemeClr>
                      </a:solidFill>
                    </a:rPr>
                    <a:t>ababa</a:t>
                  </a:r>
                  <a:r>
                    <a:rPr lang="en-US" sz="1600" dirty="0"/>
                    <a:t>   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sz="1600" dirty="0"/>
                    <a:t>     </a:t>
                  </a:r>
                  <a:r>
                    <a:rPr lang="en-US" sz="1600" dirty="0">
                      <a:solidFill>
                        <a:schemeClr val="tx2">
                          <a:lumMod val="50000"/>
                        </a:schemeClr>
                      </a:solidFill>
                    </a:rPr>
                    <a:t>abababa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168" y="5159363"/>
                  <a:ext cx="1999265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835" t="-5357" r="-612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Lengths"/>
          <p:cNvGrpSpPr/>
          <p:nvPr/>
        </p:nvGrpSpPr>
        <p:grpSpPr>
          <a:xfrm>
            <a:off x="557783" y="4659610"/>
            <a:ext cx="11422457" cy="769923"/>
            <a:chOff x="557783" y="4659610"/>
            <a:chExt cx="11422457" cy="769923"/>
          </a:xfrm>
        </p:grpSpPr>
        <p:grpSp>
          <p:nvGrpSpPr>
            <p:cNvPr id="53" name="Group 52"/>
            <p:cNvGrpSpPr/>
            <p:nvPr/>
          </p:nvGrpSpPr>
          <p:grpSpPr>
            <a:xfrm>
              <a:off x="557783" y="4659610"/>
              <a:ext cx="2095120" cy="420949"/>
              <a:chOff x="800100" y="5956728"/>
              <a:chExt cx="2095120" cy="42094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800100" y="6219825"/>
                <a:ext cx="209512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1426931" y="5956728"/>
                    <a:ext cx="772327" cy="4209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931" y="5956728"/>
                    <a:ext cx="772327" cy="4209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2672499" y="4659610"/>
              <a:ext cx="2095120" cy="420949"/>
              <a:chOff x="800100" y="5956728"/>
              <a:chExt cx="2095120" cy="420949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800100" y="6219825"/>
                <a:ext cx="209512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426931" y="5956728"/>
                    <a:ext cx="772327" cy="4209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931" y="5956728"/>
                    <a:ext cx="772327" cy="4209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328708" y="4659610"/>
              <a:ext cx="2095120" cy="420949"/>
              <a:chOff x="800100" y="5956728"/>
              <a:chExt cx="2095120" cy="420949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800100" y="6219825"/>
                <a:ext cx="209512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26931" y="5956728"/>
                    <a:ext cx="772327" cy="4209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931" y="5956728"/>
                    <a:ext cx="772327" cy="4209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8675134" y="4731585"/>
                  <a:ext cx="3305106" cy="697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Pad all configurations with blanks to have length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134" y="4731585"/>
                  <a:ext cx="3305106" cy="697948"/>
                </a:xfrm>
                <a:prstGeom prst="rect">
                  <a:avLst/>
                </a:prstGeom>
                <a:blipFill>
                  <a:blip r:embed="rId15"/>
                  <a:stretch>
                    <a:fillRect l="-1476" t="-4348" r="-258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Configurations"/>
          <p:cNvGrpSpPr/>
          <p:nvPr/>
        </p:nvGrpSpPr>
        <p:grpSpPr>
          <a:xfrm>
            <a:off x="542964" y="5546730"/>
            <a:ext cx="7880863" cy="567240"/>
            <a:chOff x="542964" y="5546730"/>
            <a:chExt cx="7880863" cy="567240"/>
          </a:xfrm>
        </p:grpSpPr>
        <p:sp>
          <p:nvSpPr>
            <p:cNvPr id="36" name="Left Brace 35"/>
            <p:cNvSpPr/>
            <p:nvPr/>
          </p:nvSpPr>
          <p:spPr>
            <a:xfrm rot="16200000">
              <a:off x="1507278" y="4582416"/>
              <a:ext cx="127000" cy="2055627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/>
            <p:cNvSpPr/>
            <p:nvPr/>
          </p:nvSpPr>
          <p:spPr>
            <a:xfrm rot="16200000">
              <a:off x="3636813" y="4582417"/>
              <a:ext cx="127000" cy="2055627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e 47"/>
            <p:cNvSpPr/>
            <p:nvPr/>
          </p:nvSpPr>
          <p:spPr>
            <a:xfrm rot="16200000">
              <a:off x="7332514" y="4582417"/>
              <a:ext cx="127000" cy="2055627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68358" y="5744638"/>
                  <a:ext cx="469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358" y="5744638"/>
                  <a:ext cx="4692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7009101" y="5744638"/>
                  <a:ext cx="750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anose="02040503050406030204" pitchFamily="18" charset="0"/>
                          </a:rPr>
                          <m:t>reject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101" y="5744638"/>
                  <a:ext cx="75052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113262" y="5744638"/>
                  <a:ext cx="1210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262" y="5744638"/>
                  <a:ext cx="121090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ounded Rectangle 64"/>
          <p:cNvSpPr/>
          <p:nvPr/>
        </p:nvSpPr>
        <p:spPr>
          <a:xfrm>
            <a:off x="495338" y="5151309"/>
            <a:ext cx="7928489" cy="347083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20433" y="3017709"/>
            <a:ext cx="9537942" cy="347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675134" y="3836818"/>
                <a:ext cx="3378901" cy="23685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22.2</a:t>
                </a:r>
              </a:p>
              <a:p>
                <a:r>
                  <a:rPr lang="en-US" sz="2000" dirty="0"/>
                  <a:t>Roughly estimate the size of the rejecting computation history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          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134" y="3836818"/>
                <a:ext cx="3378901" cy="2368534"/>
              </a:xfrm>
              <a:prstGeom prst="rect">
                <a:avLst/>
              </a:prstGeom>
              <a:blipFill>
                <a:blip r:embed="rId19"/>
                <a:stretch>
                  <a:fillRect l="-2143" t="-1266" b="-303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817C1B-57AF-CF45-83C9-336E7D4DA598}"/>
              </a:ext>
            </a:extLst>
          </p:cNvPr>
          <p:cNvSpPr txBox="1"/>
          <p:nvPr/>
        </p:nvSpPr>
        <p:spPr>
          <a:xfrm>
            <a:off x="6154057" y="642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1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5" grpId="0" animBg="1"/>
      <p:bldP spid="69" grpId="0" animBg="1"/>
      <p:bldP spid="70" grpId="0" animBg="1"/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08" y="1237898"/>
                <a:ext cx="9258391" cy="135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generate all strings except a rejecting computation history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move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0"/>
                <a:r>
                  <a:rPr lang="en-US" sz="2000" dirty="0"/>
                  <a:t>Rejecting computation history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8" y="1237898"/>
                <a:ext cx="9258391" cy="1352165"/>
              </a:xfrm>
              <a:prstGeom prst="rect">
                <a:avLst/>
              </a:prstGeom>
              <a:blipFill>
                <a:blip r:embed="rId4"/>
                <a:stretch>
                  <a:fillRect l="-724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96" y="2744027"/>
                <a:ext cx="1402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6" y="2744027"/>
                <a:ext cx="1402114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89052" y="2744027"/>
                <a:ext cx="11731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1600" b="0" i="0" baseline="-25000" dirty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52" y="2744027"/>
                <a:ext cx="1173142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76678" y="271324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78" y="2713249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63208" y="271324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208" y="2713249"/>
                <a:ext cx="3802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88943" y="2713249"/>
                <a:ext cx="3802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43" y="2713249"/>
                <a:ext cx="3802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98824" y="271097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24" y="2710976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680000" y="2710976"/>
            <a:ext cx="99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</a:t>
            </a:r>
            <a:r>
              <a:rPr lang="en-US" sz="3200" baseline="30000" dirty="0"/>
              <a:t>… 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54059" y="2741754"/>
                <a:ext cx="19992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ababa</a:t>
                </a:r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600" dirty="0"/>
                  <a:t>     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abababa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59" y="2741754"/>
                <a:ext cx="1999265" cy="338554"/>
              </a:xfrm>
              <a:prstGeom prst="rect">
                <a:avLst/>
              </a:prstGeom>
              <a:blipFill>
                <a:blip r:embed="rId11"/>
                <a:stretch>
                  <a:fillRect l="-1829" t="-5455" r="-30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/>
          <p:cNvSpPr/>
          <p:nvPr/>
        </p:nvSpPr>
        <p:spPr>
          <a:xfrm rot="16200000">
            <a:off x="1577440" y="2123355"/>
            <a:ext cx="127000" cy="2138532"/>
          </a:xfrm>
          <a:prstGeom prst="leftBrace">
            <a:avLst>
              <a:gd name="adj1" fmla="val 25001"/>
              <a:gd name="adj2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3688804" y="2164808"/>
            <a:ext cx="127000" cy="2055627"/>
          </a:xfrm>
          <a:prstGeom prst="leftBrace">
            <a:avLst>
              <a:gd name="adj1" fmla="val 25001"/>
              <a:gd name="adj2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 rot="16200000">
            <a:off x="7346405" y="2164808"/>
            <a:ext cx="127000" cy="2055627"/>
          </a:xfrm>
          <a:prstGeom prst="leftBrace">
            <a:avLst>
              <a:gd name="adj1" fmla="val 25001"/>
              <a:gd name="adj2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81081" y="3188483"/>
                <a:ext cx="1210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star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81" y="3188483"/>
                <a:ext cx="12109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47463" y="3188483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63" y="3188483"/>
                <a:ext cx="4692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046268" y="3188483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reject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68" y="3188483"/>
                <a:ext cx="750526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71674" y="2394401"/>
            <a:ext cx="2003251" cy="420949"/>
            <a:chOff x="800100" y="5956728"/>
            <a:chExt cx="2094275" cy="42094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00100" y="6219825"/>
              <a:ext cx="20942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754059" y="2394401"/>
            <a:ext cx="1913191" cy="420949"/>
            <a:chOff x="867769" y="5956728"/>
            <a:chExt cx="1913191" cy="42094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67769" y="6219825"/>
              <a:ext cx="1913191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342599" y="2394401"/>
            <a:ext cx="2095120" cy="420949"/>
            <a:chOff x="800100" y="5956728"/>
            <a:chExt cx="2095120" cy="420949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00100" y="6219825"/>
              <a:ext cx="20951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309" y="3718094"/>
                <a:ext cx="8251701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 generates all strings that do not start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⋯ ∪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blanks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Remember: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alphabet for computation histories,  i.e.,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d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9" y="3718094"/>
                <a:ext cx="8251701" cy="1138773"/>
              </a:xfrm>
              <a:prstGeom prst="rect">
                <a:avLst/>
              </a:prstGeom>
              <a:blipFill>
                <a:blip r:embed="rId18"/>
                <a:stretch>
                  <a:fillRect l="-665" t="-3209" b="-7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984046" y="3726397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baseline="30000" dirty="0"/>
              <a:t>˽  </a:t>
            </a:r>
            <a:r>
              <a:rPr lang="en-US" sz="3600" baseline="30000" dirty="0"/>
              <a:t>… </a:t>
            </a:r>
            <a:r>
              <a:rPr lang="en-US" sz="2800" baseline="30000" dirty="0"/>
              <a:t>˽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268826" y="3256122"/>
                <a:ext cx="2897774" cy="3286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 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−#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26" y="3256122"/>
                <a:ext cx="2897774" cy="32866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0913189" y="5001200"/>
            <a:ext cx="276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srgbClr val="FF9A8F"/>
                </a:solidFill>
              </a:rPr>
              <a:t>˽</a:t>
            </a:r>
            <a:endParaRPr lang="en-US" sz="2000" dirty="0">
              <a:solidFill>
                <a:srgbClr val="FF9A8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595814" y="5717703"/>
            <a:ext cx="276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srgbClr val="FF9A8F"/>
                </a:solidFill>
              </a:rPr>
              <a:t>˽</a:t>
            </a:r>
            <a:endParaRPr lang="en-US" sz="2000" dirty="0">
              <a:solidFill>
                <a:srgbClr val="FF9A8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7746" y="5555779"/>
            <a:ext cx="3527569" cy="463196"/>
            <a:chOff x="5657746" y="5555779"/>
            <a:chExt cx="3527569" cy="463196"/>
          </a:xfrm>
        </p:grpSpPr>
        <p:sp>
          <p:nvSpPr>
            <p:cNvPr id="39" name="Left Brace 38"/>
            <p:cNvSpPr/>
            <p:nvPr/>
          </p:nvSpPr>
          <p:spPr>
            <a:xfrm rot="16200000">
              <a:off x="7280611" y="4657259"/>
              <a:ext cx="127000" cy="1924040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57746" y="5634446"/>
                  <a:ext cx="3527569" cy="3845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all strings of length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1600" dirty="0"/>
                    <a:t> thru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746" y="5634446"/>
                  <a:ext cx="3527569" cy="384529"/>
                </a:xfrm>
                <a:prstGeom prst="rect">
                  <a:avLst/>
                </a:prstGeom>
                <a:blipFill>
                  <a:blip r:embed="rId20"/>
                  <a:stretch>
                    <a:fillRect l="-864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317382" y="4963160"/>
            <a:ext cx="3992652" cy="974090"/>
            <a:chOff x="5317382" y="4963160"/>
            <a:chExt cx="3992652" cy="974090"/>
          </a:xfrm>
        </p:grpSpPr>
        <p:sp>
          <p:nvSpPr>
            <p:cNvPr id="5" name="Left Brace 4"/>
            <p:cNvSpPr/>
            <p:nvPr/>
          </p:nvSpPr>
          <p:spPr>
            <a:xfrm>
              <a:off x="9150817" y="4963160"/>
              <a:ext cx="159217" cy="974090"/>
            </a:xfrm>
            <a:prstGeom prst="leftBrace">
              <a:avLst>
                <a:gd name="adj1" fmla="val 2333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S_blanks"/>
            <p:cNvGrpSpPr/>
            <p:nvPr/>
          </p:nvGrpSpPr>
          <p:grpSpPr>
            <a:xfrm>
              <a:off x="5317382" y="5015358"/>
              <a:ext cx="3812903" cy="667421"/>
              <a:chOff x="5317382" y="5015358"/>
              <a:chExt cx="3812903" cy="667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5317382" y="5015358"/>
                    <a:ext cx="3812903" cy="5779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blanks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9A8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9A8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9A8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382" y="5015358"/>
                    <a:ext cx="3812903" cy="57797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/>
              <p:cNvSpPr/>
              <p:nvPr/>
            </p:nvSpPr>
            <p:spPr>
              <a:xfrm>
                <a:off x="8537754" y="5282669"/>
                <a:ext cx="276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aseline="30000" dirty="0">
                    <a:solidFill>
                      <a:srgbClr val="FF9A8F"/>
                    </a:solidFill>
                  </a:rPr>
                  <a:t>˽</a:t>
                </a:r>
                <a:endParaRPr lang="en-US" sz="2000" dirty="0">
                  <a:solidFill>
                    <a:srgbClr val="FF9A8F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6760" y="4839111"/>
                <a:ext cx="4836902" cy="1381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Notation: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without </a:t>
                </a:r>
                <a:r>
                  <a:rPr lang="en-US" dirty="0">
                    <a:latin typeface="Cambria Math" panose="02040503050406030204" pitchFamily="18" charset="0"/>
                  </a:rPr>
                  <a:t>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Cambria Math" panose="020405030504060302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all strings of length 7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all strings of length 0 thru 7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0" y="4839111"/>
                <a:ext cx="4836902" cy="1381276"/>
              </a:xfrm>
              <a:prstGeom prst="rect">
                <a:avLst/>
              </a:prstGeom>
              <a:blipFill>
                <a:blip r:embed="rId22"/>
                <a:stretch>
                  <a:fillRect l="-1008" t="-2655" b="-6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1 box"/>
          <p:cNvSpPr/>
          <p:nvPr/>
        </p:nvSpPr>
        <p:spPr>
          <a:xfrm>
            <a:off x="490954" y="2774227"/>
            <a:ext cx="2263105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q0 box"/>
          <p:cNvSpPr/>
          <p:nvPr/>
        </p:nvSpPr>
        <p:spPr>
          <a:xfrm>
            <a:off x="512979" y="2811463"/>
            <a:ext cx="225777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w1 box"/>
          <p:cNvSpPr/>
          <p:nvPr/>
        </p:nvSpPr>
        <p:spPr>
          <a:xfrm>
            <a:off x="741134" y="2811463"/>
            <a:ext cx="225777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w2 box"/>
          <p:cNvSpPr/>
          <p:nvPr/>
        </p:nvSpPr>
        <p:spPr>
          <a:xfrm>
            <a:off x="965674" y="2811463"/>
            <a:ext cx="259048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wn box"/>
          <p:cNvSpPr/>
          <p:nvPr/>
        </p:nvSpPr>
        <p:spPr>
          <a:xfrm>
            <a:off x="1451845" y="2811463"/>
            <a:ext cx="259048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lanks box"/>
          <p:cNvSpPr/>
          <p:nvPr/>
        </p:nvSpPr>
        <p:spPr>
          <a:xfrm>
            <a:off x="1803966" y="2811463"/>
            <a:ext cx="754522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# box"/>
          <p:cNvSpPr/>
          <p:nvPr/>
        </p:nvSpPr>
        <p:spPr>
          <a:xfrm>
            <a:off x="2573375" y="2753891"/>
            <a:ext cx="202709" cy="27780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struct ... box"/>
          <p:cNvSpPr/>
          <p:nvPr/>
        </p:nvSpPr>
        <p:spPr>
          <a:xfrm>
            <a:off x="174469" y="1249008"/>
            <a:ext cx="8976348" cy="347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75521" y="2761730"/>
            <a:ext cx="7928489" cy="347083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24F1F-15E2-0A47-881A-7DA6D61C5C2F}"/>
              </a:ext>
            </a:extLst>
          </p:cNvPr>
          <p:cNvSpPr txBox="1"/>
          <p:nvPr/>
        </p:nvSpPr>
        <p:spPr>
          <a:xfrm>
            <a:off x="5965371" y="641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84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" grpId="0" uiExpand="1" build="p"/>
      <p:bldP spid="31" grpId="0" uiExpand="1"/>
      <p:bldP spid="32" grpId="0" uiExpand="1" build="p"/>
      <p:bldP spid="42" grpId="0"/>
      <p:bldP spid="41" grpId="0"/>
      <p:bldP spid="19" grpId="0" uiExpand="1" build="p"/>
      <p:bldP spid="23" grpId="0" animBg="1"/>
      <p:bldP spid="23" grpId="1" animBg="1"/>
      <p:bldP spid="54" grpId="0" animBg="1"/>
      <p:bldP spid="54" grpId="1" animBg="1"/>
      <p:bldP spid="55" grpId="0" animBg="1"/>
      <p:bldP spid="55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1031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32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move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32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31" y="0"/>
                <a:ext cx="7747000" cy="707886"/>
              </a:xfrm>
              <a:prstGeom prst="rect">
                <a:avLst/>
              </a:prstGeom>
              <a:blipFill>
                <a:blip r:embed="rId3"/>
                <a:stretch>
                  <a:fillRect t="-16379" r="-551" b="-3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09" y="1237898"/>
                <a:ext cx="9185388" cy="135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generate all strings except a rejecting computation history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move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0"/>
                <a:r>
                  <a:rPr lang="en-US" sz="2000" dirty="0"/>
                  <a:t>Rejecting computation history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9" y="1237898"/>
                <a:ext cx="9185388" cy="1352165"/>
              </a:xfrm>
              <a:prstGeom prst="rect">
                <a:avLst/>
              </a:prstGeom>
              <a:blipFill>
                <a:blip r:embed="rId4"/>
                <a:stretch>
                  <a:fillRect l="-730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96" y="2610677"/>
                <a:ext cx="1402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6" y="2610677"/>
                <a:ext cx="1402114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89052" y="2610677"/>
                <a:ext cx="11731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1600" b="0" i="0" baseline="-25000" dirty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52" y="2610677"/>
                <a:ext cx="1173142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76678" y="25798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78" y="2579899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63208" y="25798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208" y="2579899"/>
                <a:ext cx="3802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88943" y="2579899"/>
                <a:ext cx="3802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43" y="2579899"/>
                <a:ext cx="3802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98824" y="257762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24" y="2577626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619712" y="2577626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54059" y="2608404"/>
                <a:ext cx="19992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ababa</a:t>
                </a:r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600" dirty="0"/>
                  <a:t>     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abababa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59" y="2608404"/>
                <a:ext cx="1999265" cy="338554"/>
              </a:xfrm>
              <a:prstGeom prst="rect">
                <a:avLst/>
              </a:prstGeom>
              <a:blipFill>
                <a:blip r:embed="rId11"/>
                <a:stretch>
                  <a:fillRect l="-1829" t="-5455" r="-30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/>
          <p:cNvSpPr/>
          <p:nvPr/>
        </p:nvSpPr>
        <p:spPr>
          <a:xfrm rot="16200000">
            <a:off x="1577440" y="1990005"/>
            <a:ext cx="127000" cy="2138532"/>
          </a:xfrm>
          <a:prstGeom prst="leftBrace">
            <a:avLst>
              <a:gd name="adj1" fmla="val 25001"/>
              <a:gd name="adj2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3688804" y="2031458"/>
            <a:ext cx="127000" cy="2055627"/>
          </a:xfrm>
          <a:prstGeom prst="leftBrace">
            <a:avLst>
              <a:gd name="adj1" fmla="val 25001"/>
              <a:gd name="adj2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 rot="16200000">
            <a:off x="7346405" y="2031458"/>
            <a:ext cx="127000" cy="2055627"/>
          </a:xfrm>
          <a:prstGeom prst="leftBrace">
            <a:avLst>
              <a:gd name="adj1" fmla="val 25001"/>
              <a:gd name="adj2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22756" y="3120075"/>
                <a:ext cx="1210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star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56" y="3120075"/>
                <a:ext cx="12109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49092" y="3117586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92" y="3117586"/>
                <a:ext cx="4692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991231" y="3117305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reject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31" y="3117305"/>
                <a:ext cx="750526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71674" y="2261051"/>
            <a:ext cx="2003251" cy="420949"/>
            <a:chOff x="800100" y="5956728"/>
            <a:chExt cx="2094275" cy="42094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00100" y="6219825"/>
              <a:ext cx="20942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754059" y="2261051"/>
            <a:ext cx="1913191" cy="420949"/>
            <a:chOff x="867769" y="5956728"/>
            <a:chExt cx="1913191" cy="42094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67769" y="6219825"/>
              <a:ext cx="1913191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342599" y="2261051"/>
            <a:ext cx="2095120" cy="420949"/>
            <a:chOff x="800100" y="5956728"/>
            <a:chExt cx="2095120" cy="420949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00100" y="6219825"/>
              <a:ext cx="20951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31" y="5956728"/>
                  <a:ext cx="772327" cy="42094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309" y="3587470"/>
                <a:ext cx="8251701" cy="1942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000" dirty="0"/>
                  <a:t>  generates all strings that do not contain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move</m:t>
                        </m:r>
                      </m:sub>
                    </m:sSub>
                  </m:oMath>
                </a14:m>
                <a:r>
                  <a:rPr lang="en-US" sz="2000" dirty="0"/>
                  <a:t>  generates all strings that contain an illegal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sz="2000" dirty="0"/>
                  <a:t> neighborhood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move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9" y="3587470"/>
                <a:ext cx="8251701" cy="1942070"/>
              </a:xfrm>
              <a:prstGeom prst="rect">
                <a:avLst/>
              </a:prstGeom>
              <a:blipFill>
                <a:blip r:embed="rId18"/>
                <a:stretch>
                  <a:fillRect l="-222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53448" y="4816250"/>
            <a:ext cx="5197502" cy="1263012"/>
            <a:chOff x="1584447" y="4808709"/>
            <a:chExt cx="5197502" cy="1263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347215" y="5110703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215" y="5110703"/>
                  <a:ext cx="43473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Left Brace 53"/>
            <p:cNvSpPr/>
            <p:nvPr/>
          </p:nvSpPr>
          <p:spPr>
            <a:xfrm rot="16200000">
              <a:off x="3066940" y="4523082"/>
              <a:ext cx="127000" cy="2138532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Brace 54"/>
            <p:cNvSpPr/>
            <p:nvPr/>
          </p:nvSpPr>
          <p:spPr>
            <a:xfrm rot="16200000">
              <a:off x="5178304" y="4564535"/>
              <a:ext cx="127000" cy="2055627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912175" y="5702388"/>
                  <a:ext cx="4365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175" y="5702388"/>
                  <a:ext cx="43653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926979" y="5702389"/>
                  <a:ext cx="6561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979" y="5702389"/>
                  <a:ext cx="656142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/>
            <p:cNvGrpSpPr/>
            <p:nvPr/>
          </p:nvGrpSpPr>
          <p:grpSpPr>
            <a:xfrm>
              <a:off x="3005658" y="4808709"/>
              <a:ext cx="1783985" cy="384529"/>
              <a:chOff x="867769" y="5964164"/>
              <a:chExt cx="1764403" cy="38452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867769" y="6219825"/>
                <a:ext cx="176440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1296628" y="5964164"/>
                    <a:ext cx="949532" cy="3845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oMath>
                    </a14:m>
                    <a:r>
                      <a:rPr lang="en-US" sz="1600" dirty="0"/>
                      <a:t>—</a:t>
                    </a:r>
                    <a14:m>
                      <m:oMath xmlns:m="http://schemas.openxmlformats.org/officeDocument/2006/math"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628" y="5964164"/>
                    <a:ext cx="949532" cy="38452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06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584447" y="5110703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447" y="5110703"/>
                  <a:ext cx="43473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/>
            <p:cNvSpPr/>
            <p:nvPr/>
          </p:nvSpPr>
          <p:spPr>
            <a:xfrm>
              <a:off x="2556961" y="5112976"/>
              <a:ext cx="514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abc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42093" y="5112976"/>
              <a:ext cx="49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def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04200" y="4931923"/>
                <a:ext cx="3568541" cy="93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illegal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zeroWid m:val="on"/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phant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abc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def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200" y="4931923"/>
                <a:ext cx="3568541" cy="93775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01171"/>
              </p:ext>
            </p:extLst>
          </p:nvPr>
        </p:nvGraphicFramePr>
        <p:xfrm>
          <a:off x="1790481" y="5836856"/>
          <a:ext cx="727215" cy="4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sp>
        <p:nvSpPr>
          <p:cNvPr id="84" name="Rounded Rectangle 83"/>
          <p:cNvSpPr/>
          <p:nvPr/>
        </p:nvSpPr>
        <p:spPr>
          <a:xfrm>
            <a:off x="7489735" y="5130491"/>
            <a:ext cx="2611750" cy="371228"/>
          </a:xfrm>
          <a:prstGeom prst="roundRect">
            <a:avLst/>
          </a:prstGeom>
          <a:noFill/>
          <a:ln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5E6AD-A064-CC48-A1EF-F4C43F8F0782}"/>
              </a:ext>
            </a:extLst>
          </p:cNvPr>
          <p:cNvSpPr txBox="1"/>
          <p:nvPr/>
        </p:nvSpPr>
        <p:spPr>
          <a:xfrm>
            <a:off x="5849257" y="6313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" grpId="0" uiExpand="1" build="p"/>
      <p:bldP spid="23" grpId="0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 with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9735230" cy="5088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language.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oracle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written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is a TM equipped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with a “black box” that can answer queries “is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?” for free.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Example:  </a:t>
                </a:r>
                <a:r>
                  <a:rPr lang="en-US" sz="2000" dirty="0"/>
                  <a:t>A TM with an oracle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 can decide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 in polynomial time.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decidable in polynomial time with an oracle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en-US" sz="2000" dirty="0"/>
                  <a:t>Thus NP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NP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?  Probably No because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</a:t>
                </a:r>
                <a:r>
                  <a:rPr lang="en-US" sz="2000" dirty="0" err="1"/>
                  <a:t>NP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NP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decidable in nondeterministic polynomial time with an oracle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r>
                  <a:rPr lang="en-US" sz="2000" dirty="0"/>
                  <a:t>Recall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MIN-FORMULA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minimal Boolean formula }</a:t>
                </a:r>
              </a:p>
              <a:p>
                <a:r>
                  <a:rPr lang="en-US" sz="2000" b="1" dirty="0"/>
                  <a:t>Example: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FORMULA</m:t>
                        </m:r>
                      </m:e>
                    </m:ba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NP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1.  G</a:t>
                </a:r>
                <a:r>
                  <a:rPr lang="en-US" sz="2000" dirty="0">
                    <a:solidFill>
                      <a:schemeClr val="tx1"/>
                    </a:solidFill>
                  </a:rPr>
                  <a:t>uess shorter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/>
                  <a:t>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 oracle to solve the </a:t>
                </a:r>
                <a:r>
                  <a:rPr lang="en-US" sz="2000" dirty="0" err="1"/>
                  <a:t>coNP</a:t>
                </a:r>
                <a:r>
                  <a:rPr lang="en-US" sz="2000" dirty="0"/>
                  <a:t> problem: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equivalent </a:t>
                </a:r>
              </a:p>
              <a:p>
                <a:r>
                  <a:rPr lang="en-US" sz="2000" dirty="0"/>
                  <a:t>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 are equivalent.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not.”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9735230" cy="5088509"/>
              </a:xfrm>
              <a:prstGeom prst="rect">
                <a:avLst/>
              </a:prstGeom>
              <a:blipFill>
                <a:blip r:embed="rId2"/>
                <a:stretch>
                  <a:fillRect l="-1002" t="-959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6A29D-2D87-3348-9108-D85B5EB37B5F}"/>
              </a:ext>
            </a:extLst>
          </p:cNvPr>
          <p:cNvSpPr txBox="1"/>
          <p:nvPr/>
        </p:nvSpPr>
        <p:spPr>
          <a:xfrm>
            <a:off x="6197600" y="629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488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Oracles and P versus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1" y="1131801"/>
                <a:ext cx="7198016" cy="542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There is an oracle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P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NP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Proof: 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NP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𝑇𝑄𝐵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 NPSPACE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PSPACE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𝑇𝑄𝐵𝐹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Relevance to the P versus NP question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Recall: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We showed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PSPACE.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Could we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using a similar method?  NO.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Reason:  </a:t>
                </a:r>
                <a:r>
                  <a:rPr lang="en-US" sz="2000" dirty="0"/>
                  <a:t>Suppose YES.</a:t>
                </a:r>
              </a:p>
              <a:p>
                <a:r>
                  <a:rPr lang="en-US" sz="2000" dirty="0"/>
                  <a:t>The Hierarchy Theorems are proved by a diagonalization.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In this diagonalization, the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simulates some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000" dirty="0"/>
                  <a:t>If both TMs were oracle TMs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000" dirty="0"/>
                  <a:t> with the same oracle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simulation and the diagonalization would still work.</a:t>
                </a:r>
              </a:p>
              <a:p>
                <a:r>
                  <a:rPr lang="en-US" sz="2000" dirty="0"/>
                  <a:t>Therefore, if we could prove 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 by a diagonalization,</a:t>
                </a:r>
              </a:p>
              <a:p>
                <a:r>
                  <a:rPr lang="en-US" sz="2000" dirty="0"/>
                  <a:t>we would also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NP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every oracle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1" dirty="0"/>
                  <a:t>But that is false!   </a:t>
                </a:r>
                <a:r>
                  <a:rPr lang="en-US" sz="2000" dirty="0"/>
                  <a:t> </a:t>
                </a: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7198016" cy="5420715"/>
              </a:xfrm>
              <a:prstGeom prst="rect">
                <a:avLst/>
              </a:prstGeom>
              <a:blipFill>
                <a:blip r:embed="rId3"/>
                <a:stretch>
                  <a:fillRect l="-1355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514975" y="3314700"/>
            <a:ext cx="47625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22.3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32617" y="3502014"/>
                <a:ext cx="4449833" cy="2735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22.3</a:t>
                </a:r>
              </a:p>
              <a:p>
                <a:r>
                  <a:rPr lang="en-US" sz="2000" dirty="0"/>
                  <a:t>Which of these are known to be true?</a:t>
                </a:r>
              </a:p>
              <a:p>
                <a:r>
                  <a:rPr lang="en-US" sz="2000" dirty="0"/>
                  <a:t>Check all that apply.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e>
                        </m:ba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NP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coNP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MIN-FORMULA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𝑇𝑄𝐵𝐹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NP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𝑇𝑄𝐵𝐹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coNP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𝑇𝑄𝐵𝐹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617" y="3502014"/>
                <a:ext cx="4449833" cy="2735621"/>
              </a:xfrm>
              <a:prstGeom prst="rect">
                <a:avLst/>
              </a:prstGeom>
              <a:blipFill>
                <a:blip r:embed="rId4"/>
                <a:stretch>
                  <a:fillRect l="-1766" t="-1099" b="-44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D5183-7F1B-474B-965D-93691C0DCFA9}"/>
              </a:ext>
            </a:extLst>
          </p:cNvPr>
          <p:cNvSpPr txBox="1"/>
          <p:nvPr/>
        </p:nvSpPr>
        <p:spPr>
          <a:xfrm>
            <a:off x="5921829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522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A6BE8F-8336-4F72-92E7-94C27B949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DD18BF-4E62-4D8D-A1EC-44385284C68A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6E989F7E-E09E-429C-BCEB-7C3A5D054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90343</TotalTime>
  <Words>1471</Words>
  <Application>Microsoft Macintosh PowerPoint</Application>
  <PresentationFormat>Widescreen</PresentationFormat>
  <Paragraphs>251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22: Provably Intractable Problems, Oracles </dc:title>
  <dc:subject/>
  <dc:creator>Michael Sipser</dc:creator>
  <cp:keywords/>
  <dc:description/>
  <cp:lastModifiedBy>Microsoft Office User</cp:lastModifiedBy>
  <cp:revision>2097</cp:revision>
  <dcterms:created xsi:type="dcterms:W3CDTF">2020-08-09T18:24:17Z</dcterms:created>
  <dcterms:modified xsi:type="dcterms:W3CDTF">2021-02-15T23:09:40Z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