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9" r:id="rId5"/>
    <p:sldId id="373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8" r:id="rId14"/>
    <p:sldId id="367" r:id="rId15"/>
    <p:sldId id="372" r:id="rId16"/>
    <p:sldId id="37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558" autoAdjust="0"/>
    <p:restoredTop sz="95501" autoAdjust="0"/>
  </p:normalViewPr>
  <p:slideViewPr>
    <p:cSldViewPr snapToGrid="0">
      <p:cViewPr varScale="1">
        <p:scale>
          <a:sx n="84" d="100"/>
          <a:sy n="84" d="100"/>
        </p:scale>
        <p:origin x="216" y="4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A88EF75-F5D3-2F4B-B86A-DA28C49B8795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cw.mit.edu/fairus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11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957179"/>
                <a:ext cx="11739294" cy="321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 </a:t>
                </a:r>
                <a:br>
                  <a:rPr lang="en-US" sz="2400" baseline="0" dirty="0"/>
                </a:br>
                <a:r>
                  <a:rPr lang="en-US" sz="2000" dirty="0"/>
                  <a:t>- The Computation History Method for proving undecidability</a:t>
                </a:r>
              </a:p>
              <a:p>
                <a:r>
                  <a:rPr lang="en-US" sz="2000" dirty="0"/>
                  <a:t>- The Post Correspondence Problem is undecidable</a:t>
                </a:r>
              </a:p>
              <a:p>
                <a:r>
                  <a:rPr lang="en-US" sz="2000" dirty="0"/>
                  <a:t>- Linearly bounded automata,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2000" dirty="0"/>
                  <a:t> is decidable</a:t>
                </a:r>
              </a:p>
              <a:p>
                <a:r>
                  <a:rPr lang="en-US" sz="2000" dirty="0"/>
                  <a:t>- Configurations, Computation histories</a:t>
                </a:r>
              </a:p>
              <a:p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𝐿𝐿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are undecidable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§6.1 – §6.2)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Self-reproducing machines and The Recursion theorem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Short introduction to mathematical logic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957179"/>
                <a:ext cx="11739294" cy="3216265"/>
              </a:xfrm>
              <a:prstGeom prst="rect">
                <a:avLst/>
              </a:prstGeom>
              <a:blipFill>
                <a:blip r:embed="rId2"/>
                <a:stretch>
                  <a:fillRect l="-756" t="-1176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F031A-6656-B24C-B110-1CCC3EC1E049}"/>
              </a:ext>
            </a:extLst>
          </p:cNvPr>
          <p:cNvSpPr txBox="1"/>
          <p:nvPr/>
        </p:nvSpPr>
        <p:spPr>
          <a:xfrm>
            <a:off x="5517397" y="6230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" y="0"/>
            <a:ext cx="821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Other applications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300" y="1576301"/>
            <a:ext cx="9043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Computer viruses.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A true but unprovable mathematical statement due to Kurt Gödel: “This statement is unprovable.”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5B5C3-ABB8-8846-B015-CADED5E51115}"/>
              </a:ext>
            </a:extLst>
          </p:cNvPr>
          <p:cNvSpPr txBox="1"/>
          <p:nvPr/>
        </p:nvSpPr>
        <p:spPr>
          <a:xfrm>
            <a:off x="5672380" y="61528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30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" y="0"/>
            <a:ext cx="821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 to Mathematical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3800" y="1284201"/>
                <a:ext cx="11184300" cy="4596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Goal:  </a:t>
                </a:r>
                <a:r>
                  <a:rPr lang="en-US" sz="2400" dirty="0"/>
                  <a:t>A mathematical study of mathematical reasoning itself.</a:t>
                </a:r>
              </a:p>
              <a:p>
                <a:r>
                  <a:rPr lang="en-US" sz="2000" dirty="0"/>
                  <a:t>Formally defines the language of mathematics, mathematical truth, and provability.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Gödel’s First Incompleteness Theorem: 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In any reasonable formal system, some true statements are not provable.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Proof:  We use two properties of formal proofs:</a:t>
                </a:r>
              </a:p>
              <a:p>
                <a:pPr marL="457200" indent="-457200">
                  <a:buFontTx/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Soundness: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 a proof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true.</a:t>
                </a:r>
              </a:p>
              <a:p>
                <a:pPr marL="457200" indent="-457200">
                  <a:buAutoNum type="arabicParenR"/>
                </a:pPr>
                <a:r>
                  <a:rPr lang="en-US" sz="2000" dirty="0" err="1">
                    <a:solidFill>
                      <a:schemeClr val="tx1"/>
                    </a:solidFill>
                  </a:rPr>
                  <a:t>Checkability</a:t>
                </a:r>
                <a:r>
                  <a:rPr lang="en-US" sz="2000" dirty="0">
                    <a:solidFill>
                      <a:schemeClr val="tx1"/>
                    </a:solidFill>
                  </a:rPr>
                  <a:t>:  The language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proof of statement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decidable.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 err="1">
                    <a:solidFill>
                      <a:schemeClr val="tx1"/>
                    </a:solidFill>
                  </a:rPr>
                  <a:t>Checkability</a:t>
                </a:r>
                <a:r>
                  <a:rPr lang="en-US" sz="2000" dirty="0">
                    <a:solidFill>
                      <a:schemeClr val="tx1"/>
                    </a:solidFill>
                  </a:rPr>
                  <a:t> implies the set of provable statements {〈𝜙〉| 𝜙 has a proof} is T-recognizable.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err="1"/>
                  <a:t>SImilarly</a:t>
                </a:r>
                <a:r>
                  <a:rPr lang="en-US" sz="2000" dirty="0"/>
                  <a:t>, if we can always prove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when it is true, then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T-recognizable (false!).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Therefore, some true statements of the form 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are unprovable. 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Next, we use the Recursion Theorem to give a specific example of a true but unprovable statement.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0" y="1284201"/>
                <a:ext cx="11184300" cy="4596899"/>
              </a:xfrm>
              <a:prstGeom prst="rect">
                <a:avLst/>
              </a:prstGeom>
              <a:blipFill>
                <a:blip r:embed="rId2"/>
                <a:stretch>
                  <a:fillRect l="-872" t="-1061" b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C1424-B4B4-5B49-964A-968485FC9E38}"/>
              </a:ext>
            </a:extLst>
          </p:cNvPr>
          <p:cNvSpPr txBox="1"/>
          <p:nvPr/>
        </p:nvSpPr>
        <p:spPr>
          <a:xfrm>
            <a:off x="5470902" y="64627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2583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" y="0"/>
            <a:ext cx="821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True but Unprovable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3799" y="1284201"/>
                <a:ext cx="11760155" cy="4763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Implement Gödel statement “This statement is unprovable.”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the statement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following TM: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“On any input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1.  Obtain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use it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/>
                  <a:t>     2. 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each possible proof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          Test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proof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true.</a:t>
                </a:r>
              </a:p>
              <a:p>
                <a:r>
                  <a:rPr lang="en-US" sz="2400" dirty="0"/>
                  <a:t>                 If yes, then </a:t>
                </a:r>
                <a:r>
                  <a:rPr lang="en-US" sz="2400" i="1" dirty="0"/>
                  <a:t>accept</a:t>
                </a:r>
                <a:r>
                  <a:rPr lang="en-US" sz="2400" dirty="0"/>
                  <a:t>.  Otherwise, continue.”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Theorem:  </a:t>
                </a:r>
                <a:r>
                  <a:rPr lang="en-US" sz="2400" dirty="0"/>
                  <a:t>(1)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400" dirty="0"/>
                  <a:t> has no proof</a:t>
                </a:r>
              </a:p>
              <a:p>
                <a:r>
                  <a:rPr lang="en-US" sz="2400" dirty="0"/>
                  <a:t>                    (2)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400" dirty="0"/>
                  <a:t> is true</a:t>
                </a:r>
              </a:p>
              <a:p>
                <a:r>
                  <a:rPr lang="en-US" sz="2000" dirty="0"/>
                  <a:t>Proof:  </a:t>
                </a:r>
              </a:p>
              <a:p>
                <a:pPr marL="457200" indent="-457200">
                  <a:buAutoNum type="arabicParenBoth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000" dirty="0"/>
                  <a:t> has a proof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accepts 0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000" dirty="0"/>
                  <a:t>  is false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000" dirty="0"/>
                  <a:t> cannot have a proof. </a:t>
                </a:r>
              </a:p>
              <a:p>
                <a:pPr marL="457200" indent="-457200">
                  <a:buAutoNum type="arabicParenBoth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000" dirty="0"/>
                  <a:t> is false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R accepts 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found a proof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000" dirty="0"/>
                  <a:t> is true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000" dirty="0"/>
                  <a:t> is true.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9" y="1284201"/>
                <a:ext cx="11760155" cy="4763548"/>
              </a:xfrm>
              <a:prstGeom prst="rect">
                <a:avLst/>
              </a:prstGeom>
              <a:blipFill>
                <a:blip r:embed="rId2"/>
                <a:stretch>
                  <a:fillRect l="-829" t="-1024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855368" y="4747222"/>
            <a:ext cx="1266825" cy="487735"/>
            <a:chOff x="4855368" y="3997612"/>
            <a:chExt cx="1266825" cy="487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5265681" y="3997612"/>
                  <a:ext cx="5303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681" y="3997612"/>
                  <a:ext cx="53033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ight Brace 3"/>
            <p:cNvSpPr/>
            <p:nvPr/>
          </p:nvSpPr>
          <p:spPr>
            <a:xfrm rot="16200000">
              <a:off x="5450681" y="3813834"/>
              <a:ext cx="76200" cy="1266825"/>
            </a:xfrm>
            <a:prstGeom prst="rightBrace">
              <a:avLst>
                <a:gd name="adj1" fmla="val 89584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2141083" y="5614980"/>
            <a:ext cx="1630817" cy="34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18025" y="5294305"/>
            <a:ext cx="2441575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59600" y="5294308"/>
            <a:ext cx="4095750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71900" y="5614980"/>
            <a:ext cx="1493781" cy="34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9274" y="5614980"/>
            <a:ext cx="3503726" cy="34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63000" y="5692099"/>
            <a:ext cx="2723776" cy="34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7508" y="5294305"/>
            <a:ext cx="1895641" cy="32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156D4-457F-B049-8F1C-665BD1DE6DFD}"/>
              </a:ext>
            </a:extLst>
          </p:cNvPr>
          <p:cNvSpPr txBox="1"/>
          <p:nvPr/>
        </p:nvSpPr>
        <p:spPr>
          <a:xfrm>
            <a:off x="5331417" y="62613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321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15" y="1617154"/>
            <a:ext cx="96163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2763" lvl="0" indent="-512763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+mj-lt"/>
              </a:rPr>
              <a:t>Self-reference and The Recursion Theorem</a:t>
            </a:r>
          </a:p>
          <a:p>
            <a:pPr marL="512763" lvl="0" indent="-512763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+mj-lt"/>
              </a:rPr>
              <a:t>Various applications.  </a:t>
            </a:r>
          </a:p>
          <a:p>
            <a:pPr marL="512763" lvl="0" indent="-512763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+mj-lt"/>
              </a:rPr>
              <a:t>Sketch of Gödel’s First Incompleteness Theorem in mathematical logic.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F0FF3-A2D8-1049-9C85-70785CD9A1A7}"/>
              </a:ext>
            </a:extLst>
          </p:cNvPr>
          <p:cNvSpPr txBox="1"/>
          <p:nvPr/>
        </p:nvSpPr>
        <p:spPr>
          <a:xfrm>
            <a:off x="5238427" y="6044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4442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257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734" y="0"/>
            <a:ext cx="5629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Midterm exam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618" y="957179"/>
            <a:ext cx="1100062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90 minutes length + 20 minutes for printing/scanning/uploading.</a:t>
            </a:r>
          </a:p>
          <a:p>
            <a:r>
              <a:rPr lang="en-US" sz="2000" dirty="0"/>
              <a:t>Open book, postings, piazza, notes, and lecture videos, from this year.  </a:t>
            </a:r>
          </a:p>
          <a:p>
            <a:r>
              <a:rPr lang="en-US" sz="2000" dirty="0"/>
              <a:t>Covers through Recursion Theorem presented today.</a:t>
            </a:r>
            <a:br>
              <a:rPr lang="en-US" sz="2000" dirty="0"/>
            </a:br>
            <a:r>
              <a:rPr lang="en-US" sz="2000" dirty="0"/>
              <a:t>Will </a:t>
            </a:r>
            <a:r>
              <a:rPr lang="en-US" sz="2000" u="sng" dirty="0"/>
              <a:t>not</a:t>
            </a:r>
            <a:r>
              <a:rPr lang="en-US" sz="2000" dirty="0"/>
              <a:t> include section on mathematical logic. </a:t>
            </a:r>
          </a:p>
          <a:p>
            <a:pPr>
              <a:spcBef>
                <a:spcPts val="1200"/>
              </a:spcBef>
            </a:pPr>
            <a:r>
              <a:rPr lang="en-US" sz="2000" b="1" u="sng" dirty="0"/>
              <a:t>Not permitted:  </a:t>
            </a:r>
            <a:r>
              <a:rPr lang="en-US" sz="2000" u="sng" dirty="0"/>
              <a:t>Communication with anyone except course staff, other materials, internet searching.</a:t>
            </a:r>
          </a:p>
          <a:p>
            <a:pPr>
              <a:spcBef>
                <a:spcPts val="1200"/>
              </a:spcBef>
            </a:pPr>
            <a:r>
              <a:rPr lang="en-US" sz="2000" b="1" u="sng" dirty="0"/>
              <a:t>Not permitted:  </a:t>
            </a:r>
            <a:r>
              <a:rPr lang="en-US" sz="2000" u="sng" dirty="0"/>
              <a:t>Providing information about the exam to anyone who hasn’t completed it. 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Please respect our honor system.</a:t>
            </a:r>
            <a:endParaRPr lang="en-US" sz="2000" u="sng" dirty="0"/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18355-AE0F-CD47-9B49-7136367B2D9D}"/>
              </a:ext>
            </a:extLst>
          </p:cNvPr>
          <p:cNvSpPr txBox="1"/>
          <p:nvPr/>
        </p:nvSpPr>
        <p:spPr>
          <a:xfrm>
            <a:off x="5703376" y="6509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301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Self-reproduction Paradox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618" y="1363579"/>
            <a:ext cx="7164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a Factory makes Cars</a:t>
            </a:r>
          </a:p>
          <a:p>
            <a:r>
              <a:rPr lang="en-US" sz="2000" dirty="0"/>
              <a:t>- Complexity of Factory &gt; Complexity of Car</a:t>
            </a:r>
          </a:p>
          <a:p>
            <a:r>
              <a:rPr lang="en-US" sz="2000" dirty="0"/>
              <a:t>  (because Factory needs instructions for Car + robots, tools, … ) </a:t>
            </a:r>
          </a:p>
          <a:p>
            <a:endParaRPr lang="en-US" sz="2000" dirty="0"/>
          </a:p>
          <a:p>
            <a:r>
              <a:rPr lang="en-US" sz="2400" dirty="0"/>
              <a:t>Can a Factory make Factories? </a:t>
            </a:r>
          </a:p>
          <a:p>
            <a:r>
              <a:rPr lang="en-US" sz="2000" dirty="0"/>
              <a:t>- Complexity of Factory &gt; Complexity of Factory?</a:t>
            </a:r>
          </a:p>
          <a:p>
            <a:r>
              <a:rPr lang="en-US" sz="2000" dirty="0"/>
              <a:t>- Seems impossible to have a self-reproducing machine</a:t>
            </a:r>
          </a:p>
          <a:p>
            <a:endParaRPr lang="en-US" sz="2000" dirty="0"/>
          </a:p>
          <a:p>
            <a:r>
              <a:rPr lang="en-US" sz="2400" dirty="0"/>
              <a:t>But, living things self-reproduce</a:t>
            </a:r>
          </a:p>
          <a:p>
            <a:endParaRPr lang="en-US" sz="2400" dirty="0"/>
          </a:p>
          <a:p>
            <a:r>
              <a:rPr lang="en-US" sz="2400" dirty="0"/>
              <a:t>How to resolve this paradox?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Self-reproducing machines are possible!</a:t>
            </a:r>
            <a:endParaRPr lang="en-US" sz="2800" dirty="0"/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139354" y="2298299"/>
            <a:ext cx="4461505" cy="1498409"/>
            <a:chOff x="7139354" y="1363579"/>
            <a:chExt cx="4461505" cy="14984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33"/>
            <a:stretch/>
          </p:blipFill>
          <p:spPr>
            <a:xfrm>
              <a:off x="7139354" y="1363579"/>
              <a:ext cx="1568100" cy="149840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" name="Group 12"/>
            <p:cNvGrpSpPr/>
            <p:nvPr/>
          </p:nvGrpSpPr>
          <p:grpSpPr>
            <a:xfrm>
              <a:off x="8972767" y="1938612"/>
              <a:ext cx="2628092" cy="791028"/>
              <a:chOff x="8972767" y="1938612"/>
              <a:chExt cx="2628092" cy="7910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2767" y="2334126"/>
                <a:ext cx="632822" cy="395514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70402" y="2334126"/>
                <a:ext cx="632822" cy="39551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68037" y="2334126"/>
                <a:ext cx="632822" cy="395514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2767" y="1938612"/>
                <a:ext cx="632822" cy="395514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70402" y="1938612"/>
                <a:ext cx="632822" cy="395514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68037" y="1938612"/>
                <a:ext cx="632822" cy="395514"/>
              </a:xfrm>
              <a:prstGeom prst="rect">
                <a:avLst/>
              </a:prstGeom>
            </p:spPr>
          </p:pic>
        </p:grpSp>
        <p:sp>
          <p:nvSpPr>
            <p:cNvPr id="7" name="Right Arrow 6"/>
            <p:cNvSpPr/>
            <p:nvPr/>
          </p:nvSpPr>
          <p:spPr>
            <a:xfrm>
              <a:off x="8574797" y="2237873"/>
              <a:ext cx="265313" cy="19250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9354" y="3780474"/>
            <a:ext cx="4724857" cy="1498409"/>
            <a:chOff x="7139354" y="2845754"/>
            <a:chExt cx="4724857" cy="149840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33"/>
            <a:stretch/>
          </p:blipFill>
          <p:spPr>
            <a:xfrm>
              <a:off x="7139354" y="2845754"/>
              <a:ext cx="1568100" cy="149840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" name="Group 18"/>
            <p:cNvGrpSpPr/>
            <p:nvPr/>
          </p:nvGrpSpPr>
          <p:grpSpPr>
            <a:xfrm>
              <a:off x="8972767" y="3293596"/>
              <a:ext cx="2891444" cy="753222"/>
              <a:chOff x="8972767" y="3293596"/>
              <a:chExt cx="2891444" cy="753222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33"/>
              <a:stretch/>
            </p:blipFill>
            <p:spPr>
              <a:xfrm>
                <a:off x="8972767" y="3293596"/>
                <a:ext cx="788254" cy="7532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33"/>
              <a:stretch/>
            </p:blipFill>
            <p:spPr>
              <a:xfrm>
                <a:off x="10062877" y="3293596"/>
                <a:ext cx="788254" cy="7532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33"/>
              <a:stretch/>
            </p:blipFill>
            <p:spPr>
              <a:xfrm>
                <a:off x="11075957" y="3293596"/>
                <a:ext cx="788254" cy="7532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Right Arrow 17"/>
            <p:cNvSpPr/>
            <p:nvPr/>
          </p:nvSpPr>
          <p:spPr>
            <a:xfrm>
              <a:off x="8574797" y="3661483"/>
              <a:ext cx="265313" cy="19250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257924B-42EE-2B44-82B4-0ABB3552CE24}"/>
              </a:ext>
            </a:extLst>
          </p:cNvPr>
          <p:cNvSpPr/>
          <p:nvPr/>
        </p:nvSpPr>
        <p:spPr>
          <a:xfrm>
            <a:off x="7129966" y="5540593"/>
            <a:ext cx="48838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© Source unknown. All rights reserved. This content is excluded from our Creative Commons license. For more information, see </a:t>
            </a:r>
            <a:r>
              <a:rPr lang="en-US" sz="1100" dirty="0">
                <a:hlinkClick r:id="rId5"/>
              </a:rPr>
              <a:t>https://ocw.mit.edu/fairuse</a:t>
            </a:r>
            <a:r>
              <a:rPr lang="en-US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4B95F0-97C7-824A-9FBA-BAFBDC10254F}"/>
              </a:ext>
            </a:extLst>
          </p:cNvPr>
          <p:cNvSpPr txBox="1"/>
          <p:nvPr/>
        </p:nvSpPr>
        <p:spPr>
          <a:xfrm>
            <a:off x="5734373" y="6354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570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Self-Reproducing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6" y="1363579"/>
                <a:ext cx="80311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:r>
                  <a:rPr lang="en-US" sz="2400" dirty="0"/>
                  <a:t>There is a TM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𝑆𝐸𝐿𝐹</m:t>
                    </m:r>
                  </m:oMath>
                </a14:m>
                <a:r>
                  <a:rPr lang="en-US" sz="2400" dirty="0"/>
                  <a:t> which (on any input) halts </a:t>
                </a:r>
                <a:br>
                  <a:rPr lang="en-US" sz="2400" dirty="0"/>
                </a:b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𝑆𝐸𝐿𝐹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on the tape.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363579"/>
                <a:ext cx="8031141" cy="830997"/>
              </a:xfrm>
              <a:prstGeom prst="rect">
                <a:avLst/>
              </a:prstGeom>
              <a:blipFill>
                <a:blip r:embed="rId2"/>
                <a:stretch>
                  <a:fillRect l="-113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3370" y="2358650"/>
                <a:ext cx="557228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Lemma: </a:t>
                </a:r>
                <a:r>
                  <a:rPr lang="en-US" sz="2000" dirty="0"/>
                  <a:t>There is a computable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for every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is </a:t>
                </a:r>
                <a:br>
                  <a:rPr lang="en-US" sz="2000" dirty="0"/>
                </a:br>
                <a:r>
                  <a:rPr lang="en-US" sz="2000" dirty="0"/>
                  <a:t>the TM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“Print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on the tape and halt”.</a:t>
                </a:r>
              </a:p>
              <a:p>
                <a:r>
                  <a:rPr lang="en-US" sz="2000" dirty="0"/>
                  <a:t>Proof:  Straightforward.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70" y="2358650"/>
                <a:ext cx="5572287" cy="1323439"/>
              </a:xfrm>
              <a:prstGeom prst="rect">
                <a:avLst/>
              </a:prstGeom>
              <a:blipFill>
                <a:blip r:embed="rId3"/>
                <a:stretch>
                  <a:fillRect l="-1094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8616" y="3930491"/>
                <a:ext cx="5350576" cy="1995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Proof of Theorem: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𝑆𝐸𝐿𝐹</m:t>
                    </m:r>
                  </m:oMath>
                </a14:m>
                <a:r>
                  <a:rPr lang="en-US" sz="2000" dirty="0"/>
                  <a:t> has two parts,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〉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〉</m:t>
                        </m:r>
                      </m:sub>
                    </m:sSub>
                  </m:oMath>
                </a14:m>
                <a:r>
                  <a:rPr lang="en-US" sz="2000" dirty="0"/>
                  <a:t> ?  NO, would be circular reasoning.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“1. 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(tape contents) to get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2.  Combine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to get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𝑆𝐸𝐿𝐹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            3.  Halt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𝑆𝐸𝐿𝐹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on tape.”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3930491"/>
                <a:ext cx="5350576" cy="1995033"/>
              </a:xfrm>
              <a:prstGeom prst="rect">
                <a:avLst/>
              </a:prstGeom>
              <a:blipFill>
                <a:blip r:embed="rId4"/>
                <a:stretch>
                  <a:fillRect l="-1139" t="-1835" r="-228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 flipV="1">
            <a:off x="7302499" y="4008789"/>
            <a:ext cx="4763" cy="98217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544769" y="3988022"/>
            <a:ext cx="1599521" cy="400110"/>
            <a:chOff x="6544769" y="3988022"/>
            <a:chExt cx="159952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7726740" y="3988022"/>
                  <a:ext cx="41755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740" y="3988022"/>
                  <a:ext cx="417550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544769" y="3988022"/>
                  <a:ext cx="40677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769" y="3988022"/>
                  <a:ext cx="40677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092949" y="4172688"/>
              <a:ext cx="4508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384384" y="4435951"/>
                <a:ext cx="742639" cy="495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384" y="4435951"/>
                <a:ext cx="742639" cy="495328"/>
              </a:xfrm>
              <a:prstGeom prst="rect">
                <a:avLst/>
              </a:prstGeom>
              <a:blipFill>
                <a:blip r:embed="rId7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281529" y="5487768"/>
            <a:ext cx="6016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 implement in any programming language.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214620" y="4179262"/>
                <a:ext cx="56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620" y="4179262"/>
                <a:ext cx="56278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214620" y="4217143"/>
                <a:ext cx="176804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〉=〈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𝑆𝐸𝐿𝐹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620" y="4217143"/>
                <a:ext cx="176804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6134735" y="3759736"/>
            <a:ext cx="4998486" cy="1652105"/>
            <a:chOff x="6134735" y="3759736"/>
            <a:chExt cx="4998486" cy="1652105"/>
          </a:xfrm>
        </p:grpSpPr>
        <p:sp>
          <p:nvSpPr>
            <p:cNvPr id="13" name="Rectangle 12"/>
            <p:cNvSpPr/>
            <p:nvPr/>
          </p:nvSpPr>
          <p:spPr>
            <a:xfrm>
              <a:off x="6134735" y="4008788"/>
              <a:ext cx="2513438" cy="9821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6958985" y="5011731"/>
                  <a:ext cx="84228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𝑆𝐸𝐿𝐹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985" y="5011731"/>
                  <a:ext cx="842282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9143999" y="4172687"/>
              <a:ext cx="1989222" cy="427703"/>
            </a:xfrm>
            <a:custGeom>
              <a:avLst/>
              <a:gdLst>
                <a:gd name="connsiteX0" fmla="*/ 0 w 2743200"/>
                <a:gd name="connsiteY0" fmla="*/ 0 h 373912"/>
                <a:gd name="connsiteX1" fmla="*/ 2743200 w 2743200"/>
                <a:gd name="connsiteY1" fmla="*/ 0 h 373912"/>
                <a:gd name="connsiteX2" fmla="*/ 2743200 w 2743200"/>
                <a:gd name="connsiteY2" fmla="*/ 373912 h 373912"/>
                <a:gd name="connsiteX3" fmla="*/ 0 w 2743200"/>
                <a:gd name="connsiteY3" fmla="*/ 373912 h 373912"/>
                <a:gd name="connsiteX4" fmla="*/ 0 w 2743200"/>
                <a:gd name="connsiteY4" fmla="*/ 0 h 373912"/>
                <a:gd name="connsiteX0" fmla="*/ 2743200 w 2834640"/>
                <a:gd name="connsiteY0" fmla="*/ 0 h 373912"/>
                <a:gd name="connsiteX1" fmla="*/ 2743200 w 2834640"/>
                <a:gd name="connsiteY1" fmla="*/ 373912 h 373912"/>
                <a:gd name="connsiteX2" fmla="*/ 0 w 2834640"/>
                <a:gd name="connsiteY2" fmla="*/ 373912 h 373912"/>
                <a:gd name="connsiteX3" fmla="*/ 0 w 2834640"/>
                <a:gd name="connsiteY3" fmla="*/ 0 h 373912"/>
                <a:gd name="connsiteX4" fmla="*/ 2834640 w 2834640"/>
                <a:gd name="connsiteY4" fmla="*/ 91440 h 373912"/>
                <a:gd name="connsiteX0" fmla="*/ 2743200 w 2753677"/>
                <a:gd name="connsiteY0" fmla="*/ 0 h 373912"/>
                <a:gd name="connsiteX1" fmla="*/ 2743200 w 2753677"/>
                <a:gd name="connsiteY1" fmla="*/ 373912 h 373912"/>
                <a:gd name="connsiteX2" fmla="*/ 0 w 2753677"/>
                <a:gd name="connsiteY2" fmla="*/ 373912 h 373912"/>
                <a:gd name="connsiteX3" fmla="*/ 0 w 2753677"/>
                <a:gd name="connsiteY3" fmla="*/ 0 h 373912"/>
                <a:gd name="connsiteX4" fmla="*/ 2753677 w 2753677"/>
                <a:gd name="connsiteY4" fmla="*/ 952 h 373912"/>
                <a:gd name="connsiteX0" fmla="*/ 2743200 w 2744152"/>
                <a:gd name="connsiteY0" fmla="*/ 3811 h 377723"/>
                <a:gd name="connsiteX1" fmla="*/ 2743200 w 2744152"/>
                <a:gd name="connsiteY1" fmla="*/ 377723 h 377723"/>
                <a:gd name="connsiteX2" fmla="*/ 0 w 2744152"/>
                <a:gd name="connsiteY2" fmla="*/ 377723 h 377723"/>
                <a:gd name="connsiteX3" fmla="*/ 0 w 2744152"/>
                <a:gd name="connsiteY3" fmla="*/ 3811 h 377723"/>
                <a:gd name="connsiteX4" fmla="*/ 2744152 w 2744152"/>
                <a:gd name="connsiteY4" fmla="*/ 0 h 377723"/>
                <a:gd name="connsiteX0" fmla="*/ 2743200 w 2744152"/>
                <a:gd name="connsiteY0" fmla="*/ 0 h 373912"/>
                <a:gd name="connsiteX1" fmla="*/ 2743200 w 2744152"/>
                <a:gd name="connsiteY1" fmla="*/ 373912 h 373912"/>
                <a:gd name="connsiteX2" fmla="*/ 0 w 2744152"/>
                <a:gd name="connsiteY2" fmla="*/ 373912 h 373912"/>
                <a:gd name="connsiteX3" fmla="*/ 0 w 2744152"/>
                <a:gd name="connsiteY3" fmla="*/ 0 h 373912"/>
                <a:gd name="connsiteX4" fmla="*/ 2744152 w 2744152"/>
                <a:gd name="connsiteY4" fmla="*/ 951 h 373912"/>
                <a:gd name="connsiteX0" fmla="*/ 2743200 w 2743200"/>
                <a:gd name="connsiteY0" fmla="*/ 0 h 373912"/>
                <a:gd name="connsiteX1" fmla="*/ 2743200 w 2743200"/>
                <a:gd name="connsiteY1" fmla="*/ 373912 h 373912"/>
                <a:gd name="connsiteX2" fmla="*/ 0 w 2743200"/>
                <a:gd name="connsiteY2" fmla="*/ 373912 h 373912"/>
                <a:gd name="connsiteX3" fmla="*/ 0 w 2743200"/>
                <a:gd name="connsiteY3" fmla="*/ 0 h 373912"/>
                <a:gd name="connsiteX4" fmla="*/ 2696527 w 2743200"/>
                <a:gd name="connsiteY4" fmla="*/ 951 h 373912"/>
                <a:gd name="connsiteX0" fmla="*/ 2795587 w 2795587"/>
                <a:gd name="connsiteY0" fmla="*/ 0 h 373912"/>
                <a:gd name="connsiteX1" fmla="*/ 2743200 w 2795587"/>
                <a:gd name="connsiteY1" fmla="*/ 373912 h 373912"/>
                <a:gd name="connsiteX2" fmla="*/ 0 w 2795587"/>
                <a:gd name="connsiteY2" fmla="*/ 373912 h 373912"/>
                <a:gd name="connsiteX3" fmla="*/ 0 w 2795587"/>
                <a:gd name="connsiteY3" fmla="*/ 0 h 373912"/>
                <a:gd name="connsiteX4" fmla="*/ 2696527 w 2795587"/>
                <a:gd name="connsiteY4" fmla="*/ 951 h 373912"/>
                <a:gd name="connsiteX0" fmla="*/ 2743200 w 2743200"/>
                <a:gd name="connsiteY0" fmla="*/ 373912 h 373912"/>
                <a:gd name="connsiteX1" fmla="*/ 0 w 2743200"/>
                <a:gd name="connsiteY1" fmla="*/ 373912 h 373912"/>
                <a:gd name="connsiteX2" fmla="*/ 0 w 2743200"/>
                <a:gd name="connsiteY2" fmla="*/ 0 h 373912"/>
                <a:gd name="connsiteX3" fmla="*/ 2696527 w 2743200"/>
                <a:gd name="connsiteY3" fmla="*/ 951 h 373912"/>
                <a:gd name="connsiteX0" fmla="*/ 2743200 w 2743200"/>
                <a:gd name="connsiteY0" fmla="*/ 377724 h 377724"/>
                <a:gd name="connsiteX1" fmla="*/ 0 w 2743200"/>
                <a:gd name="connsiteY1" fmla="*/ 377724 h 377724"/>
                <a:gd name="connsiteX2" fmla="*/ 0 w 2743200"/>
                <a:gd name="connsiteY2" fmla="*/ 3812 h 377724"/>
                <a:gd name="connsiteX3" fmla="*/ 2606040 w 2743200"/>
                <a:gd name="connsiteY3" fmla="*/ 0 h 377724"/>
                <a:gd name="connsiteX0" fmla="*/ 2743200 w 2743200"/>
                <a:gd name="connsiteY0" fmla="*/ 373912 h 373912"/>
                <a:gd name="connsiteX1" fmla="*/ 0 w 2743200"/>
                <a:gd name="connsiteY1" fmla="*/ 373912 h 373912"/>
                <a:gd name="connsiteX2" fmla="*/ 0 w 2743200"/>
                <a:gd name="connsiteY2" fmla="*/ 0 h 373912"/>
                <a:gd name="connsiteX3" fmla="*/ 2606040 w 2743200"/>
                <a:gd name="connsiteY3" fmla="*/ 950 h 37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373912">
                  <a:moveTo>
                    <a:pt x="2743200" y="373912"/>
                  </a:moveTo>
                  <a:lnTo>
                    <a:pt x="0" y="373912"/>
                  </a:lnTo>
                  <a:lnTo>
                    <a:pt x="0" y="0"/>
                  </a:lnTo>
                  <a:lnTo>
                    <a:pt x="2606040" y="9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8234181" y="3759736"/>
              <a:ext cx="1056067" cy="409851"/>
            </a:xfrm>
            <a:custGeom>
              <a:avLst/>
              <a:gdLst>
                <a:gd name="connsiteX0" fmla="*/ 61950 w 1297192"/>
                <a:gd name="connsiteY0" fmla="*/ 225969 h 386390"/>
                <a:gd name="connsiteX1" fmla="*/ 77992 w 1297192"/>
                <a:gd name="connsiteY1" fmla="*/ 33464 h 386390"/>
                <a:gd name="connsiteX2" fmla="*/ 831971 w 1297192"/>
                <a:gd name="connsiteY2" fmla="*/ 1380 h 386390"/>
                <a:gd name="connsiteX3" fmla="*/ 1200940 w 1297192"/>
                <a:gd name="connsiteY3" fmla="*/ 49506 h 386390"/>
                <a:gd name="connsiteX4" fmla="*/ 1297192 w 1297192"/>
                <a:gd name="connsiteY4" fmla="*/ 386390 h 386390"/>
                <a:gd name="connsiteX5" fmla="*/ 1297192 w 1297192"/>
                <a:gd name="connsiteY5" fmla="*/ 386390 h 386390"/>
                <a:gd name="connsiteX0" fmla="*/ 114219 w 1265622"/>
                <a:gd name="connsiteY0" fmla="*/ 402888 h 402888"/>
                <a:gd name="connsiteX1" fmla="*/ 46422 w 1265622"/>
                <a:gd name="connsiteY1" fmla="*/ 41629 h 402888"/>
                <a:gd name="connsiteX2" fmla="*/ 800401 w 1265622"/>
                <a:gd name="connsiteY2" fmla="*/ 9545 h 402888"/>
                <a:gd name="connsiteX3" fmla="*/ 1169370 w 1265622"/>
                <a:gd name="connsiteY3" fmla="*/ 57671 h 402888"/>
                <a:gd name="connsiteX4" fmla="*/ 1265622 w 1265622"/>
                <a:gd name="connsiteY4" fmla="*/ 394555 h 402888"/>
                <a:gd name="connsiteX5" fmla="*/ 1265622 w 1265622"/>
                <a:gd name="connsiteY5" fmla="*/ 394555 h 402888"/>
                <a:gd name="connsiteX0" fmla="*/ 16441 w 1167844"/>
                <a:gd name="connsiteY0" fmla="*/ 420107 h 420107"/>
                <a:gd name="connsiteX1" fmla="*/ 171252 w 1167844"/>
                <a:gd name="connsiteY1" fmla="*/ 32480 h 420107"/>
                <a:gd name="connsiteX2" fmla="*/ 702623 w 1167844"/>
                <a:gd name="connsiteY2" fmla="*/ 26764 h 420107"/>
                <a:gd name="connsiteX3" fmla="*/ 1071592 w 1167844"/>
                <a:gd name="connsiteY3" fmla="*/ 74890 h 420107"/>
                <a:gd name="connsiteX4" fmla="*/ 1167844 w 1167844"/>
                <a:gd name="connsiteY4" fmla="*/ 411774 h 420107"/>
                <a:gd name="connsiteX5" fmla="*/ 1167844 w 1167844"/>
                <a:gd name="connsiteY5" fmla="*/ 411774 h 420107"/>
                <a:gd name="connsiteX0" fmla="*/ 672 w 1152075"/>
                <a:gd name="connsiteY0" fmla="*/ 420109 h 420109"/>
                <a:gd name="connsiteX1" fmla="*/ 155483 w 1152075"/>
                <a:gd name="connsiteY1" fmla="*/ 32482 h 420109"/>
                <a:gd name="connsiteX2" fmla="*/ 686854 w 1152075"/>
                <a:gd name="connsiteY2" fmla="*/ 26766 h 420109"/>
                <a:gd name="connsiteX3" fmla="*/ 1055823 w 1152075"/>
                <a:gd name="connsiteY3" fmla="*/ 74892 h 420109"/>
                <a:gd name="connsiteX4" fmla="*/ 1152075 w 1152075"/>
                <a:gd name="connsiteY4" fmla="*/ 411776 h 420109"/>
                <a:gd name="connsiteX5" fmla="*/ 1152075 w 1152075"/>
                <a:gd name="connsiteY5" fmla="*/ 411776 h 420109"/>
                <a:gd name="connsiteX0" fmla="*/ 702 w 1149214"/>
                <a:gd name="connsiteY0" fmla="*/ 403129 h 410617"/>
                <a:gd name="connsiteX1" fmla="*/ 152622 w 1149214"/>
                <a:gd name="connsiteY1" fmla="*/ 31323 h 410617"/>
                <a:gd name="connsiteX2" fmla="*/ 683993 w 1149214"/>
                <a:gd name="connsiteY2" fmla="*/ 25607 h 410617"/>
                <a:gd name="connsiteX3" fmla="*/ 1052962 w 1149214"/>
                <a:gd name="connsiteY3" fmla="*/ 73733 h 410617"/>
                <a:gd name="connsiteX4" fmla="*/ 1149214 w 1149214"/>
                <a:gd name="connsiteY4" fmla="*/ 410617 h 410617"/>
                <a:gd name="connsiteX5" fmla="*/ 1149214 w 1149214"/>
                <a:gd name="connsiteY5" fmla="*/ 410617 h 410617"/>
                <a:gd name="connsiteX0" fmla="*/ 401 w 1148913"/>
                <a:gd name="connsiteY0" fmla="*/ 415144 h 422632"/>
                <a:gd name="connsiteX1" fmla="*/ 192795 w 1148913"/>
                <a:gd name="connsiteY1" fmla="*/ 27517 h 422632"/>
                <a:gd name="connsiteX2" fmla="*/ 683692 w 1148913"/>
                <a:gd name="connsiteY2" fmla="*/ 37622 h 422632"/>
                <a:gd name="connsiteX3" fmla="*/ 1052661 w 1148913"/>
                <a:gd name="connsiteY3" fmla="*/ 85748 h 422632"/>
                <a:gd name="connsiteX4" fmla="*/ 1148913 w 1148913"/>
                <a:gd name="connsiteY4" fmla="*/ 422632 h 422632"/>
                <a:gd name="connsiteX5" fmla="*/ 1148913 w 1148913"/>
                <a:gd name="connsiteY5" fmla="*/ 422632 h 422632"/>
                <a:gd name="connsiteX0" fmla="*/ 456 w 1148968"/>
                <a:gd name="connsiteY0" fmla="*/ 412804 h 420292"/>
                <a:gd name="connsiteX1" fmla="*/ 192850 w 1148968"/>
                <a:gd name="connsiteY1" fmla="*/ 25177 h 420292"/>
                <a:gd name="connsiteX2" fmla="*/ 683747 w 1148968"/>
                <a:gd name="connsiteY2" fmla="*/ 35282 h 420292"/>
                <a:gd name="connsiteX3" fmla="*/ 1052716 w 1148968"/>
                <a:gd name="connsiteY3" fmla="*/ 83408 h 420292"/>
                <a:gd name="connsiteX4" fmla="*/ 1148968 w 1148968"/>
                <a:gd name="connsiteY4" fmla="*/ 420292 h 420292"/>
                <a:gd name="connsiteX5" fmla="*/ 1148968 w 1148968"/>
                <a:gd name="connsiteY5" fmla="*/ 420292 h 420292"/>
                <a:gd name="connsiteX0" fmla="*/ 456 w 1148968"/>
                <a:gd name="connsiteY0" fmla="*/ 415192 h 422680"/>
                <a:gd name="connsiteX1" fmla="*/ 192850 w 1148968"/>
                <a:gd name="connsiteY1" fmla="*/ 27565 h 422680"/>
                <a:gd name="connsiteX2" fmla="*/ 683747 w 1148968"/>
                <a:gd name="connsiteY2" fmla="*/ 37670 h 422680"/>
                <a:gd name="connsiteX3" fmla="*/ 1003568 w 1148968"/>
                <a:gd name="connsiteY3" fmla="*/ 149078 h 422680"/>
                <a:gd name="connsiteX4" fmla="*/ 1148968 w 1148968"/>
                <a:gd name="connsiteY4" fmla="*/ 422680 h 422680"/>
                <a:gd name="connsiteX5" fmla="*/ 1148968 w 1148968"/>
                <a:gd name="connsiteY5" fmla="*/ 422680 h 422680"/>
                <a:gd name="connsiteX0" fmla="*/ 456 w 1149433"/>
                <a:gd name="connsiteY0" fmla="*/ 415192 h 696906"/>
                <a:gd name="connsiteX1" fmla="*/ 192850 w 1149433"/>
                <a:gd name="connsiteY1" fmla="*/ 27565 h 696906"/>
                <a:gd name="connsiteX2" fmla="*/ 683747 w 1149433"/>
                <a:gd name="connsiteY2" fmla="*/ 37670 h 696906"/>
                <a:gd name="connsiteX3" fmla="*/ 1003568 w 1149433"/>
                <a:gd name="connsiteY3" fmla="*/ 149078 h 696906"/>
                <a:gd name="connsiteX4" fmla="*/ 1148968 w 1149433"/>
                <a:gd name="connsiteY4" fmla="*/ 422680 h 696906"/>
                <a:gd name="connsiteX5" fmla="*/ 961052 w 1149433"/>
                <a:gd name="connsiteY5" fmla="*/ 696906 h 696906"/>
                <a:gd name="connsiteX0" fmla="*/ 456 w 1022110"/>
                <a:gd name="connsiteY0" fmla="*/ 415192 h 696906"/>
                <a:gd name="connsiteX1" fmla="*/ 192850 w 1022110"/>
                <a:gd name="connsiteY1" fmla="*/ 27565 h 696906"/>
                <a:gd name="connsiteX2" fmla="*/ 683747 w 1022110"/>
                <a:gd name="connsiteY2" fmla="*/ 37670 h 696906"/>
                <a:gd name="connsiteX3" fmla="*/ 1003568 w 1022110"/>
                <a:gd name="connsiteY3" fmla="*/ 149078 h 696906"/>
                <a:gd name="connsiteX4" fmla="*/ 981289 w 1022110"/>
                <a:gd name="connsiteY4" fmla="*/ 406859 h 696906"/>
                <a:gd name="connsiteX5" fmla="*/ 961052 w 1022110"/>
                <a:gd name="connsiteY5" fmla="*/ 696906 h 696906"/>
                <a:gd name="connsiteX0" fmla="*/ 456 w 1000030"/>
                <a:gd name="connsiteY0" fmla="*/ 412436 h 694150"/>
                <a:gd name="connsiteX1" fmla="*/ 192850 w 1000030"/>
                <a:gd name="connsiteY1" fmla="*/ 24809 h 694150"/>
                <a:gd name="connsiteX2" fmla="*/ 683747 w 1000030"/>
                <a:gd name="connsiteY2" fmla="*/ 34914 h 694150"/>
                <a:gd name="connsiteX3" fmla="*/ 876364 w 1000030"/>
                <a:gd name="connsiteY3" fmla="*/ 72493 h 694150"/>
                <a:gd name="connsiteX4" fmla="*/ 981289 w 1000030"/>
                <a:gd name="connsiteY4" fmla="*/ 404103 h 694150"/>
                <a:gd name="connsiteX5" fmla="*/ 961052 w 1000030"/>
                <a:gd name="connsiteY5" fmla="*/ 694150 h 694150"/>
                <a:gd name="connsiteX0" fmla="*/ 456 w 984624"/>
                <a:gd name="connsiteY0" fmla="*/ 412436 h 694150"/>
                <a:gd name="connsiteX1" fmla="*/ 192850 w 984624"/>
                <a:gd name="connsiteY1" fmla="*/ 24809 h 694150"/>
                <a:gd name="connsiteX2" fmla="*/ 683747 w 984624"/>
                <a:gd name="connsiteY2" fmla="*/ 34914 h 694150"/>
                <a:gd name="connsiteX3" fmla="*/ 876364 w 984624"/>
                <a:gd name="connsiteY3" fmla="*/ 72493 h 694150"/>
                <a:gd name="connsiteX4" fmla="*/ 981289 w 984624"/>
                <a:gd name="connsiteY4" fmla="*/ 404103 h 694150"/>
                <a:gd name="connsiteX5" fmla="*/ 961052 w 984624"/>
                <a:gd name="connsiteY5" fmla="*/ 694150 h 694150"/>
                <a:gd name="connsiteX0" fmla="*/ 456 w 961052"/>
                <a:gd name="connsiteY0" fmla="*/ 412436 h 694150"/>
                <a:gd name="connsiteX1" fmla="*/ 192850 w 961052"/>
                <a:gd name="connsiteY1" fmla="*/ 24809 h 694150"/>
                <a:gd name="connsiteX2" fmla="*/ 683747 w 961052"/>
                <a:gd name="connsiteY2" fmla="*/ 34914 h 694150"/>
                <a:gd name="connsiteX3" fmla="*/ 876364 w 961052"/>
                <a:gd name="connsiteY3" fmla="*/ 72493 h 694150"/>
                <a:gd name="connsiteX4" fmla="*/ 961052 w 961052"/>
                <a:gd name="connsiteY4" fmla="*/ 694150 h 694150"/>
                <a:gd name="connsiteX0" fmla="*/ 456 w 961052"/>
                <a:gd name="connsiteY0" fmla="*/ 420126 h 701840"/>
                <a:gd name="connsiteX1" fmla="*/ 192850 w 961052"/>
                <a:gd name="connsiteY1" fmla="*/ 32499 h 701840"/>
                <a:gd name="connsiteX2" fmla="*/ 683747 w 961052"/>
                <a:gd name="connsiteY2" fmla="*/ 42604 h 701840"/>
                <a:gd name="connsiteX3" fmla="*/ 934184 w 961052"/>
                <a:gd name="connsiteY3" fmla="*/ 264758 h 701840"/>
                <a:gd name="connsiteX4" fmla="*/ 961052 w 961052"/>
                <a:gd name="connsiteY4" fmla="*/ 701840 h 701840"/>
                <a:gd name="connsiteX0" fmla="*/ 456 w 956098"/>
                <a:gd name="connsiteY0" fmla="*/ 420128 h 680747"/>
                <a:gd name="connsiteX1" fmla="*/ 192850 w 956098"/>
                <a:gd name="connsiteY1" fmla="*/ 32501 h 680747"/>
                <a:gd name="connsiteX2" fmla="*/ 683747 w 956098"/>
                <a:gd name="connsiteY2" fmla="*/ 42606 h 680747"/>
                <a:gd name="connsiteX3" fmla="*/ 934184 w 956098"/>
                <a:gd name="connsiteY3" fmla="*/ 264760 h 680747"/>
                <a:gd name="connsiteX4" fmla="*/ 955270 w 956098"/>
                <a:gd name="connsiteY4" fmla="*/ 680748 h 680747"/>
                <a:gd name="connsiteX0" fmla="*/ 456 w 961609"/>
                <a:gd name="connsiteY0" fmla="*/ 420128 h 680749"/>
                <a:gd name="connsiteX1" fmla="*/ 192850 w 961609"/>
                <a:gd name="connsiteY1" fmla="*/ 32501 h 680749"/>
                <a:gd name="connsiteX2" fmla="*/ 683747 w 961609"/>
                <a:gd name="connsiteY2" fmla="*/ 42606 h 680749"/>
                <a:gd name="connsiteX3" fmla="*/ 934184 w 961609"/>
                <a:gd name="connsiteY3" fmla="*/ 264760 h 680749"/>
                <a:gd name="connsiteX4" fmla="*/ 955270 w 961609"/>
                <a:gd name="connsiteY4" fmla="*/ 680748 h 68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609" h="680749">
                  <a:moveTo>
                    <a:pt x="456" y="420128"/>
                  </a:moveTo>
                  <a:cubicBezTo>
                    <a:pt x="-6544" y="194931"/>
                    <a:pt x="67404" y="90148"/>
                    <a:pt x="192850" y="32501"/>
                  </a:cubicBezTo>
                  <a:cubicBezTo>
                    <a:pt x="318296" y="-25146"/>
                    <a:pt x="560191" y="3896"/>
                    <a:pt x="683747" y="42606"/>
                  </a:cubicBezTo>
                  <a:cubicBezTo>
                    <a:pt x="807303" y="81316"/>
                    <a:pt x="888930" y="158403"/>
                    <a:pt x="934184" y="264760"/>
                  </a:cubicBezTo>
                  <a:cubicBezTo>
                    <a:pt x="979438" y="371117"/>
                    <a:pt x="954973" y="503774"/>
                    <a:pt x="955270" y="68074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95965" y="4600390"/>
            <a:ext cx="4835245" cy="37737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311277" y="4501266"/>
                <a:ext cx="1336896" cy="478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Compute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〈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〉</m:t>
                        </m:r>
                      </m:sub>
                    </m:sSub>
                  </m:oMath>
                </a14:m>
                <a:r>
                  <a:rPr lang="en-US" sz="1200" dirty="0"/>
                  <a:t> from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200" dirty="0"/>
                  <a:t> on tape.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277" y="4501266"/>
                <a:ext cx="1336896" cy="478593"/>
              </a:xfrm>
              <a:prstGeom prst="rect">
                <a:avLst/>
              </a:prstGeom>
              <a:blipFill>
                <a:blip r:embed="rId11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504978" y="4555116"/>
            <a:ext cx="3570365" cy="37737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E01C5-C4C5-694E-A1EB-5E31B83FA74D}"/>
              </a:ext>
            </a:extLst>
          </p:cNvPr>
          <p:cNvSpPr txBox="1"/>
          <p:nvPr/>
        </p:nvSpPr>
        <p:spPr>
          <a:xfrm>
            <a:off x="5362414" y="6416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9838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 uiExpand="1" build="p"/>
      <p:bldP spid="20" grpId="0" uiExpand="1" build="p"/>
      <p:bldP spid="29" grpId="0"/>
      <p:bldP spid="31" grpId="0"/>
      <p:bldP spid="33" grpId="0"/>
      <p:bldP spid="34" grpId="0" animBg="1"/>
      <p:bldP spid="39" grpId="0" animBg="1"/>
      <p:bldP spid="40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English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617" y="1363579"/>
            <a:ext cx="87096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“Hello World”</a:t>
            </a: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  Hello World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Write this sentence</a:t>
            </a: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  Write this sentence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Write the following twice, the second time in quotes “Hello World”</a:t>
            </a:r>
          </a:p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  Hello World “Hello World”</a:t>
            </a:r>
            <a:endParaRPr lang="en-US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Write the following twice, the second time in quotes</a:t>
            </a:r>
            <a:br>
              <a:rPr lang="en-US" sz="2400" dirty="0"/>
            </a:br>
            <a:r>
              <a:rPr lang="en-US" sz="2400" dirty="0"/>
              <a:t>“Write the following twice, the second time in quotes”</a:t>
            </a:r>
            <a:br>
              <a:rPr lang="en-US" sz="2400" dirty="0"/>
            </a:b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  Write the following twice, the second time in quotes</a:t>
            </a:r>
            <a:b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 “Write the following twice, the second time in quotes”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5879" y="2695528"/>
            <a:ext cx="600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Cheating:  TMs don’t have this self-reference primitive.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42357" y="4194324"/>
            <a:ext cx="3954263" cy="1657082"/>
            <a:chOff x="7942357" y="4194324"/>
            <a:chExt cx="3954263" cy="1657082"/>
          </a:xfrm>
        </p:grpSpPr>
        <p:grpSp>
          <p:nvGrpSpPr>
            <p:cNvPr id="6" name="Group 5"/>
            <p:cNvGrpSpPr/>
            <p:nvPr/>
          </p:nvGrpSpPr>
          <p:grpSpPr>
            <a:xfrm>
              <a:off x="7942357" y="4427587"/>
              <a:ext cx="2436599" cy="1423819"/>
              <a:chOff x="6134735" y="3988022"/>
              <a:chExt cx="2436599" cy="142381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134735" y="3988022"/>
                <a:ext cx="2425700" cy="1423819"/>
                <a:chOff x="3061336" y="3873857"/>
                <a:chExt cx="2425700" cy="1423819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061336" y="3894623"/>
                  <a:ext cx="2425700" cy="9821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885586" y="4897566"/>
                      <a:ext cx="842282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𝑆𝐸𝐿𝐹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1" name="Rectangle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5586" y="4897566"/>
                      <a:ext cx="842282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Straight Connector 22"/>
                <p:cNvCxnSpPr/>
                <p:nvPr/>
              </p:nvCxnSpPr>
              <p:spPr>
                <a:xfrm flipH="1" flipV="1">
                  <a:off x="4123578" y="3889063"/>
                  <a:ext cx="4763" cy="98217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653341" y="3873857"/>
                      <a:ext cx="417550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5" name="Rectangle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3341" y="3873857"/>
                      <a:ext cx="417550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471370" y="3873857"/>
                      <a:ext cx="406778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71370" y="3873857"/>
                      <a:ext cx="406778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3898153" y="4061914"/>
                  <a:ext cx="45085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3310985" y="4321786"/>
                      <a:ext cx="742639" cy="49532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Rectangle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985" y="4321786"/>
                      <a:ext cx="742639" cy="49532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23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7234438" y="4517932"/>
                    <a:ext cx="1336896" cy="47859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200" dirty="0"/>
                      <a:t>Compute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〈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〉</m:t>
                            </m:r>
                          </m:sub>
                        </m:sSub>
                      </m:oMath>
                    </a14:m>
                    <a:r>
                      <a:rPr lang="en-US" sz="1200" dirty="0"/>
                      <a:t> from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a14:m>
                    <a:r>
                      <a:rPr lang="en-US" sz="1200" dirty="0"/>
                      <a:t> on tape.</a:t>
                    </a: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4438" y="4517932"/>
                    <a:ext cx="1336896" cy="47859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8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Rectangle 31"/>
            <p:cNvSpPr/>
            <p:nvPr/>
          </p:nvSpPr>
          <p:spPr>
            <a:xfrm>
              <a:off x="10593482" y="4602242"/>
              <a:ext cx="1303138" cy="427703"/>
            </a:xfrm>
            <a:custGeom>
              <a:avLst/>
              <a:gdLst>
                <a:gd name="connsiteX0" fmla="*/ 0 w 2743200"/>
                <a:gd name="connsiteY0" fmla="*/ 0 h 373912"/>
                <a:gd name="connsiteX1" fmla="*/ 2743200 w 2743200"/>
                <a:gd name="connsiteY1" fmla="*/ 0 h 373912"/>
                <a:gd name="connsiteX2" fmla="*/ 2743200 w 2743200"/>
                <a:gd name="connsiteY2" fmla="*/ 373912 h 373912"/>
                <a:gd name="connsiteX3" fmla="*/ 0 w 2743200"/>
                <a:gd name="connsiteY3" fmla="*/ 373912 h 373912"/>
                <a:gd name="connsiteX4" fmla="*/ 0 w 2743200"/>
                <a:gd name="connsiteY4" fmla="*/ 0 h 373912"/>
                <a:gd name="connsiteX0" fmla="*/ 2743200 w 2834640"/>
                <a:gd name="connsiteY0" fmla="*/ 0 h 373912"/>
                <a:gd name="connsiteX1" fmla="*/ 2743200 w 2834640"/>
                <a:gd name="connsiteY1" fmla="*/ 373912 h 373912"/>
                <a:gd name="connsiteX2" fmla="*/ 0 w 2834640"/>
                <a:gd name="connsiteY2" fmla="*/ 373912 h 373912"/>
                <a:gd name="connsiteX3" fmla="*/ 0 w 2834640"/>
                <a:gd name="connsiteY3" fmla="*/ 0 h 373912"/>
                <a:gd name="connsiteX4" fmla="*/ 2834640 w 2834640"/>
                <a:gd name="connsiteY4" fmla="*/ 91440 h 373912"/>
                <a:gd name="connsiteX0" fmla="*/ 2743200 w 2753677"/>
                <a:gd name="connsiteY0" fmla="*/ 0 h 373912"/>
                <a:gd name="connsiteX1" fmla="*/ 2743200 w 2753677"/>
                <a:gd name="connsiteY1" fmla="*/ 373912 h 373912"/>
                <a:gd name="connsiteX2" fmla="*/ 0 w 2753677"/>
                <a:gd name="connsiteY2" fmla="*/ 373912 h 373912"/>
                <a:gd name="connsiteX3" fmla="*/ 0 w 2753677"/>
                <a:gd name="connsiteY3" fmla="*/ 0 h 373912"/>
                <a:gd name="connsiteX4" fmla="*/ 2753677 w 2753677"/>
                <a:gd name="connsiteY4" fmla="*/ 952 h 373912"/>
                <a:gd name="connsiteX0" fmla="*/ 2743200 w 2744152"/>
                <a:gd name="connsiteY0" fmla="*/ 3811 h 377723"/>
                <a:gd name="connsiteX1" fmla="*/ 2743200 w 2744152"/>
                <a:gd name="connsiteY1" fmla="*/ 377723 h 377723"/>
                <a:gd name="connsiteX2" fmla="*/ 0 w 2744152"/>
                <a:gd name="connsiteY2" fmla="*/ 377723 h 377723"/>
                <a:gd name="connsiteX3" fmla="*/ 0 w 2744152"/>
                <a:gd name="connsiteY3" fmla="*/ 3811 h 377723"/>
                <a:gd name="connsiteX4" fmla="*/ 2744152 w 2744152"/>
                <a:gd name="connsiteY4" fmla="*/ 0 h 377723"/>
                <a:gd name="connsiteX0" fmla="*/ 2743200 w 2744152"/>
                <a:gd name="connsiteY0" fmla="*/ 0 h 373912"/>
                <a:gd name="connsiteX1" fmla="*/ 2743200 w 2744152"/>
                <a:gd name="connsiteY1" fmla="*/ 373912 h 373912"/>
                <a:gd name="connsiteX2" fmla="*/ 0 w 2744152"/>
                <a:gd name="connsiteY2" fmla="*/ 373912 h 373912"/>
                <a:gd name="connsiteX3" fmla="*/ 0 w 2744152"/>
                <a:gd name="connsiteY3" fmla="*/ 0 h 373912"/>
                <a:gd name="connsiteX4" fmla="*/ 2744152 w 2744152"/>
                <a:gd name="connsiteY4" fmla="*/ 951 h 373912"/>
                <a:gd name="connsiteX0" fmla="*/ 2743200 w 2743200"/>
                <a:gd name="connsiteY0" fmla="*/ 0 h 373912"/>
                <a:gd name="connsiteX1" fmla="*/ 2743200 w 2743200"/>
                <a:gd name="connsiteY1" fmla="*/ 373912 h 373912"/>
                <a:gd name="connsiteX2" fmla="*/ 0 w 2743200"/>
                <a:gd name="connsiteY2" fmla="*/ 373912 h 373912"/>
                <a:gd name="connsiteX3" fmla="*/ 0 w 2743200"/>
                <a:gd name="connsiteY3" fmla="*/ 0 h 373912"/>
                <a:gd name="connsiteX4" fmla="*/ 2696527 w 2743200"/>
                <a:gd name="connsiteY4" fmla="*/ 951 h 373912"/>
                <a:gd name="connsiteX0" fmla="*/ 2795587 w 2795587"/>
                <a:gd name="connsiteY0" fmla="*/ 0 h 373912"/>
                <a:gd name="connsiteX1" fmla="*/ 2743200 w 2795587"/>
                <a:gd name="connsiteY1" fmla="*/ 373912 h 373912"/>
                <a:gd name="connsiteX2" fmla="*/ 0 w 2795587"/>
                <a:gd name="connsiteY2" fmla="*/ 373912 h 373912"/>
                <a:gd name="connsiteX3" fmla="*/ 0 w 2795587"/>
                <a:gd name="connsiteY3" fmla="*/ 0 h 373912"/>
                <a:gd name="connsiteX4" fmla="*/ 2696527 w 2795587"/>
                <a:gd name="connsiteY4" fmla="*/ 951 h 373912"/>
                <a:gd name="connsiteX0" fmla="*/ 2743200 w 2743200"/>
                <a:gd name="connsiteY0" fmla="*/ 373912 h 373912"/>
                <a:gd name="connsiteX1" fmla="*/ 0 w 2743200"/>
                <a:gd name="connsiteY1" fmla="*/ 373912 h 373912"/>
                <a:gd name="connsiteX2" fmla="*/ 0 w 2743200"/>
                <a:gd name="connsiteY2" fmla="*/ 0 h 373912"/>
                <a:gd name="connsiteX3" fmla="*/ 2696527 w 2743200"/>
                <a:gd name="connsiteY3" fmla="*/ 951 h 373912"/>
                <a:gd name="connsiteX0" fmla="*/ 2743200 w 2743200"/>
                <a:gd name="connsiteY0" fmla="*/ 377724 h 377724"/>
                <a:gd name="connsiteX1" fmla="*/ 0 w 2743200"/>
                <a:gd name="connsiteY1" fmla="*/ 377724 h 377724"/>
                <a:gd name="connsiteX2" fmla="*/ 0 w 2743200"/>
                <a:gd name="connsiteY2" fmla="*/ 3812 h 377724"/>
                <a:gd name="connsiteX3" fmla="*/ 2606040 w 2743200"/>
                <a:gd name="connsiteY3" fmla="*/ 0 h 377724"/>
                <a:gd name="connsiteX0" fmla="*/ 2743200 w 2743200"/>
                <a:gd name="connsiteY0" fmla="*/ 373912 h 373912"/>
                <a:gd name="connsiteX1" fmla="*/ 0 w 2743200"/>
                <a:gd name="connsiteY1" fmla="*/ 373912 h 373912"/>
                <a:gd name="connsiteX2" fmla="*/ 0 w 2743200"/>
                <a:gd name="connsiteY2" fmla="*/ 0 h 373912"/>
                <a:gd name="connsiteX3" fmla="*/ 2606040 w 2743200"/>
                <a:gd name="connsiteY3" fmla="*/ 950 h 37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373912">
                  <a:moveTo>
                    <a:pt x="2743200" y="373912"/>
                  </a:moveTo>
                  <a:lnTo>
                    <a:pt x="0" y="373912"/>
                  </a:lnTo>
                  <a:lnTo>
                    <a:pt x="0" y="0"/>
                  </a:lnTo>
                  <a:lnTo>
                    <a:pt x="2606040" y="9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9870392" y="4194324"/>
              <a:ext cx="1056067" cy="409851"/>
            </a:xfrm>
            <a:custGeom>
              <a:avLst/>
              <a:gdLst>
                <a:gd name="connsiteX0" fmla="*/ 61950 w 1297192"/>
                <a:gd name="connsiteY0" fmla="*/ 225969 h 386390"/>
                <a:gd name="connsiteX1" fmla="*/ 77992 w 1297192"/>
                <a:gd name="connsiteY1" fmla="*/ 33464 h 386390"/>
                <a:gd name="connsiteX2" fmla="*/ 831971 w 1297192"/>
                <a:gd name="connsiteY2" fmla="*/ 1380 h 386390"/>
                <a:gd name="connsiteX3" fmla="*/ 1200940 w 1297192"/>
                <a:gd name="connsiteY3" fmla="*/ 49506 h 386390"/>
                <a:gd name="connsiteX4" fmla="*/ 1297192 w 1297192"/>
                <a:gd name="connsiteY4" fmla="*/ 386390 h 386390"/>
                <a:gd name="connsiteX5" fmla="*/ 1297192 w 1297192"/>
                <a:gd name="connsiteY5" fmla="*/ 386390 h 386390"/>
                <a:gd name="connsiteX0" fmla="*/ 114219 w 1265622"/>
                <a:gd name="connsiteY0" fmla="*/ 402888 h 402888"/>
                <a:gd name="connsiteX1" fmla="*/ 46422 w 1265622"/>
                <a:gd name="connsiteY1" fmla="*/ 41629 h 402888"/>
                <a:gd name="connsiteX2" fmla="*/ 800401 w 1265622"/>
                <a:gd name="connsiteY2" fmla="*/ 9545 h 402888"/>
                <a:gd name="connsiteX3" fmla="*/ 1169370 w 1265622"/>
                <a:gd name="connsiteY3" fmla="*/ 57671 h 402888"/>
                <a:gd name="connsiteX4" fmla="*/ 1265622 w 1265622"/>
                <a:gd name="connsiteY4" fmla="*/ 394555 h 402888"/>
                <a:gd name="connsiteX5" fmla="*/ 1265622 w 1265622"/>
                <a:gd name="connsiteY5" fmla="*/ 394555 h 402888"/>
                <a:gd name="connsiteX0" fmla="*/ 16441 w 1167844"/>
                <a:gd name="connsiteY0" fmla="*/ 420107 h 420107"/>
                <a:gd name="connsiteX1" fmla="*/ 171252 w 1167844"/>
                <a:gd name="connsiteY1" fmla="*/ 32480 h 420107"/>
                <a:gd name="connsiteX2" fmla="*/ 702623 w 1167844"/>
                <a:gd name="connsiteY2" fmla="*/ 26764 h 420107"/>
                <a:gd name="connsiteX3" fmla="*/ 1071592 w 1167844"/>
                <a:gd name="connsiteY3" fmla="*/ 74890 h 420107"/>
                <a:gd name="connsiteX4" fmla="*/ 1167844 w 1167844"/>
                <a:gd name="connsiteY4" fmla="*/ 411774 h 420107"/>
                <a:gd name="connsiteX5" fmla="*/ 1167844 w 1167844"/>
                <a:gd name="connsiteY5" fmla="*/ 411774 h 420107"/>
                <a:gd name="connsiteX0" fmla="*/ 672 w 1152075"/>
                <a:gd name="connsiteY0" fmla="*/ 420109 h 420109"/>
                <a:gd name="connsiteX1" fmla="*/ 155483 w 1152075"/>
                <a:gd name="connsiteY1" fmla="*/ 32482 h 420109"/>
                <a:gd name="connsiteX2" fmla="*/ 686854 w 1152075"/>
                <a:gd name="connsiteY2" fmla="*/ 26766 h 420109"/>
                <a:gd name="connsiteX3" fmla="*/ 1055823 w 1152075"/>
                <a:gd name="connsiteY3" fmla="*/ 74892 h 420109"/>
                <a:gd name="connsiteX4" fmla="*/ 1152075 w 1152075"/>
                <a:gd name="connsiteY4" fmla="*/ 411776 h 420109"/>
                <a:gd name="connsiteX5" fmla="*/ 1152075 w 1152075"/>
                <a:gd name="connsiteY5" fmla="*/ 411776 h 420109"/>
                <a:gd name="connsiteX0" fmla="*/ 702 w 1149214"/>
                <a:gd name="connsiteY0" fmla="*/ 403129 h 410617"/>
                <a:gd name="connsiteX1" fmla="*/ 152622 w 1149214"/>
                <a:gd name="connsiteY1" fmla="*/ 31323 h 410617"/>
                <a:gd name="connsiteX2" fmla="*/ 683993 w 1149214"/>
                <a:gd name="connsiteY2" fmla="*/ 25607 h 410617"/>
                <a:gd name="connsiteX3" fmla="*/ 1052962 w 1149214"/>
                <a:gd name="connsiteY3" fmla="*/ 73733 h 410617"/>
                <a:gd name="connsiteX4" fmla="*/ 1149214 w 1149214"/>
                <a:gd name="connsiteY4" fmla="*/ 410617 h 410617"/>
                <a:gd name="connsiteX5" fmla="*/ 1149214 w 1149214"/>
                <a:gd name="connsiteY5" fmla="*/ 410617 h 410617"/>
                <a:gd name="connsiteX0" fmla="*/ 401 w 1148913"/>
                <a:gd name="connsiteY0" fmla="*/ 415144 h 422632"/>
                <a:gd name="connsiteX1" fmla="*/ 192795 w 1148913"/>
                <a:gd name="connsiteY1" fmla="*/ 27517 h 422632"/>
                <a:gd name="connsiteX2" fmla="*/ 683692 w 1148913"/>
                <a:gd name="connsiteY2" fmla="*/ 37622 h 422632"/>
                <a:gd name="connsiteX3" fmla="*/ 1052661 w 1148913"/>
                <a:gd name="connsiteY3" fmla="*/ 85748 h 422632"/>
                <a:gd name="connsiteX4" fmla="*/ 1148913 w 1148913"/>
                <a:gd name="connsiteY4" fmla="*/ 422632 h 422632"/>
                <a:gd name="connsiteX5" fmla="*/ 1148913 w 1148913"/>
                <a:gd name="connsiteY5" fmla="*/ 422632 h 422632"/>
                <a:gd name="connsiteX0" fmla="*/ 456 w 1148968"/>
                <a:gd name="connsiteY0" fmla="*/ 412804 h 420292"/>
                <a:gd name="connsiteX1" fmla="*/ 192850 w 1148968"/>
                <a:gd name="connsiteY1" fmla="*/ 25177 h 420292"/>
                <a:gd name="connsiteX2" fmla="*/ 683747 w 1148968"/>
                <a:gd name="connsiteY2" fmla="*/ 35282 h 420292"/>
                <a:gd name="connsiteX3" fmla="*/ 1052716 w 1148968"/>
                <a:gd name="connsiteY3" fmla="*/ 83408 h 420292"/>
                <a:gd name="connsiteX4" fmla="*/ 1148968 w 1148968"/>
                <a:gd name="connsiteY4" fmla="*/ 420292 h 420292"/>
                <a:gd name="connsiteX5" fmla="*/ 1148968 w 1148968"/>
                <a:gd name="connsiteY5" fmla="*/ 420292 h 420292"/>
                <a:gd name="connsiteX0" fmla="*/ 456 w 1148968"/>
                <a:gd name="connsiteY0" fmla="*/ 415192 h 422680"/>
                <a:gd name="connsiteX1" fmla="*/ 192850 w 1148968"/>
                <a:gd name="connsiteY1" fmla="*/ 27565 h 422680"/>
                <a:gd name="connsiteX2" fmla="*/ 683747 w 1148968"/>
                <a:gd name="connsiteY2" fmla="*/ 37670 h 422680"/>
                <a:gd name="connsiteX3" fmla="*/ 1003568 w 1148968"/>
                <a:gd name="connsiteY3" fmla="*/ 149078 h 422680"/>
                <a:gd name="connsiteX4" fmla="*/ 1148968 w 1148968"/>
                <a:gd name="connsiteY4" fmla="*/ 422680 h 422680"/>
                <a:gd name="connsiteX5" fmla="*/ 1148968 w 1148968"/>
                <a:gd name="connsiteY5" fmla="*/ 422680 h 422680"/>
                <a:gd name="connsiteX0" fmla="*/ 456 w 1149433"/>
                <a:gd name="connsiteY0" fmla="*/ 415192 h 696906"/>
                <a:gd name="connsiteX1" fmla="*/ 192850 w 1149433"/>
                <a:gd name="connsiteY1" fmla="*/ 27565 h 696906"/>
                <a:gd name="connsiteX2" fmla="*/ 683747 w 1149433"/>
                <a:gd name="connsiteY2" fmla="*/ 37670 h 696906"/>
                <a:gd name="connsiteX3" fmla="*/ 1003568 w 1149433"/>
                <a:gd name="connsiteY3" fmla="*/ 149078 h 696906"/>
                <a:gd name="connsiteX4" fmla="*/ 1148968 w 1149433"/>
                <a:gd name="connsiteY4" fmla="*/ 422680 h 696906"/>
                <a:gd name="connsiteX5" fmla="*/ 961052 w 1149433"/>
                <a:gd name="connsiteY5" fmla="*/ 696906 h 696906"/>
                <a:gd name="connsiteX0" fmla="*/ 456 w 1022110"/>
                <a:gd name="connsiteY0" fmla="*/ 415192 h 696906"/>
                <a:gd name="connsiteX1" fmla="*/ 192850 w 1022110"/>
                <a:gd name="connsiteY1" fmla="*/ 27565 h 696906"/>
                <a:gd name="connsiteX2" fmla="*/ 683747 w 1022110"/>
                <a:gd name="connsiteY2" fmla="*/ 37670 h 696906"/>
                <a:gd name="connsiteX3" fmla="*/ 1003568 w 1022110"/>
                <a:gd name="connsiteY3" fmla="*/ 149078 h 696906"/>
                <a:gd name="connsiteX4" fmla="*/ 981289 w 1022110"/>
                <a:gd name="connsiteY4" fmla="*/ 406859 h 696906"/>
                <a:gd name="connsiteX5" fmla="*/ 961052 w 1022110"/>
                <a:gd name="connsiteY5" fmla="*/ 696906 h 696906"/>
                <a:gd name="connsiteX0" fmla="*/ 456 w 1000030"/>
                <a:gd name="connsiteY0" fmla="*/ 412436 h 694150"/>
                <a:gd name="connsiteX1" fmla="*/ 192850 w 1000030"/>
                <a:gd name="connsiteY1" fmla="*/ 24809 h 694150"/>
                <a:gd name="connsiteX2" fmla="*/ 683747 w 1000030"/>
                <a:gd name="connsiteY2" fmla="*/ 34914 h 694150"/>
                <a:gd name="connsiteX3" fmla="*/ 876364 w 1000030"/>
                <a:gd name="connsiteY3" fmla="*/ 72493 h 694150"/>
                <a:gd name="connsiteX4" fmla="*/ 981289 w 1000030"/>
                <a:gd name="connsiteY4" fmla="*/ 404103 h 694150"/>
                <a:gd name="connsiteX5" fmla="*/ 961052 w 1000030"/>
                <a:gd name="connsiteY5" fmla="*/ 694150 h 694150"/>
                <a:gd name="connsiteX0" fmla="*/ 456 w 984624"/>
                <a:gd name="connsiteY0" fmla="*/ 412436 h 694150"/>
                <a:gd name="connsiteX1" fmla="*/ 192850 w 984624"/>
                <a:gd name="connsiteY1" fmla="*/ 24809 h 694150"/>
                <a:gd name="connsiteX2" fmla="*/ 683747 w 984624"/>
                <a:gd name="connsiteY2" fmla="*/ 34914 h 694150"/>
                <a:gd name="connsiteX3" fmla="*/ 876364 w 984624"/>
                <a:gd name="connsiteY3" fmla="*/ 72493 h 694150"/>
                <a:gd name="connsiteX4" fmla="*/ 981289 w 984624"/>
                <a:gd name="connsiteY4" fmla="*/ 404103 h 694150"/>
                <a:gd name="connsiteX5" fmla="*/ 961052 w 984624"/>
                <a:gd name="connsiteY5" fmla="*/ 694150 h 694150"/>
                <a:gd name="connsiteX0" fmla="*/ 456 w 961052"/>
                <a:gd name="connsiteY0" fmla="*/ 412436 h 694150"/>
                <a:gd name="connsiteX1" fmla="*/ 192850 w 961052"/>
                <a:gd name="connsiteY1" fmla="*/ 24809 h 694150"/>
                <a:gd name="connsiteX2" fmla="*/ 683747 w 961052"/>
                <a:gd name="connsiteY2" fmla="*/ 34914 h 694150"/>
                <a:gd name="connsiteX3" fmla="*/ 876364 w 961052"/>
                <a:gd name="connsiteY3" fmla="*/ 72493 h 694150"/>
                <a:gd name="connsiteX4" fmla="*/ 961052 w 961052"/>
                <a:gd name="connsiteY4" fmla="*/ 694150 h 694150"/>
                <a:gd name="connsiteX0" fmla="*/ 456 w 961052"/>
                <a:gd name="connsiteY0" fmla="*/ 420126 h 701840"/>
                <a:gd name="connsiteX1" fmla="*/ 192850 w 961052"/>
                <a:gd name="connsiteY1" fmla="*/ 32499 h 701840"/>
                <a:gd name="connsiteX2" fmla="*/ 683747 w 961052"/>
                <a:gd name="connsiteY2" fmla="*/ 42604 h 701840"/>
                <a:gd name="connsiteX3" fmla="*/ 934184 w 961052"/>
                <a:gd name="connsiteY3" fmla="*/ 264758 h 701840"/>
                <a:gd name="connsiteX4" fmla="*/ 961052 w 961052"/>
                <a:gd name="connsiteY4" fmla="*/ 701840 h 701840"/>
                <a:gd name="connsiteX0" fmla="*/ 456 w 956098"/>
                <a:gd name="connsiteY0" fmla="*/ 420128 h 680747"/>
                <a:gd name="connsiteX1" fmla="*/ 192850 w 956098"/>
                <a:gd name="connsiteY1" fmla="*/ 32501 h 680747"/>
                <a:gd name="connsiteX2" fmla="*/ 683747 w 956098"/>
                <a:gd name="connsiteY2" fmla="*/ 42606 h 680747"/>
                <a:gd name="connsiteX3" fmla="*/ 934184 w 956098"/>
                <a:gd name="connsiteY3" fmla="*/ 264760 h 680747"/>
                <a:gd name="connsiteX4" fmla="*/ 955270 w 956098"/>
                <a:gd name="connsiteY4" fmla="*/ 680748 h 680747"/>
                <a:gd name="connsiteX0" fmla="*/ 456 w 961609"/>
                <a:gd name="connsiteY0" fmla="*/ 420128 h 680749"/>
                <a:gd name="connsiteX1" fmla="*/ 192850 w 961609"/>
                <a:gd name="connsiteY1" fmla="*/ 32501 h 680749"/>
                <a:gd name="connsiteX2" fmla="*/ 683747 w 961609"/>
                <a:gd name="connsiteY2" fmla="*/ 42606 h 680749"/>
                <a:gd name="connsiteX3" fmla="*/ 934184 w 961609"/>
                <a:gd name="connsiteY3" fmla="*/ 264760 h 680749"/>
                <a:gd name="connsiteX4" fmla="*/ 955270 w 961609"/>
                <a:gd name="connsiteY4" fmla="*/ 680748 h 68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609" h="680749">
                  <a:moveTo>
                    <a:pt x="456" y="420128"/>
                  </a:moveTo>
                  <a:cubicBezTo>
                    <a:pt x="-6544" y="194931"/>
                    <a:pt x="67404" y="90148"/>
                    <a:pt x="192850" y="32501"/>
                  </a:cubicBezTo>
                  <a:cubicBezTo>
                    <a:pt x="318296" y="-25146"/>
                    <a:pt x="560191" y="3896"/>
                    <a:pt x="683747" y="42606"/>
                  </a:cubicBezTo>
                  <a:cubicBezTo>
                    <a:pt x="807303" y="81316"/>
                    <a:pt x="888930" y="158403"/>
                    <a:pt x="934184" y="264760"/>
                  </a:cubicBezTo>
                  <a:cubicBezTo>
                    <a:pt x="979438" y="371117"/>
                    <a:pt x="954973" y="503774"/>
                    <a:pt x="955270" y="68074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0604381" y="4627642"/>
                  <a:ext cx="7078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〈"/>
                            <m:endChr m:val="〉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4381" y="4627642"/>
                  <a:ext cx="70788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32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11.1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617" y="1195117"/>
            <a:ext cx="9391671" cy="3000821"/>
            <a:chOff x="258617" y="1195117"/>
            <a:chExt cx="9391671" cy="3000821"/>
          </a:xfrm>
        </p:grpSpPr>
        <p:sp>
          <p:nvSpPr>
            <p:cNvPr id="7" name="Rectangle 6"/>
            <p:cNvSpPr/>
            <p:nvPr/>
          </p:nvSpPr>
          <p:spPr>
            <a:xfrm>
              <a:off x="7294418" y="2524991"/>
              <a:ext cx="2355870" cy="1392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617" y="1195117"/>
              <a:ext cx="7302288" cy="30008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</a:rPr>
                <a:t>Check-in 11.1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/>
                <a:t>Implementations of the Recursion Theorem have two parts,</a:t>
              </a:r>
              <a:br>
                <a:rPr lang="en-US" sz="2000" dirty="0"/>
              </a:br>
              <a:r>
                <a:rPr lang="en-US" sz="2000" dirty="0"/>
                <a:t>a </a:t>
              </a:r>
              <a:r>
                <a:rPr lang="en-US" sz="2000" u="sng" dirty="0"/>
                <a:t>Template</a:t>
              </a:r>
              <a:r>
                <a:rPr lang="en-US" sz="2000" dirty="0"/>
                <a:t> and an </a:t>
              </a:r>
              <a:r>
                <a:rPr lang="en-US" sz="2000" u="sng" dirty="0"/>
                <a:t>Action</a:t>
              </a:r>
              <a:r>
                <a:rPr lang="en-US" sz="2000" dirty="0"/>
                <a:t>.  In the TM and English implementations, which is the </a:t>
              </a:r>
              <a:r>
                <a:rPr lang="en-US" sz="2000" u="sng" dirty="0"/>
                <a:t>Action</a:t>
              </a:r>
              <a:r>
                <a:rPr lang="en-US" sz="2000" dirty="0"/>
                <a:t> part?</a:t>
              </a:r>
            </a:p>
            <a:p>
              <a:pPr marL="457200" indent="-457200">
                <a:spcBef>
                  <a:spcPts val="600"/>
                </a:spcBef>
                <a:buAutoNum type="alphaLcParenBoth"/>
              </a:pPr>
              <a:r>
                <a:rPr lang="en-US" sz="2000" dirty="0"/>
                <a:t>A and the upper phrase</a:t>
              </a:r>
            </a:p>
            <a:p>
              <a:pPr marL="457200" indent="-457200">
                <a:spcBef>
                  <a:spcPts val="600"/>
                </a:spcBef>
                <a:buAutoNum type="alphaLcParenBoth"/>
              </a:pPr>
              <a:r>
                <a:rPr lang="en-US" sz="2000" dirty="0"/>
                <a:t>A and the lower phrase</a:t>
              </a:r>
            </a:p>
            <a:p>
              <a:pPr marL="457200" indent="-457200">
                <a:spcBef>
                  <a:spcPts val="600"/>
                </a:spcBef>
                <a:buAutoNum type="alphaLcParenBoth"/>
              </a:pPr>
              <a:r>
                <a:rPr lang="en-US" sz="2000" dirty="0"/>
                <a:t>B and the upper phrase</a:t>
              </a:r>
            </a:p>
            <a:p>
              <a:pPr marL="457200" indent="-457200">
                <a:spcBef>
                  <a:spcPts val="600"/>
                </a:spcBef>
                <a:buAutoNum type="alphaLcParenBoth"/>
              </a:pPr>
              <a:r>
                <a:rPr lang="en-US" sz="2000" dirty="0"/>
                <a:t>B and the lower phrase.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58617" y="6000306"/>
            <a:ext cx="5917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 on Pset Problem 6:  Don’t need to worry about quoting.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8A76E-D422-9D42-8A8A-CE40AA0EA4AF}"/>
              </a:ext>
            </a:extLst>
          </p:cNvPr>
          <p:cNvSpPr txBox="1"/>
          <p:nvPr/>
        </p:nvSpPr>
        <p:spPr>
          <a:xfrm>
            <a:off x="6865749" y="6354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567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33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Recursion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6" y="1363579"/>
                <a:ext cx="8031141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 compiler which implements “compute your own description” for a TM.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 </a:t>
                </a:r>
                <a:r>
                  <a:rPr lang="en-US" sz="2400" dirty="0"/>
                  <a:t>For any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there is a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where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br>
                  <a:rPr lang="en-US" sz="2400" dirty="0"/>
                </a:br>
                <a:r>
                  <a:rPr lang="en-US" sz="2400" dirty="0"/>
                  <a:t>R 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operates in the same way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363579"/>
                <a:ext cx="8031141" cy="1292662"/>
              </a:xfrm>
              <a:prstGeom prst="rect">
                <a:avLst/>
              </a:prstGeom>
              <a:blipFill>
                <a:blip r:embed="rId2"/>
                <a:stretch>
                  <a:fillRect l="-1138" t="-2830" b="-9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7572" y="2964266"/>
                <a:ext cx="5697514" cy="1967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Proof of Theorem: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has three parts: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 given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〉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 “1. 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(tape contents after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) to get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2.  Combine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𝐵𝑇</m:t>
                    </m:r>
                  </m:oMath>
                </a14:m>
                <a:r>
                  <a:rPr lang="en-US" sz="2000" dirty="0"/>
                  <a:t> to get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           3.  Pass control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/>
                  <a:t>.”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72" y="2964266"/>
                <a:ext cx="5697514" cy="1967013"/>
              </a:xfrm>
              <a:prstGeom prst="rect">
                <a:avLst/>
              </a:prstGeom>
              <a:blipFill>
                <a:blip r:embed="rId3"/>
                <a:stretch>
                  <a:fillRect l="-1178" t="-1548" b="-4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447683" y="3482945"/>
                <a:ext cx="881266" cy="495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〉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683" y="3482945"/>
                <a:ext cx="881266" cy="495328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328949" y="3482945"/>
                <a:ext cx="120610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from tape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949" y="3482945"/>
                <a:ext cx="1206106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0493056" y="3246635"/>
                <a:ext cx="699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〈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056" y="3246635"/>
                <a:ext cx="69948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0398603" y="3246635"/>
                <a:ext cx="13001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603" y="3246635"/>
                <a:ext cx="13001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33327" y="5187591"/>
            <a:ext cx="90174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Moral: 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 use “compute your own description” </a:t>
            </a:r>
            <a:b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describing TMs.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316639" y="2711824"/>
            <a:ext cx="5833918" cy="1348423"/>
            <a:chOff x="6316639" y="2711824"/>
            <a:chExt cx="5833918" cy="1348423"/>
          </a:xfrm>
        </p:grpSpPr>
        <p:sp>
          <p:nvSpPr>
            <p:cNvPr id="13" name="Rectangle 12"/>
            <p:cNvSpPr/>
            <p:nvPr/>
          </p:nvSpPr>
          <p:spPr>
            <a:xfrm>
              <a:off x="6316639" y="3078070"/>
              <a:ext cx="3197475" cy="9821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7628092" y="2711824"/>
                  <a:ext cx="41338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8092" y="2711824"/>
                  <a:ext cx="41338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 flipH="1" flipV="1">
              <a:off x="7338342" y="3078071"/>
              <a:ext cx="7056" cy="98217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7687413" y="3057304"/>
                  <a:ext cx="61856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413" y="3057304"/>
                  <a:ext cx="61856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53042" y="3077273"/>
                  <a:ext cx="6026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042" y="3077273"/>
                  <a:ext cx="602606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024150" y="3249084"/>
              <a:ext cx="66789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8551504" y="3078071"/>
              <a:ext cx="7056" cy="98217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8952487" y="3063777"/>
                  <a:ext cx="40030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2487" y="3063777"/>
                  <a:ext cx="400302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>
              <a:off x="8226345" y="3249084"/>
              <a:ext cx="66789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9946814" y="3231118"/>
              <a:ext cx="2203743" cy="427703"/>
            </a:xfrm>
            <a:custGeom>
              <a:avLst/>
              <a:gdLst>
                <a:gd name="connsiteX0" fmla="*/ 0 w 2743200"/>
                <a:gd name="connsiteY0" fmla="*/ 0 h 373912"/>
                <a:gd name="connsiteX1" fmla="*/ 2743200 w 2743200"/>
                <a:gd name="connsiteY1" fmla="*/ 0 h 373912"/>
                <a:gd name="connsiteX2" fmla="*/ 2743200 w 2743200"/>
                <a:gd name="connsiteY2" fmla="*/ 373912 h 373912"/>
                <a:gd name="connsiteX3" fmla="*/ 0 w 2743200"/>
                <a:gd name="connsiteY3" fmla="*/ 373912 h 373912"/>
                <a:gd name="connsiteX4" fmla="*/ 0 w 2743200"/>
                <a:gd name="connsiteY4" fmla="*/ 0 h 373912"/>
                <a:gd name="connsiteX0" fmla="*/ 2743200 w 2834640"/>
                <a:gd name="connsiteY0" fmla="*/ 0 h 373912"/>
                <a:gd name="connsiteX1" fmla="*/ 2743200 w 2834640"/>
                <a:gd name="connsiteY1" fmla="*/ 373912 h 373912"/>
                <a:gd name="connsiteX2" fmla="*/ 0 w 2834640"/>
                <a:gd name="connsiteY2" fmla="*/ 373912 h 373912"/>
                <a:gd name="connsiteX3" fmla="*/ 0 w 2834640"/>
                <a:gd name="connsiteY3" fmla="*/ 0 h 373912"/>
                <a:gd name="connsiteX4" fmla="*/ 2834640 w 2834640"/>
                <a:gd name="connsiteY4" fmla="*/ 91440 h 373912"/>
                <a:gd name="connsiteX0" fmla="*/ 2743200 w 2753677"/>
                <a:gd name="connsiteY0" fmla="*/ 0 h 373912"/>
                <a:gd name="connsiteX1" fmla="*/ 2743200 w 2753677"/>
                <a:gd name="connsiteY1" fmla="*/ 373912 h 373912"/>
                <a:gd name="connsiteX2" fmla="*/ 0 w 2753677"/>
                <a:gd name="connsiteY2" fmla="*/ 373912 h 373912"/>
                <a:gd name="connsiteX3" fmla="*/ 0 w 2753677"/>
                <a:gd name="connsiteY3" fmla="*/ 0 h 373912"/>
                <a:gd name="connsiteX4" fmla="*/ 2753677 w 2753677"/>
                <a:gd name="connsiteY4" fmla="*/ 952 h 373912"/>
                <a:gd name="connsiteX0" fmla="*/ 2743200 w 2744152"/>
                <a:gd name="connsiteY0" fmla="*/ 3811 h 377723"/>
                <a:gd name="connsiteX1" fmla="*/ 2743200 w 2744152"/>
                <a:gd name="connsiteY1" fmla="*/ 377723 h 377723"/>
                <a:gd name="connsiteX2" fmla="*/ 0 w 2744152"/>
                <a:gd name="connsiteY2" fmla="*/ 377723 h 377723"/>
                <a:gd name="connsiteX3" fmla="*/ 0 w 2744152"/>
                <a:gd name="connsiteY3" fmla="*/ 3811 h 377723"/>
                <a:gd name="connsiteX4" fmla="*/ 2744152 w 2744152"/>
                <a:gd name="connsiteY4" fmla="*/ 0 h 377723"/>
                <a:gd name="connsiteX0" fmla="*/ 2743200 w 2744152"/>
                <a:gd name="connsiteY0" fmla="*/ 0 h 373912"/>
                <a:gd name="connsiteX1" fmla="*/ 2743200 w 2744152"/>
                <a:gd name="connsiteY1" fmla="*/ 373912 h 373912"/>
                <a:gd name="connsiteX2" fmla="*/ 0 w 2744152"/>
                <a:gd name="connsiteY2" fmla="*/ 373912 h 373912"/>
                <a:gd name="connsiteX3" fmla="*/ 0 w 2744152"/>
                <a:gd name="connsiteY3" fmla="*/ 0 h 373912"/>
                <a:gd name="connsiteX4" fmla="*/ 2744152 w 2744152"/>
                <a:gd name="connsiteY4" fmla="*/ 951 h 373912"/>
                <a:gd name="connsiteX0" fmla="*/ 2743200 w 2743200"/>
                <a:gd name="connsiteY0" fmla="*/ 0 h 373912"/>
                <a:gd name="connsiteX1" fmla="*/ 2743200 w 2743200"/>
                <a:gd name="connsiteY1" fmla="*/ 373912 h 373912"/>
                <a:gd name="connsiteX2" fmla="*/ 0 w 2743200"/>
                <a:gd name="connsiteY2" fmla="*/ 373912 h 373912"/>
                <a:gd name="connsiteX3" fmla="*/ 0 w 2743200"/>
                <a:gd name="connsiteY3" fmla="*/ 0 h 373912"/>
                <a:gd name="connsiteX4" fmla="*/ 2696527 w 2743200"/>
                <a:gd name="connsiteY4" fmla="*/ 951 h 373912"/>
                <a:gd name="connsiteX0" fmla="*/ 2795587 w 2795587"/>
                <a:gd name="connsiteY0" fmla="*/ 0 h 373912"/>
                <a:gd name="connsiteX1" fmla="*/ 2743200 w 2795587"/>
                <a:gd name="connsiteY1" fmla="*/ 373912 h 373912"/>
                <a:gd name="connsiteX2" fmla="*/ 0 w 2795587"/>
                <a:gd name="connsiteY2" fmla="*/ 373912 h 373912"/>
                <a:gd name="connsiteX3" fmla="*/ 0 w 2795587"/>
                <a:gd name="connsiteY3" fmla="*/ 0 h 373912"/>
                <a:gd name="connsiteX4" fmla="*/ 2696527 w 2795587"/>
                <a:gd name="connsiteY4" fmla="*/ 951 h 373912"/>
                <a:gd name="connsiteX0" fmla="*/ 2743200 w 2743200"/>
                <a:gd name="connsiteY0" fmla="*/ 373912 h 373912"/>
                <a:gd name="connsiteX1" fmla="*/ 0 w 2743200"/>
                <a:gd name="connsiteY1" fmla="*/ 373912 h 373912"/>
                <a:gd name="connsiteX2" fmla="*/ 0 w 2743200"/>
                <a:gd name="connsiteY2" fmla="*/ 0 h 373912"/>
                <a:gd name="connsiteX3" fmla="*/ 2696527 w 2743200"/>
                <a:gd name="connsiteY3" fmla="*/ 951 h 373912"/>
                <a:gd name="connsiteX0" fmla="*/ 2743200 w 2743200"/>
                <a:gd name="connsiteY0" fmla="*/ 377724 h 377724"/>
                <a:gd name="connsiteX1" fmla="*/ 0 w 2743200"/>
                <a:gd name="connsiteY1" fmla="*/ 377724 h 377724"/>
                <a:gd name="connsiteX2" fmla="*/ 0 w 2743200"/>
                <a:gd name="connsiteY2" fmla="*/ 3812 h 377724"/>
                <a:gd name="connsiteX3" fmla="*/ 2606040 w 2743200"/>
                <a:gd name="connsiteY3" fmla="*/ 0 h 377724"/>
                <a:gd name="connsiteX0" fmla="*/ 2743200 w 2743200"/>
                <a:gd name="connsiteY0" fmla="*/ 373912 h 373912"/>
                <a:gd name="connsiteX1" fmla="*/ 0 w 2743200"/>
                <a:gd name="connsiteY1" fmla="*/ 373912 h 373912"/>
                <a:gd name="connsiteX2" fmla="*/ 0 w 2743200"/>
                <a:gd name="connsiteY2" fmla="*/ 0 h 373912"/>
                <a:gd name="connsiteX3" fmla="*/ 2606040 w 2743200"/>
                <a:gd name="connsiteY3" fmla="*/ 950 h 37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373912">
                  <a:moveTo>
                    <a:pt x="2743200" y="373912"/>
                  </a:moveTo>
                  <a:lnTo>
                    <a:pt x="0" y="373912"/>
                  </a:lnTo>
                  <a:lnTo>
                    <a:pt x="0" y="0"/>
                  </a:lnTo>
                  <a:lnTo>
                    <a:pt x="2606040" y="9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9122731" y="2821758"/>
              <a:ext cx="1056067" cy="409851"/>
            </a:xfrm>
            <a:custGeom>
              <a:avLst/>
              <a:gdLst>
                <a:gd name="connsiteX0" fmla="*/ 61950 w 1297192"/>
                <a:gd name="connsiteY0" fmla="*/ 225969 h 386390"/>
                <a:gd name="connsiteX1" fmla="*/ 77992 w 1297192"/>
                <a:gd name="connsiteY1" fmla="*/ 33464 h 386390"/>
                <a:gd name="connsiteX2" fmla="*/ 831971 w 1297192"/>
                <a:gd name="connsiteY2" fmla="*/ 1380 h 386390"/>
                <a:gd name="connsiteX3" fmla="*/ 1200940 w 1297192"/>
                <a:gd name="connsiteY3" fmla="*/ 49506 h 386390"/>
                <a:gd name="connsiteX4" fmla="*/ 1297192 w 1297192"/>
                <a:gd name="connsiteY4" fmla="*/ 386390 h 386390"/>
                <a:gd name="connsiteX5" fmla="*/ 1297192 w 1297192"/>
                <a:gd name="connsiteY5" fmla="*/ 386390 h 386390"/>
                <a:gd name="connsiteX0" fmla="*/ 114219 w 1265622"/>
                <a:gd name="connsiteY0" fmla="*/ 402888 h 402888"/>
                <a:gd name="connsiteX1" fmla="*/ 46422 w 1265622"/>
                <a:gd name="connsiteY1" fmla="*/ 41629 h 402888"/>
                <a:gd name="connsiteX2" fmla="*/ 800401 w 1265622"/>
                <a:gd name="connsiteY2" fmla="*/ 9545 h 402888"/>
                <a:gd name="connsiteX3" fmla="*/ 1169370 w 1265622"/>
                <a:gd name="connsiteY3" fmla="*/ 57671 h 402888"/>
                <a:gd name="connsiteX4" fmla="*/ 1265622 w 1265622"/>
                <a:gd name="connsiteY4" fmla="*/ 394555 h 402888"/>
                <a:gd name="connsiteX5" fmla="*/ 1265622 w 1265622"/>
                <a:gd name="connsiteY5" fmla="*/ 394555 h 402888"/>
                <a:gd name="connsiteX0" fmla="*/ 16441 w 1167844"/>
                <a:gd name="connsiteY0" fmla="*/ 420107 h 420107"/>
                <a:gd name="connsiteX1" fmla="*/ 171252 w 1167844"/>
                <a:gd name="connsiteY1" fmla="*/ 32480 h 420107"/>
                <a:gd name="connsiteX2" fmla="*/ 702623 w 1167844"/>
                <a:gd name="connsiteY2" fmla="*/ 26764 h 420107"/>
                <a:gd name="connsiteX3" fmla="*/ 1071592 w 1167844"/>
                <a:gd name="connsiteY3" fmla="*/ 74890 h 420107"/>
                <a:gd name="connsiteX4" fmla="*/ 1167844 w 1167844"/>
                <a:gd name="connsiteY4" fmla="*/ 411774 h 420107"/>
                <a:gd name="connsiteX5" fmla="*/ 1167844 w 1167844"/>
                <a:gd name="connsiteY5" fmla="*/ 411774 h 420107"/>
                <a:gd name="connsiteX0" fmla="*/ 672 w 1152075"/>
                <a:gd name="connsiteY0" fmla="*/ 420109 h 420109"/>
                <a:gd name="connsiteX1" fmla="*/ 155483 w 1152075"/>
                <a:gd name="connsiteY1" fmla="*/ 32482 h 420109"/>
                <a:gd name="connsiteX2" fmla="*/ 686854 w 1152075"/>
                <a:gd name="connsiteY2" fmla="*/ 26766 h 420109"/>
                <a:gd name="connsiteX3" fmla="*/ 1055823 w 1152075"/>
                <a:gd name="connsiteY3" fmla="*/ 74892 h 420109"/>
                <a:gd name="connsiteX4" fmla="*/ 1152075 w 1152075"/>
                <a:gd name="connsiteY4" fmla="*/ 411776 h 420109"/>
                <a:gd name="connsiteX5" fmla="*/ 1152075 w 1152075"/>
                <a:gd name="connsiteY5" fmla="*/ 411776 h 420109"/>
                <a:gd name="connsiteX0" fmla="*/ 702 w 1149214"/>
                <a:gd name="connsiteY0" fmla="*/ 403129 h 410617"/>
                <a:gd name="connsiteX1" fmla="*/ 152622 w 1149214"/>
                <a:gd name="connsiteY1" fmla="*/ 31323 h 410617"/>
                <a:gd name="connsiteX2" fmla="*/ 683993 w 1149214"/>
                <a:gd name="connsiteY2" fmla="*/ 25607 h 410617"/>
                <a:gd name="connsiteX3" fmla="*/ 1052962 w 1149214"/>
                <a:gd name="connsiteY3" fmla="*/ 73733 h 410617"/>
                <a:gd name="connsiteX4" fmla="*/ 1149214 w 1149214"/>
                <a:gd name="connsiteY4" fmla="*/ 410617 h 410617"/>
                <a:gd name="connsiteX5" fmla="*/ 1149214 w 1149214"/>
                <a:gd name="connsiteY5" fmla="*/ 410617 h 410617"/>
                <a:gd name="connsiteX0" fmla="*/ 401 w 1148913"/>
                <a:gd name="connsiteY0" fmla="*/ 415144 h 422632"/>
                <a:gd name="connsiteX1" fmla="*/ 192795 w 1148913"/>
                <a:gd name="connsiteY1" fmla="*/ 27517 h 422632"/>
                <a:gd name="connsiteX2" fmla="*/ 683692 w 1148913"/>
                <a:gd name="connsiteY2" fmla="*/ 37622 h 422632"/>
                <a:gd name="connsiteX3" fmla="*/ 1052661 w 1148913"/>
                <a:gd name="connsiteY3" fmla="*/ 85748 h 422632"/>
                <a:gd name="connsiteX4" fmla="*/ 1148913 w 1148913"/>
                <a:gd name="connsiteY4" fmla="*/ 422632 h 422632"/>
                <a:gd name="connsiteX5" fmla="*/ 1148913 w 1148913"/>
                <a:gd name="connsiteY5" fmla="*/ 422632 h 422632"/>
                <a:gd name="connsiteX0" fmla="*/ 456 w 1148968"/>
                <a:gd name="connsiteY0" fmla="*/ 412804 h 420292"/>
                <a:gd name="connsiteX1" fmla="*/ 192850 w 1148968"/>
                <a:gd name="connsiteY1" fmla="*/ 25177 h 420292"/>
                <a:gd name="connsiteX2" fmla="*/ 683747 w 1148968"/>
                <a:gd name="connsiteY2" fmla="*/ 35282 h 420292"/>
                <a:gd name="connsiteX3" fmla="*/ 1052716 w 1148968"/>
                <a:gd name="connsiteY3" fmla="*/ 83408 h 420292"/>
                <a:gd name="connsiteX4" fmla="*/ 1148968 w 1148968"/>
                <a:gd name="connsiteY4" fmla="*/ 420292 h 420292"/>
                <a:gd name="connsiteX5" fmla="*/ 1148968 w 1148968"/>
                <a:gd name="connsiteY5" fmla="*/ 420292 h 420292"/>
                <a:gd name="connsiteX0" fmla="*/ 456 w 1148968"/>
                <a:gd name="connsiteY0" fmla="*/ 415192 h 422680"/>
                <a:gd name="connsiteX1" fmla="*/ 192850 w 1148968"/>
                <a:gd name="connsiteY1" fmla="*/ 27565 h 422680"/>
                <a:gd name="connsiteX2" fmla="*/ 683747 w 1148968"/>
                <a:gd name="connsiteY2" fmla="*/ 37670 h 422680"/>
                <a:gd name="connsiteX3" fmla="*/ 1003568 w 1148968"/>
                <a:gd name="connsiteY3" fmla="*/ 149078 h 422680"/>
                <a:gd name="connsiteX4" fmla="*/ 1148968 w 1148968"/>
                <a:gd name="connsiteY4" fmla="*/ 422680 h 422680"/>
                <a:gd name="connsiteX5" fmla="*/ 1148968 w 1148968"/>
                <a:gd name="connsiteY5" fmla="*/ 422680 h 422680"/>
                <a:gd name="connsiteX0" fmla="*/ 456 w 1149433"/>
                <a:gd name="connsiteY0" fmla="*/ 415192 h 696906"/>
                <a:gd name="connsiteX1" fmla="*/ 192850 w 1149433"/>
                <a:gd name="connsiteY1" fmla="*/ 27565 h 696906"/>
                <a:gd name="connsiteX2" fmla="*/ 683747 w 1149433"/>
                <a:gd name="connsiteY2" fmla="*/ 37670 h 696906"/>
                <a:gd name="connsiteX3" fmla="*/ 1003568 w 1149433"/>
                <a:gd name="connsiteY3" fmla="*/ 149078 h 696906"/>
                <a:gd name="connsiteX4" fmla="*/ 1148968 w 1149433"/>
                <a:gd name="connsiteY4" fmla="*/ 422680 h 696906"/>
                <a:gd name="connsiteX5" fmla="*/ 961052 w 1149433"/>
                <a:gd name="connsiteY5" fmla="*/ 696906 h 696906"/>
                <a:gd name="connsiteX0" fmla="*/ 456 w 1022110"/>
                <a:gd name="connsiteY0" fmla="*/ 415192 h 696906"/>
                <a:gd name="connsiteX1" fmla="*/ 192850 w 1022110"/>
                <a:gd name="connsiteY1" fmla="*/ 27565 h 696906"/>
                <a:gd name="connsiteX2" fmla="*/ 683747 w 1022110"/>
                <a:gd name="connsiteY2" fmla="*/ 37670 h 696906"/>
                <a:gd name="connsiteX3" fmla="*/ 1003568 w 1022110"/>
                <a:gd name="connsiteY3" fmla="*/ 149078 h 696906"/>
                <a:gd name="connsiteX4" fmla="*/ 981289 w 1022110"/>
                <a:gd name="connsiteY4" fmla="*/ 406859 h 696906"/>
                <a:gd name="connsiteX5" fmla="*/ 961052 w 1022110"/>
                <a:gd name="connsiteY5" fmla="*/ 696906 h 696906"/>
                <a:gd name="connsiteX0" fmla="*/ 456 w 1000030"/>
                <a:gd name="connsiteY0" fmla="*/ 412436 h 694150"/>
                <a:gd name="connsiteX1" fmla="*/ 192850 w 1000030"/>
                <a:gd name="connsiteY1" fmla="*/ 24809 h 694150"/>
                <a:gd name="connsiteX2" fmla="*/ 683747 w 1000030"/>
                <a:gd name="connsiteY2" fmla="*/ 34914 h 694150"/>
                <a:gd name="connsiteX3" fmla="*/ 876364 w 1000030"/>
                <a:gd name="connsiteY3" fmla="*/ 72493 h 694150"/>
                <a:gd name="connsiteX4" fmla="*/ 981289 w 1000030"/>
                <a:gd name="connsiteY4" fmla="*/ 404103 h 694150"/>
                <a:gd name="connsiteX5" fmla="*/ 961052 w 1000030"/>
                <a:gd name="connsiteY5" fmla="*/ 694150 h 694150"/>
                <a:gd name="connsiteX0" fmla="*/ 456 w 984624"/>
                <a:gd name="connsiteY0" fmla="*/ 412436 h 694150"/>
                <a:gd name="connsiteX1" fmla="*/ 192850 w 984624"/>
                <a:gd name="connsiteY1" fmla="*/ 24809 h 694150"/>
                <a:gd name="connsiteX2" fmla="*/ 683747 w 984624"/>
                <a:gd name="connsiteY2" fmla="*/ 34914 h 694150"/>
                <a:gd name="connsiteX3" fmla="*/ 876364 w 984624"/>
                <a:gd name="connsiteY3" fmla="*/ 72493 h 694150"/>
                <a:gd name="connsiteX4" fmla="*/ 981289 w 984624"/>
                <a:gd name="connsiteY4" fmla="*/ 404103 h 694150"/>
                <a:gd name="connsiteX5" fmla="*/ 961052 w 984624"/>
                <a:gd name="connsiteY5" fmla="*/ 694150 h 694150"/>
                <a:gd name="connsiteX0" fmla="*/ 456 w 961052"/>
                <a:gd name="connsiteY0" fmla="*/ 412436 h 694150"/>
                <a:gd name="connsiteX1" fmla="*/ 192850 w 961052"/>
                <a:gd name="connsiteY1" fmla="*/ 24809 h 694150"/>
                <a:gd name="connsiteX2" fmla="*/ 683747 w 961052"/>
                <a:gd name="connsiteY2" fmla="*/ 34914 h 694150"/>
                <a:gd name="connsiteX3" fmla="*/ 876364 w 961052"/>
                <a:gd name="connsiteY3" fmla="*/ 72493 h 694150"/>
                <a:gd name="connsiteX4" fmla="*/ 961052 w 961052"/>
                <a:gd name="connsiteY4" fmla="*/ 694150 h 694150"/>
                <a:gd name="connsiteX0" fmla="*/ 456 w 961052"/>
                <a:gd name="connsiteY0" fmla="*/ 420126 h 701840"/>
                <a:gd name="connsiteX1" fmla="*/ 192850 w 961052"/>
                <a:gd name="connsiteY1" fmla="*/ 32499 h 701840"/>
                <a:gd name="connsiteX2" fmla="*/ 683747 w 961052"/>
                <a:gd name="connsiteY2" fmla="*/ 42604 h 701840"/>
                <a:gd name="connsiteX3" fmla="*/ 934184 w 961052"/>
                <a:gd name="connsiteY3" fmla="*/ 264758 h 701840"/>
                <a:gd name="connsiteX4" fmla="*/ 961052 w 961052"/>
                <a:gd name="connsiteY4" fmla="*/ 701840 h 701840"/>
                <a:gd name="connsiteX0" fmla="*/ 456 w 956098"/>
                <a:gd name="connsiteY0" fmla="*/ 420128 h 680747"/>
                <a:gd name="connsiteX1" fmla="*/ 192850 w 956098"/>
                <a:gd name="connsiteY1" fmla="*/ 32501 h 680747"/>
                <a:gd name="connsiteX2" fmla="*/ 683747 w 956098"/>
                <a:gd name="connsiteY2" fmla="*/ 42606 h 680747"/>
                <a:gd name="connsiteX3" fmla="*/ 934184 w 956098"/>
                <a:gd name="connsiteY3" fmla="*/ 264760 h 680747"/>
                <a:gd name="connsiteX4" fmla="*/ 955270 w 956098"/>
                <a:gd name="connsiteY4" fmla="*/ 680748 h 680747"/>
                <a:gd name="connsiteX0" fmla="*/ 456 w 961609"/>
                <a:gd name="connsiteY0" fmla="*/ 420128 h 680749"/>
                <a:gd name="connsiteX1" fmla="*/ 192850 w 961609"/>
                <a:gd name="connsiteY1" fmla="*/ 32501 h 680749"/>
                <a:gd name="connsiteX2" fmla="*/ 683747 w 961609"/>
                <a:gd name="connsiteY2" fmla="*/ 42606 h 680749"/>
                <a:gd name="connsiteX3" fmla="*/ 934184 w 961609"/>
                <a:gd name="connsiteY3" fmla="*/ 264760 h 680749"/>
                <a:gd name="connsiteX4" fmla="*/ 955270 w 961609"/>
                <a:gd name="connsiteY4" fmla="*/ 680748 h 68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609" h="680749">
                  <a:moveTo>
                    <a:pt x="456" y="420128"/>
                  </a:moveTo>
                  <a:cubicBezTo>
                    <a:pt x="-6544" y="194931"/>
                    <a:pt x="67404" y="90148"/>
                    <a:pt x="192850" y="32501"/>
                  </a:cubicBezTo>
                  <a:cubicBezTo>
                    <a:pt x="318296" y="-25146"/>
                    <a:pt x="560191" y="3896"/>
                    <a:pt x="683747" y="42606"/>
                  </a:cubicBezTo>
                  <a:cubicBezTo>
                    <a:pt x="807303" y="81316"/>
                    <a:pt x="888930" y="158403"/>
                    <a:pt x="934184" y="264760"/>
                  </a:cubicBezTo>
                  <a:cubicBezTo>
                    <a:pt x="979438" y="371117"/>
                    <a:pt x="954973" y="503774"/>
                    <a:pt x="955270" y="68074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11.2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11387" y="4225789"/>
                <a:ext cx="4525263" cy="19236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11.2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Can we use the Recursion Theorem to design a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Yes.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No.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387" y="4225789"/>
                <a:ext cx="4525263" cy="1923604"/>
              </a:xfrm>
              <a:prstGeom prst="rect">
                <a:avLst/>
              </a:prstGeom>
              <a:blipFill>
                <a:blip r:embed="rId12"/>
                <a:stretch>
                  <a:fillRect l="-1738" t="-1553" b="-403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58081" y="3246635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081" y="3246635"/>
                <a:ext cx="41421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116F882-F5AE-0E42-BD4D-840EFFB5AAB7}"/>
              </a:ext>
            </a:extLst>
          </p:cNvPr>
          <p:cNvSpPr txBox="1"/>
          <p:nvPr/>
        </p:nvSpPr>
        <p:spPr>
          <a:xfrm>
            <a:off x="5362414" y="6369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7439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uiExpand="1" build="p"/>
      <p:bldP spid="29" grpId="0"/>
      <p:bldP spid="35" grpId="0"/>
      <p:bldP spid="33" grpId="0"/>
      <p:bldP spid="34" grpId="0" animBg="1"/>
      <p:bldP spid="6" grpId="0"/>
      <p:bldP spid="38" grpId="0" animBg="1"/>
      <p:bldP spid="3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300" y="0"/>
                <a:ext cx="82169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 1: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 - new proof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0"/>
                <a:ext cx="8216900" cy="707886"/>
              </a:xfrm>
              <a:prstGeom prst="rect">
                <a:avLst/>
              </a:prstGeom>
              <a:blipFill>
                <a:blip r:embed="rId2"/>
                <a:stretch>
                  <a:fillRect l="-593" t="-15517" r="-51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3800" y="1576301"/>
                <a:ext cx="830539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not decidable</a:t>
                </a:r>
              </a:p>
              <a:p>
                <a:r>
                  <a:rPr lang="en-US" sz="2400" dirty="0"/>
                  <a:t>Proof by contradiction:   Assume some 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decides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Consider the following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“On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     1.  Get own description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    2. 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to determine whether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accepts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     3.  Do </a:t>
                </a: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chemeClr val="tx1"/>
                    </a:solidFill>
                  </a:rPr>
                  <a:t>opposite of what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says.”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0" y="1576301"/>
                <a:ext cx="8305396" cy="3139321"/>
              </a:xfrm>
              <a:prstGeom prst="rect">
                <a:avLst/>
              </a:prstGeom>
              <a:blipFill>
                <a:blip r:embed="rId3"/>
                <a:stretch>
                  <a:fillRect l="-1175" t="-1553" b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Isosceles Triangle 3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752A2-B19E-C64A-A5D7-394EC6704163}"/>
              </a:ext>
            </a:extLst>
          </p:cNvPr>
          <p:cNvSpPr txBox="1"/>
          <p:nvPr/>
        </p:nvSpPr>
        <p:spPr>
          <a:xfrm>
            <a:off x="5176434" y="6307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214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" y="0"/>
            <a:ext cx="821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 2:  Fixed-point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14300" y="1576301"/>
                <a:ext cx="869950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Theorem: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any computable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there is a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In other words, consider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be a program transformation function.  Then for some program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its behavior is unchanged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Proof: 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be the following TM.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“On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     1.  Get own description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    2.  Compute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call the result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     3.  Simulate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.”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1576301"/>
                <a:ext cx="8699500" cy="4031873"/>
              </a:xfrm>
              <a:prstGeom prst="rect">
                <a:avLst/>
              </a:prstGeom>
              <a:blipFill>
                <a:blip r:embed="rId2"/>
                <a:stretch>
                  <a:fillRect l="-1121" t="-1210" r="-1331" b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5EF37-A515-9342-9894-37E00903E2D3}"/>
              </a:ext>
            </a:extLst>
          </p:cNvPr>
          <p:cNvSpPr txBox="1"/>
          <p:nvPr/>
        </p:nvSpPr>
        <p:spPr>
          <a:xfrm>
            <a:off x="4974956" y="6338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0404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300" y="0"/>
                <a:ext cx="82169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 3:  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𝑀𝐼𝑁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0"/>
                <a:ext cx="821690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3800" y="1284201"/>
                <a:ext cx="11184300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Defn: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minimal TM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Thus, a </a:t>
                </a:r>
                <a:r>
                  <a:rPr lang="en-US" sz="2400" u="sng" dirty="0">
                    <a:solidFill>
                      <a:schemeClr val="tx1"/>
                    </a:solidFill>
                  </a:rPr>
                  <a:t>minimal TM</a:t>
                </a:r>
                <a:r>
                  <a:rPr lang="en-US" sz="2400" dirty="0">
                    <a:solidFill>
                      <a:schemeClr val="tx1"/>
                    </a:solidFill>
                  </a:rPr>
                  <a:t> has the shortest description among all equivalent TMs.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𝑀𝐼𝑁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minimal TM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b="1" dirty="0">
                    <a:solidFill>
                      <a:schemeClr val="tx1"/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𝑀𝐼𝑁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T-unrecognizable.  </a:t>
                </a:r>
              </a:p>
              <a:p>
                <a:r>
                  <a:rPr lang="en-US" sz="2400" dirty="0"/>
                  <a:t>Proof by contradiction:   Assume some 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enumerates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𝑀𝐼𝑁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Consider the following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“On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1.  Get own description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/>
                  <a:t>     2.  Run enumerator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until some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appears, </a:t>
                </a:r>
                <a:r>
                  <a:rPr lang="en-US"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3.  Simulate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isn’t minimal, but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contradiction.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0" y="1284201"/>
                <a:ext cx="11184300" cy="4616648"/>
              </a:xfrm>
              <a:prstGeom prst="rect">
                <a:avLst/>
              </a:prstGeom>
              <a:blipFill>
                <a:blip r:embed="rId3"/>
                <a:stretch>
                  <a:fillRect l="-872" t="-1057" b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11.3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72649" y="2439134"/>
                <a:ext cx="4525263" cy="192360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11.3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an infinite subset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𝑀𝐼𝑁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. 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Is it possible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T-recognizable?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Yes.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No.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649" y="2439134"/>
                <a:ext cx="4525263" cy="1923604"/>
              </a:xfrm>
              <a:prstGeom prst="rect">
                <a:avLst/>
              </a:prstGeom>
              <a:blipFill>
                <a:blip r:embed="rId4"/>
                <a:stretch>
                  <a:fillRect l="-1738" t="-1553" b="-403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68F6F6B-CDC2-9A49-AC45-0F8AA51EF627}"/>
              </a:ext>
            </a:extLst>
          </p:cNvPr>
          <p:cNvSpPr txBox="1"/>
          <p:nvPr/>
        </p:nvSpPr>
        <p:spPr>
          <a:xfrm>
            <a:off x="5455403" y="6245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546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595CC3-16E3-448F-80D8-88F67F444E3E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FE89F8D9-0D8B-4D54-BC5A-CEB307F5F8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9E8497-B9AF-4B35-BBCC-FE4B2A2248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37306</TotalTime>
  <Words>1538</Words>
  <Application>Microsoft Macintosh PowerPoint</Application>
  <PresentationFormat>Widescreen</PresentationFormat>
  <Paragraphs>183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MV Boli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11: Recursion Theorem and Logic </dc:title>
  <dc:subject/>
  <dc:creator>Michael Sipser</dc:creator>
  <cp:keywords/>
  <dc:description/>
  <cp:lastModifiedBy>Microsoft Office User</cp:lastModifiedBy>
  <cp:revision>895</cp:revision>
  <dcterms:created xsi:type="dcterms:W3CDTF">2020-08-09T18:24:17Z</dcterms:created>
  <dcterms:modified xsi:type="dcterms:W3CDTF">2021-02-15T22:58:14Z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