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65" r:id="rId3"/>
    <p:sldId id="267" r:id="rId4"/>
    <p:sldId id="268" r:id="rId5"/>
    <p:sldId id="266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5FFF8-18FF-4984-B1B8-92FA7784BD8A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9D4750-389D-4A26-BC80-3BF60162D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07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3F744-BAD6-5240-A162-AB894FA93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508A2-EBD8-0DD3-8A33-8565DA81E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F6D2F-59D0-1271-74E8-3679F045A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FF83C-F0AC-4E72-9D33-732D47790DD8}" type="datetime1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FEA36-7617-5064-F50B-AF6852171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ANISHA.C.D|AP|CSE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57C32-FF5C-E0FF-4CB6-DDA1C5AA3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D880C-7EBB-48B2-9D2F-E58BD920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126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60BFA-A2D7-CEBE-AABA-A027C5F2F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E57566-248A-4C66-9D9C-EA5C4B544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77913-283F-4537-558E-380778390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9FFB-38ED-40EB-B94F-7031BF563027}" type="datetime1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6F4DA-77B4-EE63-B354-6A2A22443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ANISHA.C.D|AP|CSE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9B07E-4C95-BD6F-8804-6BAD80EE8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D880C-7EBB-48B2-9D2F-E58BD920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195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20BCF0-268C-F9C4-2564-D04A9311C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C68B04-1115-8235-5690-414B18631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A08BF-7C0D-0B1A-DD96-254CC3767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6D11-3CC4-4D8A-9695-CDE819C7682D}" type="datetime1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CF340-54FA-8E2B-8B5E-F84487DEA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ANISHA.C.D|AP|CSE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8B0C9-29EC-7B87-5923-FF52C284A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D880C-7EBB-48B2-9D2F-E58BD920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24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9C1E5-7289-9333-2128-43CD0F6FB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CABC1-33FB-2DF9-56A7-D2F2E92F3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71E10-D012-247D-14FC-021129542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9A77C-CDD5-4608-9F87-E1CC33263584}" type="datetime1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B20BA-C5FC-970D-E15C-081335B4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ANISHA.C.D|AP|CSE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4352C-7904-C5D4-651A-4671C0ED4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D880C-7EBB-48B2-9D2F-E58BD920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128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4C4A7-DB72-03DB-124C-3F368368B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5843C-E382-2D68-55B8-943B2663A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7C0B4-A927-5DA6-7BE9-63CADD639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CE5E0-C6B8-4E52-AF87-7B0BCA05A38F}" type="datetime1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A441D-6172-1B8D-3698-EF83EDB5B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ANISHA.C.D|AP|CSE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8B04E-B4DE-E819-1E85-63D4B6537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D880C-7EBB-48B2-9D2F-E58BD920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180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B4041-6FE4-E866-7759-5423FE8CF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B791B-7032-E599-01AC-27B7EAF485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07DEB1-B1C6-D45E-BD61-FD5896181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313DA-C621-6810-E230-214C611BE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7FBB-587E-432F-90AB-7B69B3DA45E1}" type="datetime1">
              <a:rPr lang="en-IN" smtClean="0"/>
              <a:t>19-12-2024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14514-4454-59FF-523A-357E3D1D1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ANISHA.C.D|AP|CSE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DB7F1-B5D0-32F1-6334-7FFF658C9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D880C-7EBB-48B2-9D2F-E58BD920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847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1738-E2AB-FEE9-E82E-4477DCAF4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FEA7D-92EB-0D20-61B9-7CD5002F7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02ED2-FF33-BC07-E707-D78E06D1A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E26A35-B9B5-2688-0B47-C114EB5168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F7EA29-D173-B490-7F35-097001AC44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0C6AA9-750F-99C3-2758-8D9E1E128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4728-B23B-4E58-AD8E-25AED1B16982}" type="datetime1">
              <a:rPr lang="en-IN" smtClean="0"/>
              <a:t>19-12-2024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718C43-28EC-3785-BA4C-C2EE81AB2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ANISHA.C.D|AP|CSE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2765EE-0FC1-2C00-853A-A542865D5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D880C-7EBB-48B2-9D2F-E58BD920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231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C3CC8-0275-1355-8698-2C0AC42CD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B48704-B384-1E30-E1BB-ACFDBECD3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0945-5717-456C-842D-0E0E2AB6AD27}" type="datetime1">
              <a:rPr lang="en-IN" smtClean="0"/>
              <a:t>19-12-2024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8EFA57-4802-6424-6027-67E883B3C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ANISHA.C.D|AP|CSE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608236-88AA-2334-18ED-2FFCED4C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D880C-7EBB-48B2-9D2F-E58BD920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387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B8ABE0-E1D5-EA9C-1DAE-CDD09C51D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4E43-C12D-4BAE-8F3C-43BE4422C029}" type="datetime1">
              <a:rPr lang="en-IN" smtClean="0"/>
              <a:t>19-12-2024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5FCCF3-6149-01C0-8728-A60BF8DE4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ANISHA.C.D|AP|CSE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3CB29-3534-37BF-84FF-4CCA43B8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D880C-7EBB-48B2-9D2F-E58BD920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198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16DC-9C6A-C5C9-2559-F7D4700F3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C1B60-80B7-015F-9840-0913D6405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85E3A-6D16-47E2-2B4C-B9D022726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37A7F-2F4F-A324-D253-6710B40F1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811D-7BE7-4533-A391-84DB204F2E78}" type="datetime1">
              <a:rPr lang="en-IN" smtClean="0"/>
              <a:t>19-12-2024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582D5-8C5A-737D-7E2E-8E8AD57EE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ANISHA.C.D|AP|CSE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09E16-CF07-8824-4F91-2FF7728CB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D880C-7EBB-48B2-9D2F-E58BD920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332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8D4D0-CE3D-53C9-8853-C0282A9E6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F9DB5B-DE23-00AF-DEED-37141580B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7F53F9-A953-581C-BC84-C2E52AED3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0D582-2293-859E-A575-09CF27BC5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7E410-4F7E-41E1-9807-4AA199DD810C}" type="datetime1">
              <a:rPr lang="en-IN" smtClean="0"/>
              <a:t>19-12-2024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CDA17D-5CCC-9E7B-113D-AFF9E4E40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ANISHA.C.D|AP|CSE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1311D-C4F8-2D4B-4A47-9759FA3BF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D880C-7EBB-48B2-9D2F-E58BD920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00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D4E03E-D947-5ED1-4A88-625FE469B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9C721-720F-DE6E-7CC3-C31B1AF5F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6EEB8-73D7-8B14-214F-CC2A9EC94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E60AF-FB08-4F9E-AD9F-613DA530D50F}" type="datetime1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81A16-38C0-CD49-BDAF-9C5564AE8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ANISHA.C.D|AP|CSE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D40F4-14CE-4415-EA65-01939826E6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D880C-7EBB-48B2-9D2F-E58BD920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617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87528-C758-46C8-1B9F-C4FD5097A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8590" y="128064"/>
            <a:ext cx="9144000" cy="2387600"/>
          </a:xfrm>
        </p:spPr>
        <p:txBody>
          <a:bodyPr/>
          <a:lstStyle/>
          <a:p>
            <a:r>
              <a:rPr lang="en-US" b="1" dirty="0"/>
              <a:t>19Z601- MACHINE LEARNING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C5C9E5-3933-4D8A-58C0-37BCF9866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64100" y="4882717"/>
            <a:ext cx="2518299" cy="916619"/>
          </a:xfrm>
        </p:spPr>
        <p:txBody>
          <a:bodyPr>
            <a:noAutofit/>
          </a:bodyPr>
          <a:lstStyle/>
          <a:p>
            <a:r>
              <a:rPr lang="en-US" sz="1800" b="1" dirty="0"/>
              <a:t>Presented by</a:t>
            </a:r>
          </a:p>
          <a:p>
            <a:r>
              <a:rPr lang="en-US" sz="1800" b="1" dirty="0" err="1"/>
              <a:t>Ms.Anisha.C.D</a:t>
            </a:r>
            <a:endParaRPr lang="en-US" sz="1800" b="1" dirty="0"/>
          </a:p>
          <a:p>
            <a:r>
              <a:rPr lang="en-US" sz="1800" b="1" dirty="0"/>
              <a:t>Assistant Professor</a:t>
            </a:r>
          </a:p>
          <a:p>
            <a:r>
              <a:rPr lang="en-US" sz="1800" b="1" dirty="0"/>
              <a:t>CSE</a:t>
            </a:r>
            <a:endParaRPr lang="en-IN" sz="18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3746E8F-C1EC-F13E-32B1-B2C8C6E68377}"/>
              </a:ext>
            </a:extLst>
          </p:cNvPr>
          <p:cNvSpPr txBox="1">
            <a:spLocks/>
          </p:cNvSpPr>
          <p:nvPr/>
        </p:nvSpPr>
        <p:spPr>
          <a:xfrm>
            <a:off x="1408590" y="153221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UNIT- 1 INTRODUCTION</a:t>
            </a:r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44FF4C-D6B7-36C2-DF5F-4E7A6C450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244" y="3919815"/>
            <a:ext cx="9829800" cy="685800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FF81C43-4392-F7ED-7629-FF52DDCB5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ANISHA.C.D|AP|CSE</a:t>
            </a: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2D982-6924-3229-AE8F-7D2388E9B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D098-DC81-4678-85C0-546CC3F85475}" type="datetime1">
              <a:rPr lang="en-IN" smtClean="0"/>
              <a:t>19-12-2024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863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99EE1-D326-B700-B966-31F2A98A7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7012" y="150812"/>
            <a:ext cx="8033690" cy="4873625"/>
          </a:xfrm>
        </p:spPr>
        <p:txBody>
          <a:bodyPr>
            <a:normAutofit/>
          </a:bodyPr>
          <a:lstStyle/>
          <a:p>
            <a:r>
              <a:rPr lang="en-US" sz="2400" dirty="0"/>
              <a:t>The problem of transforming raw data into dataset is called feature engineering.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3E572E-F366-5DB2-D88A-6931EE1B1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251927" y="2112730"/>
            <a:ext cx="3932237" cy="381158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RECAP – </a:t>
            </a:r>
            <a:br>
              <a:rPr lang="en-US" sz="3200" b="1" dirty="0">
                <a:solidFill>
                  <a:srgbClr val="7030A0"/>
                </a:solidFill>
              </a:rPr>
            </a:b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7030A0"/>
                </a:solidFill>
              </a:rPr>
              <a:t>TRANSFORMATION</a:t>
            </a:r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5A6424-1B10-D81C-949E-F676073C7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ANISHA.C.D|AP|CSE</a:t>
            </a:r>
            <a:endParaRPr lang="en-IN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90A6742-7E0A-3FBE-563E-E306419EF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387693"/>
              </p:ext>
            </p:extLst>
          </p:nvPr>
        </p:nvGraphicFramePr>
        <p:xfrm>
          <a:off x="3553032" y="933682"/>
          <a:ext cx="8033689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8817">
                  <a:extLst>
                    <a:ext uri="{9D8B030D-6E8A-4147-A177-3AD203B41FA5}">
                      <a16:colId xmlns:a16="http://schemas.microsoft.com/office/drawing/2014/main" val="940861735"/>
                    </a:ext>
                  </a:extLst>
                </a:gridCol>
                <a:gridCol w="5764872">
                  <a:extLst>
                    <a:ext uri="{9D8B030D-6E8A-4147-A177-3AD203B41FA5}">
                      <a16:colId xmlns:a16="http://schemas.microsoft.com/office/drawing/2014/main" val="71312933"/>
                    </a:ext>
                  </a:extLst>
                </a:gridCol>
              </a:tblGrid>
              <a:tr h="120125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One Hot Encoding</a:t>
                      </a:r>
                      <a:endParaRPr lang="en-IN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Transformation of categorical feature into </a:t>
                      </a:r>
                      <a:r>
                        <a:rPr lang="en-US" b="1" dirty="0"/>
                        <a:t>several binary codes is called One Hot Encoding .</a:t>
                      </a:r>
                    </a:p>
                    <a:p>
                      <a:pPr algn="just"/>
                      <a:r>
                        <a:rPr lang="en-US" dirty="0"/>
                        <a:t>Example : Categorical Feature “Colors” with three possible values : Red, Yellow and Green, Transform this feature into a vector of three numerical values.  Red = [1,0,0] Yellow = [0,1,0] Green = [0,0,1]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114112"/>
                  </a:ext>
                </a:extLst>
              </a:tr>
              <a:tr h="75078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Binning</a:t>
                      </a:r>
                      <a:endParaRPr lang="en-IN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Transformation of numerical feature into categorical one. Binning is also called bucketing is the process of converting a continuous feature into multiple binary features called bines or buckets.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949042"/>
                  </a:ext>
                </a:extLst>
              </a:tr>
              <a:tr h="52554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Normalization</a:t>
                      </a:r>
                      <a:endParaRPr lang="en-IN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Process of converting an actual range of values which a numerical feature can take into a standard range of values, </a:t>
                      </a:r>
                      <a:r>
                        <a:rPr lang="en-US" b="1" dirty="0"/>
                        <a:t>typically in the interval [-1,1] or [0,1]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014085"/>
                  </a:ext>
                </a:extLst>
              </a:tr>
              <a:tr h="75078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Standardization</a:t>
                      </a:r>
                      <a:endParaRPr lang="en-IN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/>
                        <a:t>Z-score Normalization (Standardization) </a:t>
                      </a:r>
                      <a:r>
                        <a:rPr lang="en-US" dirty="0"/>
                        <a:t>is the procedure during which the feature values are rescaled so that they have the properties of a </a:t>
                      </a:r>
                      <a:r>
                        <a:rPr lang="en-US" b="1" dirty="0"/>
                        <a:t>standard normal distribution with mean = 0 and standard deviation =1 .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809397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299C40-2CFC-A316-5B8C-5BD8F57FB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1A54-782E-4B16-81B6-C80E8190A95C}" type="datetime1">
              <a:rPr lang="en-IN" smtClean="0"/>
              <a:t>19-12-2024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91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A1C52DB-462F-5FBD-997D-459A25312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241" y="19276"/>
            <a:ext cx="10515600" cy="857185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Min Max Normalization</a:t>
            </a:r>
            <a:endParaRPr lang="en-IN" b="1" dirty="0">
              <a:solidFill>
                <a:srgbClr val="7030A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8CB352-C0C0-2E4C-3111-6762EEA8C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1" y="1084879"/>
            <a:ext cx="6018245" cy="36499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AF1BCA-6ED7-AA5B-7D22-3B167828E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493" y="1220690"/>
            <a:ext cx="5465040" cy="2631848"/>
          </a:xfrm>
          <a:prstGeom prst="rect">
            <a:avLst/>
          </a:prstGeom>
        </p:spPr>
      </p:pic>
      <p:sp>
        <p:nvSpPr>
          <p:cNvPr id="11" name="Star: 6 Points 10">
            <a:extLst>
              <a:ext uri="{FF2B5EF4-FFF2-40B4-BE49-F238E27FC236}">
                <a16:creationId xmlns:a16="http://schemas.microsoft.com/office/drawing/2014/main" id="{E4940399-994D-F5A7-4182-28BE64A9FC64}"/>
              </a:ext>
            </a:extLst>
          </p:cNvPr>
          <p:cNvSpPr/>
          <p:nvPr/>
        </p:nvSpPr>
        <p:spPr>
          <a:xfrm>
            <a:off x="9013297" y="4002834"/>
            <a:ext cx="3023118" cy="2537926"/>
          </a:xfrm>
          <a:prstGeom prst="star6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is the Mathematics behind Min Max Normalization?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CCB9D8A-743F-A0D1-7710-65D0655077A7}"/>
                  </a:ext>
                </a:extLst>
              </p:cNvPr>
              <p:cNvSpPr txBox="1"/>
              <p:nvPr/>
            </p:nvSpPr>
            <p:spPr>
              <a:xfrm>
                <a:off x="321906" y="5048252"/>
                <a:ext cx="8134663" cy="7090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800" b="1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sz="2800" b="1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𝑺𝒄𝒂𝒍𝒆𝒅</m:t>
                        </m:r>
                      </m:sub>
                    </m:sSub>
                  </m:oMath>
                </a14:m>
                <a:r>
                  <a:rPr lang="en-IN" sz="2800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200" b="1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3200" b="1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sz="3200" b="1" i="1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sz="3200" b="1" i="1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𝒎𝒊𝒏</m:t>
                            </m:r>
                          </m:sub>
                        </m:sSub>
                        <m:r>
                          <a:rPr lang="en-US" sz="3200" b="1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func>
                          <m:funcPr>
                            <m:ctrlPr>
                              <a:rPr lang="en-US" sz="3200" b="1" i="1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3200" b="1" i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𝐦𝐚𝐱</m:t>
                            </m:r>
                          </m:fName>
                          <m:e>
                            <m:r>
                              <a:rPr lang="en-US" sz="3200" b="1" i="1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1" i="1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𝒎𝒊𝒏</m:t>
                            </m:r>
                          </m:e>
                        </m:func>
                      </m:den>
                    </m:f>
                  </m:oMath>
                </a14:m>
                <a:r>
                  <a:rPr lang="en-IN" sz="3200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IN" sz="2800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* (new max –new min) + new min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CCB9D8A-743F-A0D1-7710-65D065507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06" y="5048252"/>
                <a:ext cx="8134663" cy="709040"/>
              </a:xfrm>
              <a:prstGeom prst="rect">
                <a:avLst/>
              </a:prstGeom>
              <a:blipFill>
                <a:blip r:embed="rId4"/>
                <a:stretch>
                  <a:fillRect l="-300" r="-2099" b="-189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BB034E69-C533-B4A3-5DBF-E3D99BFB714E}"/>
              </a:ext>
            </a:extLst>
          </p:cNvPr>
          <p:cNvSpPr/>
          <p:nvPr/>
        </p:nvSpPr>
        <p:spPr>
          <a:xfrm>
            <a:off x="155585" y="4903756"/>
            <a:ext cx="8279288" cy="116214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D46E8A-BE81-038F-52BE-75F1D67A2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D0BCD-FB3B-4146-81B0-A9AD4F105823}" type="datetime1">
              <a:rPr lang="en-IN" smtClean="0"/>
              <a:t>19-12-2024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C63CD8-48C1-AA16-DE45-83F627A0D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ANISHA.C.D|AP|CSE</a:t>
            </a:r>
          </a:p>
        </p:txBody>
      </p:sp>
    </p:spTree>
    <p:extLst>
      <p:ext uri="{BB962C8B-B14F-4D97-AF65-F5344CB8AC3E}">
        <p14:creationId xmlns:p14="http://schemas.microsoft.com/office/powerpoint/2010/main" val="70987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450E0-921A-6771-480D-75E78CE6D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3325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Z Score Normalization (Standardization)</a:t>
            </a:r>
            <a:endParaRPr lang="en-IN" b="1" dirty="0">
              <a:solidFill>
                <a:srgbClr val="7030A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07A214-8FE3-A7A0-CE3D-D8DC8AC74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8026" y="5113176"/>
            <a:ext cx="3424153" cy="150438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682955-6839-4FDD-F2E8-4E0602DFF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737" y="1195289"/>
            <a:ext cx="5169079" cy="24177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942A0B-642D-EB7C-DF6E-B726F4122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281" y="698566"/>
            <a:ext cx="6065397" cy="4097369"/>
          </a:xfrm>
          <a:prstGeom prst="rect">
            <a:avLst/>
          </a:prstGeom>
        </p:spPr>
      </p:pic>
      <p:sp>
        <p:nvSpPr>
          <p:cNvPr id="12" name="Star: 6 Points 11">
            <a:extLst>
              <a:ext uri="{FF2B5EF4-FFF2-40B4-BE49-F238E27FC236}">
                <a16:creationId xmlns:a16="http://schemas.microsoft.com/office/drawing/2014/main" id="{8D42E848-6B2C-925E-D687-F7F22B04FBB1}"/>
              </a:ext>
            </a:extLst>
          </p:cNvPr>
          <p:cNvSpPr/>
          <p:nvPr/>
        </p:nvSpPr>
        <p:spPr>
          <a:xfrm>
            <a:off x="8192203" y="3969458"/>
            <a:ext cx="3023118" cy="2537926"/>
          </a:xfrm>
          <a:prstGeom prst="star6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is the Mathematics behind Standardization?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7EE413C2-DA17-56F9-05C2-DC34105A174A}"/>
              </a:ext>
            </a:extLst>
          </p:cNvPr>
          <p:cNvCxnSpPr/>
          <p:nvPr/>
        </p:nvCxnSpPr>
        <p:spPr>
          <a:xfrm flipV="1">
            <a:off x="3573624" y="4991878"/>
            <a:ext cx="1231641" cy="410546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5F7A980-87AB-1002-5A7B-8429D7B27A57}"/>
              </a:ext>
            </a:extLst>
          </p:cNvPr>
          <p:cNvSpPr txBox="1"/>
          <p:nvPr/>
        </p:nvSpPr>
        <p:spPr>
          <a:xfrm>
            <a:off x="4786614" y="4848027"/>
            <a:ext cx="186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Mean </a:t>
            </a:r>
            <a:endParaRPr lang="en-IN" b="1" dirty="0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99B4433C-4A06-6DE1-A09D-145734F0AB08}"/>
              </a:ext>
            </a:extLst>
          </p:cNvPr>
          <p:cNvCxnSpPr>
            <a:cxnSpLocks/>
          </p:cNvCxnSpPr>
          <p:nvPr/>
        </p:nvCxnSpPr>
        <p:spPr>
          <a:xfrm>
            <a:off x="3436775" y="6275913"/>
            <a:ext cx="1564433" cy="462943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6BF3D51-9852-7D00-04E4-1FDEE89341CD}"/>
              </a:ext>
            </a:extLst>
          </p:cNvPr>
          <p:cNvSpPr txBox="1"/>
          <p:nvPr/>
        </p:nvSpPr>
        <p:spPr>
          <a:xfrm>
            <a:off x="5027876" y="6450259"/>
            <a:ext cx="251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Standard Deviation</a:t>
            </a:r>
            <a:endParaRPr lang="en-IN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37EC64-DB0D-2191-C74F-945B86E82F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5454" y="6556293"/>
            <a:ext cx="2743200" cy="365125"/>
          </a:xfrm>
        </p:spPr>
        <p:txBody>
          <a:bodyPr/>
          <a:lstStyle/>
          <a:p>
            <a:fld id="{77F4FEA6-D5FE-464C-9C23-5202E54B73E3}" type="datetime1">
              <a:rPr lang="en-IN" smtClean="0"/>
              <a:t>19-12-2024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3742F1-EF14-1F2F-2435-144EDCF6B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6574" y="6373731"/>
            <a:ext cx="4114800" cy="365125"/>
          </a:xfrm>
        </p:spPr>
        <p:txBody>
          <a:bodyPr/>
          <a:lstStyle/>
          <a:p>
            <a:r>
              <a:rPr lang="en-IN" dirty="0"/>
              <a:t>ANISHA.C.D|AP|CSE</a:t>
            </a:r>
          </a:p>
        </p:txBody>
      </p:sp>
    </p:spTree>
    <p:extLst>
      <p:ext uri="{BB962C8B-B14F-4D97-AF65-F5344CB8AC3E}">
        <p14:creationId xmlns:p14="http://schemas.microsoft.com/office/powerpoint/2010/main" val="49369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435E3-0246-3211-9206-72EE52956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DIMENSIONALITY REDUCTION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CFEF1-9D69-9877-14EE-88D6C0C83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methods for dimensionality reduction :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716734-760F-B6C3-5AEC-DA83DCBF5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ANISHA.C.D|AP|CSE</a:t>
            </a:r>
            <a:endParaRPr lang="en-IN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4E328B6-1208-11C1-757E-B1F238898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464572"/>
              </p:ext>
            </p:extLst>
          </p:nvPr>
        </p:nvGraphicFramePr>
        <p:xfrm>
          <a:off x="1241886" y="2331403"/>
          <a:ext cx="10228064" cy="3845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14032">
                  <a:extLst>
                    <a:ext uri="{9D8B030D-6E8A-4147-A177-3AD203B41FA5}">
                      <a16:colId xmlns:a16="http://schemas.microsoft.com/office/drawing/2014/main" val="2268008162"/>
                    </a:ext>
                  </a:extLst>
                </a:gridCol>
                <a:gridCol w="5114032">
                  <a:extLst>
                    <a:ext uri="{9D8B030D-6E8A-4147-A177-3AD203B41FA5}">
                      <a16:colId xmlns:a16="http://schemas.microsoft.com/office/drawing/2014/main" val="4128912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METHODS</a:t>
                      </a:r>
                      <a:endParaRPr lang="en-IN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DESCRIPTION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728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Feature Selection</a:t>
                      </a:r>
                      <a:endParaRPr lang="en-IN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Finding K of the d dimension which gives more information and discard (d-k) dimension.</a:t>
                      </a:r>
                    </a:p>
                    <a:p>
                      <a:pPr algn="just"/>
                      <a:r>
                        <a:rPr lang="en-US" dirty="0"/>
                        <a:t>Example : Subset Feature Selection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516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Feature Extraction</a:t>
                      </a:r>
                      <a:endParaRPr lang="en-IN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Finding new set of k dimensions which is a combination of original d dimensions.</a:t>
                      </a:r>
                    </a:p>
                    <a:p>
                      <a:pPr algn="just"/>
                      <a:endParaRPr lang="en-US" dirty="0"/>
                    </a:p>
                    <a:p>
                      <a:pPr algn="just"/>
                      <a:r>
                        <a:rPr lang="en-US" b="1" dirty="0"/>
                        <a:t>Examples : </a:t>
                      </a:r>
                    </a:p>
                    <a:p>
                      <a:pPr algn="just"/>
                      <a:r>
                        <a:rPr lang="en-US" b="1" dirty="0"/>
                        <a:t>Linear Projection Methods :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Principal Component Analysis (PCA) – Unsupervised Learning 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Linear Discriminant Analysis – Supervised Learning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017896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81890-53D3-0536-E81A-06A64648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FAA6-76E0-4DCF-950A-47376BBD50F4}" type="datetime1">
              <a:rPr lang="en-IN" smtClean="0"/>
              <a:t>19-12-2024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26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0F429-5406-15B6-046D-F73166E52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Principal Component Analysis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B9A5D-1AB0-F325-271A-A5A19C91F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1 :   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Standardization</a:t>
            </a:r>
          </a:p>
          <a:p>
            <a:pPr algn="just"/>
            <a:r>
              <a:rPr 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2 :   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Co-variance Matrix Computation</a:t>
            </a:r>
          </a:p>
          <a:p>
            <a:pPr algn="just"/>
            <a:r>
              <a:rPr 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3 :  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Computation of Eigen vectors and Eigen Values of the Covariance matrix to identify the Principal Components.</a:t>
            </a:r>
          </a:p>
          <a:p>
            <a:pPr algn="just"/>
            <a:r>
              <a:rPr 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4 :     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a Feature Vector</a:t>
            </a:r>
          </a:p>
          <a:p>
            <a:pPr algn="just"/>
            <a:r>
              <a:rPr 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5 :  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Recast the data along the Principal Components Axes</a:t>
            </a:r>
            <a:endParaRPr lang="en-IN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70563-F1CC-F23C-D393-613C7DCD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278C-6283-4037-9EA1-B01DBE7335A8}" type="datetime1">
              <a:rPr lang="en-IN" smtClean="0"/>
              <a:t>19-12-2024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218F0-7958-A119-2F34-4805B3F7E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ANISHA.C.D|AP|CSE</a:t>
            </a:r>
          </a:p>
        </p:txBody>
      </p:sp>
    </p:spTree>
    <p:extLst>
      <p:ext uri="{BB962C8B-B14F-4D97-AF65-F5344CB8AC3E}">
        <p14:creationId xmlns:p14="http://schemas.microsoft.com/office/powerpoint/2010/main" val="4252482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425</Words>
  <Application>Microsoft Office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19Z601- MACHINE LEARNING</vt:lpstr>
      <vt:lpstr>PowerPoint Presentation</vt:lpstr>
      <vt:lpstr>Min Max Normalization</vt:lpstr>
      <vt:lpstr>Z Score Normalization (Standardization)</vt:lpstr>
      <vt:lpstr>DIMENSIONALITY REDUCTION</vt:lpstr>
      <vt:lpstr>Principal Component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ANISHA DASS</dc:creator>
  <cp:lastModifiedBy>ANISHA DASS</cp:lastModifiedBy>
  <cp:revision>16</cp:revision>
  <dcterms:created xsi:type="dcterms:W3CDTF">2024-12-18T13:01:34Z</dcterms:created>
  <dcterms:modified xsi:type="dcterms:W3CDTF">2024-12-19T03:52:54Z</dcterms:modified>
</cp:coreProperties>
</file>