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WHbQ5zLiBCYvUOMPHj7X/3Wze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CF1A9E-2285-4F73-B507-3D14533B1DC1}">
  <a:tblStyle styleId="{6BCF1A9E-2285-4F73-B507-3D14533B1DC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jpg"/><Relationship Id="rId4" Type="http://schemas.openxmlformats.org/officeDocument/2006/relationships/image" Target="../media/image9.jp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408590" y="12806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IN"/>
              <a:t>19Z601- MACHINE LEARNING</a:t>
            </a:r>
            <a:endParaRPr b="1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9064100" y="4882717"/>
            <a:ext cx="2518299" cy="1592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/>
              <a:t>Presented by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/>
              <a:t>Ms.Anisha.C.D</a:t>
            </a:r>
            <a:endParaRPr b="1" sz="18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/>
              <a:t>Assistant Professor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IN" sz="1800"/>
              <a:t>CSE</a:t>
            </a:r>
            <a:endParaRPr b="1" sz="1800"/>
          </a:p>
        </p:txBody>
      </p:sp>
      <p:sp>
        <p:nvSpPr>
          <p:cNvPr id="90" name="Google Shape;90;p1"/>
          <p:cNvSpPr txBox="1"/>
          <p:nvPr/>
        </p:nvSpPr>
        <p:spPr>
          <a:xfrm>
            <a:off x="1408590" y="139679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IN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UNIT- 2 LINEAR MODELS</a:t>
            </a:r>
            <a:endParaRPr b="1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92" name="Google Shape;9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3951812"/>
            <a:ext cx="98298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838200" y="365125"/>
            <a:ext cx="10515600" cy="6889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Formulae of Simple Linear Regression Model</a:t>
            </a:r>
            <a:endParaRPr/>
          </a:p>
        </p:txBody>
      </p:sp>
      <p:sp>
        <p:nvSpPr>
          <p:cNvPr id="211" name="Google Shape;211;p10"/>
          <p:cNvSpPr txBox="1"/>
          <p:nvPr>
            <p:ph idx="1" type="body"/>
          </p:nvPr>
        </p:nvSpPr>
        <p:spPr>
          <a:xfrm>
            <a:off x="838200" y="9814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regression fits a </a:t>
            </a:r>
            <a:r>
              <a:rPr b="1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of best fit</a:t>
            </a: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such that the </a:t>
            </a:r>
            <a:r>
              <a:rPr b="1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of predicted values from the mean of observed values is minimized.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formulae for varying Linear regression models are based on the algebraic </a:t>
            </a:r>
            <a:r>
              <a:rPr b="1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slope-intercept form</a:t>
            </a:r>
            <a:r>
              <a:rPr b="0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13" name="Google Shape;2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14" name="Google Shape;2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5" name="Google Shape;215;p10"/>
          <p:cNvPicPr preferRelativeResize="0"/>
          <p:nvPr/>
        </p:nvPicPr>
        <p:blipFill rotWithShape="1">
          <a:blip r:embed="rId3">
            <a:alphaModFix/>
          </a:blip>
          <a:srcRect b="4679" l="4561" r="2677" t="-153"/>
          <a:stretch/>
        </p:blipFill>
        <p:spPr>
          <a:xfrm>
            <a:off x="3581400" y="3293706"/>
            <a:ext cx="5133392" cy="265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21" name="Google Shape;2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slope intercept vs linear regression equations" id="223" name="Google Shape;223;p11"/>
          <p:cNvPicPr preferRelativeResize="0"/>
          <p:nvPr/>
        </p:nvPicPr>
        <p:blipFill rotWithShape="1">
          <a:blip r:embed="rId3">
            <a:alphaModFix/>
          </a:blip>
          <a:srcRect b="4166" l="0" r="1719" t="3146"/>
          <a:stretch/>
        </p:blipFill>
        <p:spPr>
          <a:xfrm>
            <a:off x="1219200" y="401217"/>
            <a:ext cx="9585649" cy="508518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 txBox="1"/>
          <p:nvPr/>
        </p:nvSpPr>
        <p:spPr>
          <a:xfrm>
            <a:off x="121298" y="5918618"/>
            <a:ext cx="3778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  <p:sp>
        <p:nvSpPr>
          <p:cNvPr id="225" name="Google Shape;225;p11"/>
          <p:cNvSpPr txBox="1"/>
          <p:nvPr/>
        </p:nvSpPr>
        <p:spPr>
          <a:xfrm>
            <a:off x="10207690" y="5085184"/>
            <a:ext cx="895739" cy="6158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31" name="Google Shape;2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32" name="Google Shape;2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single term linear equation expression" id="233" name="Google Shape;233;p12"/>
          <p:cNvPicPr preferRelativeResize="0"/>
          <p:nvPr/>
        </p:nvPicPr>
        <p:blipFill rotWithShape="1">
          <a:blip r:embed="rId3">
            <a:alphaModFix/>
          </a:blip>
          <a:srcRect b="11820" l="0" r="957" t="0"/>
          <a:stretch/>
        </p:blipFill>
        <p:spPr>
          <a:xfrm>
            <a:off x="1219200" y="685800"/>
            <a:ext cx="9660294" cy="4837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39" name="Google Shape;23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40" name="Google Shape;24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linear equation n terms expression" id="241" name="Google Shape;241;p13"/>
          <p:cNvPicPr preferRelativeResize="0"/>
          <p:nvPr/>
        </p:nvPicPr>
        <p:blipFill rotWithShape="1">
          <a:blip r:embed="rId3">
            <a:alphaModFix/>
          </a:blip>
          <a:srcRect b="8759" l="0" r="4113" t="0"/>
          <a:stretch/>
        </p:blipFill>
        <p:spPr>
          <a:xfrm>
            <a:off x="1088571" y="237931"/>
            <a:ext cx="9352384" cy="500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Simple Linear Regression – Sample Data</a:t>
            </a:r>
            <a:endParaRPr b="1"/>
          </a:p>
        </p:txBody>
      </p:sp>
      <p:sp>
        <p:nvSpPr>
          <p:cNvPr id="247" name="Google Shape;24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48" name="Google Shape;24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49" name="Google Shape;24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9758" y="1512045"/>
            <a:ext cx="9229725" cy="360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4"/>
          <p:cNvSpPr txBox="1"/>
          <p:nvPr/>
        </p:nvSpPr>
        <p:spPr>
          <a:xfrm>
            <a:off x="121298" y="5918618"/>
            <a:ext cx="3778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57" name="Google Shape;25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58" name="Google Shape;25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sample data manual regression calculations" id="259" name="Google Shape;25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3808" y="136525"/>
            <a:ext cx="5239992" cy="348991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5"/>
          <p:cNvSpPr txBox="1"/>
          <p:nvPr/>
        </p:nvSpPr>
        <p:spPr>
          <a:xfrm>
            <a:off x="0" y="532675"/>
            <a:ext cx="582277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scatterplot of the  observed values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also an initial “best guess” line—being “fit” using the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 of the  dependent variable (y)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values y = mean(Y).</a:t>
            </a:r>
            <a:endParaRPr/>
          </a:p>
        </p:txBody>
      </p:sp>
      <p:pic>
        <p:nvPicPr>
          <p:cNvPr id="261" name="Google Shape;261;p15"/>
          <p:cNvPicPr preferRelativeResize="0"/>
          <p:nvPr/>
        </p:nvPicPr>
        <p:blipFill rotWithShape="1">
          <a:blip r:embed="rId4">
            <a:alphaModFix/>
          </a:blip>
          <a:srcRect b="0" l="0" r="34478" t="0"/>
          <a:stretch/>
        </p:blipFill>
        <p:spPr>
          <a:xfrm>
            <a:off x="273222" y="2958425"/>
            <a:ext cx="4634680" cy="276664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5"/>
          <p:cNvSpPr txBox="1"/>
          <p:nvPr/>
        </p:nvSpPr>
        <p:spPr>
          <a:xfrm>
            <a:off x="5043735" y="3519729"/>
            <a:ext cx="713372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 of Best Fit: </a:t>
            </a:r>
            <a:r>
              <a:rPr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black horizontal line which is currently just our “best guess” which is simply y = mean(y-values).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Observed Values: </a:t>
            </a:r>
            <a:r>
              <a:rPr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yellow dots representing the (x, y) pairs of our data where the X is our independent (predictor) variable and the y is our dependent (response) variable.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Residuals: </a:t>
            </a:r>
            <a:r>
              <a:rPr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red lines illustrating the between our current y-values and our line of best fit.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Coefficient of Determination (r2): </a:t>
            </a:r>
            <a:r>
              <a:rPr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sum of the </a:t>
            </a:r>
            <a:r>
              <a:rPr i="1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standardized</a:t>
            </a:r>
            <a:r>
              <a:rPr i="0" lang="en-I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residual values that provides a non-zero estimate of the total error in our model. Simply the sum of the squared values of all the red lines.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121298" y="5918618"/>
            <a:ext cx="3778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69" name="Google Shape;26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70" name="Google Shape;27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simple linear regression estimated residual" id="271" name="Google Shape;271;p16"/>
          <p:cNvPicPr preferRelativeResize="0"/>
          <p:nvPr/>
        </p:nvPicPr>
        <p:blipFill rotWithShape="1">
          <a:blip r:embed="rId3">
            <a:alphaModFix/>
          </a:blip>
          <a:srcRect b="0" l="0" r="0" t="17120"/>
          <a:stretch/>
        </p:blipFill>
        <p:spPr>
          <a:xfrm>
            <a:off x="274204" y="559837"/>
            <a:ext cx="5518514" cy="257274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/>
          <p:nvPr/>
        </p:nvSpPr>
        <p:spPr>
          <a:xfrm>
            <a:off x="2848910" y="139959"/>
            <a:ext cx="58876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Calculating the Error</a:t>
            </a:r>
            <a:endParaRPr b="1" sz="2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3028887"/>
            <a:ext cx="7772062" cy="332746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16"/>
          <p:cNvSpPr txBox="1"/>
          <p:nvPr/>
        </p:nvSpPr>
        <p:spPr>
          <a:xfrm>
            <a:off x="5792718" y="1138535"/>
            <a:ext cx="609755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of regression is to find the equation of the line that will </a:t>
            </a:r>
            <a:r>
              <a:rPr b="1" i="0" lang="en-IN" sz="2400" u="sng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</a:t>
            </a:r>
            <a:r>
              <a:rPr b="1" i="0" lang="en-IN" sz="2400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sum of the squared values of our residuals (Coefficient of Determination.)</a:t>
            </a:r>
            <a:endParaRPr b="1" sz="2400">
              <a:solidFill>
                <a:srgbClr val="C55A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121298" y="5918618"/>
            <a:ext cx="37788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 txBox="1"/>
          <p:nvPr>
            <p:ph type="title"/>
          </p:nvPr>
        </p:nvSpPr>
        <p:spPr>
          <a:xfrm>
            <a:off x="1435359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Simple Linear Regression Model Building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281" name="Google Shape;2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82" name="Google Shape;2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83" name="Google Shape;2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84" name="Google Shape;284;p17"/>
          <p:cNvPicPr preferRelativeResize="0"/>
          <p:nvPr/>
        </p:nvPicPr>
        <p:blipFill rotWithShape="1">
          <a:blip r:embed="rId3">
            <a:alphaModFix/>
          </a:blip>
          <a:srcRect b="1978" l="0" r="1163" t="6166"/>
          <a:stretch/>
        </p:blipFill>
        <p:spPr>
          <a:xfrm>
            <a:off x="2416629" y="1595535"/>
            <a:ext cx="7660432" cy="40028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7"/>
          <p:cNvSpPr txBox="1"/>
          <p:nvPr/>
        </p:nvSpPr>
        <p:spPr>
          <a:xfrm>
            <a:off x="595605" y="5838859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291" name="Google Shape;291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292" name="Google Shape;292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estimated slope formula simple linear regression" id="293" name="Google Shape;293;p18"/>
          <p:cNvPicPr preferRelativeResize="0"/>
          <p:nvPr/>
        </p:nvPicPr>
        <p:blipFill rotWithShape="1">
          <a:blip r:embed="rId3">
            <a:alphaModFix/>
          </a:blip>
          <a:srcRect b="3146" l="-1052" r="5644" t="0"/>
          <a:stretch/>
        </p:blipFill>
        <p:spPr>
          <a:xfrm>
            <a:off x="1219200" y="685800"/>
            <a:ext cx="9305731" cy="531378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8"/>
          <p:cNvSpPr txBox="1"/>
          <p:nvPr/>
        </p:nvSpPr>
        <p:spPr>
          <a:xfrm>
            <a:off x="1567543" y="317240"/>
            <a:ext cx="78890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Estimation of Parameters</a:t>
            </a:r>
            <a:endParaRPr b="1" sz="24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635260" y="5999584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301" name="Google Shape;30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302" name="Google Shape;30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simple linear regression intercept estimator beta0" id="303" name="Google Shape;303;p19"/>
          <p:cNvPicPr preferRelativeResize="0"/>
          <p:nvPr/>
        </p:nvPicPr>
        <p:blipFill rotWithShape="1">
          <a:blip r:embed="rId3">
            <a:alphaModFix/>
          </a:blip>
          <a:srcRect b="7397" l="0" r="5835" t="0"/>
          <a:stretch/>
        </p:blipFill>
        <p:spPr>
          <a:xfrm>
            <a:off x="1247192" y="460605"/>
            <a:ext cx="9184433" cy="5080518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9"/>
          <p:cNvSpPr txBox="1"/>
          <p:nvPr/>
        </p:nvSpPr>
        <p:spPr>
          <a:xfrm>
            <a:off x="532623" y="5541123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  <p:sp>
        <p:nvSpPr>
          <p:cNvPr id="305" name="Google Shape;305;p19"/>
          <p:cNvSpPr/>
          <p:nvPr/>
        </p:nvSpPr>
        <p:spPr>
          <a:xfrm>
            <a:off x="3097762" y="5262465"/>
            <a:ext cx="130629" cy="17728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Types of Learning</a:t>
            </a:r>
            <a:endParaRPr b="1"/>
          </a:p>
        </p:txBody>
      </p:sp>
      <p:grpSp>
        <p:nvGrpSpPr>
          <p:cNvPr id="100" name="Google Shape;100;p2"/>
          <p:cNvGrpSpPr/>
          <p:nvPr/>
        </p:nvGrpSpPr>
        <p:grpSpPr>
          <a:xfrm>
            <a:off x="470236" y="1774464"/>
            <a:ext cx="11251525" cy="3800515"/>
            <a:chOff x="1373" y="275411"/>
            <a:chExt cx="11251525" cy="3800515"/>
          </a:xfrm>
        </p:grpSpPr>
        <p:sp>
          <p:nvSpPr>
            <p:cNvPr id="101" name="Google Shape;101;p2"/>
            <p:cNvSpPr/>
            <p:nvPr/>
          </p:nvSpPr>
          <p:spPr>
            <a:xfrm>
              <a:off x="5364600" y="27541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6B6DE"/>
                </a:gs>
                <a:gs pos="50000">
                  <a:srgbClr val="97AAD8"/>
                </a:gs>
                <a:gs pos="100000">
                  <a:srgbClr val="859CD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5393893" y="30470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Types of Machine Learning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726607" y="1275546"/>
              <a:ext cx="4388094" cy="4000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4" name="Google Shape;104;p2"/>
            <p:cNvSpPr/>
            <p:nvPr/>
          </p:nvSpPr>
          <p:spPr>
            <a:xfrm>
              <a:off x="976506" y="167560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005799" y="170489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Supervised Learning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51475" y="2675736"/>
              <a:ext cx="975132" cy="4000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07" name="Google Shape;107;p2"/>
            <p:cNvSpPr/>
            <p:nvPr/>
          </p:nvSpPr>
          <p:spPr>
            <a:xfrm>
              <a:off x="1373" y="307579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30666" y="310508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Classification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726607" y="2675736"/>
              <a:ext cx="975132" cy="4000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0" name="Google Shape;110;p2"/>
            <p:cNvSpPr/>
            <p:nvPr/>
          </p:nvSpPr>
          <p:spPr>
            <a:xfrm>
              <a:off x="1951638" y="307579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1980931" y="310508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Regression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114702" y="1275546"/>
              <a:ext cx="487566" cy="4000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3" name="Google Shape;113;p2"/>
            <p:cNvSpPr/>
            <p:nvPr/>
          </p:nvSpPr>
          <p:spPr>
            <a:xfrm>
              <a:off x="5852167" y="167560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 txBox="1"/>
            <p:nvPr/>
          </p:nvSpPr>
          <p:spPr>
            <a:xfrm>
              <a:off x="5881460" y="170489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Unsupervised Learning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652004" y="2675736"/>
              <a:ext cx="1950264" cy="40005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6" name="Google Shape;116;p2"/>
            <p:cNvSpPr/>
            <p:nvPr/>
          </p:nvSpPr>
          <p:spPr>
            <a:xfrm>
              <a:off x="3901902" y="307579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3931195" y="310508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Cluster Analysis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556548" y="2675736"/>
              <a:ext cx="91440" cy="400054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19" name="Google Shape;119;p2"/>
            <p:cNvSpPr/>
            <p:nvPr/>
          </p:nvSpPr>
          <p:spPr>
            <a:xfrm>
              <a:off x="5852167" y="307579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5881460" y="310508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Association Mining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602268" y="2675736"/>
              <a:ext cx="1950264" cy="4000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22" name="Google Shape;122;p2"/>
            <p:cNvSpPr/>
            <p:nvPr/>
          </p:nvSpPr>
          <p:spPr>
            <a:xfrm>
              <a:off x="7802431" y="307579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7831724" y="310508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114702" y="1275546"/>
              <a:ext cx="2437830" cy="4000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25" name="Google Shape;125;p2"/>
            <p:cNvSpPr/>
            <p:nvPr/>
          </p:nvSpPr>
          <p:spPr>
            <a:xfrm>
              <a:off x="7802431" y="167560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7831724" y="170489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Semi-Supervised Learning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114702" y="1275546"/>
              <a:ext cx="4388094" cy="40005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</p:sp>
        <p:sp>
          <p:nvSpPr>
            <p:cNvPr id="128" name="Google Shape;128;p2"/>
            <p:cNvSpPr/>
            <p:nvPr/>
          </p:nvSpPr>
          <p:spPr>
            <a:xfrm>
              <a:off x="9752695" y="1675601"/>
              <a:ext cx="1500203" cy="10001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 txBox="1"/>
            <p:nvPr/>
          </p:nvSpPr>
          <p:spPr>
            <a:xfrm>
              <a:off x="9781988" y="1704894"/>
              <a:ext cx="1441617" cy="9415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b="1" i="0" lang="en-IN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Reinforcement Learning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131" name="Google Shape;131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311" name="Google Shape;31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312" name="Google Shape;31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beta1 least squares simple linear regression calculation" id="313" name="Google Shape;313;p20"/>
          <p:cNvPicPr preferRelativeResize="0"/>
          <p:nvPr/>
        </p:nvPicPr>
        <p:blipFill rotWithShape="1">
          <a:blip r:embed="rId3">
            <a:alphaModFix/>
          </a:blip>
          <a:srcRect b="9609" l="0" r="3061" t="6"/>
          <a:stretch/>
        </p:blipFill>
        <p:spPr>
          <a:xfrm>
            <a:off x="957943" y="321033"/>
            <a:ext cx="9455020" cy="4958862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0"/>
          <p:cNvSpPr txBox="1"/>
          <p:nvPr/>
        </p:nvSpPr>
        <p:spPr>
          <a:xfrm>
            <a:off x="532623" y="5541123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320" name="Google Shape;32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321" name="Google Shape;321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beta0 least squares simple linear regression calculation" id="322" name="Google Shape;322;p21"/>
          <p:cNvPicPr preferRelativeResize="0"/>
          <p:nvPr/>
        </p:nvPicPr>
        <p:blipFill rotWithShape="1">
          <a:blip r:embed="rId3">
            <a:alphaModFix/>
          </a:blip>
          <a:srcRect b="7056" l="4965" r="5949" t="2976"/>
          <a:stretch/>
        </p:blipFill>
        <p:spPr>
          <a:xfrm>
            <a:off x="1931437" y="849086"/>
            <a:ext cx="8369559" cy="493589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1"/>
          <p:cNvSpPr txBox="1"/>
          <p:nvPr/>
        </p:nvSpPr>
        <p:spPr>
          <a:xfrm>
            <a:off x="532623" y="5894843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329" name="Google Shape;32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330" name="Google Shape;33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simple linear regression line of best fit" id="331" name="Google Shape;331;p22"/>
          <p:cNvPicPr preferRelativeResize="0"/>
          <p:nvPr/>
        </p:nvPicPr>
        <p:blipFill rotWithShape="1">
          <a:blip r:embed="rId3">
            <a:alphaModFix/>
          </a:blip>
          <a:srcRect b="2721" l="6314" r="9311" t="0"/>
          <a:stretch/>
        </p:blipFill>
        <p:spPr>
          <a:xfrm>
            <a:off x="111968" y="615821"/>
            <a:ext cx="7251255" cy="470262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22"/>
          <p:cNvSpPr txBox="1"/>
          <p:nvPr/>
        </p:nvSpPr>
        <p:spPr>
          <a:xfrm>
            <a:off x="7587158" y="1074309"/>
            <a:ext cx="434651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line represents the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least-squares regression line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such that the sum of the square errors between our observed values and predicted values is minimized.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equation for this line is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-.21 + .772 * x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can be used to predict future values of x.</a:t>
            </a:r>
            <a:endParaRPr/>
          </a:p>
        </p:txBody>
      </p:sp>
      <p:sp>
        <p:nvSpPr>
          <p:cNvPr id="333" name="Google Shape;333;p22"/>
          <p:cNvSpPr txBox="1"/>
          <p:nvPr/>
        </p:nvSpPr>
        <p:spPr>
          <a:xfrm>
            <a:off x="532623" y="5560400"/>
            <a:ext cx="609755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Img source : https://www.alpharithms.com/simple-linear-regression-modeling-502111/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IN"/>
              <a:t>Try this (Homework)</a:t>
            </a:r>
            <a:endParaRPr b="1"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/>
              <a:t>You are given a dataset containing information about the number of hours students spend studying and their corresponding scores on a test. Your task is to perform simple linear regression to predict test scores based on the number of hours studied using the following dataset.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0" name="Google Shape;34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341" name="Google Shape;34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342" name="Google Shape;34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343" name="Google Shape;343;p23"/>
          <p:cNvGraphicFramePr/>
          <p:nvPr/>
        </p:nvGraphicFramePr>
        <p:xfrm>
          <a:off x="2209800" y="4199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{6BCF1A9E-2285-4F73-B507-3D14533B1DC1}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No.of Hours Studies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Test Scores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75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82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93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89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98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type="title"/>
          </p:nvPr>
        </p:nvSpPr>
        <p:spPr>
          <a:xfrm>
            <a:off x="838200" y="136525"/>
            <a:ext cx="10515600" cy="8291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Supervised Learning</a:t>
            </a:r>
            <a:endParaRPr b="1">
              <a:solidFill>
                <a:srgbClr val="7030A0"/>
              </a:solidFill>
            </a:endParaRPr>
          </a:p>
        </p:txBody>
      </p:sp>
      <p:pic>
        <p:nvPicPr>
          <p:cNvPr id="138" name="Google Shape;13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9243" y="1045937"/>
            <a:ext cx="6573513" cy="503939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140" name="Google Shape;14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141" name="Google Shape;141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What is Parametric/Linear Model?</a:t>
            </a:r>
            <a:endParaRPr/>
          </a:p>
        </p:txBody>
      </p:sp>
      <p:sp>
        <p:nvSpPr>
          <p:cNvPr id="147" name="Google Shape;14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148" name="Google Shape;14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149" name="Google Shape;14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linear model and non linear model in classification" id="150" name="Google Shape;15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66" y="1543148"/>
            <a:ext cx="4762500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chine learning non hot sale linear" id="151" name="Google Shape;15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5408" y="1836835"/>
            <a:ext cx="5200062" cy="195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4"/>
          <p:cNvSpPr txBox="1"/>
          <p:nvPr/>
        </p:nvSpPr>
        <p:spPr>
          <a:xfrm>
            <a:off x="2604407" y="4687563"/>
            <a:ext cx="1137285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8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For a linear equation, the highest order of any term is 1. (unit power)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What is Linear Model? - Example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58" name="Google Shape;15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159" name="Google Shape;15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61" name="Google Shape;16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7950" y="1858639"/>
            <a:ext cx="8753376" cy="170419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"/>
          <p:cNvSpPr txBox="1"/>
          <p:nvPr/>
        </p:nvSpPr>
        <p:spPr>
          <a:xfrm>
            <a:off x="1070688" y="3620765"/>
            <a:ext cx="10788521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coefficients w</a:t>
            </a:r>
            <a:r>
              <a:rPr b="1"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,...,w</a:t>
            </a:r>
            <a:r>
              <a:rPr b="1" baseline="-25000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collectively denoted by the vector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that, although the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function y(x, w) 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</a:t>
            </a: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nonlinear function of x</a:t>
            </a:r>
            <a:r>
              <a:rPr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is a </a:t>
            </a:r>
            <a:r>
              <a:rPr b="1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function of the coefficients w. </a:t>
            </a:r>
            <a:endParaRPr/>
          </a:p>
          <a:p>
            <a:pPr indent="-1905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I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Functions, such as the polynomial, which are linear in the unknown parameters have important properties and are called linear models.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Linear Models - Regression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68" name="Google Shape;16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Regression analysis is a statistical framework </a:t>
            </a: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quantifying the relationship between a dependent variable and one or more independent variables.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Regression analysis comes in many forms—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linear, logistic, ridge, polynomial, and more</a:t>
            </a: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—many more!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Each has an application for datasets with specific characteristics.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Generally, these models can be categorized as 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multiple linear regression</a:t>
            </a: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, and 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nonlinear regression</a:t>
            </a: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170" name="Google Shape;17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171" name="Google Shape;17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Linear Models For Regression – </a:t>
            </a:r>
            <a:br>
              <a:rPr b="1" lang="en-IN">
                <a:solidFill>
                  <a:srgbClr val="7030A0"/>
                </a:solidFill>
              </a:rPr>
            </a:br>
            <a:r>
              <a:rPr b="1" lang="en-IN">
                <a:solidFill>
                  <a:srgbClr val="7030A0"/>
                </a:solidFill>
              </a:rPr>
              <a:t>Simple Linear Regression Model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77" name="Google Shape;17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Linear regression is a 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powerful statistical tool </a:t>
            </a: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used to 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quantify the relationship between variables</a:t>
            </a: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 in ways that can be 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used to predict future outcomes.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This method of analysis is used in 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stock forecasting, portfolio management, scientific analysis, and many more applications. 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Whenever one has at </a:t>
            </a:r>
            <a:r>
              <a:rPr b="1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least two variables </a:t>
            </a:r>
            <a:r>
              <a:rPr b="0" i="0" lang="en-IN" sz="2400">
                <a:latin typeface="Times New Roman"/>
                <a:ea typeface="Times New Roman"/>
                <a:cs typeface="Times New Roman"/>
                <a:sym typeface="Times New Roman"/>
              </a:rPr>
              <a:t>in their data—linear regression might be useful.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179" name="Google Shape;17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180" name="Google Shape;18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Goal of Linear Regression Model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of linear regression </a:t>
            </a: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</a:t>
            </a:r>
            <a:r>
              <a:rPr b="1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 the value of the dependent variable based on the observed value of an independent variable.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case of</a:t>
            </a:r>
            <a:r>
              <a:rPr b="0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b="1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linear regression</a:t>
            </a: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this </a:t>
            </a:r>
            <a:r>
              <a:rPr b="1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is achieved via modeling the relationship between a dependent variable and a single independent variable</a:t>
            </a: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22860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400"/>
              <a:buChar char="•"/>
            </a:pP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case of </a:t>
            </a:r>
            <a:r>
              <a:rPr b="1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linear regression</a:t>
            </a: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</a:t>
            </a:r>
            <a:r>
              <a:rPr b="1" i="0" lang="en-I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 between the dependent variable is considered with respect to two or more independent variables</a:t>
            </a:r>
            <a:r>
              <a:rPr b="0" i="0" lang="en-IN" sz="24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188" name="Google Shape;18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189" name="Google Shape;18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838200" y="22356"/>
            <a:ext cx="10515600" cy="711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Calibri"/>
              <a:buNone/>
            </a:pPr>
            <a:r>
              <a:rPr b="1" lang="en-IN">
                <a:solidFill>
                  <a:srgbClr val="7030A0"/>
                </a:solidFill>
              </a:rPr>
              <a:t>Assumptions of Linear Regression</a:t>
            </a:r>
            <a:endParaRPr b="1">
              <a:solidFill>
                <a:srgbClr val="7030A0"/>
              </a:solidFill>
            </a:endParaRPr>
          </a:p>
        </p:txBody>
      </p:sp>
      <p:sp>
        <p:nvSpPr>
          <p:cNvPr id="195" name="Google Shape;19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06-01-2025</a:t>
            </a:r>
            <a:endParaRPr/>
          </a:p>
        </p:txBody>
      </p:sp>
      <p:sp>
        <p:nvSpPr>
          <p:cNvPr id="196" name="Google Shape;19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ANISHA.C.D|AP|CSE</a:t>
            </a:r>
            <a:endParaRPr/>
          </a:p>
        </p:txBody>
      </p:sp>
      <p:sp>
        <p:nvSpPr>
          <p:cNvPr id="197" name="Google Shape;19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descr="gauss markov theorum 1 linearity" id="198" name="Google Shape;198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34" l="0" r="818" t="0"/>
          <a:stretch/>
        </p:blipFill>
        <p:spPr>
          <a:xfrm>
            <a:off x="35768" y="734204"/>
            <a:ext cx="4890796" cy="31846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auss markov theorum 2 homoscedasticityjpg" id="199" name="Google Shape;1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6351" y="734204"/>
            <a:ext cx="4571565" cy="30045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9"/>
          <p:cNvSpPr txBox="1"/>
          <p:nvPr/>
        </p:nvSpPr>
        <p:spPr>
          <a:xfrm>
            <a:off x="4357396" y="3549525"/>
            <a:ext cx="56916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10926147" y="3620278"/>
            <a:ext cx="569168" cy="4665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Heteroscedasticity in Regression Analysis - GeeksforGeeks" id="202" name="Google Shape;202;p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teroscedasticity in Regression Analysis - GeeksforGeeks" id="203" name="Google Shape;20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59624" y="3941818"/>
            <a:ext cx="4967191" cy="233933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10007916" y="895739"/>
            <a:ext cx="19819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 of Heteroscedasticity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9"/>
          <p:cNvSpPr txBox="1"/>
          <p:nvPr/>
        </p:nvSpPr>
        <p:spPr>
          <a:xfrm>
            <a:off x="696685" y="3918857"/>
            <a:ext cx="34461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Illustration of Non-Linearity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2025-01-05T06:32:09Z</dcterms:created>
  <dc:creator>ANISHA DASS</dc:creator>
</cp:coreProperties>
</file>