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1491" y="468629"/>
            <a:ext cx="10669016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92278F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380D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92278F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rgbClr val="92278F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096750" cy="68115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980545" cy="6644640"/>
          </a:xfrm>
          <a:custGeom>
            <a:avLst/>
            <a:gdLst/>
            <a:ahLst/>
            <a:cxnLst/>
            <a:rect l="l" t="t" r="r" b="b"/>
            <a:pathLst>
              <a:path w="11980545" h="6644640">
                <a:moveTo>
                  <a:pt x="11980164" y="0"/>
                </a:moveTo>
                <a:lnTo>
                  <a:pt x="0" y="0"/>
                </a:lnTo>
                <a:lnTo>
                  <a:pt x="0" y="6644640"/>
                </a:lnTo>
                <a:lnTo>
                  <a:pt x="11980164" y="6644640"/>
                </a:lnTo>
                <a:lnTo>
                  <a:pt x="1198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1748770" cy="6419215"/>
          </a:xfrm>
          <a:custGeom>
            <a:avLst/>
            <a:gdLst/>
            <a:ahLst/>
            <a:cxnLst/>
            <a:rect l="l" t="t" r="r" b="b"/>
            <a:pathLst>
              <a:path w="11748770" h="6419215">
                <a:moveTo>
                  <a:pt x="11725275" y="0"/>
                </a:moveTo>
                <a:lnTo>
                  <a:pt x="11748516" y="6419088"/>
                </a:lnTo>
                <a:lnTo>
                  <a:pt x="0" y="6410635"/>
                </a:lnTo>
              </a:path>
            </a:pathLst>
          </a:custGeom>
          <a:ln w="822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600700"/>
            <a:ext cx="11705844" cy="780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491" y="509981"/>
            <a:ext cx="10310495" cy="772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rgbClr val="92278F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561" y="1040968"/>
            <a:ext cx="10663555" cy="4519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380D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6828" y="5919261"/>
            <a:ext cx="1236345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04809" y="5919261"/>
            <a:ext cx="3526154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275" y="0"/>
            <a:ext cx="11850370" cy="6871970"/>
            <a:chOff x="-41275" y="0"/>
            <a:chExt cx="11850370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664"/>
              <a:ext cx="11808714" cy="67886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668125" cy="6588759"/>
            </a:xfrm>
            <a:custGeom>
              <a:avLst/>
              <a:gdLst/>
              <a:ahLst/>
              <a:cxnLst/>
              <a:rect l="l" t="t" r="r" b="b"/>
              <a:pathLst>
                <a:path w="11668125" h="6588759">
                  <a:moveTo>
                    <a:pt x="11302619" y="0"/>
                  </a:moveTo>
                  <a:lnTo>
                    <a:pt x="0" y="0"/>
                  </a:lnTo>
                  <a:lnTo>
                    <a:pt x="0" y="6324543"/>
                  </a:lnTo>
                  <a:lnTo>
                    <a:pt x="633" y="6588252"/>
                  </a:lnTo>
                  <a:lnTo>
                    <a:pt x="11667744" y="5977051"/>
                  </a:lnTo>
                  <a:lnTo>
                    <a:pt x="11302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82440"/>
              <a:ext cx="11329416" cy="2028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720328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1275" y="0"/>
              <a:ext cx="11430254" cy="6420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2561" y="1040968"/>
            <a:ext cx="10663555" cy="3707928"/>
          </a:xfrm>
          <a:prstGeom prst="rect">
            <a:avLst/>
          </a:prstGeom>
        </p:spPr>
        <p:txBody>
          <a:bodyPr vert="horz" wrap="square" lIns="0" tIns="346192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715"/>
              </a:spcBef>
            </a:pPr>
            <a:r>
              <a:rPr lang="en-US" sz="3600" spc="-140" dirty="0" smtClean="0"/>
              <a:t>Tools</a:t>
            </a:r>
            <a:r>
              <a:rPr lang="en-US" sz="3600" spc="-30" dirty="0" smtClean="0"/>
              <a:t> </a:t>
            </a:r>
            <a:r>
              <a:rPr lang="en-US" sz="3600" spc="40" dirty="0" smtClean="0"/>
              <a:t>and</a:t>
            </a:r>
            <a:r>
              <a:rPr lang="en-US" sz="3600" spc="-15" dirty="0" smtClean="0"/>
              <a:t> </a:t>
            </a:r>
            <a:r>
              <a:rPr lang="en-US" sz="3600" spc="-165" dirty="0" smtClean="0"/>
              <a:t>results</a:t>
            </a:r>
            <a:r>
              <a:rPr lang="en-US" sz="3600" spc="-5" dirty="0" smtClean="0"/>
              <a:t> </a:t>
            </a:r>
            <a:r>
              <a:rPr lang="en-US" sz="3600" spc="-95" dirty="0" smtClean="0"/>
              <a:t>modules</a:t>
            </a:r>
          </a:p>
          <a:p>
            <a:pPr marL="241300" marR="5080" indent="-228600" algn="just">
              <a:lnSpc>
                <a:spcPct val="114999"/>
              </a:lnSpc>
              <a:spcBef>
                <a:spcPts val="216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a test framework performs its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operations,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there are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tools </a:t>
            </a:r>
            <a:r>
              <a:rPr lang="en-US" sz="2000" b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 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may</a:t>
            </a:r>
            <a:r>
              <a:rPr lang="en-US" sz="2000" b="0" spc="-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be required.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98500" marR="7620" lvl="1" indent="-229235" algn="just">
              <a:lnSpc>
                <a:spcPct val="115100"/>
              </a:lnSpc>
              <a:spcBef>
                <a:spcPts val="153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69913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For example, </a:t>
            </a:r>
            <a:r>
              <a:rPr lang="en-US" spc="-10" dirty="0" smtClean="0">
                <a:latin typeface="Times New Roman"/>
                <a:cs typeface="Times New Roman"/>
              </a:rPr>
              <a:t>when </a:t>
            </a:r>
            <a:r>
              <a:rPr lang="en-US" spc="-5" dirty="0" smtClean="0">
                <a:latin typeface="Times New Roman"/>
                <a:cs typeface="Times New Roman"/>
              </a:rPr>
              <a:t>test cases are </a:t>
            </a:r>
            <a:r>
              <a:rPr lang="en-US" spc="-10" dirty="0" smtClean="0">
                <a:latin typeface="Times New Roman"/>
                <a:cs typeface="Times New Roman"/>
              </a:rPr>
              <a:t>stored </a:t>
            </a:r>
            <a:r>
              <a:rPr lang="en-US" spc="-5" dirty="0" smtClean="0">
                <a:latin typeface="Times New Roman"/>
                <a:cs typeface="Times New Roman"/>
              </a:rPr>
              <a:t>as source code files in </a:t>
            </a:r>
            <a:r>
              <a:rPr lang="en-US" dirty="0" err="1" smtClean="0">
                <a:latin typeface="Times New Roman"/>
                <a:cs typeface="Times New Roman"/>
              </a:rPr>
              <a:t>tcdb</a:t>
            </a:r>
            <a:r>
              <a:rPr lang="en-US" dirty="0" smtClean="0">
                <a:latin typeface="Times New Roman"/>
                <a:cs typeface="Times New Roman"/>
              </a:rPr>
              <a:t>, </a:t>
            </a:r>
            <a:r>
              <a:rPr lang="en-US" spc="-5" dirty="0" smtClean="0">
                <a:latin typeface="Times New Roman"/>
                <a:cs typeface="Times New Roman"/>
              </a:rPr>
              <a:t>they need </a:t>
            </a:r>
            <a:r>
              <a:rPr lang="en-US" spc="-2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be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extracted </a:t>
            </a:r>
            <a:r>
              <a:rPr lang="en-US" spc="-10" dirty="0" smtClean="0">
                <a:latin typeface="Times New Roman"/>
                <a:cs typeface="Times New Roman"/>
              </a:rPr>
              <a:t>and </a:t>
            </a:r>
            <a:r>
              <a:rPr lang="en-US" spc="-5" dirty="0" smtClean="0">
                <a:latin typeface="Times New Roman"/>
                <a:cs typeface="Times New Roman"/>
              </a:rPr>
              <a:t>compiled by build </a:t>
            </a:r>
            <a:r>
              <a:rPr lang="en-US" spc="-10" dirty="0" smtClean="0">
                <a:latin typeface="Times New Roman"/>
                <a:cs typeface="Times New Roman"/>
              </a:rPr>
              <a:t>tools. </a:t>
            </a:r>
            <a:r>
              <a:rPr lang="en-US" spc="-5" dirty="0" smtClean="0">
                <a:latin typeface="Times New Roman"/>
                <a:cs typeface="Times New Roman"/>
              </a:rPr>
              <a:t>In order </a:t>
            </a:r>
            <a:r>
              <a:rPr lang="en-US" spc="-20" dirty="0" smtClean="0">
                <a:latin typeface="Times New Roman"/>
                <a:cs typeface="Times New Roman"/>
              </a:rPr>
              <a:t>to </a:t>
            </a:r>
            <a:r>
              <a:rPr lang="en-US" spc="-5" dirty="0" smtClean="0">
                <a:latin typeface="Times New Roman"/>
                <a:cs typeface="Times New Roman"/>
              </a:rPr>
              <a:t>run the compiled code, </a:t>
            </a:r>
            <a:r>
              <a:rPr lang="en-US" spc="-40" dirty="0" smtClean="0">
                <a:latin typeface="Times New Roman"/>
                <a:cs typeface="Times New Roman"/>
              </a:rPr>
              <a:t>certain 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runtime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tools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and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utilities</a:t>
            </a:r>
            <a:r>
              <a:rPr lang="en-US" spc="30" dirty="0" smtClean="0">
                <a:latin typeface="Times New Roman"/>
                <a:cs typeface="Times New Roman"/>
              </a:rPr>
              <a:t> </a:t>
            </a:r>
            <a:r>
              <a:rPr lang="en-US" spc="-55" dirty="0" smtClean="0">
                <a:latin typeface="Times New Roman"/>
                <a:cs typeface="Times New Roman"/>
              </a:rPr>
              <a:t>may </a:t>
            </a:r>
            <a:r>
              <a:rPr lang="en-US" spc="-5" dirty="0" smtClean="0">
                <a:latin typeface="Times New Roman"/>
                <a:cs typeface="Times New Roman"/>
              </a:rPr>
              <a:t>be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required.</a:t>
            </a:r>
            <a:endParaRPr lang="en-US" dirty="0" smtClean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When a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test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framework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executes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test cases with a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set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scenarios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different </a:t>
            </a:r>
            <a:r>
              <a:rPr lang="en-US" sz="2000" b="0" spc="-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values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provided by the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configuration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file, the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results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each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test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case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along with scenarios and </a:t>
            </a:r>
            <a:r>
              <a:rPr lang="en-US" sz="2000" b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variable </a:t>
            </a:r>
            <a:r>
              <a:rPr lang="en-US" sz="2000" b="0" spc="-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values </a:t>
            </a:r>
            <a:r>
              <a:rPr lang="en-US" sz="2000" b="0" spc="-60" dirty="0" smtClean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be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stored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lang="en-US" sz="2000" b="0" spc="-9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analysis</a:t>
            </a:r>
            <a:r>
              <a:rPr lang="en-US" sz="2000" b="0" spc="-9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b="0" spc="-8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action.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1" y="1147648"/>
            <a:ext cx="10555605" cy="42813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41605" marR="1085215">
              <a:lnSpc>
                <a:spcPts val="3570"/>
              </a:lnSpc>
              <a:spcBef>
                <a:spcPts val="545"/>
              </a:spcBef>
            </a:pPr>
            <a:r>
              <a:rPr lang="en-US" sz="3600" b="1" spc="-1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Report</a:t>
            </a:r>
            <a:r>
              <a:rPr lang="en-US" sz="3600" b="1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25" dirty="0" smtClean="0">
                <a:solidFill>
                  <a:srgbClr val="1380D1"/>
                </a:solidFill>
                <a:latin typeface="Times New Roman"/>
                <a:cs typeface="Times New Roman"/>
              </a:rPr>
              <a:t>generator</a:t>
            </a:r>
            <a:r>
              <a:rPr lang="en-US" sz="3600" b="1" spc="-4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40" dirty="0" smtClean="0">
                <a:solidFill>
                  <a:srgbClr val="1380D1"/>
                </a:solidFill>
                <a:latin typeface="Times New Roman"/>
                <a:cs typeface="Times New Roman"/>
              </a:rPr>
              <a:t>and</a:t>
            </a:r>
            <a:r>
              <a:rPr lang="en-US" sz="3600" b="1" spc="-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reports/metrics </a:t>
            </a:r>
            <a:r>
              <a:rPr lang="en-US" sz="3600" b="1" spc="-8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95" dirty="0" smtClean="0">
                <a:solidFill>
                  <a:srgbClr val="1380D1"/>
                </a:solidFill>
                <a:latin typeface="Times New Roman"/>
                <a:cs typeface="Times New Roman"/>
              </a:rPr>
              <a:t>modules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241300" marR="130810" indent="-228600">
              <a:lnSpc>
                <a:spcPct val="114999"/>
              </a:lnSpc>
              <a:spcBef>
                <a:spcPts val="28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Once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results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available,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next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step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prepare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reports </a:t>
            </a:r>
            <a:r>
              <a:rPr lang="en-US" sz="2000" spc="-5" dirty="0" smtClean="0">
                <a:latin typeface="Times New Roman"/>
                <a:cs typeface="Times New Roman"/>
              </a:rPr>
              <a:t>and metrics. </a:t>
            </a:r>
            <a:r>
              <a:rPr lang="en-US" sz="2000" spc="-25" dirty="0" smtClean="0">
                <a:latin typeface="Times New Roman"/>
                <a:cs typeface="Times New Roman"/>
              </a:rPr>
              <a:t>Preparing </a:t>
            </a:r>
            <a:r>
              <a:rPr lang="en-US" sz="2000" spc="-20" dirty="0" smtClean="0">
                <a:latin typeface="Times New Roman"/>
                <a:cs typeface="Times New Roman"/>
              </a:rPr>
              <a:t>reports </a:t>
            </a:r>
            <a:r>
              <a:rPr lang="en-US" sz="2000" spc="-5" dirty="0" smtClean="0">
                <a:latin typeface="Times New Roman"/>
                <a:cs typeface="Times New Roman"/>
              </a:rPr>
              <a:t>is a complex and time-consuming </a:t>
            </a:r>
            <a:r>
              <a:rPr lang="en-US" sz="2000" spc="-25" dirty="0" smtClean="0">
                <a:latin typeface="Times New Roman"/>
                <a:cs typeface="Times New Roman"/>
              </a:rPr>
              <a:t>effort 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hence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spc="-75" dirty="0" smtClean="0">
                <a:latin typeface="Times New Roman"/>
                <a:cs typeface="Times New Roman"/>
              </a:rPr>
              <a:t>part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automation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design.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278F"/>
              </a:buClr>
              <a:buFont typeface="Arial MT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module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that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takes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5" dirty="0" smtClean="0">
                <a:latin typeface="Times New Roman"/>
                <a:cs typeface="Times New Roman"/>
              </a:rPr>
              <a:t>necessary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inputs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prepares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b="1" spc="-15" dirty="0" smtClean="0">
                <a:latin typeface="Times New Roman"/>
                <a:cs typeface="Times New Roman"/>
              </a:rPr>
              <a:t>formatted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report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C</a:t>
            </a:r>
            <a:r>
              <a:rPr lang="en-US" sz="2000" spc="-1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lled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report</a:t>
            </a:r>
            <a:r>
              <a:rPr lang="en-US" sz="2000" i="1" spc="-45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gener</a:t>
            </a:r>
            <a:r>
              <a:rPr lang="en-US" sz="2000" i="1" spc="-70" dirty="0" smtClean="0">
                <a:latin typeface="Times New Roman"/>
                <a:cs typeface="Times New Roman"/>
              </a:rPr>
              <a:t>a</a:t>
            </a:r>
            <a:r>
              <a:rPr lang="en-US" sz="2000" i="1" spc="-45" dirty="0" smtClean="0">
                <a:latin typeface="Times New Roman"/>
                <a:cs typeface="Times New Roman"/>
              </a:rPr>
              <a:t>t</a:t>
            </a:r>
            <a:r>
              <a:rPr lang="en-US" sz="2000" i="1" dirty="0" smtClean="0">
                <a:latin typeface="Times New Roman"/>
                <a:cs typeface="Times New Roman"/>
              </a:rPr>
              <a:t>or.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Once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results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available,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report </a:t>
            </a:r>
            <a:r>
              <a:rPr lang="en-US" sz="2000" spc="-30" dirty="0" smtClean="0">
                <a:latin typeface="Times New Roman"/>
                <a:cs typeface="Times New Roman"/>
              </a:rPr>
              <a:t>generator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can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generate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metrics.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1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rep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spc="-110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ts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 me</a:t>
            </a:r>
            <a:r>
              <a:rPr lang="en-US" sz="2000" spc="5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rics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</a:t>
            </a: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gener</a:t>
            </a: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spc="-4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ored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lang="en-US" sz="2000" spc="-10" dirty="0" smtClean="0">
                <a:latin typeface="Times New Roman"/>
                <a:cs typeface="Times New Roman"/>
              </a:rPr>
              <a:t>Reports/metrics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module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automation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future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analysis.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174498"/>
            <a:ext cx="8182609" cy="1443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10" dirty="0"/>
              <a:t>GENERIC </a:t>
            </a:r>
            <a:r>
              <a:rPr spc="-5" dirty="0"/>
              <a:t>REQUIREMENTS</a:t>
            </a:r>
            <a:r>
              <a:rPr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TEST </a:t>
            </a:r>
            <a:r>
              <a:rPr spc="-844" dirty="0"/>
              <a:t> </a:t>
            </a:r>
            <a:r>
              <a:rPr spc="-5" dirty="0"/>
              <a:t>TOOL/FRAMEWORK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761" y="1752600"/>
            <a:ext cx="7432675" cy="3488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3535">
              <a:lnSpc>
                <a:spcPts val="2780"/>
              </a:lnSpc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No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hard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coding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Reuse of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code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different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types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testing,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case/suite </a:t>
            </a:r>
            <a:r>
              <a:rPr lang="en-US" sz="2000" spc="-15" dirty="0" smtClean="0">
                <a:latin typeface="Times New Roman"/>
                <a:cs typeface="Times New Roman"/>
              </a:rPr>
              <a:t>expandability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u</a:t>
            </a:r>
            <a:r>
              <a:rPr lang="en-US" sz="2000" spc="-3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5" dirty="0" smtClean="0">
                <a:latin typeface="Times New Roman"/>
                <a:cs typeface="Times New Roman"/>
              </a:rPr>
              <a:t>m</a:t>
            </a: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tic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setup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cl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up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15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Independent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dependency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/>
              <a:tabLst>
                <a:tab pos="356235" algn="l"/>
              </a:tabLst>
            </a:pPr>
            <a:r>
              <a:rPr lang="en-US" sz="2000" spc="-25" dirty="0" smtClean="0">
                <a:latin typeface="Times New Roman"/>
                <a:cs typeface="Times New Roman"/>
              </a:rPr>
              <a:t>Insulating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during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</a:t>
            </a:r>
          </a:p>
          <a:p>
            <a:pPr marL="355600" indent="-343535">
              <a:lnSpc>
                <a:spcPts val="2780"/>
              </a:lnSpc>
              <a:buClr>
                <a:srgbClr val="92278F"/>
              </a:buClr>
              <a:buSzPct val="158333"/>
              <a:buAutoNum type="arabicPeriod" startAt="8"/>
              <a:tabLst>
                <a:tab pos="35623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Coding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standards</a:t>
            </a:r>
            <a:r>
              <a:rPr lang="en-US" sz="2000" spc="-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and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directory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structure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Clr>
                <a:srgbClr val="92278F"/>
              </a:buClr>
              <a:buSzPct val="158333"/>
              <a:buAutoNum type="arabicPeriod" startAt="8"/>
              <a:tabLst>
                <a:tab pos="35623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Selective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execution of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test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cases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8470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 startAt="8"/>
              <a:tabLst>
                <a:tab pos="47117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Random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execution of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test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174498"/>
            <a:ext cx="8182609" cy="1443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0"/>
              </a:spcBef>
            </a:pPr>
            <a:r>
              <a:rPr spc="-10" dirty="0"/>
              <a:t>GENERIC </a:t>
            </a:r>
            <a:r>
              <a:rPr spc="-5" dirty="0"/>
              <a:t>REQUIREMENTS</a:t>
            </a:r>
            <a:r>
              <a:rPr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TEST </a:t>
            </a:r>
            <a:r>
              <a:rPr spc="-844" dirty="0"/>
              <a:t> </a:t>
            </a:r>
            <a:r>
              <a:rPr spc="-5" dirty="0"/>
              <a:t>TOOL/FRAMEWORK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761" y="2058352"/>
            <a:ext cx="6426200" cy="343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 startAt="8"/>
              <a:tabLst>
                <a:tab pos="470534" algn="l"/>
              </a:tabLst>
            </a:pPr>
            <a:r>
              <a:rPr lang="en-US" sz="2000" spc="-25" dirty="0" smtClean="0">
                <a:latin typeface="Times New Roman"/>
                <a:cs typeface="Times New Roman"/>
              </a:rPr>
              <a:t>Parallel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15"/>
              </a:spcBef>
              <a:buClr>
                <a:srgbClr val="92278F"/>
              </a:buClr>
              <a:buSzPct val="158333"/>
              <a:buAutoNum type="arabicPeriod" startAt="8"/>
              <a:tabLst>
                <a:tab pos="470534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Looping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 startAt="8"/>
              <a:tabLst>
                <a:tab pos="470534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Grouping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scenarios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 startAt="8"/>
              <a:tabLst>
                <a:tab pos="470534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based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previous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results</a:t>
            </a:r>
          </a:p>
          <a:p>
            <a:pPr marL="470534" indent="-458470">
              <a:lnSpc>
                <a:spcPct val="100000"/>
              </a:lnSpc>
              <a:spcBef>
                <a:spcPts val="409"/>
              </a:spcBef>
              <a:buClr>
                <a:srgbClr val="92278F"/>
              </a:buClr>
              <a:buSzPct val="152777"/>
              <a:buAutoNum type="arabicPeriod" startAt="15"/>
              <a:tabLst>
                <a:tab pos="471170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Remote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execution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of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test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cases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15"/>
              </a:spcBef>
              <a:buClr>
                <a:srgbClr val="92278F"/>
              </a:buClr>
              <a:buSzPct val="152777"/>
              <a:buAutoNum type="arabicPeriod" startAt="15"/>
              <a:tabLst>
                <a:tab pos="470534" algn="l"/>
              </a:tabLst>
            </a:pPr>
            <a:r>
              <a:rPr lang="en-US" sz="2000" spc="-30" dirty="0">
                <a:latin typeface="Times New Roman"/>
                <a:cs typeface="Times New Roman"/>
              </a:rPr>
              <a:t>Automatic</a:t>
            </a:r>
            <a:r>
              <a:rPr lang="en-US" sz="2000" spc="-85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archival</a:t>
            </a:r>
            <a:r>
              <a:rPr lang="en-US" sz="2000" spc="-7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of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test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spc="-95" dirty="0">
                <a:latin typeface="Times New Roman"/>
                <a:cs typeface="Times New Roman"/>
              </a:rPr>
              <a:t>data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2777"/>
              <a:buAutoNum type="arabicPeriod" startAt="15"/>
              <a:tabLst>
                <a:tab pos="470534" algn="l"/>
              </a:tabLst>
            </a:pPr>
            <a:r>
              <a:rPr lang="en-US" sz="2000" spc="-15" dirty="0">
                <a:latin typeface="Times New Roman"/>
                <a:cs typeface="Times New Roman"/>
              </a:rPr>
              <a:t>Reporting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scheme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2777"/>
              <a:buAutoNum type="arabicPeriod" startAt="15"/>
              <a:tabLst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Independent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of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languages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10"/>
              </a:spcBef>
              <a:buClr>
                <a:srgbClr val="92278F"/>
              </a:buClr>
              <a:buSzPct val="152777"/>
              <a:buAutoNum type="arabicPeriod" startAt="15"/>
              <a:tabLst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P</a:t>
            </a:r>
            <a:r>
              <a:rPr lang="en-US" sz="2000" spc="-15" dirty="0">
                <a:latin typeface="Times New Roman"/>
                <a:cs typeface="Times New Roman"/>
              </a:rPr>
              <a:t>o</a:t>
            </a:r>
            <a:r>
              <a:rPr lang="en-US" sz="2000" spc="-110" dirty="0">
                <a:latin typeface="Times New Roman"/>
                <a:cs typeface="Times New Roman"/>
              </a:rPr>
              <a:t>r</a:t>
            </a:r>
            <a:r>
              <a:rPr lang="en-US" sz="2000" spc="-145" dirty="0">
                <a:latin typeface="Times New Roman"/>
                <a:cs typeface="Times New Roman"/>
              </a:rPr>
              <a:t>t</a:t>
            </a:r>
            <a:r>
              <a:rPr lang="en-US" sz="2000" dirty="0">
                <a:latin typeface="Times New Roman"/>
                <a:cs typeface="Times New Roman"/>
              </a:rPr>
              <a:t>abilit</a:t>
            </a:r>
            <a:r>
              <a:rPr lang="en-US" sz="2000" spc="-5" dirty="0">
                <a:latin typeface="Times New Roman"/>
                <a:cs typeface="Times New Roman"/>
              </a:rPr>
              <a:t>y</a:t>
            </a:r>
            <a:r>
              <a:rPr lang="en-US" sz="2000" spc="-95" dirty="0">
                <a:latin typeface="Times New Roman"/>
                <a:cs typeface="Times New Roman"/>
              </a:rPr>
              <a:t> </a:t>
            </a:r>
            <a:r>
              <a:rPr lang="en-US" sz="2000" spc="-35" dirty="0">
                <a:latin typeface="Times New Roman"/>
                <a:cs typeface="Times New Roman"/>
              </a:rPr>
              <a:t>t</a:t>
            </a:r>
            <a:r>
              <a:rPr lang="en-US" sz="2000" spc="-5" dirty="0">
                <a:latin typeface="Times New Roman"/>
                <a:cs typeface="Times New Roman"/>
              </a:rPr>
              <a:t>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di</a:t>
            </a:r>
            <a:r>
              <a:rPr lang="en-US" sz="2000" spc="-15" dirty="0">
                <a:latin typeface="Times New Roman"/>
                <a:cs typeface="Times New Roman"/>
              </a:rPr>
              <a:t>f</a:t>
            </a:r>
            <a:r>
              <a:rPr lang="en-US" sz="2000" spc="-5" dirty="0">
                <a:latin typeface="Times New Roman"/>
                <a:cs typeface="Times New Roman"/>
              </a:rPr>
              <a:t>ferent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pl</a:t>
            </a:r>
            <a:r>
              <a:rPr lang="en-US" sz="2000" spc="-215" dirty="0">
                <a:latin typeface="Times New Roman"/>
                <a:cs typeface="Times New Roman"/>
              </a:rPr>
              <a:t>a</a:t>
            </a:r>
            <a:r>
              <a:rPr lang="en-US" sz="2000" spc="-5" dirty="0">
                <a:latin typeface="Times New Roman"/>
                <a:cs typeface="Times New Roman"/>
              </a:rPr>
              <a:t>tfor</a:t>
            </a:r>
            <a:r>
              <a:rPr lang="en-US" sz="2000" spc="-15" dirty="0">
                <a:latin typeface="Times New Roman"/>
                <a:cs typeface="Times New Roman"/>
              </a:rPr>
              <a:t>m</a:t>
            </a:r>
            <a:r>
              <a:rPr lang="en-US" sz="2000" spc="-5" dirty="0">
                <a:latin typeface="Times New Roman"/>
                <a:cs typeface="Times New Roman"/>
              </a:rPr>
              <a:t>s</a:t>
            </a:r>
            <a:endParaRPr lang="en-US" sz="2000" dirty="0">
              <a:latin typeface="Times New Roman"/>
              <a:cs typeface="Times New Roman"/>
            </a:endParaRPr>
          </a:p>
          <a:p>
            <a:pPr marL="470534" indent="-457834">
              <a:lnSpc>
                <a:spcPct val="100000"/>
              </a:lnSpc>
              <a:spcBef>
                <a:spcPts val="325"/>
              </a:spcBef>
              <a:buClr>
                <a:srgbClr val="92278F"/>
              </a:buClr>
              <a:buSzPct val="158333"/>
              <a:buAutoNum type="arabicPeriod" startAt="8"/>
              <a:tabLst>
                <a:tab pos="470534" algn="l"/>
              </a:tabLst>
            </a:pP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37845"/>
            <a:ext cx="94087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NO</a:t>
            </a:r>
            <a:r>
              <a:rPr sz="5400" spc="-10" dirty="0"/>
              <a:t> </a:t>
            </a:r>
            <a:r>
              <a:rPr sz="5400" spc="-5" dirty="0"/>
              <a:t>HARD</a:t>
            </a:r>
            <a:r>
              <a:rPr sz="5400" spc="-15" dirty="0"/>
              <a:t> </a:t>
            </a:r>
            <a:r>
              <a:rPr sz="5400" dirty="0"/>
              <a:t>CODING</a:t>
            </a:r>
            <a:r>
              <a:rPr sz="5400" spc="-30" dirty="0"/>
              <a:t> </a:t>
            </a:r>
            <a:r>
              <a:rPr sz="5400" spc="-5" dirty="0"/>
              <a:t>IN</a:t>
            </a:r>
            <a:r>
              <a:rPr sz="5400" spc="-15" dirty="0"/>
              <a:t> </a:t>
            </a:r>
            <a:r>
              <a:rPr sz="5400" dirty="0"/>
              <a:t>THE</a:t>
            </a:r>
            <a:r>
              <a:rPr sz="5400" spc="-10" dirty="0"/>
              <a:t> </a:t>
            </a:r>
            <a:r>
              <a:rPr sz="5400" dirty="0"/>
              <a:t>TEST</a:t>
            </a:r>
            <a:r>
              <a:rPr sz="5400" spc="-15" dirty="0"/>
              <a:t> </a:t>
            </a:r>
            <a:r>
              <a:rPr sz="5400" spc="-5" dirty="0"/>
              <a:t>SUITE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5954" y="2426398"/>
            <a:ext cx="9789160" cy="168187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Adding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affect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other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3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Adding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result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retesting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complete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Adding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new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affect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existing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34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Suites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2453" y="4568139"/>
            <a:ext cx="95059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Impact"/>
                <a:cs typeface="Impact"/>
              </a:rPr>
              <a:t>R-</a:t>
            </a:r>
            <a:r>
              <a:rPr sz="6000" dirty="0">
                <a:solidFill>
                  <a:srgbClr val="FF0000"/>
                </a:solidFill>
                <a:latin typeface="Impact"/>
                <a:cs typeface="Impact"/>
              </a:rPr>
              <a:t>1</a:t>
            </a:r>
            <a:endParaRPr sz="6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6049"/>
            <a:ext cx="87922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TEST</a:t>
            </a:r>
            <a:r>
              <a:rPr sz="5400" spc="-20" dirty="0"/>
              <a:t> </a:t>
            </a:r>
            <a:r>
              <a:rPr sz="5400" dirty="0"/>
              <a:t>CASE/SUITE</a:t>
            </a:r>
            <a:r>
              <a:rPr sz="5400" spc="-55" dirty="0"/>
              <a:t> </a:t>
            </a:r>
            <a:r>
              <a:rPr sz="5400" spc="-5" dirty="0"/>
              <a:t>EXPANDABILITY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184654"/>
            <a:ext cx="8914765" cy="69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only </a:t>
            </a:r>
            <a:r>
              <a:rPr lang="en-US" sz="2000" spc="-5" dirty="0" smtClean="0">
                <a:latin typeface="Times New Roman"/>
                <a:cs typeface="Times New Roman"/>
              </a:rPr>
              <a:t>do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what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expected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do.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needs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take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care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“how,”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681476"/>
            <a:ext cx="8890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programs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need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be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modular</a:t>
            </a:r>
            <a:r>
              <a:rPr lang="en-US" sz="2400" spc="-20" dirty="0" smtClean="0">
                <a:latin typeface="Times New Roman"/>
                <a:cs typeface="Times New Roman"/>
              </a:rPr>
              <a:t> to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encourage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reuse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code.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5447" y="4568139"/>
            <a:ext cx="10420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Impact"/>
                <a:cs typeface="Impact"/>
              </a:rPr>
              <a:t>R-</a:t>
            </a:r>
            <a:r>
              <a:rPr sz="6000" dirty="0">
                <a:solidFill>
                  <a:srgbClr val="FF0000"/>
                </a:solidFill>
                <a:latin typeface="Impact"/>
                <a:cs typeface="Impact"/>
              </a:rPr>
              <a:t>2</a:t>
            </a:r>
            <a:endParaRPr sz="6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40613"/>
            <a:ext cx="9565005" cy="14439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5" dirty="0"/>
              <a:t>REUSE OF </a:t>
            </a:r>
            <a:r>
              <a:rPr dirty="0"/>
              <a:t>CODE </a:t>
            </a:r>
            <a:r>
              <a:rPr spc="-5" dirty="0"/>
              <a:t>FOR DIFFERENT </a:t>
            </a:r>
            <a:r>
              <a:rPr spc="15" dirty="0"/>
              <a:t>TYPES </a:t>
            </a:r>
            <a:r>
              <a:rPr spc="-10" dirty="0"/>
              <a:t>OF </a:t>
            </a:r>
            <a:r>
              <a:rPr spc="-850" dirty="0"/>
              <a:t> </a:t>
            </a:r>
            <a:r>
              <a:rPr spc="-5" dirty="0"/>
              <a:t>TESTING,</a:t>
            </a:r>
            <a:r>
              <a:rPr spc="15" dirty="0"/>
              <a:t> </a:t>
            </a:r>
            <a:r>
              <a:rPr spc="-5" dirty="0"/>
              <a:t>TEST</a:t>
            </a:r>
            <a:r>
              <a:rPr spc="5" dirty="0"/>
              <a:t> </a:t>
            </a:r>
            <a:r>
              <a:rPr spc="-5" dirty="0"/>
              <a:t>CASES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691" y="2596769"/>
            <a:ext cx="984313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100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each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could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some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prerequisite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before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they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marR="96520" indent="-287020">
              <a:lnSpc>
                <a:spcPct val="120000"/>
              </a:lnSpc>
              <a:spcBef>
                <a:spcPts val="994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When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dirty="0" smtClean="0">
                <a:latin typeface="Times New Roman"/>
                <a:cs typeface="Times New Roman"/>
              </a:rPr>
              <a:t> expect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particular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setup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tests,</a:t>
            </a:r>
            <a:r>
              <a:rPr lang="en-US" sz="2000" dirty="0" smtClean="0">
                <a:latin typeface="Times New Roman"/>
                <a:cs typeface="Times New Roman"/>
              </a:rPr>
              <a:t> it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will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very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difficult </a:t>
            </a:r>
            <a:r>
              <a:rPr lang="en-US" sz="2000" spc="-20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remember </a:t>
            </a:r>
            <a:r>
              <a:rPr lang="en-US" sz="2000" spc="-5" dirty="0" smtClean="0">
                <a:latin typeface="Times New Roman"/>
                <a:cs typeface="Times New Roman"/>
              </a:rPr>
              <a:t>each one of them and do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setup </a:t>
            </a:r>
            <a:r>
              <a:rPr lang="en-US" sz="2000" spc="-20" dirty="0" smtClean="0">
                <a:latin typeface="Times New Roman"/>
                <a:cs typeface="Times New Roman"/>
              </a:rPr>
              <a:t>accordingly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latin typeface="Times New Roman"/>
                <a:cs typeface="Times New Roman"/>
              </a:rPr>
              <a:t>manual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method.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Hence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each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g</a:t>
            </a:r>
            <a:r>
              <a:rPr lang="en-US" sz="2000" dirty="0" smtClean="0">
                <a:latin typeface="Times New Roman"/>
                <a:cs typeface="Times New Roman"/>
              </a:rPr>
              <a:t>ram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spc="-10" dirty="0" smtClean="0">
                <a:latin typeface="Times New Roman"/>
                <a:cs typeface="Times New Roman"/>
              </a:rPr>
              <a:t>h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ld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h</a:t>
            </a:r>
            <a:r>
              <a:rPr lang="en-US" sz="2000" spc="-240" dirty="0" smtClean="0">
                <a:latin typeface="Times New Roman"/>
                <a:cs typeface="Times New Roman"/>
              </a:rPr>
              <a:t>a</a:t>
            </a:r>
            <a:r>
              <a:rPr lang="en-US" sz="2000" spc="-5" dirty="0" smtClean="0">
                <a:latin typeface="Times New Roman"/>
                <a:cs typeface="Times New Roman"/>
              </a:rPr>
              <a:t>v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“</a:t>
            </a:r>
            <a:r>
              <a:rPr lang="en-US" sz="2000" spc="-5" dirty="0" smtClean="0">
                <a:latin typeface="Times New Roman"/>
                <a:cs typeface="Times New Roman"/>
              </a:rPr>
              <a:t>setup</a:t>
            </a:r>
            <a:r>
              <a:rPr lang="en-US" sz="2000" dirty="0" smtClean="0">
                <a:latin typeface="Times New Roman"/>
                <a:cs typeface="Times New Roman"/>
              </a:rPr>
              <a:t>”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g</a:t>
            </a:r>
            <a:r>
              <a:rPr lang="en-US" sz="2000" dirty="0" smtClean="0">
                <a:latin typeface="Times New Roman"/>
                <a:cs typeface="Times New Roman"/>
              </a:rPr>
              <a:t>ram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</a:t>
            </a:r>
            <a:r>
              <a:rPr lang="en-US" sz="2000" spc="-21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ill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cre</a:t>
            </a: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te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203" y="4882133"/>
            <a:ext cx="68014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necessary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setup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before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executing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0681" y="4955540"/>
            <a:ext cx="856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800" dirty="0">
                <a:solidFill>
                  <a:srgbClr val="FF0000"/>
                </a:solidFill>
                <a:latin typeface="Impact"/>
                <a:cs typeface="Impact"/>
              </a:rPr>
              <a:t>-3</a:t>
            </a:r>
            <a:endParaRPr sz="4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98475"/>
            <a:ext cx="86258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/>
              <a:t>AUTOMATIC</a:t>
            </a:r>
            <a:r>
              <a:rPr sz="5400" spc="-45" dirty="0"/>
              <a:t> </a:t>
            </a:r>
            <a:r>
              <a:rPr sz="5400" spc="-15" dirty="0"/>
              <a:t>SETUP </a:t>
            </a:r>
            <a:r>
              <a:rPr sz="5400" dirty="0"/>
              <a:t>AND</a:t>
            </a:r>
            <a:r>
              <a:rPr sz="5400" spc="-10" dirty="0"/>
              <a:t> CLEANUP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932590"/>
            <a:ext cx="10300970" cy="340093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setup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one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may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work </a:t>
            </a:r>
            <a:r>
              <a:rPr lang="en-US" sz="2000" spc="-40" dirty="0" smtClean="0">
                <a:latin typeface="Times New Roman"/>
                <a:cs typeface="Times New Roman"/>
              </a:rPr>
              <a:t>negatively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another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case.</a:t>
            </a:r>
          </a:p>
          <a:p>
            <a:pPr marL="299085" marR="260985" indent="-287020">
              <a:lnSpc>
                <a:spcPct val="150000"/>
              </a:lnSpc>
              <a:spcBef>
                <a:spcPts val="10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Hence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 im</a:t>
            </a:r>
            <a:r>
              <a:rPr lang="en-US" sz="2000" spc="-10" dirty="0" smtClean="0">
                <a:latin typeface="Times New Roman"/>
                <a:cs typeface="Times New Roman"/>
              </a:rPr>
              <a:t>p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14" dirty="0" smtClean="0">
                <a:latin typeface="Times New Roman"/>
                <a:cs typeface="Times New Roman"/>
              </a:rPr>
              <a:t>r</a:t>
            </a:r>
            <a:r>
              <a:rPr lang="en-US" sz="2000" spc="-14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</a:t>
            </a:r>
            <a:r>
              <a:rPr lang="en-US" sz="2000" spc="-10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spc="-180" dirty="0" smtClean="0">
                <a:latin typeface="Times New Roman"/>
                <a:cs typeface="Times New Roman"/>
              </a:rPr>
              <a:t>l</a:t>
            </a:r>
            <a:r>
              <a:rPr lang="en-US" sz="2000" dirty="0" smtClean="0">
                <a:latin typeface="Times New Roman"/>
                <a:cs typeface="Times New Roman"/>
              </a:rPr>
              <a:t>y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cre</a:t>
            </a:r>
            <a:r>
              <a:rPr lang="en-US" sz="2000" spc="-21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setu</a:t>
            </a:r>
            <a:r>
              <a:rPr lang="en-US" sz="2000" dirty="0" smtClean="0">
                <a:latin typeface="Times New Roman"/>
                <a:cs typeface="Times New Roman"/>
              </a:rPr>
              <a:t>p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but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als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“</a:t>
            </a:r>
            <a:r>
              <a:rPr lang="en-US" sz="2000" spc="-5" dirty="0" smtClean="0">
                <a:latin typeface="Times New Roman"/>
                <a:cs typeface="Times New Roman"/>
              </a:rPr>
              <a:t>u</a:t>
            </a:r>
            <a:r>
              <a:rPr lang="en-US" sz="2000" spc="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-10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” the 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up  soon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after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 marR="80645" indent="-287020">
              <a:lnSpc>
                <a:spcPct val="150100"/>
              </a:lnSpc>
              <a:spcBef>
                <a:spcPts val="994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Hence</a:t>
            </a:r>
            <a:r>
              <a:rPr lang="en-US" sz="2000" dirty="0" smtClean="0">
                <a:latin typeface="Times New Roman"/>
                <a:cs typeface="Times New Roman"/>
              </a:rPr>
              <a:t>,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“</a:t>
            </a:r>
            <a:r>
              <a:rPr lang="en-US" sz="2000" dirty="0" smtClean="0">
                <a:latin typeface="Times New Roman"/>
                <a:cs typeface="Times New Roman"/>
              </a:rPr>
              <a:t>cl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u</a:t>
            </a:r>
            <a:r>
              <a:rPr lang="en-US" sz="2000" spc="-10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”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g</a:t>
            </a:r>
            <a:r>
              <a:rPr lang="en-US" sz="2000" dirty="0" smtClean="0">
                <a:latin typeface="Times New Roman"/>
                <a:cs typeface="Times New Roman"/>
              </a:rPr>
              <a:t>ram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becomes im</a:t>
            </a:r>
            <a:r>
              <a:rPr lang="en-US" sz="2000" spc="-10" dirty="0" smtClean="0">
                <a:latin typeface="Times New Roman"/>
                <a:cs typeface="Times New Roman"/>
              </a:rPr>
              <a:t>p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14" dirty="0" smtClean="0">
                <a:latin typeface="Times New Roman"/>
                <a:cs typeface="Times New Roman"/>
              </a:rPr>
              <a:t>r</a:t>
            </a:r>
            <a:r>
              <a:rPr lang="en-US" sz="2000" spc="-14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10" dirty="0" smtClean="0">
                <a:latin typeface="Times New Roman"/>
                <a:cs typeface="Times New Roman"/>
              </a:rPr>
              <a:t>w</a:t>
            </a:r>
            <a:r>
              <a:rPr lang="en-US" sz="2000" spc="-5" dirty="0" smtClean="0">
                <a:latin typeface="Times New Roman"/>
                <a:cs typeface="Times New Roman"/>
              </a:rPr>
              <a:t>ork  should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have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facilities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invoke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this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program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after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execution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over.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5080" algn="r">
              <a:lnSpc>
                <a:spcPts val="6975"/>
              </a:lnSpc>
            </a:pPr>
            <a:r>
              <a:rPr lang="en-US" sz="6600" spc="-5" dirty="0" smtClean="0">
                <a:solidFill>
                  <a:srgbClr val="FF0000"/>
                </a:solidFill>
                <a:latin typeface="Impact"/>
                <a:cs typeface="Impact"/>
              </a:rPr>
              <a:t>R-4</a:t>
            </a:r>
            <a:endParaRPr lang="en-US" sz="6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68459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INDEPENDENT</a:t>
            </a:r>
            <a:r>
              <a:rPr sz="5400" spc="-50" dirty="0"/>
              <a:t> </a:t>
            </a:r>
            <a:r>
              <a:rPr sz="5400" dirty="0"/>
              <a:t>TEST</a:t>
            </a:r>
            <a:r>
              <a:rPr sz="5400" spc="-50" dirty="0"/>
              <a:t> </a:t>
            </a:r>
            <a:r>
              <a:rPr sz="5400" dirty="0"/>
              <a:t>CASES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8691" y="2273465"/>
            <a:ext cx="9928225" cy="214994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5"/>
              </a:spcBef>
              <a:buClr>
                <a:srgbClr val="92278F"/>
              </a:buClr>
              <a:buSzPct val="160000"/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Making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independent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enables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any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5" dirty="0" smtClean="0">
                <a:latin typeface="Times New Roman"/>
                <a:cs typeface="Times New Roman"/>
              </a:rPr>
              <a:t> selected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ran</a:t>
            </a:r>
            <a:r>
              <a:rPr lang="en-US" sz="2000" spc="5" dirty="0" smtClean="0">
                <a:latin typeface="Times New Roman"/>
                <a:cs typeface="Times New Roman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om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5" dirty="0" smtClean="0">
                <a:latin typeface="Times New Roman"/>
                <a:cs typeface="Times New Roman"/>
              </a:rPr>
              <a:t>n</a:t>
            </a:r>
            <a:r>
              <a:rPr lang="en-US" sz="2000" dirty="0" smtClean="0">
                <a:latin typeface="Times New Roman"/>
                <a:cs typeface="Times New Roman"/>
              </a:rPr>
              <a:t>d executed.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450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92278F"/>
              </a:buClr>
              <a:buSzPct val="160000"/>
              <a:buFont typeface="Arial MT"/>
              <a:buChar char="•"/>
              <a:tabLst>
                <a:tab pos="2997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Making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dependent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 other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makes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necessary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</a:p>
          <a:p>
            <a:pPr marL="299085">
              <a:lnSpc>
                <a:spcPct val="100000"/>
              </a:lnSpc>
              <a:spcBef>
                <a:spcPts val="480"/>
              </a:spcBef>
            </a:pPr>
            <a:r>
              <a:rPr lang="en-US" sz="2000" spc="-30" dirty="0" smtClean="0">
                <a:latin typeface="Times New Roman"/>
                <a:cs typeface="Times New Roman"/>
              </a:rPr>
              <a:t>Particular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before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or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after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dependent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5203" y="4418457"/>
            <a:ext cx="5113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case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selected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 execution.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2453" y="4568139"/>
            <a:ext cx="1069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Impact"/>
                <a:cs typeface="Impact"/>
              </a:rPr>
              <a:t>R-</a:t>
            </a:r>
            <a:r>
              <a:rPr sz="6000" dirty="0">
                <a:solidFill>
                  <a:srgbClr val="FF0000"/>
                </a:solidFill>
                <a:latin typeface="Impact"/>
                <a:cs typeface="Impact"/>
              </a:rPr>
              <a:t>5</a:t>
            </a:r>
            <a:endParaRPr sz="60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63144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TEST</a:t>
            </a:r>
            <a:r>
              <a:rPr sz="5400" spc="-55" dirty="0"/>
              <a:t> </a:t>
            </a:r>
            <a:r>
              <a:rPr sz="5400" dirty="0"/>
              <a:t>CASE</a:t>
            </a:r>
            <a:r>
              <a:rPr sz="5400" spc="-45" dirty="0"/>
              <a:t> </a:t>
            </a:r>
            <a:r>
              <a:rPr sz="5400" dirty="0"/>
              <a:t>DEPENDENCY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1989028"/>
            <a:ext cx="10447655" cy="3045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25" dirty="0" smtClean="0">
                <a:latin typeface="Times New Roman"/>
                <a:cs typeface="Times New Roman"/>
              </a:rPr>
              <a:t>Insulating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from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environment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 </a:t>
            </a:r>
            <a:r>
              <a:rPr lang="en-US" sz="2000" spc="-35" dirty="0" smtClean="0">
                <a:latin typeface="Times New Roman"/>
                <a:cs typeface="Times New Roman"/>
              </a:rPr>
              <a:t>important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requirement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240665" marR="5080" indent="-228600" algn="just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110" dirty="0" smtClean="0">
                <a:latin typeface="Times New Roman"/>
                <a:cs typeface="Times New Roman"/>
              </a:rPr>
              <a:t>At </a:t>
            </a:r>
            <a:r>
              <a:rPr lang="en-US" sz="2000" dirty="0" smtClean="0">
                <a:latin typeface="Times New Roman"/>
                <a:cs typeface="Times New Roman"/>
              </a:rPr>
              <a:t>the time </a:t>
            </a:r>
            <a:r>
              <a:rPr lang="en-US" sz="2000" spc="-5" dirty="0" smtClean="0">
                <a:latin typeface="Times New Roman"/>
                <a:cs typeface="Times New Roman"/>
              </a:rPr>
              <a:t>of </a:t>
            </a:r>
            <a:r>
              <a:rPr lang="en-US" sz="2000" dirty="0" smtClean="0">
                <a:latin typeface="Times New Roman"/>
                <a:cs typeface="Times New Roman"/>
              </a:rPr>
              <a:t>test </a:t>
            </a:r>
            <a:r>
              <a:rPr lang="en-US" sz="2000" spc="-5" dirty="0" smtClean="0">
                <a:latin typeface="Times New Roman"/>
                <a:cs typeface="Times New Roman"/>
              </a:rPr>
              <a:t>case execution, </a:t>
            </a:r>
            <a:r>
              <a:rPr lang="en-US" sz="2000" dirty="0" smtClean="0">
                <a:latin typeface="Times New Roman"/>
                <a:cs typeface="Times New Roman"/>
              </a:rPr>
              <a:t>there </a:t>
            </a:r>
            <a:r>
              <a:rPr lang="en-US" sz="2000" spc="-5" dirty="0" smtClean="0">
                <a:latin typeface="Times New Roman"/>
                <a:cs typeface="Times New Roman"/>
              </a:rPr>
              <a:t>could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spc="-10" dirty="0" smtClean="0">
                <a:latin typeface="Times New Roman"/>
                <a:cs typeface="Times New Roman"/>
              </a:rPr>
              <a:t>some </a:t>
            </a:r>
            <a:r>
              <a:rPr lang="en-US" sz="2000" spc="-5" dirty="0" smtClean="0">
                <a:latin typeface="Times New Roman"/>
                <a:cs typeface="Times New Roman"/>
              </a:rPr>
              <a:t>events </a:t>
            </a:r>
            <a:r>
              <a:rPr lang="en-US" sz="2000" dirty="0" smtClean="0">
                <a:latin typeface="Times New Roman"/>
                <a:cs typeface="Times New Roman"/>
              </a:rPr>
              <a:t>or </a:t>
            </a:r>
            <a:r>
              <a:rPr lang="en-US" sz="2000" spc="-5" dirty="0" smtClean="0">
                <a:latin typeface="Times New Roman"/>
                <a:cs typeface="Times New Roman"/>
              </a:rPr>
              <a:t>interrupts or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signals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system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that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may</a:t>
            </a:r>
            <a:r>
              <a:rPr lang="en-US" sz="2000" spc="-1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affect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0665" marR="61594" indent="-228600" algn="just">
              <a:lnSpc>
                <a:spcPct val="114999"/>
              </a:lnSpc>
              <a:spcBef>
                <a:spcPts val="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Consider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example of </a:t>
            </a:r>
            <a:r>
              <a:rPr lang="en-US" sz="2000" spc="-30" dirty="0" smtClean="0">
                <a:latin typeface="Times New Roman"/>
                <a:cs typeface="Times New Roman"/>
              </a:rPr>
              <a:t>automatic </a:t>
            </a:r>
            <a:r>
              <a:rPr lang="en-US" sz="2000" spc="-5" dirty="0" smtClean="0">
                <a:latin typeface="Times New Roman"/>
                <a:cs typeface="Times New Roman"/>
              </a:rPr>
              <a:t>pop-up screens on web browsers. When such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pop-up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screens happen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during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execution,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they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affect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execution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4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may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expecting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some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other screen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based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earlier</a:t>
            </a:r>
            <a:r>
              <a:rPr lang="en-US" sz="2000" spc="-5" dirty="0" smtClean="0">
                <a:latin typeface="Times New Roman"/>
                <a:cs typeface="Times New Roman"/>
              </a:rPr>
              <a:t> step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test case.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9269" y="4787010"/>
            <a:ext cx="863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800" dirty="0">
                <a:solidFill>
                  <a:srgbClr val="FF0000"/>
                </a:solidFill>
                <a:latin typeface="Impact"/>
                <a:cs typeface="Impact"/>
              </a:rPr>
              <a:t>-6</a:t>
            </a:r>
            <a:endParaRPr sz="4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491" y="468629"/>
            <a:ext cx="7904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" dirty="0">
                <a:solidFill>
                  <a:srgbClr val="92278F"/>
                </a:solidFill>
                <a:latin typeface="Impact"/>
                <a:cs typeface="Impact"/>
              </a:rPr>
              <a:t>SOFTWARE</a:t>
            </a:r>
            <a:r>
              <a:rPr sz="5400" spc="-60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dirty="0">
                <a:solidFill>
                  <a:srgbClr val="92278F"/>
                </a:solidFill>
                <a:latin typeface="Impact"/>
                <a:cs typeface="Impact"/>
              </a:rPr>
              <a:t>TEST</a:t>
            </a:r>
            <a:r>
              <a:rPr sz="5400" spc="-45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spc="-30" dirty="0">
                <a:solidFill>
                  <a:srgbClr val="92278F"/>
                </a:solidFill>
                <a:latin typeface="Impact"/>
                <a:cs typeface="Impact"/>
              </a:rPr>
              <a:t>AUTOMATION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7127" y="2929254"/>
            <a:ext cx="9963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0000"/>
                </a:solidFill>
                <a:latin typeface="Segoe UI Black"/>
                <a:cs typeface="Segoe UI Black"/>
              </a:rPr>
              <a:t>DEVELOPING</a:t>
            </a:r>
            <a:r>
              <a:rPr sz="2400" i="1" spc="20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Segoe UI Black"/>
                <a:cs typeface="Segoe UI Black"/>
              </a:rPr>
              <a:t>SOFTWARE</a:t>
            </a:r>
            <a:r>
              <a:rPr sz="2400" i="1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30" dirty="0">
                <a:solidFill>
                  <a:srgbClr val="FF0000"/>
                </a:solidFill>
                <a:latin typeface="Segoe UI Black"/>
                <a:cs typeface="Segoe UI Black"/>
              </a:rPr>
              <a:t>TO</a:t>
            </a:r>
            <a:r>
              <a:rPr sz="2400" i="1" spc="1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Segoe UI Black"/>
                <a:cs typeface="Segoe UI Black"/>
              </a:rPr>
              <a:t>TEST</a:t>
            </a:r>
            <a:r>
              <a:rPr sz="2400" i="1" spc="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Segoe UI Black"/>
                <a:cs typeface="Segoe UI Black"/>
              </a:rPr>
              <a:t>THE SOFTWARE</a:t>
            </a:r>
            <a:r>
              <a:rPr sz="2400" i="1" spc="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Segoe UI Black"/>
                <a:cs typeface="Segoe UI Black"/>
              </a:rPr>
              <a:t>IS CALLED</a:t>
            </a:r>
            <a:r>
              <a:rPr sz="2400" i="1" spc="15" dirty="0">
                <a:solidFill>
                  <a:srgbClr val="FF0000"/>
                </a:solidFill>
                <a:latin typeface="Segoe UI Black"/>
                <a:cs typeface="Segoe UI Black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Segoe UI Black"/>
                <a:cs typeface="Segoe UI Black"/>
              </a:rPr>
              <a:t>TEST</a:t>
            </a:r>
            <a:endParaRPr sz="2400">
              <a:latin typeface="Segoe UI Black"/>
              <a:cs typeface="Segoe UI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Segoe UI Black"/>
              <a:cs typeface="Segoe UI Black"/>
            </a:endParaRPr>
          </a:p>
          <a:p>
            <a:pPr marL="1905" algn="ctr">
              <a:lnSpc>
                <a:spcPct val="100000"/>
              </a:lnSpc>
            </a:pPr>
            <a:r>
              <a:rPr sz="2400" i="1" spc="-20" dirty="0">
                <a:solidFill>
                  <a:srgbClr val="FF0000"/>
                </a:solidFill>
                <a:latin typeface="Segoe UI Black"/>
                <a:cs typeface="Segoe UI Black"/>
              </a:rPr>
              <a:t>AUTOMATION.</a:t>
            </a:r>
            <a:endParaRPr sz="2400">
              <a:latin typeface="Segoe UI Black"/>
              <a:cs typeface="Segoe UI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76097"/>
            <a:ext cx="1056767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INSULATING</a:t>
            </a:r>
            <a:r>
              <a:rPr spc="5" dirty="0"/>
              <a:t> </a:t>
            </a:r>
            <a:r>
              <a:rPr spc="-5" dirty="0"/>
              <a:t>TEST CASES</a:t>
            </a:r>
            <a:r>
              <a:rPr spc="15" dirty="0"/>
              <a:t> </a:t>
            </a:r>
            <a:r>
              <a:rPr spc="-5" dirty="0"/>
              <a:t>DURING</a:t>
            </a:r>
            <a:r>
              <a:rPr dirty="0"/>
              <a:t> </a:t>
            </a:r>
            <a:r>
              <a:rPr spc="-5" dirty="0"/>
              <a:t>EXECUTION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2463270"/>
            <a:ext cx="9770110" cy="70788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2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avoid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failing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due</a:t>
            </a:r>
            <a:r>
              <a:rPr lang="en-US" sz="2000" spc="-20" dirty="0" smtClean="0">
                <a:latin typeface="Times New Roman"/>
                <a:cs typeface="Times New Roman"/>
              </a:rPr>
              <a:t> to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some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unforeseen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events,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0665" algn="just">
              <a:lnSpc>
                <a:spcPct val="100000"/>
              </a:lnSpc>
              <a:spcBef>
                <a:spcPts val="325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provide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option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 users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block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some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events.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1" y="3918944"/>
            <a:ext cx="10679430" cy="17491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There </a:t>
            </a:r>
            <a:r>
              <a:rPr lang="en-US" sz="2000" spc="-5" dirty="0" smtClean="0">
                <a:latin typeface="Times New Roman"/>
                <a:cs typeface="Times New Roman"/>
              </a:rPr>
              <a:t>has</a:t>
            </a:r>
            <a:r>
              <a:rPr lang="en-US" sz="2000" spc="-20" dirty="0" smtClean="0">
                <a:latin typeface="Times New Roman"/>
                <a:cs typeface="Times New Roman"/>
              </a:rPr>
              <a:t> to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option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specify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what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events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can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affect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32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what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not.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50"/>
              </a:spcBef>
            </a:pPr>
            <a:r>
              <a:rPr lang="en-US" sz="6600" spc="-5" dirty="0" smtClean="0">
                <a:solidFill>
                  <a:srgbClr val="FF0000"/>
                </a:solidFill>
                <a:latin typeface="Impact"/>
                <a:cs typeface="Impact"/>
              </a:rPr>
              <a:t>R-7</a:t>
            </a:r>
            <a:endParaRPr lang="en-US" sz="66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40613"/>
            <a:ext cx="8860155" cy="14439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5" dirty="0"/>
              <a:t>CODING</a:t>
            </a:r>
            <a:r>
              <a:rPr spc="-10" dirty="0"/>
              <a:t> </a:t>
            </a:r>
            <a:r>
              <a:rPr spc="-25" dirty="0"/>
              <a:t>STANDARDS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DIRECTORY </a:t>
            </a:r>
            <a:r>
              <a:rPr spc="-8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1846383"/>
            <a:ext cx="9820275" cy="198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A framework </a:t>
            </a:r>
            <a:r>
              <a:rPr lang="en-US" sz="2400" spc="-60" dirty="0" smtClean="0">
                <a:latin typeface="Times New Roman"/>
                <a:cs typeface="Times New Roman"/>
              </a:rPr>
              <a:t>may have </a:t>
            </a:r>
            <a:r>
              <a:rPr lang="en-US" sz="2400" spc="-20" dirty="0" smtClean="0">
                <a:latin typeface="Times New Roman"/>
                <a:cs typeface="Times New Roman"/>
              </a:rPr>
              <a:t>multiple </a:t>
            </a:r>
            <a:r>
              <a:rPr lang="en-US" sz="2400" dirty="0" smtClean="0">
                <a:latin typeface="Times New Roman"/>
                <a:cs typeface="Times New Roman"/>
              </a:rPr>
              <a:t>test suites; a test suite </a:t>
            </a:r>
            <a:r>
              <a:rPr lang="en-US" sz="2400" spc="-60" dirty="0" smtClean="0">
                <a:latin typeface="Times New Roman"/>
                <a:cs typeface="Times New Roman"/>
              </a:rPr>
              <a:t>may have 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multiple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programs;</a:t>
            </a:r>
            <a:r>
              <a:rPr lang="en-US" sz="2400" spc="-1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1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program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may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have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multiple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5" dirty="0" smtClean="0">
                <a:latin typeface="Times New Roman"/>
                <a:cs typeface="Times New Roman"/>
              </a:rPr>
              <a:t>test </a:t>
            </a:r>
            <a:r>
              <a:rPr lang="en-US" sz="2400" spc="-484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cases.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0665" marR="32384" indent="-228600">
              <a:lnSpc>
                <a:spcPct val="114999"/>
              </a:lnSpc>
              <a:buClr>
                <a:srgbClr val="92278F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 test </a:t>
            </a:r>
            <a:r>
              <a:rPr lang="en-US" sz="2400" spc="-10" dirty="0" smtClean="0">
                <a:latin typeface="Times New Roman"/>
                <a:cs typeface="Times New Roman"/>
              </a:rPr>
              <a:t>tool </a:t>
            </a:r>
            <a:r>
              <a:rPr lang="en-US" sz="2400" spc="5" dirty="0" smtClean="0">
                <a:latin typeface="Times New Roman"/>
                <a:cs typeface="Times New Roman"/>
              </a:rPr>
              <a:t>or </a:t>
            </a:r>
            <a:r>
              <a:rPr lang="en-US" sz="2400" dirty="0" smtClean="0">
                <a:latin typeface="Times New Roman"/>
                <a:cs typeface="Times New Roman"/>
              </a:rPr>
              <a:t>a framework should </a:t>
            </a:r>
            <a:r>
              <a:rPr lang="en-US" sz="2400" spc="-60" dirty="0" smtClean="0">
                <a:latin typeface="Times New Roman"/>
                <a:cs typeface="Times New Roman"/>
              </a:rPr>
              <a:t>have </a:t>
            </a: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spc="-20" dirty="0" smtClean="0">
                <a:latin typeface="Times New Roman"/>
                <a:cs typeface="Times New Roman"/>
              </a:rPr>
              <a:t>facility </a:t>
            </a:r>
            <a:r>
              <a:rPr lang="en-US" sz="2400" dirty="0" smtClean="0">
                <a:latin typeface="Times New Roman"/>
                <a:cs typeface="Times New Roman"/>
              </a:rPr>
              <a:t>for the test 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engineer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select</a:t>
            </a:r>
            <a:r>
              <a:rPr lang="en-US" sz="2400" spc="-1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particular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case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or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set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cases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 </a:t>
            </a:r>
            <a:r>
              <a:rPr lang="en-US" sz="2400" spc="-484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execute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them.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1" y="4458055"/>
            <a:ext cx="8874125" cy="8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selection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cases need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not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in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any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order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and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any </a:t>
            </a:r>
            <a:r>
              <a:rPr lang="en-US" sz="2400" spc="-484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combination </a:t>
            </a:r>
            <a:r>
              <a:rPr lang="en-US" sz="2400" dirty="0" smtClean="0">
                <a:latin typeface="Times New Roman"/>
                <a:cs typeface="Times New Roman"/>
              </a:rPr>
              <a:t>should </a:t>
            </a:r>
            <a:r>
              <a:rPr lang="en-US" sz="2400" spc="-5" dirty="0" smtClean="0">
                <a:latin typeface="Times New Roman"/>
                <a:cs typeface="Times New Roman"/>
              </a:rPr>
              <a:t>be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allowed.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86135" y="4678171"/>
            <a:ext cx="85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800" dirty="0">
                <a:solidFill>
                  <a:srgbClr val="FF0000"/>
                </a:solidFill>
                <a:latin typeface="Impact"/>
                <a:cs typeface="Impact"/>
              </a:rPr>
              <a:t>-8</a:t>
            </a:r>
            <a:endParaRPr sz="4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97904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SELECTIVE</a:t>
            </a:r>
            <a:r>
              <a:rPr sz="5400" spc="-20" dirty="0"/>
              <a:t> </a:t>
            </a:r>
            <a:r>
              <a:rPr sz="5400" dirty="0"/>
              <a:t>EXECUTION</a:t>
            </a:r>
            <a:r>
              <a:rPr sz="5400" spc="-30" dirty="0"/>
              <a:t> </a:t>
            </a:r>
            <a:r>
              <a:rPr sz="5400" spc="-5" dirty="0"/>
              <a:t>OF</a:t>
            </a:r>
            <a:r>
              <a:rPr sz="5400" spc="-25" dirty="0"/>
              <a:t> </a:t>
            </a:r>
            <a:r>
              <a:rPr sz="5400" dirty="0"/>
              <a:t>TEST</a:t>
            </a:r>
            <a:r>
              <a:rPr sz="5400" spc="-15" dirty="0"/>
              <a:t> </a:t>
            </a:r>
            <a:r>
              <a:rPr sz="5400" dirty="0"/>
              <a:t>CASES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2357550"/>
            <a:ext cx="10684510" cy="27245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2400" b="1" i="1" spc="-5" dirty="0" smtClean="0">
                <a:latin typeface="Times New Roman"/>
                <a:cs typeface="Times New Roman"/>
              </a:rPr>
              <a:t>Example: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985"/>
              </a:spcBef>
              <a:buClr>
                <a:srgbClr val="92278F"/>
              </a:buClr>
              <a:buSzPct val="160416"/>
              <a:buFont typeface="Arial MT"/>
              <a:buChar char="•"/>
              <a:tabLst>
                <a:tab pos="241300" algn="l"/>
              </a:tabLst>
            </a:pPr>
            <a:r>
              <a:rPr lang="en-US" sz="2400" spc="-20" dirty="0" smtClean="0">
                <a:latin typeface="Times New Roman"/>
                <a:cs typeface="Times New Roman"/>
              </a:rPr>
              <a:t>Test-program-name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2,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4,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1,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7-10</a:t>
            </a:r>
          </a:p>
          <a:p>
            <a:pPr marL="240665" marR="532130" indent="-228600">
              <a:lnSpc>
                <a:spcPct val="106200"/>
              </a:lnSpc>
              <a:spcBef>
                <a:spcPts val="509"/>
              </a:spcBef>
              <a:buClr>
                <a:srgbClr val="92278F"/>
              </a:buClr>
              <a:buSzPct val="160416"/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In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</a:t>
            </a:r>
            <a:r>
              <a:rPr lang="en-US" sz="2400" spc="-1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above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scenario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line,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cases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2, 4,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1,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7,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8, 9,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10</a:t>
            </a:r>
            <a:r>
              <a:rPr lang="en-US" sz="2400" spc="-114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are </a:t>
            </a:r>
            <a:r>
              <a:rPr lang="en-US" sz="2400" spc="-58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selected for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execution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same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order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mentioned.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lang="en-US" sz="4800" spc="-5" dirty="0" smtClean="0">
                <a:solidFill>
                  <a:srgbClr val="FF0000"/>
                </a:solidFill>
                <a:latin typeface="Impact"/>
                <a:cs typeface="Impact"/>
              </a:rPr>
              <a:t>R-9</a:t>
            </a:r>
            <a:endParaRPr lang="en-US" sz="4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9402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RANDOM</a:t>
            </a:r>
            <a:r>
              <a:rPr sz="5400" spc="-20" dirty="0"/>
              <a:t> </a:t>
            </a:r>
            <a:r>
              <a:rPr sz="5400" spc="-5" dirty="0"/>
              <a:t>EXECUTION</a:t>
            </a:r>
            <a:r>
              <a:rPr sz="5400" spc="-25" dirty="0"/>
              <a:t> </a:t>
            </a:r>
            <a:r>
              <a:rPr sz="5400" spc="-5" dirty="0"/>
              <a:t>OF</a:t>
            </a:r>
            <a:r>
              <a:rPr sz="5400" spc="-30" dirty="0"/>
              <a:t> </a:t>
            </a:r>
            <a:r>
              <a:rPr sz="5400" dirty="0"/>
              <a:t>TEST</a:t>
            </a:r>
            <a:r>
              <a:rPr sz="5400" spc="-25" dirty="0"/>
              <a:t> </a:t>
            </a:r>
            <a:r>
              <a:rPr sz="5400" dirty="0"/>
              <a:t>CASES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007" y="1795272"/>
            <a:ext cx="10429240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49225" indent="-228600">
              <a:lnSpc>
                <a:spcPct val="115100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Giving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expecting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tool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select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called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random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engineer </a:t>
            </a:r>
            <a:r>
              <a:rPr lang="en-US" sz="2000" dirty="0" smtClean="0">
                <a:latin typeface="Times New Roman"/>
                <a:cs typeface="Times New Roman"/>
              </a:rPr>
              <a:t>selects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from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suite;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selecting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random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</a:t>
            </a:r>
            <a:r>
              <a:rPr lang="en-US" sz="2000" spc="-15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</a:t>
            </a:r>
            <a:r>
              <a:rPr lang="en-US" sz="2000" spc="-15" dirty="0" smtClean="0">
                <a:latin typeface="Times New Roman"/>
                <a:cs typeface="Times New Roman"/>
              </a:rPr>
              <a:t>r</a:t>
            </a:r>
            <a:r>
              <a:rPr lang="en-US" sz="2000" spc="-5" dirty="0" smtClean="0">
                <a:latin typeface="Times New Roman"/>
                <a:cs typeface="Times New Roman"/>
              </a:rPr>
              <a:t>om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gi</a:t>
            </a:r>
            <a:r>
              <a:rPr lang="en-US" sz="2000" spc="-15" dirty="0" smtClean="0">
                <a:latin typeface="Times New Roman"/>
                <a:cs typeface="Times New Roman"/>
              </a:rPr>
              <a:t>v</a:t>
            </a:r>
            <a:r>
              <a:rPr lang="en-US" sz="2000" spc="-5" dirty="0" smtClean="0">
                <a:latin typeface="Times New Roman"/>
                <a:cs typeface="Times New Roman"/>
              </a:rPr>
              <a:t>en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list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ne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by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l.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1126" y="3505072"/>
          <a:ext cx="7129780" cy="2286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890"/>
                <a:gridCol w="3564890"/>
              </a:tblGrid>
              <a:tr h="195656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ampl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random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test-program-name</a:t>
                      </a:r>
                      <a:r>
                        <a:rPr sz="1800" spc="14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2,</a:t>
                      </a:r>
                      <a:r>
                        <a:rPr sz="1800" spc="17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1,</a:t>
                      </a:r>
                      <a:r>
                        <a:rPr sz="1800" spc="17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5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ampl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2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dirty="0">
                          <a:latin typeface="Bahnschrift"/>
                          <a:cs typeface="Bahnschrift"/>
                        </a:rPr>
                        <a:t>random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10160" marR="1271905">
                        <a:lnSpc>
                          <a:spcPct val="1461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test-programl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(2,</a:t>
                      </a:r>
                      <a:r>
                        <a:rPr sz="1800" spc="16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1,</a:t>
                      </a:r>
                      <a:r>
                        <a:rPr sz="1800" spc="16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5</a:t>
                      </a:r>
                      <a:r>
                        <a:rPr sz="1800" spc="16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) </a:t>
                      </a:r>
                      <a:r>
                        <a:rPr sz="1800" spc="-29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test-program2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test-program3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97057" y="4728209"/>
            <a:ext cx="1005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Impact"/>
                <a:cs typeface="Impact"/>
              </a:rPr>
              <a:t>-</a:t>
            </a: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10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95192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PARALLEL</a:t>
            </a:r>
            <a:r>
              <a:rPr sz="5400" spc="-5" dirty="0"/>
              <a:t> </a:t>
            </a:r>
            <a:r>
              <a:rPr sz="5400" spc="-10" dirty="0"/>
              <a:t>EXECUTION</a:t>
            </a:r>
            <a:r>
              <a:rPr sz="5400" spc="-15" dirty="0"/>
              <a:t> </a:t>
            </a:r>
            <a:r>
              <a:rPr sz="5400" spc="-5" dirty="0"/>
              <a:t>OF</a:t>
            </a:r>
            <a:r>
              <a:rPr sz="5400" spc="-15" dirty="0"/>
              <a:t> </a:t>
            </a:r>
            <a:r>
              <a:rPr sz="5400" dirty="0"/>
              <a:t>TEST</a:t>
            </a:r>
            <a:r>
              <a:rPr sz="5400" spc="-10" dirty="0"/>
              <a:t> </a:t>
            </a:r>
            <a:r>
              <a:rPr sz="5400" spc="-5" dirty="0"/>
              <a:t>CASES</a:t>
            </a:r>
            <a:endParaRPr sz="5400"/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007" y="1648714"/>
            <a:ext cx="10405110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In a </a:t>
            </a:r>
            <a:r>
              <a:rPr lang="en-US" sz="2000" spc="-30" dirty="0" smtClean="0">
                <a:latin typeface="Times New Roman"/>
                <a:cs typeface="Times New Roman"/>
              </a:rPr>
              <a:t>multi-tasking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spc="-40" dirty="0" smtClean="0">
                <a:latin typeface="Times New Roman"/>
                <a:cs typeface="Times New Roman"/>
              </a:rPr>
              <a:t>multi </a:t>
            </a:r>
            <a:r>
              <a:rPr lang="en-US" sz="2000" spc="-5" dirty="0" smtClean="0">
                <a:latin typeface="Times New Roman"/>
                <a:cs typeface="Times New Roman"/>
              </a:rPr>
              <a:t>processing </a:t>
            </a:r>
            <a:r>
              <a:rPr lang="en-US" sz="2000" spc="-25" dirty="0" smtClean="0">
                <a:latin typeface="Times New Roman"/>
                <a:cs typeface="Times New Roman"/>
              </a:rPr>
              <a:t>operating </a:t>
            </a:r>
            <a:r>
              <a:rPr lang="en-US" sz="2000" spc="-5" dirty="0" smtClean="0">
                <a:latin typeface="Times New Roman"/>
                <a:cs typeface="Times New Roman"/>
              </a:rPr>
              <a:t>systems </a:t>
            </a:r>
            <a:r>
              <a:rPr lang="en-US" sz="2000" dirty="0" smtClean="0">
                <a:latin typeface="Times New Roman"/>
                <a:cs typeface="Times New Roman"/>
              </a:rPr>
              <a:t>it </a:t>
            </a:r>
            <a:r>
              <a:rPr lang="en-US" sz="2000" spc="-5" dirty="0" smtClean="0">
                <a:latin typeface="Times New Roman"/>
                <a:cs typeface="Times New Roman"/>
              </a:rPr>
              <a:t>is possible </a:t>
            </a:r>
            <a:r>
              <a:rPr lang="en-US" sz="2000" spc="-20" dirty="0" smtClean="0">
                <a:latin typeface="Times New Roman"/>
                <a:cs typeface="Times New Roman"/>
              </a:rPr>
              <a:t>to </a:t>
            </a:r>
            <a:r>
              <a:rPr lang="en-US" sz="2000" spc="-5" dirty="0" smtClean="0">
                <a:latin typeface="Times New Roman"/>
                <a:cs typeface="Times New Roman"/>
              </a:rPr>
              <a:t>make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several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instances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make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them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 in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parallel.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343535" indent="-228600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25" dirty="0" smtClean="0">
                <a:latin typeface="Times New Roman"/>
                <a:cs typeface="Times New Roman"/>
              </a:rPr>
              <a:t>Parallel </a:t>
            </a:r>
            <a:r>
              <a:rPr lang="en-US" sz="2000" spc="-5" dirty="0" smtClean="0">
                <a:latin typeface="Times New Roman"/>
                <a:cs typeface="Times New Roman"/>
              </a:rPr>
              <a:t>execution </a:t>
            </a:r>
            <a:r>
              <a:rPr lang="en-US" sz="2000" spc="-25" dirty="0" smtClean="0">
                <a:latin typeface="Times New Roman"/>
                <a:cs typeface="Times New Roman"/>
              </a:rPr>
              <a:t>simulates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35" dirty="0" smtClean="0">
                <a:latin typeface="Times New Roman"/>
                <a:cs typeface="Times New Roman"/>
              </a:rPr>
              <a:t>behavior </a:t>
            </a:r>
            <a:r>
              <a:rPr lang="en-US" sz="2000" spc="-5" dirty="0" smtClean="0">
                <a:latin typeface="Times New Roman"/>
                <a:cs typeface="Times New Roman"/>
              </a:rPr>
              <a:t>of several machines </a:t>
            </a:r>
            <a:r>
              <a:rPr lang="en-US" sz="2000" dirty="0" smtClean="0">
                <a:latin typeface="Times New Roman"/>
                <a:cs typeface="Times New Roman"/>
              </a:rPr>
              <a:t>running the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same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hence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very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useful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performance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load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testing.</a:t>
            </a:r>
            <a:endParaRPr lang="en-US"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1126" y="3505072"/>
          <a:ext cx="7129780" cy="19565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890"/>
                <a:gridCol w="3564890"/>
              </a:tblGrid>
              <a:tr h="195656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ampl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instances,5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Test-program1(3)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ampl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2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Time_loop,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5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hours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10160" marR="1386840">
                        <a:lnSpc>
                          <a:spcPct val="1461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test-program1(2,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1,</a:t>
                      </a:r>
                      <a:r>
                        <a:rPr sz="1800" spc="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5) </a:t>
                      </a:r>
                      <a:r>
                        <a:rPr sz="1800" spc="-2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test-program2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test-program3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482453" y="4569663"/>
            <a:ext cx="9969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800" dirty="0">
                <a:solidFill>
                  <a:srgbClr val="FF0000"/>
                </a:solidFill>
                <a:latin typeface="Impact"/>
                <a:cs typeface="Impact"/>
              </a:rPr>
              <a:t>-</a:t>
            </a:r>
            <a:r>
              <a:rPr sz="4800" spc="-5" dirty="0">
                <a:solidFill>
                  <a:srgbClr val="FF0000"/>
                </a:solidFill>
                <a:latin typeface="Impact"/>
                <a:cs typeface="Impact"/>
              </a:rPr>
              <a:t>11</a:t>
            </a:r>
            <a:endParaRPr sz="48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007" y="341757"/>
            <a:ext cx="7881620" cy="1756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5400" spc="-15" dirty="0">
                <a:solidFill>
                  <a:srgbClr val="92278F"/>
                </a:solidFill>
                <a:latin typeface="Impact"/>
                <a:cs typeface="Impact"/>
              </a:rPr>
              <a:t>LOOPING</a:t>
            </a:r>
            <a:r>
              <a:rPr sz="5400" spc="-20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dirty="0">
                <a:solidFill>
                  <a:srgbClr val="92278F"/>
                </a:solidFill>
                <a:latin typeface="Impact"/>
                <a:cs typeface="Impact"/>
              </a:rPr>
              <a:t>THE</a:t>
            </a:r>
            <a:r>
              <a:rPr sz="5400" spc="-20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dirty="0">
                <a:solidFill>
                  <a:srgbClr val="92278F"/>
                </a:solidFill>
                <a:latin typeface="Impact"/>
                <a:cs typeface="Impact"/>
              </a:rPr>
              <a:t>TEST</a:t>
            </a:r>
            <a:r>
              <a:rPr sz="5400" spc="-20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dirty="0">
                <a:solidFill>
                  <a:srgbClr val="92278F"/>
                </a:solidFill>
                <a:latin typeface="Impact"/>
                <a:cs typeface="Impact"/>
              </a:rPr>
              <a:t>CASES</a:t>
            </a:r>
            <a:endParaRPr sz="5400">
              <a:latin typeface="Impact"/>
              <a:cs typeface="Impact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Reliability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testing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requires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test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cases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to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be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executed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in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45" dirty="0" smtClean="0">
                <a:latin typeface="Times New Roman"/>
                <a:cs typeface="Times New Roman"/>
              </a:rPr>
              <a:t>loop.</a:t>
            </a:r>
            <a:endParaRPr lang="en-US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29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Th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re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are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</a:t>
            </a:r>
            <a:r>
              <a:rPr lang="en-US" spc="-15" dirty="0" smtClean="0">
                <a:latin typeface="Times New Roman"/>
                <a:cs typeface="Times New Roman"/>
              </a:rPr>
              <a:t>w</a:t>
            </a:r>
            <a:r>
              <a:rPr lang="en-US" spc="-5" dirty="0" smtClean="0">
                <a:latin typeface="Times New Roman"/>
                <a:cs typeface="Times New Roman"/>
              </a:rPr>
              <a:t>o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typ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s of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loops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</a:t>
            </a:r>
            <a:r>
              <a:rPr lang="en-US" spc="-190" dirty="0" smtClean="0">
                <a:latin typeface="Times New Roman"/>
                <a:cs typeface="Times New Roman"/>
              </a:rPr>
              <a:t>a</a:t>
            </a:r>
            <a:r>
              <a:rPr lang="en-US" spc="-5" dirty="0" smtClean="0">
                <a:latin typeface="Times New Roman"/>
                <a:cs typeface="Times New Roman"/>
              </a:rPr>
              <a:t>t</a:t>
            </a:r>
            <a:r>
              <a:rPr lang="en-US" spc="-1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are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spc="-210" dirty="0" smtClean="0">
                <a:latin typeface="Times New Roman"/>
                <a:cs typeface="Times New Roman"/>
              </a:rPr>
              <a:t>av</a:t>
            </a:r>
            <a:r>
              <a:rPr lang="en-US" spc="-5" dirty="0" smtClean="0">
                <a:latin typeface="Times New Roman"/>
                <a:cs typeface="Times New Roman"/>
              </a:rPr>
              <a:t>ai</a:t>
            </a:r>
            <a:r>
              <a:rPr lang="en-US" spc="-15" dirty="0" smtClean="0">
                <a:latin typeface="Times New Roman"/>
                <a:cs typeface="Times New Roman"/>
              </a:rPr>
              <a:t>l</a:t>
            </a:r>
            <a:r>
              <a:rPr lang="en-US" spc="-5" dirty="0" smtClean="0">
                <a:latin typeface="Times New Roman"/>
                <a:cs typeface="Times New Roman"/>
              </a:rPr>
              <a:t>able.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007" y="2256815"/>
            <a:ext cx="10431145" cy="1258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One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is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spc="-15" dirty="0" smtClean="0">
                <a:latin typeface="Times New Roman"/>
                <a:cs typeface="Times New Roman"/>
              </a:rPr>
              <a:t>iteration</a:t>
            </a:r>
            <a:r>
              <a:rPr lang="en-US" i="1" spc="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loop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which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gives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number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 </a:t>
            </a:r>
            <a:r>
              <a:rPr lang="en-US" spc="-25" dirty="0" smtClean="0">
                <a:latin typeface="Times New Roman"/>
                <a:cs typeface="Times New Roman"/>
              </a:rPr>
              <a:t>iterations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of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spc="-9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particular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test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case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20" dirty="0" smtClean="0">
                <a:latin typeface="Times New Roman"/>
                <a:cs typeface="Times New Roman"/>
              </a:rPr>
              <a:t>to </a:t>
            </a:r>
            <a:r>
              <a:rPr lang="en-US" spc="-3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be</a:t>
            </a:r>
            <a:r>
              <a:rPr lang="en-US" spc="-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executed.</a:t>
            </a:r>
            <a:endParaRPr lang="en-US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915669" indent="-228600">
              <a:lnSpc>
                <a:spcPct val="114999"/>
              </a:lnSpc>
              <a:buClr>
                <a:srgbClr val="92278F"/>
              </a:buClr>
              <a:buSzPct val="159375"/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oth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r is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spc="-5" dirty="0" smtClean="0">
                <a:latin typeface="Times New Roman"/>
                <a:cs typeface="Times New Roman"/>
              </a:rPr>
              <a:t>timed</a:t>
            </a:r>
            <a:r>
              <a:rPr lang="en-US" i="1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loo</a:t>
            </a:r>
            <a:r>
              <a:rPr lang="en-US" spc="-190" dirty="0" smtClean="0">
                <a:latin typeface="Times New Roman"/>
                <a:cs typeface="Times New Roman"/>
              </a:rPr>
              <a:t>p</a:t>
            </a:r>
            <a:r>
              <a:rPr lang="en-US" spc="-5" dirty="0" smtClean="0">
                <a:latin typeface="Times New Roman"/>
                <a:cs typeface="Times New Roman"/>
              </a:rPr>
              <a:t>,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w</a:t>
            </a:r>
            <a:r>
              <a:rPr lang="en-US" spc="-5" dirty="0" smtClean="0">
                <a:latin typeface="Times New Roman"/>
                <a:cs typeface="Times New Roman"/>
              </a:rPr>
              <a:t>hich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ke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ps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cuting</a:t>
            </a:r>
            <a:r>
              <a:rPr lang="en-US" spc="-3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</a:t>
            </a:r>
            <a:r>
              <a:rPr lang="en-US" spc="-15" dirty="0" smtClean="0">
                <a:latin typeface="Times New Roman"/>
                <a:cs typeface="Times New Roman"/>
              </a:rPr>
              <a:t>e</a:t>
            </a:r>
            <a:r>
              <a:rPr lang="en-US" spc="-5" dirty="0" smtClean="0">
                <a:latin typeface="Times New Roman"/>
                <a:cs typeface="Times New Roman"/>
              </a:rPr>
              <a:t>st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cases </a:t>
            </a:r>
            <a:r>
              <a:rPr lang="en-US" spc="-15" dirty="0" smtClean="0">
                <a:latin typeface="Times New Roman"/>
                <a:cs typeface="Times New Roman"/>
              </a:rPr>
              <a:t>i</a:t>
            </a:r>
            <a:r>
              <a:rPr lang="en-US" spc="-5" dirty="0" smtClean="0">
                <a:latin typeface="Times New Roman"/>
                <a:cs typeface="Times New Roman"/>
              </a:rPr>
              <a:t>n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spc="-10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loop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</a:t>
            </a:r>
            <a:r>
              <a:rPr lang="en-US" spc="-15" dirty="0" smtClean="0">
                <a:latin typeface="Times New Roman"/>
                <a:cs typeface="Times New Roman"/>
              </a:rPr>
              <a:t>i</a:t>
            </a:r>
            <a:r>
              <a:rPr lang="en-US" spc="-5" dirty="0" smtClean="0">
                <a:latin typeface="Times New Roman"/>
                <a:cs typeface="Times New Roman"/>
              </a:rPr>
              <a:t>ll</a:t>
            </a:r>
            <a:r>
              <a:rPr lang="en-US" spc="-70" dirty="0" smtClean="0">
                <a:latin typeface="Times New Roman"/>
                <a:cs typeface="Times New Roman"/>
              </a:rPr>
              <a:t> </a:t>
            </a:r>
            <a:r>
              <a:rPr lang="en-US" spc="-15" dirty="0" smtClean="0">
                <a:latin typeface="Times New Roman"/>
                <a:cs typeface="Times New Roman"/>
              </a:rPr>
              <a:t>t</a:t>
            </a:r>
            <a:r>
              <a:rPr lang="en-US" spc="-5" dirty="0" smtClean="0">
                <a:latin typeface="Times New Roman"/>
                <a:cs typeface="Times New Roman"/>
              </a:rPr>
              <a:t>he  specified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time</a:t>
            </a:r>
            <a:r>
              <a:rPr lang="en-US" spc="2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duration</a:t>
            </a:r>
            <a:r>
              <a:rPr lang="en-US" spc="-5" dirty="0" smtClean="0">
                <a:latin typeface="Times New Roman"/>
                <a:cs typeface="Times New Roman"/>
              </a:rPr>
              <a:t> </a:t>
            </a:r>
            <a:r>
              <a:rPr lang="en-US" spc="-10" dirty="0" smtClean="0">
                <a:latin typeface="Times New Roman"/>
                <a:cs typeface="Times New Roman"/>
              </a:rPr>
              <a:t>is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reached.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58663" y="3626992"/>
          <a:ext cx="5329555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340"/>
                <a:gridCol w="2736215"/>
              </a:tblGrid>
              <a:tr h="1898650"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m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ple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67359" marR="345440">
                        <a:lnSpc>
                          <a:spcPts val="317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Repeat_loop,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50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T</a:t>
                      </a:r>
                      <a:r>
                        <a:rPr sz="1800" spc="-10" dirty="0">
                          <a:latin typeface="Bahnschrift"/>
                          <a:cs typeface="Bahnschrift"/>
                        </a:rPr>
                        <a:t>e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st-pr</a:t>
                      </a:r>
                      <a:r>
                        <a:rPr sz="1800" spc="5" dirty="0">
                          <a:latin typeface="Bahnschrift"/>
                          <a:cs typeface="Bahnschrift"/>
                        </a:rPr>
                        <a:t>o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gram1(3)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x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m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ple</a:t>
                      </a:r>
                      <a:r>
                        <a:rPr sz="1800" b="1" u="sng" spc="-5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2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: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6735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Time_loop,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5</a:t>
                      </a:r>
                      <a:r>
                        <a:rPr sz="1800" spc="150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hours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467359" marR="100330">
                        <a:lnSpc>
                          <a:spcPct val="1461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test-program1(2, </a:t>
                      </a:r>
                      <a:r>
                        <a:rPr sz="1800" dirty="0">
                          <a:latin typeface="Bahnschrift"/>
                          <a:cs typeface="Bahnschrift"/>
                        </a:rPr>
                        <a:t>1,</a:t>
                      </a:r>
                      <a:r>
                        <a:rPr sz="1800" spc="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5) </a:t>
                      </a:r>
                      <a:r>
                        <a:rPr sz="1800" spc="-295" dirty="0">
                          <a:latin typeface="Bahnschrift"/>
                          <a:cs typeface="Bahnschrift"/>
                        </a:rPr>
                        <a:t> </a:t>
                      </a: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test-program2</a:t>
                      </a:r>
                      <a:endParaRPr sz="1800">
                        <a:latin typeface="Bahnschrift"/>
                        <a:cs typeface="Bahnschrift"/>
                      </a:endParaRPr>
                    </a:p>
                    <a:p>
                      <a:pPr marL="467359">
                        <a:lnSpc>
                          <a:spcPts val="2145"/>
                        </a:lnSpc>
                        <a:spcBef>
                          <a:spcPts val="994"/>
                        </a:spcBef>
                      </a:pPr>
                      <a:r>
                        <a:rPr sz="1800" spc="-5" dirty="0">
                          <a:latin typeface="Bahnschrift"/>
                          <a:cs typeface="Bahnschrift"/>
                        </a:rPr>
                        <a:t>test-program3</a:t>
                      </a:r>
                      <a:endParaRPr sz="1800">
                        <a:latin typeface="Bahnschrift"/>
                        <a:cs typeface="Bahnschrif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82453" y="250697"/>
            <a:ext cx="1070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FF0000"/>
                </a:solidFill>
              </a:rPr>
              <a:t>R</a:t>
            </a:r>
            <a:r>
              <a:rPr sz="4800" dirty="0">
                <a:solidFill>
                  <a:srgbClr val="FF0000"/>
                </a:solidFill>
              </a:rPr>
              <a:t>-</a:t>
            </a:r>
            <a:r>
              <a:rPr sz="4800" spc="-5" dirty="0">
                <a:solidFill>
                  <a:srgbClr val="FF0000"/>
                </a:solidFill>
              </a:rPr>
              <a:t>12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140" y="341757"/>
            <a:ext cx="81330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2278F"/>
                </a:solidFill>
                <a:latin typeface="Impact"/>
                <a:cs typeface="Impact"/>
              </a:rPr>
              <a:t>GROUPING</a:t>
            </a:r>
            <a:r>
              <a:rPr sz="5400" spc="-20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92278F"/>
                </a:solidFill>
                <a:latin typeface="Impact"/>
                <a:cs typeface="Impact"/>
              </a:rPr>
              <a:t>OF</a:t>
            </a:r>
            <a:r>
              <a:rPr sz="5400" spc="-25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dirty="0">
                <a:solidFill>
                  <a:srgbClr val="92278F"/>
                </a:solidFill>
                <a:latin typeface="Impact"/>
                <a:cs typeface="Impact"/>
              </a:rPr>
              <a:t>TEST</a:t>
            </a:r>
            <a:r>
              <a:rPr sz="5400" spc="-15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92278F"/>
                </a:solidFill>
                <a:latin typeface="Impact"/>
                <a:cs typeface="Impact"/>
              </a:rPr>
              <a:t>SCENARIOS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483" y="1991995"/>
            <a:ext cx="5695315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908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We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65" dirty="0" smtClean="0">
                <a:latin typeface="Times New Roman"/>
                <a:cs typeface="Times New Roman"/>
              </a:rPr>
              <a:t>have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seen many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requirements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scenarios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286385" indent="-228600">
              <a:lnSpc>
                <a:spcPct val="114999"/>
              </a:lnSpc>
              <a:spcBef>
                <a:spcPts val="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group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scenarios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allow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selected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 </a:t>
            </a:r>
            <a:r>
              <a:rPr lang="en-US" sz="2000" spc="-5" dirty="0" smtClean="0">
                <a:latin typeface="Times New Roman"/>
                <a:cs typeface="Times New Roman"/>
              </a:rPr>
              <a:t>cases </a:t>
            </a:r>
            <a:r>
              <a:rPr lang="en-US" sz="2000" spc="-20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be executed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order, 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ra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m,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loop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-170" dirty="0" smtClean="0">
                <a:latin typeface="Times New Roman"/>
                <a:cs typeface="Times New Roman"/>
              </a:rPr>
              <a:t> </a:t>
            </a:r>
            <a:r>
              <a:rPr lang="en-US" sz="2000" spc="-21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5" dirty="0" smtClean="0">
                <a:latin typeface="Times New Roman"/>
                <a:cs typeface="Times New Roman"/>
              </a:rPr>
              <a:t>s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time.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grouping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scenarios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allows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several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tests </a:t>
            </a:r>
            <a:r>
              <a:rPr lang="en-US" sz="2000" spc="-20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be executed </a:t>
            </a:r>
            <a:r>
              <a:rPr lang="en-US" sz="2000" spc="-5" dirty="0" smtClean="0">
                <a:latin typeface="Times New Roman"/>
                <a:cs typeface="Times New Roman"/>
              </a:rPr>
              <a:t>in a predetermined 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combination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scenarios.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0490" y="2125217"/>
            <a:ext cx="5113020" cy="285686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65"/>
              </a:spcBef>
            </a:pPr>
            <a:r>
              <a:rPr sz="1800" b="1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endParaRPr sz="1800">
              <a:latin typeface="Tahoma"/>
              <a:cs typeface="Tahoma"/>
            </a:endParaRPr>
          </a:p>
          <a:p>
            <a:pPr marL="467359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latin typeface="Bahnschrift"/>
                <a:cs typeface="Bahnschrift"/>
              </a:rPr>
              <a:t>group_scenario1</a:t>
            </a:r>
            <a:endParaRPr sz="1800">
              <a:latin typeface="Bahnschrift"/>
              <a:cs typeface="Bahnschrift"/>
            </a:endParaRPr>
          </a:p>
          <a:p>
            <a:pPr marL="1271905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Bahnschrift"/>
                <a:cs typeface="Bahnschrift"/>
              </a:rPr>
              <a:t>parallel,</a:t>
            </a:r>
            <a:r>
              <a:rPr sz="1800" spc="19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2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AND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repeat,</a:t>
            </a:r>
            <a:r>
              <a:rPr sz="1800" spc="17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10</a:t>
            </a:r>
            <a:r>
              <a:rPr sz="1800" spc="15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@</a:t>
            </a:r>
            <a:r>
              <a:rPr sz="1800" spc="170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scen1</a:t>
            </a:r>
            <a:endParaRPr sz="1800">
              <a:latin typeface="Bahnschrift"/>
              <a:cs typeface="Bahnschrift"/>
            </a:endParaRPr>
          </a:p>
          <a:p>
            <a:pPr marL="467359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Bahnschrift"/>
                <a:cs typeface="Bahnschrift"/>
              </a:rPr>
              <a:t>scen1</a:t>
            </a:r>
            <a:endParaRPr sz="1800">
              <a:latin typeface="Bahnschrift"/>
              <a:cs typeface="Bahnschrift"/>
            </a:endParaRPr>
          </a:p>
          <a:p>
            <a:pPr marL="1271905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Bahnschrift"/>
                <a:cs typeface="Bahnschrift"/>
              </a:rPr>
              <a:t>test_program1</a:t>
            </a:r>
            <a:r>
              <a:rPr sz="1800" spc="150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(2,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dirty="0">
                <a:latin typeface="Bahnschrift"/>
                <a:cs typeface="Bahnschrift"/>
              </a:rPr>
              <a:t>1,</a:t>
            </a:r>
            <a:r>
              <a:rPr sz="1800" spc="165" dirty="0">
                <a:latin typeface="Bahnschrift"/>
                <a:cs typeface="Bahnschrift"/>
              </a:rPr>
              <a:t> </a:t>
            </a:r>
            <a:r>
              <a:rPr sz="1800" spc="-5" dirty="0">
                <a:latin typeface="Bahnschrift"/>
                <a:cs typeface="Bahnschrift"/>
              </a:rPr>
              <a:t>5)</a:t>
            </a:r>
            <a:endParaRPr sz="1800">
              <a:latin typeface="Bahnschrift"/>
              <a:cs typeface="Bahnschrift"/>
            </a:endParaRPr>
          </a:p>
          <a:p>
            <a:pPr marL="1271905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Bahnschrift"/>
                <a:cs typeface="Bahnschrift"/>
              </a:rPr>
              <a:t>test_program2</a:t>
            </a:r>
            <a:endParaRPr sz="1800">
              <a:latin typeface="Bahnschrift"/>
              <a:cs typeface="Bahnschrift"/>
            </a:endParaRPr>
          </a:p>
          <a:p>
            <a:pPr marL="1271905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Bahnschrift"/>
                <a:cs typeface="Bahnschrift"/>
              </a:rPr>
              <a:t>test_program3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77881" y="215265"/>
            <a:ext cx="10877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0000"/>
                </a:solidFill>
              </a:rPr>
              <a:t>R</a:t>
            </a:r>
            <a:r>
              <a:rPr sz="4800" spc="5" dirty="0">
                <a:solidFill>
                  <a:srgbClr val="FF0000"/>
                </a:solidFill>
              </a:rPr>
              <a:t>-</a:t>
            </a:r>
            <a:r>
              <a:rPr sz="4800" spc="-5" dirty="0">
                <a:solidFill>
                  <a:srgbClr val="FF0000"/>
                </a:solidFill>
              </a:rPr>
              <a:t>13</a:t>
            </a:r>
            <a:endParaRPr sz="4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40613"/>
            <a:ext cx="7764145" cy="14439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ts val="5290"/>
              </a:lnSpc>
              <a:spcBef>
                <a:spcPts val="765"/>
              </a:spcBef>
            </a:pPr>
            <a:r>
              <a:rPr spc="-5" dirty="0"/>
              <a:t>TEST CASE</a:t>
            </a:r>
            <a:r>
              <a:rPr spc="5" dirty="0"/>
              <a:t> </a:t>
            </a:r>
            <a:r>
              <a:rPr spc="-5" dirty="0"/>
              <a:t>EXECUTION </a:t>
            </a:r>
            <a:r>
              <a:rPr spc="-10" dirty="0"/>
              <a:t>BASED</a:t>
            </a:r>
            <a:r>
              <a:rPr spc="-15" dirty="0"/>
              <a:t> </a:t>
            </a:r>
            <a:r>
              <a:rPr spc="-10" dirty="0"/>
              <a:t>ON </a:t>
            </a:r>
            <a:r>
              <a:rPr spc="-850" dirty="0"/>
              <a:t> </a:t>
            </a:r>
            <a:r>
              <a:rPr spc="-5" dirty="0"/>
              <a:t>PREVIOUS</a:t>
            </a:r>
            <a:r>
              <a:rPr spc="-15" dirty="0"/>
              <a:t> </a:t>
            </a:r>
            <a:r>
              <a:rPr spc="-55" dirty="0"/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1893397"/>
            <a:ext cx="10379710" cy="243528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Some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latin typeface="Times New Roman"/>
                <a:cs typeface="Times New Roman"/>
              </a:rPr>
              <a:t> common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scenarios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Times New Roman"/>
                <a:cs typeface="Times New Roman"/>
              </a:rPr>
              <a:t>that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require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test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cases</a:t>
            </a:r>
            <a:r>
              <a:rPr lang="en-US" sz="2400" spc="-20" dirty="0" smtClean="0">
                <a:latin typeface="Times New Roman"/>
                <a:cs typeface="Times New Roman"/>
              </a:rPr>
              <a:t> to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executed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based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on</a:t>
            </a:r>
          </a:p>
          <a:p>
            <a:pPr marL="240665">
              <a:lnSpc>
                <a:spcPct val="100000"/>
              </a:lnSpc>
              <a:spcBef>
                <a:spcPts val="32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The earli</a:t>
            </a:r>
            <a:r>
              <a:rPr lang="en-US" sz="2400" dirty="0" smtClean="0">
                <a:latin typeface="Times New Roman"/>
                <a:cs typeface="Times New Roman"/>
              </a:rPr>
              <a:t>e</a:t>
            </a:r>
            <a:r>
              <a:rPr lang="en-US" sz="2400" spc="-5" dirty="0" smtClean="0">
                <a:latin typeface="Times New Roman"/>
                <a:cs typeface="Times New Roman"/>
              </a:rPr>
              <a:t>r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resu</a:t>
            </a:r>
            <a:r>
              <a:rPr lang="en-US" sz="2400" spc="-175" dirty="0" smtClean="0">
                <a:latin typeface="Times New Roman"/>
                <a:cs typeface="Times New Roman"/>
              </a:rPr>
              <a:t>l</a:t>
            </a:r>
            <a:r>
              <a:rPr lang="en-US" sz="2400" spc="-5" dirty="0" smtClean="0">
                <a:latin typeface="Times New Roman"/>
                <a:cs typeface="Times New Roman"/>
              </a:rPr>
              <a:t>ts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are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869"/>
              </a:spcBef>
              <a:buClr>
                <a:srgbClr val="92278F"/>
              </a:buClr>
              <a:buSzPct val="159375"/>
              <a:buAutoNum type="arabicPeriod"/>
              <a:tabLst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Rerun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all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w</a:t>
            </a:r>
            <a:r>
              <a:rPr lang="en-US" sz="2000" spc="-5" dirty="0" smtClean="0">
                <a:latin typeface="Times New Roman"/>
                <a:cs typeface="Times New Roman"/>
              </a:rPr>
              <a:t>hich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w</a:t>
            </a:r>
            <a:r>
              <a:rPr lang="en-US" sz="2000" spc="-5" dirty="0" smtClean="0">
                <a:latin typeface="Times New Roman"/>
                <a:cs typeface="Times New Roman"/>
              </a:rPr>
              <a:t>ere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</a:t>
            </a:r>
            <a:r>
              <a:rPr lang="en-US" sz="2000" spc="-1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cuted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previous</a:t>
            </a:r>
            <a:r>
              <a:rPr lang="en-US" sz="2000" spc="-170" dirty="0" smtClean="0">
                <a:latin typeface="Times New Roman"/>
                <a:cs typeface="Times New Roman"/>
              </a:rPr>
              <a:t>l</a:t>
            </a:r>
            <a:r>
              <a:rPr lang="en-US" sz="2000" spc="-5" dirty="0" smtClean="0">
                <a:latin typeface="Times New Roman"/>
                <a:cs typeface="Times New Roman"/>
              </a:rPr>
              <a:t>y;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50"/>
              </a:spcBef>
              <a:buClr>
                <a:srgbClr val="92278F"/>
              </a:buClr>
              <a:buSzPct val="159375"/>
              <a:buAutoNum type="arabicPeriod"/>
              <a:tabLst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Resume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from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where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they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were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stopped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previous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time;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45"/>
              </a:spcBef>
              <a:buClr>
                <a:srgbClr val="92278F"/>
              </a:buClr>
              <a:buSzPct val="159375"/>
              <a:buAutoNum type="arabicPeriod"/>
              <a:tabLst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Rerun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45" dirty="0" smtClean="0">
                <a:latin typeface="Times New Roman"/>
                <a:cs typeface="Times New Roman"/>
              </a:rPr>
              <a:t>only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failed/not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cases;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spcBef>
                <a:spcPts val="650"/>
              </a:spcBef>
              <a:buClr>
                <a:srgbClr val="92278F"/>
              </a:buClr>
              <a:buSzPct val="159375"/>
              <a:buAutoNum type="arabicPeriod"/>
              <a:tabLst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Execute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all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test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that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were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executed</a:t>
            </a:r>
            <a:r>
              <a:rPr lang="en-US" sz="2000" spc="-10" dirty="0" smtClean="0">
                <a:latin typeface="Times New Roman"/>
                <a:cs typeface="Times New Roman"/>
              </a:rPr>
              <a:t> on</a:t>
            </a:r>
            <a:r>
              <a:rPr lang="en-US" sz="2000" spc="-5" dirty="0" smtClean="0">
                <a:latin typeface="Times New Roman"/>
                <a:cs typeface="Times New Roman"/>
              </a:rPr>
              <a:t> “</a:t>
            </a:r>
            <a:r>
              <a:rPr lang="en-US" sz="2000" spc="-5" dirty="0" err="1" smtClean="0">
                <a:latin typeface="Times New Roman"/>
                <a:cs typeface="Times New Roman"/>
              </a:rPr>
              <a:t>sept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26,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2020.”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491" y="4663821"/>
            <a:ext cx="8978265" cy="69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With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automation,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this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task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becomes</a:t>
            </a:r>
            <a:r>
              <a:rPr lang="en-US" sz="2000" spc="-30" dirty="0" smtClean="0">
                <a:latin typeface="Times New Roman"/>
                <a:cs typeface="Times New Roman"/>
              </a:rPr>
              <a:t> very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easy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if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tool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or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help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make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such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choices.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71733" y="4776597"/>
            <a:ext cx="984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Impact"/>
                <a:cs typeface="Impact"/>
              </a:rPr>
              <a:t>-</a:t>
            </a: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14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91967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REMOTE</a:t>
            </a:r>
            <a:r>
              <a:rPr sz="5400" spc="-15" dirty="0"/>
              <a:t> </a:t>
            </a:r>
            <a:r>
              <a:rPr sz="5400" dirty="0"/>
              <a:t>EXECUTION</a:t>
            </a:r>
            <a:r>
              <a:rPr sz="5400" spc="-15" dirty="0"/>
              <a:t> </a:t>
            </a:r>
            <a:r>
              <a:rPr sz="5400" spc="-5" dirty="0"/>
              <a:t>OF</a:t>
            </a:r>
            <a:r>
              <a:rPr sz="5400" spc="-20" dirty="0"/>
              <a:t> </a:t>
            </a:r>
            <a:r>
              <a:rPr sz="5400" dirty="0"/>
              <a:t>TEST</a:t>
            </a:r>
            <a:r>
              <a:rPr sz="5400" spc="-20" dirty="0"/>
              <a:t> </a:t>
            </a:r>
            <a:r>
              <a:rPr sz="5400" dirty="0"/>
              <a:t>CASES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2709523"/>
            <a:ext cx="9742805" cy="24314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It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should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be </a:t>
            </a:r>
            <a:r>
              <a:rPr lang="en-US" sz="2400" spc="-5" dirty="0" smtClean="0">
                <a:latin typeface="Times New Roman"/>
                <a:cs typeface="Times New Roman"/>
              </a:rPr>
              <a:t>possible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execute/stop</a:t>
            </a:r>
            <a:r>
              <a:rPr lang="en-US" sz="2400" spc="-114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suite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on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any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machine/set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Machines from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test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console.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results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and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logs can </a:t>
            </a:r>
            <a:r>
              <a:rPr lang="en-US" sz="2400" dirty="0" smtClean="0">
                <a:latin typeface="Times New Roman"/>
                <a:cs typeface="Times New Roman"/>
              </a:rPr>
              <a:t>be </a:t>
            </a:r>
            <a:r>
              <a:rPr lang="en-US" sz="2400" spc="-5" dirty="0" smtClean="0">
                <a:latin typeface="Times New Roman"/>
                <a:cs typeface="Times New Roman"/>
              </a:rPr>
              <a:t>collected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from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console.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278F"/>
              </a:buClr>
              <a:buFont typeface="Symbol"/>
              <a:buChar char="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5" dirty="0" smtClean="0">
                <a:latin typeface="Times New Roman"/>
                <a:cs typeface="Times New Roman"/>
              </a:rPr>
              <a:t> progress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testing</a:t>
            </a:r>
            <a:r>
              <a:rPr lang="en-US" sz="2400" spc="-5" dirty="0" smtClean="0">
                <a:latin typeface="Times New Roman"/>
                <a:cs typeface="Times New Roman"/>
              </a:rPr>
              <a:t> can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be </a:t>
            </a:r>
            <a:r>
              <a:rPr lang="en-US" sz="2400" spc="-5" dirty="0" smtClean="0">
                <a:latin typeface="Times New Roman"/>
                <a:cs typeface="Times New Roman"/>
              </a:rPr>
              <a:t>found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from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console.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14254" y="4766259"/>
            <a:ext cx="1005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Impact"/>
                <a:cs typeface="Impact"/>
              </a:rPr>
              <a:t>-</a:t>
            </a: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15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634746"/>
            <a:ext cx="94945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/>
              <a:t>AUTOMATIC</a:t>
            </a:r>
            <a:r>
              <a:rPr sz="5400" spc="-50" dirty="0"/>
              <a:t> </a:t>
            </a:r>
            <a:r>
              <a:rPr sz="5400" spc="-10" dirty="0"/>
              <a:t>ARCHIVAL</a:t>
            </a:r>
            <a:r>
              <a:rPr sz="5400" spc="-50" dirty="0"/>
              <a:t> </a:t>
            </a:r>
            <a:r>
              <a:rPr sz="5400" spc="-5" dirty="0"/>
              <a:t>OF</a:t>
            </a:r>
            <a:r>
              <a:rPr sz="5400" spc="-20" dirty="0"/>
              <a:t> </a:t>
            </a:r>
            <a:r>
              <a:rPr sz="5400" dirty="0"/>
              <a:t>TEST</a:t>
            </a:r>
            <a:r>
              <a:rPr sz="5400" spc="-20" dirty="0"/>
              <a:t> </a:t>
            </a:r>
            <a:r>
              <a:rPr sz="5400" spc="-130" dirty="0"/>
              <a:t>DATA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2108961"/>
            <a:ext cx="10508615" cy="3240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49605" indent="-3429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spc="-20" dirty="0" smtClean="0">
                <a:latin typeface="Times New Roman"/>
                <a:cs typeface="Times New Roman"/>
              </a:rPr>
              <a:t>Every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suite</a:t>
            </a:r>
            <a:r>
              <a:rPr lang="en-US" sz="2400" spc="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needs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65" dirty="0" smtClean="0">
                <a:latin typeface="Times New Roman"/>
                <a:cs typeface="Times New Roman"/>
              </a:rPr>
              <a:t>have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reporting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scheme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from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where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meaningful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reports</a:t>
            </a:r>
            <a:r>
              <a:rPr lang="en-US" sz="2400" spc="-5" dirty="0" smtClean="0">
                <a:latin typeface="Times New Roman"/>
                <a:cs typeface="Times New Roman"/>
              </a:rPr>
              <a:t> can </a:t>
            </a:r>
            <a:r>
              <a:rPr lang="en-US" sz="2400" dirty="0" smtClean="0">
                <a:latin typeface="Times New Roman"/>
                <a:cs typeface="Times New Roman"/>
              </a:rPr>
              <a:t>be extracted.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278F"/>
              </a:buClr>
              <a:buFont typeface="Symbol"/>
              <a:buChar char="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Though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report </a:t>
            </a:r>
            <a:r>
              <a:rPr lang="en-US" sz="2400" spc="-30" dirty="0" smtClean="0">
                <a:latin typeface="Times New Roman"/>
                <a:cs typeface="Times New Roman"/>
              </a:rPr>
              <a:t>generator</a:t>
            </a:r>
            <a:r>
              <a:rPr lang="en-US" sz="2400" spc="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designed</a:t>
            </a:r>
            <a:r>
              <a:rPr lang="en-US" sz="2400" spc="-15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develop</a:t>
            </a:r>
            <a:r>
              <a:rPr lang="en-US" sz="2400" spc="-7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dynamic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reports,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very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lang="en-US" sz="2400" spc="-25" dirty="0" smtClean="0">
                <a:latin typeface="Times New Roman"/>
                <a:cs typeface="Times New Roman"/>
              </a:rPr>
              <a:t>Difficult</a:t>
            </a:r>
            <a:r>
              <a:rPr lang="en-US" sz="2400" spc="-5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65" dirty="0" smtClean="0">
                <a:latin typeface="Times New Roman"/>
                <a:cs typeface="Times New Roman"/>
              </a:rPr>
              <a:t>say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Times New Roman"/>
                <a:cs typeface="Times New Roman"/>
              </a:rPr>
              <a:t>what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information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is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needed</a:t>
            </a:r>
            <a:r>
              <a:rPr lang="en-US" sz="2400" spc="-1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and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Times New Roman"/>
                <a:cs typeface="Times New Roman"/>
              </a:rPr>
              <a:t>what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>
                <a:latin typeface="Times New Roman"/>
                <a:cs typeface="Times New Roman"/>
              </a:rPr>
              <a:t>not.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4965" marR="37465" indent="-342900">
              <a:lnSpc>
                <a:spcPct val="114999"/>
              </a:lnSpc>
              <a:spcBef>
                <a:spcPts val="5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Therefore,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necessary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store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all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information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related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to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5" dirty="0" smtClean="0">
                <a:latin typeface="Times New Roman"/>
                <a:cs typeface="Times New Roman"/>
              </a:rPr>
              <a:t>test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cases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results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file.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733" y="4825746"/>
            <a:ext cx="1008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R</a:t>
            </a:r>
            <a:r>
              <a:rPr sz="4400" spc="-5" dirty="0">
                <a:solidFill>
                  <a:srgbClr val="FF0000"/>
                </a:solidFill>
                <a:latin typeface="Impact"/>
                <a:cs typeface="Impact"/>
              </a:rPr>
              <a:t>-</a:t>
            </a:r>
            <a:r>
              <a:rPr sz="4400" dirty="0">
                <a:solidFill>
                  <a:srgbClr val="FF0000"/>
                </a:solidFill>
                <a:latin typeface="Impact"/>
                <a:cs typeface="Impact"/>
              </a:rPr>
              <a:t>16</a:t>
            </a:r>
            <a:endParaRPr sz="440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68629"/>
            <a:ext cx="88792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/>
              <a:t>ADVANTAGE</a:t>
            </a:r>
            <a:r>
              <a:rPr sz="5400" spc="-60" dirty="0"/>
              <a:t> </a:t>
            </a:r>
            <a:r>
              <a:rPr sz="5400" spc="-5" dirty="0"/>
              <a:t>OF</a:t>
            </a:r>
            <a:r>
              <a:rPr sz="5400" spc="-25" dirty="0"/>
              <a:t> </a:t>
            </a:r>
            <a:r>
              <a:rPr sz="5400" dirty="0"/>
              <a:t>TEST</a:t>
            </a:r>
            <a:r>
              <a:rPr sz="5400" spc="-20" dirty="0"/>
              <a:t> </a:t>
            </a:r>
            <a:r>
              <a:rPr sz="5400" spc="-30" dirty="0"/>
              <a:t>AUTOMATION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1" y="1510274"/>
            <a:ext cx="10558246" cy="402982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50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45" dirty="0" smtClean="0">
                <a:latin typeface="Arial" pitchFamily="34" charset="0"/>
                <a:cs typeface="Arial" pitchFamily="34" charset="0"/>
              </a:rPr>
              <a:t>saves</a:t>
            </a:r>
            <a:r>
              <a:rPr lang="en-US" b="1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time</a:t>
            </a:r>
            <a:r>
              <a:rPr lang="en-US" b="1" spc="-9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software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execute</a:t>
            </a:r>
            <a:r>
              <a:rPr lang="en-US" b="1" spc="-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cases</a:t>
            </a:r>
            <a:r>
              <a:rPr lang="en-US" b="1" spc="-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2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faster</a:t>
            </a:r>
            <a:r>
              <a:rPr lang="en-US" b="1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than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human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do.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1300" marR="33655" indent="-229235" algn="just">
              <a:lnSpc>
                <a:spcPct val="105000"/>
              </a:lnSpc>
              <a:spcBef>
                <a:spcPts val="150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1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free</a:t>
            </a:r>
            <a:r>
              <a:rPr lang="en-US" b="1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engineers</a:t>
            </a:r>
            <a:r>
              <a:rPr lang="en-US" b="1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b="1" spc="-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mundane</a:t>
            </a:r>
            <a:r>
              <a:rPr lang="en-US" b="1" u="heavy" spc="-3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3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tasks</a:t>
            </a:r>
            <a:r>
              <a:rPr lang="en-US" b="1" spc="-8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make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them </a:t>
            </a:r>
            <a:r>
              <a:rPr lang="en-US" b="1" spc="-38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focus</a:t>
            </a:r>
            <a:r>
              <a:rPr lang="en-US"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b="1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more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creative</a:t>
            </a:r>
            <a:r>
              <a:rPr lang="en-US" b="1" spc="-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tasks.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Automated</a:t>
            </a:r>
            <a:r>
              <a:rPr lang="en-US" b="1" spc="-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tests</a:t>
            </a:r>
            <a:r>
              <a:rPr lang="en-US" b="1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b="1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be more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reliable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1595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helps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2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immediate</a:t>
            </a:r>
            <a:r>
              <a:rPr lang="en-US" b="1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testing.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160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can</a:t>
            </a:r>
            <a:r>
              <a:rPr lang="en-US" b="1" spc="-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protect</a:t>
            </a:r>
            <a:r>
              <a:rPr lang="en-US" b="1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an</a:t>
            </a:r>
            <a:r>
              <a:rPr lang="en-US"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organization</a:t>
            </a:r>
            <a:r>
              <a:rPr lang="en-US" b="1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against</a:t>
            </a:r>
            <a:r>
              <a:rPr lang="en-US" b="1" spc="-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attrition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10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b="1" spc="-7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engineers.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1300" marR="927735" indent="-229235" algn="just">
              <a:lnSpc>
                <a:spcPct val="105000"/>
              </a:lnSpc>
              <a:spcBef>
                <a:spcPts val="1500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1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au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om</a:t>
            </a:r>
            <a:r>
              <a:rPr lang="en-US" b="1" spc="-12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tion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1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o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pens</a:t>
            </a:r>
            <a:r>
              <a:rPr lang="en-US" b="1" u="heavy" spc="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up</a:t>
            </a:r>
            <a:r>
              <a:rPr lang="en-US" b="1" u="heavy" spc="-9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1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o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p</a:t>
            </a:r>
            <a:r>
              <a:rPr lang="en-US" b="1" u="heavy" spc="-1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po</a:t>
            </a:r>
            <a:r>
              <a:rPr lang="en-US" b="1" u="heavy" spc="-7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r</a:t>
            </a:r>
            <a:r>
              <a:rPr lang="en-US" b="1" u="heavy" spc="-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tunities</a:t>
            </a:r>
            <a:r>
              <a:rPr lang="en-US" b="1" spc="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better</a:t>
            </a:r>
            <a:r>
              <a:rPr lang="en-US" b="1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ili</a:t>
            </a:r>
            <a:r>
              <a:rPr lang="en-US" b="1" spc="-25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b="1" spc="-125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tion</a:t>
            </a:r>
            <a:r>
              <a:rPr lang="en-US" b="1" spc="1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b="1" spc="-5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global  resources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30" dirty="0" smtClean="0">
                <a:latin typeface="Arial" pitchFamily="34" charset="0"/>
                <a:cs typeface="Arial" pitchFamily="34" charset="0"/>
              </a:rPr>
              <a:t>Certain</a:t>
            </a:r>
            <a:r>
              <a:rPr lang="en-US" b="1" spc="-4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types</a:t>
            </a:r>
            <a:r>
              <a:rPr lang="en-US" b="1" spc="-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b="1" spc="-6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testing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cannot</a:t>
            </a: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be executed</a:t>
            </a:r>
            <a:r>
              <a:rPr lang="en-US" b="1" spc="-1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1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without</a:t>
            </a:r>
            <a:r>
              <a:rPr lang="en-US" b="1" u="heavy" spc="-85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2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2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pc="-5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1595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241935" algn="l"/>
              </a:tabLst>
            </a:pPr>
            <a:r>
              <a:rPr lang="en-US" b="1" spc="-20" dirty="0" smtClean="0">
                <a:latin typeface="Arial" pitchFamily="34" charset="0"/>
                <a:cs typeface="Arial" pitchFamily="34" charset="0"/>
              </a:rPr>
              <a:t>Automation</a:t>
            </a:r>
            <a:r>
              <a:rPr lang="en-US" b="1" spc="1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means</a:t>
            </a:r>
            <a:r>
              <a:rPr lang="en-US" b="1" spc="-3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u="heavy" spc="-10" dirty="0" smtClean="0">
                <a:uFill>
                  <a:solidFill>
                    <a:srgbClr val="000000"/>
                  </a:solidFill>
                </a:uFill>
                <a:latin typeface="Arial" pitchFamily="34" charset="0"/>
                <a:cs typeface="Arial" pitchFamily="34" charset="0"/>
              </a:rPr>
              <a:t>end-to-end</a:t>
            </a:r>
            <a:r>
              <a:rPr lang="en-US" b="1" spc="-1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b="1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10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US" b="1" spc="-4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lang="en-US" b="1" spc="-3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execution</a:t>
            </a:r>
            <a:r>
              <a:rPr lang="en-US" b="1" spc="-9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spc="-5" dirty="0" smtClean="0">
                <a:latin typeface="Arial" pitchFamily="34" charset="0"/>
                <a:cs typeface="Arial" pitchFamily="34" charset="0"/>
              </a:rPr>
              <a:t>alone.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491" y="413969"/>
            <a:ext cx="53301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92278F"/>
                </a:solidFill>
                <a:latin typeface="Impact"/>
                <a:cs typeface="Impact"/>
              </a:rPr>
              <a:t>REPORTING</a:t>
            </a:r>
            <a:r>
              <a:rPr sz="5400" spc="-55" dirty="0">
                <a:solidFill>
                  <a:srgbClr val="92278F"/>
                </a:solidFill>
                <a:latin typeface="Impact"/>
                <a:cs typeface="Impact"/>
              </a:rPr>
              <a:t> </a:t>
            </a:r>
            <a:r>
              <a:rPr sz="5400" spc="-5" dirty="0">
                <a:solidFill>
                  <a:srgbClr val="92278F"/>
                </a:solidFill>
                <a:latin typeface="Impact"/>
                <a:cs typeface="Impact"/>
              </a:rPr>
              <a:t>SCHEME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10504170" cy="4065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framework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should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 independent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programming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scripts.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2278F"/>
              </a:buClr>
              <a:buFont typeface="Symbol"/>
              <a:buChar char="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00"/>
              </a:lnSpc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12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should</a:t>
            </a:r>
            <a:r>
              <a:rPr lang="en-US" sz="2000" spc="11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provide</a:t>
            </a:r>
            <a:r>
              <a:rPr lang="en-US" sz="2000" spc="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choice</a:t>
            </a:r>
            <a:r>
              <a:rPr lang="en-US" sz="2000" spc="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programming</a:t>
            </a:r>
            <a:r>
              <a:rPr lang="en-US" sz="2000" spc="11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languages,</a:t>
            </a:r>
            <a:r>
              <a:rPr lang="en-US" sz="2000" spc="11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scripts,</a:t>
            </a:r>
            <a:r>
              <a:rPr lang="en-US" sz="2000" spc="11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their </a:t>
            </a:r>
            <a:r>
              <a:rPr lang="en-US" sz="2000" spc="-409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combinations.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2278F"/>
              </a:buClr>
              <a:buFont typeface="Symbol"/>
              <a:buChar char="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framework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suite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should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not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force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language/script.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2278F"/>
              </a:buClr>
              <a:buFont typeface="Symbol"/>
              <a:buChar char="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910"/>
              </a:lnSpc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3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or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5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should</a:t>
            </a:r>
            <a:r>
              <a:rPr lang="en-US" sz="2000" spc="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work</a:t>
            </a:r>
            <a:r>
              <a:rPr lang="en-US" sz="2000" spc="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with</a:t>
            </a:r>
            <a:r>
              <a:rPr lang="en-US" sz="2000" spc="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different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programs</a:t>
            </a:r>
            <a:r>
              <a:rPr lang="en-US" sz="2000" spc="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written </a:t>
            </a:r>
            <a:r>
              <a:rPr lang="en-US" sz="2000" spc="-409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using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different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scripts.</a:t>
            </a:r>
          </a:p>
          <a:p>
            <a:pPr>
              <a:lnSpc>
                <a:spcPct val="100000"/>
              </a:lnSpc>
              <a:buClr>
                <a:srgbClr val="92278F"/>
              </a:buClr>
              <a:buFont typeface="Symbol"/>
              <a:buChar char="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4965" marR="5715" indent="-342900">
              <a:lnSpc>
                <a:spcPts val="1900"/>
              </a:lnSpc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20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31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should</a:t>
            </a:r>
            <a:r>
              <a:rPr lang="en-US" sz="2000" spc="30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have</a:t>
            </a:r>
            <a:r>
              <a:rPr lang="en-US" sz="2000" spc="29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exported</a:t>
            </a:r>
            <a:r>
              <a:rPr lang="en-US" sz="2000" spc="30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interfaces</a:t>
            </a:r>
            <a:r>
              <a:rPr lang="en-US" sz="2000" spc="29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spc="30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support</a:t>
            </a:r>
            <a:r>
              <a:rPr lang="en-US" sz="2000" spc="2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all</a:t>
            </a:r>
            <a:r>
              <a:rPr lang="en-US" sz="2000" spc="229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popular,</a:t>
            </a:r>
            <a:r>
              <a:rPr lang="en-US" sz="2000" spc="30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standard </a:t>
            </a:r>
            <a:r>
              <a:rPr lang="en-US" sz="2000" spc="-409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languages,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and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scripts.</a:t>
            </a:r>
          </a:p>
          <a:p>
            <a:pPr>
              <a:lnSpc>
                <a:spcPct val="100000"/>
              </a:lnSpc>
              <a:buClr>
                <a:srgbClr val="92278F"/>
              </a:buClr>
              <a:buFont typeface="Symbol"/>
              <a:buChar char="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ts val="1970"/>
              </a:lnSpc>
              <a:spcBef>
                <a:spcPts val="5"/>
              </a:spcBef>
              <a:buClr>
                <a:srgbClr val="92278F"/>
              </a:buClr>
              <a:buSzPct val="58823"/>
              <a:buFont typeface="Symbol"/>
              <a:buChar char=""/>
              <a:tabLst>
                <a:tab pos="354965" algn="l"/>
                <a:tab pos="355600" algn="l"/>
                <a:tab pos="926465" algn="l"/>
                <a:tab pos="2149475" algn="l"/>
                <a:tab pos="3153410" algn="l"/>
                <a:tab pos="3772535" algn="l"/>
                <a:tab pos="4834890" algn="l"/>
                <a:tab pos="5551170" algn="l"/>
                <a:tab pos="5994400" algn="l"/>
                <a:tab pos="6565900" algn="l"/>
                <a:tab pos="8121015" algn="l"/>
                <a:tab pos="9146540" algn="l"/>
                <a:tab pos="100717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	</a:t>
            </a:r>
            <a:r>
              <a:rPr lang="en-US" sz="2000" spc="-20" dirty="0" smtClean="0">
                <a:latin typeface="Times New Roman"/>
                <a:cs typeface="Times New Roman"/>
              </a:rPr>
              <a:t>i</a:t>
            </a:r>
            <a:r>
              <a:rPr lang="en-US" sz="2000" dirty="0" smtClean="0">
                <a:latin typeface="Times New Roman"/>
                <a:cs typeface="Times New Roman"/>
              </a:rPr>
              <a:t>n</a:t>
            </a:r>
            <a:r>
              <a:rPr lang="en-US" sz="2000" spc="-10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r</a:t>
            </a:r>
            <a:r>
              <a:rPr lang="en-US" sz="2000" spc="-10" dirty="0" smtClean="0">
                <a:latin typeface="Times New Roman"/>
                <a:cs typeface="Times New Roman"/>
              </a:rPr>
              <a:t>na</a:t>
            </a:r>
            <a:r>
              <a:rPr lang="en-US" sz="2000" dirty="0" smtClean="0">
                <a:latin typeface="Times New Roman"/>
                <a:cs typeface="Times New Roman"/>
              </a:rPr>
              <a:t>l	s</a:t>
            </a:r>
            <a:r>
              <a:rPr lang="en-US" sz="2000" spc="-10" dirty="0" smtClean="0">
                <a:latin typeface="Times New Roman"/>
                <a:cs typeface="Times New Roman"/>
              </a:rPr>
              <a:t>c</a:t>
            </a:r>
            <a:r>
              <a:rPr lang="en-US" sz="2000" dirty="0" smtClean="0">
                <a:latin typeface="Times New Roman"/>
                <a:cs typeface="Times New Roman"/>
              </a:rPr>
              <a:t>ripts	</a:t>
            </a:r>
            <a:r>
              <a:rPr lang="en-US" sz="2000" spc="-10" dirty="0" smtClean="0">
                <a:latin typeface="Times New Roman"/>
                <a:cs typeface="Times New Roman"/>
              </a:rPr>
              <a:t>an</a:t>
            </a:r>
            <a:r>
              <a:rPr lang="en-US" sz="2000" dirty="0" smtClean="0">
                <a:latin typeface="Times New Roman"/>
                <a:cs typeface="Times New Roman"/>
              </a:rPr>
              <a:t>d	o</a:t>
            </a:r>
            <a:r>
              <a:rPr lang="en-US" sz="2000" spc="-15" dirty="0" smtClean="0">
                <a:latin typeface="Times New Roman"/>
                <a:cs typeface="Times New Roman"/>
              </a:rPr>
              <a:t>p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15" dirty="0" smtClean="0">
                <a:latin typeface="Times New Roman"/>
                <a:cs typeface="Times New Roman"/>
              </a:rPr>
              <a:t>i</a:t>
            </a:r>
            <a:r>
              <a:rPr lang="en-US" sz="2000" spc="-10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ns	us</a:t>
            </a:r>
            <a:r>
              <a:rPr lang="en-US" sz="2000" spc="-10" dirty="0" smtClean="0">
                <a:latin typeface="Times New Roman"/>
                <a:cs typeface="Times New Roman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d	</a:t>
            </a:r>
            <a:r>
              <a:rPr lang="en-US" sz="2000" spc="-10" dirty="0" smtClean="0"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latin typeface="Times New Roman"/>
                <a:cs typeface="Times New Roman"/>
              </a:rPr>
              <a:t>y	</a:t>
            </a:r>
            <a:r>
              <a:rPr lang="en-US" sz="2000" spc="-10" dirty="0" smtClean="0">
                <a:latin typeface="Times New Roman"/>
                <a:cs typeface="Times New Roman"/>
              </a:rPr>
              <a:t>th</a:t>
            </a:r>
            <a:r>
              <a:rPr lang="en-US" sz="2000" dirty="0" smtClean="0">
                <a:latin typeface="Times New Roman"/>
                <a:cs typeface="Times New Roman"/>
              </a:rPr>
              <a:t>e	f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20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-15" dirty="0" smtClean="0">
                <a:latin typeface="Times New Roman"/>
                <a:cs typeface="Times New Roman"/>
              </a:rPr>
              <a:t>w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-10" dirty="0" smtClean="0">
                <a:latin typeface="Times New Roman"/>
                <a:cs typeface="Times New Roman"/>
              </a:rPr>
              <a:t>r</a:t>
            </a:r>
            <a:r>
              <a:rPr lang="en-US" sz="2000" dirty="0" smtClean="0">
                <a:latin typeface="Times New Roman"/>
                <a:cs typeface="Times New Roman"/>
              </a:rPr>
              <a:t>k	s</a:t>
            </a:r>
            <a:r>
              <a:rPr lang="en-US" sz="2000" spc="-10" dirty="0" smtClean="0">
                <a:latin typeface="Times New Roman"/>
                <a:cs typeface="Times New Roman"/>
              </a:rPr>
              <a:t>houl</a:t>
            </a:r>
            <a:r>
              <a:rPr lang="en-US" sz="2000" dirty="0" smtClean="0">
                <a:latin typeface="Times New Roman"/>
                <a:cs typeface="Times New Roman"/>
              </a:rPr>
              <a:t>d	al</a:t>
            </a:r>
            <a:r>
              <a:rPr lang="en-US" sz="2000" spc="-10" dirty="0" smtClean="0">
                <a:latin typeface="Times New Roman"/>
                <a:cs typeface="Times New Roman"/>
              </a:rPr>
              <a:t>l</a:t>
            </a:r>
            <a:r>
              <a:rPr lang="en-US" sz="2000" spc="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w	</a:t>
            </a:r>
            <a:r>
              <a:rPr lang="en-US" sz="2000" spc="-10" dirty="0" smtClean="0">
                <a:latin typeface="Times New Roman"/>
                <a:cs typeface="Times New Roman"/>
              </a:rPr>
              <a:t>th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</a:p>
          <a:p>
            <a:pPr marL="354965">
              <a:lnSpc>
                <a:spcPts val="197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Developers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1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suite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 </a:t>
            </a:r>
            <a:r>
              <a:rPr lang="en-US" sz="2000" spc="-25" dirty="0" smtClean="0">
                <a:latin typeface="Times New Roman"/>
                <a:cs typeface="Times New Roman"/>
              </a:rPr>
              <a:t>migrate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better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framework.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82782" y="81788"/>
            <a:ext cx="10039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>
                <a:solidFill>
                  <a:srgbClr val="FF0000"/>
                </a:solidFill>
              </a:rPr>
              <a:t>R</a:t>
            </a:r>
            <a:r>
              <a:rPr sz="4800" dirty="0">
                <a:solidFill>
                  <a:srgbClr val="FF0000"/>
                </a:solidFill>
              </a:rPr>
              <a:t>-</a:t>
            </a:r>
            <a:r>
              <a:rPr sz="4800" spc="-5" dirty="0">
                <a:solidFill>
                  <a:srgbClr val="FF0000"/>
                </a:solidFill>
              </a:rPr>
              <a:t>17</a:t>
            </a:r>
            <a:endParaRPr sz="4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13969"/>
            <a:ext cx="76161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INDEPENDENT</a:t>
            </a:r>
            <a:r>
              <a:rPr sz="5400" spc="-25" dirty="0"/>
              <a:t> </a:t>
            </a:r>
            <a:r>
              <a:rPr sz="5400" spc="-5" dirty="0"/>
              <a:t>OF</a:t>
            </a:r>
            <a:r>
              <a:rPr sz="5400" spc="-30" dirty="0"/>
              <a:t> </a:t>
            </a:r>
            <a:r>
              <a:rPr sz="5400" spc="10" dirty="0"/>
              <a:t>LANGUAGES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676400"/>
            <a:ext cx="10913110" cy="3331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694055" indent="-228600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With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advent of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platform-independent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technologies,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there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 </a:t>
            </a:r>
            <a:r>
              <a:rPr lang="en-US" sz="2000" spc="-5" dirty="0" smtClean="0">
                <a:latin typeface="Times New Roman"/>
                <a:cs typeface="Times New Roman"/>
              </a:rPr>
              <a:t>many products in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market </a:t>
            </a:r>
            <a:r>
              <a:rPr lang="en-US" sz="2000" spc="-55" dirty="0" smtClean="0">
                <a:latin typeface="Times New Roman"/>
                <a:cs typeface="Times New Roman"/>
              </a:rPr>
              <a:t>that </a:t>
            </a:r>
            <a:r>
              <a:rPr lang="en-US" sz="2000" dirty="0" smtClean="0">
                <a:latin typeface="Times New Roman"/>
                <a:cs typeface="Times New Roman"/>
              </a:rPr>
              <a:t>are </a:t>
            </a:r>
            <a:r>
              <a:rPr lang="en-US" sz="2000" spc="-15" dirty="0" smtClean="0">
                <a:latin typeface="Times New Roman"/>
                <a:cs typeface="Times New Roman"/>
              </a:rPr>
              <a:t>supported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spc="-25" dirty="0" smtClean="0">
                <a:latin typeface="Times New Roman"/>
                <a:cs typeface="Times New Roman"/>
              </a:rPr>
              <a:t>multiple </a:t>
            </a:r>
            <a:r>
              <a:rPr lang="en-US" sz="2000" dirty="0" err="1" smtClean="0">
                <a:latin typeface="Times New Roman"/>
                <a:cs typeface="Times New Roman"/>
              </a:rPr>
              <a:t>os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0665" marR="873760" indent="-228600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Products being </a:t>
            </a:r>
            <a:r>
              <a:rPr lang="en-US" sz="2000" spc="-20" dirty="0" smtClean="0">
                <a:latin typeface="Times New Roman"/>
                <a:cs typeface="Times New Roman"/>
              </a:rPr>
              <a:t>cross-platform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dirty="0" smtClean="0">
                <a:latin typeface="Times New Roman"/>
                <a:cs typeface="Times New Roman"/>
              </a:rPr>
              <a:t>test </a:t>
            </a:r>
            <a:r>
              <a:rPr lang="en-US" sz="2000" spc="-5" dirty="0" smtClean="0">
                <a:latin typeface="Times New Roman"/>
                <a:cs typeface="Times New Roman"/>
              </a:rPr>
              <a:t>framework not working on some of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those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good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automation.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0665" marR="479425" indent="-228600">
              <a:lnSpc>
                <a:spcPct val="115100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Hence, it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spc="-35" dirty="0" smtClean="0">
                <a:latin typeface="Times New Roman"/>
                <a:cs typeface="Times New Roman"/>
              </a:rPr>
              <a:t>important </a:t>
            </a:r>
            <a:r>
              <a:rPr lang="en-US" sz="2000" spc="-5" dirty="0" smtClean="0">
                <a:latin typeface="Times New Roman"/>
                <a:cs typeface="Times New Roman"/>
              </a:rPr>
              <a:t>for </a:t>
            </a:r>
            <a:r>
              <a:rPr lang="en-US" sz="2000" dirty="0" smtClean="0">
                <a:latin typeface="Times New Roman"/>
                <a:cs typeface="Times New Roman"/>
              </a:rPr>
              <a:t>the test </a:t>
            </a:r>
            <a:r>
              <a:rPr lang="en-US" sz="2000" spc="-10" dirty="0" smtClean="0">
                <a:latin typeface="Times New Roman"/>
                <a:cs typeface="Times New Roman"/>
              </a:rPr>
              <a:t>tools </a:t>
            </a:r>
            <a:r>
              <a:rPr lang="en-US" sz="2000" spc="-5" dirty="0" smtClean="0">
                <a:latin typeface="Times New Roman"/>
                <a:cs typeface="Times New Roman"/>
              </a:rPr>
              <a:t>and framework </a:t>
            </a:r>
            <a:r>
              <a:rPr lang="en-US" sz="2000" spc="-20" dirty="0" smtClean="0">
                <a:latin typeface="Times New Roman"/>
                <a:cs typeface="Times New Roman"/>
              </a:rPr>
              <a:t>to </a:t>
            </a:r>
            <a:r>
              <a:rPr lang="en-US" sz="2000" dirty="0" smtClean="0">
                <a:latin typeface="Times New Roman"/>
                <a:cs typeface="Times New Roman"/>
              </a:rPr>
              <a:t>be </a:t>
            </a:r>
            <a:r>
              <a:rPr lang="en-US" sz="2000" spc="-20" dirty="0" smtClean="0">
                <a:latin typeface="Times New Roman"/>
                <a:cs typeface="Times New Roman"/>
              </a:rPr>
              <a:t>cross-platform 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be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able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 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10" dirty="0" smtClean="0">
                <a:latin typeface="Times New Roman"/>
                <a:cs typeface="Times New Roman"/>
              </a:rPr>
              <a:t>same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diversity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environments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under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which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product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under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5080" algn="r">
              <a:lnSpc>
                <a:spcPts val="4850"/>
              </a:lnSpc>
            </a:pPr>
            <a:r>
              <a:rPr lang="en-US" sz="4800" dirty="0" smtClean="0">
                <a:solidFill>
                  <a:srgbClr val="FF0000"/>
                </a:solidFill>
                <a:latin typeface="Impact"/>
                <a:cs typeface="Impact"/>
              </a:rPr>
              <a:t>R-18</a:t>
            </a:r>
            <a:endParaRPr lang="en-US" sz="4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56437"/>
            <a:ext cx="939927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PORTABILITY</a:t>
            </a:r>
            <a:r>
              <a:rPr spc="-20" dirty="0"/>
              <a:t> </a:t>
            </a:r>
            <a:r>
              <a:rPr spc="-5" dirty="0"/>
              <a:t>TO DIFFERENT</a:t>
            </a:r>
            <a:r>
              <a:rPr spc="-15" dirty="0"/>
              <a:t> </a:t>
            </a:r>
            <a:r>
              <a:rPr spc="-20" dirty="0"/>
              <a:t>PLATFORMS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491" y="2007489"/>
            <a:ext cx="10906760" cy="36522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framework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its </a:t>
            </a:r>
            <a:r>
              <a:rPr lang="en-US" sz="2000" spc="-15" dirty="0" smtClean="0">
                <a:latin typeface="Times New Roman"/>
                <a:cs typeface="Times New Roman"/>
              </a:rPr>
              <a:t>interfaces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supported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various</a:t>
            </a:r>
            <a:r>
              <a:rPr lang="en-US" sz="2000" spc="3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278F"/>
              </a:buClr>
              <a:buFont typeface="Symbol"/>
              <a:buChar char="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spc="-25" dirty="0" smtClean="0">
                <a:latin typeface="Times New Roman"/>
                <a:cs typeface="Times New Roman"/>
              </a:rPr>
              <a:t>Portability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different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basic</a:t>
            </a:r>
            <a:r>
              <a:rPr lang="en-US" sz="2000" dirty="0" smtClean="0">
                <a:latin typeface="Times New Roman"/>
                <a:cs typeface="Times New Roman"/>
              </a:rPr>
              <a:t> requirement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test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tool/test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Suite.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354965" marR="932815" indent="-342900">
              <a:lnSpc>
                <a:spcPct val="114999"/>
              </a:lnSpc>
              <a:spcBef>
                <a:spcPts val="5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language/script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suite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should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selected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carefully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so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that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run on different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platforms.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278F"/>
              </a:buClr>
              <a:buFont typeface="Symbol"/>
              <a:buChar char=""/>
            </a:pPr>
            <a:endParaRPr lang="en-US" dirty="0" smtClean="0">
              <a:latin typeface="Times New Roman"/>
              <a:cs typeface="Times New Roman"/>
            </a:endParaRPr>
          </a:p>
          <a:p>
            <a:pPr marL="354965" marR="655320" indent="-342900">
              <a:lnSpc>
                <a:spcPct val="115100"/>
              </a:lnSpc>
              <a:spcBef>
                <a:spcPts val="5"/>
              </a:spcBef>
              <a:buClr>
                <a:srgbClr val="92278F"/>
              </a:buClr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language/script written </a:t>
            </a:r>
            <a:r>
              <a:rPr lang="en-US" sz="2000" spc="-10" dirty="0" smtClean="0">
                <a:latin typeface="Times New Roman"/>
                <a:cs typeface="Times New Roman"/>
              </a:rPr>
              <a:t>for </a:t>
            </a:r>
            <a:r>
              <a:rPr lang="en-US" sz="2000" dirty="0" smtClean="0">
                <a:latin typeface="Times New Roman"/>
                <a:cs typeface="Times New Roman"/>
              </a:rPr>
              <a:t>the test </a:t>
            </a:r>
            <a:r>
              <a:rPr lang="en-US" sz="2000" spc="-5" dirty="0" smtClean="0">
                <a:latin typeface="Times New Roman"/>
                <a:cs typeface="Times New Roman"/>
              </a:rPr>
              <a:t>suite should not </a:t>
            </a:r>
            <a:r>
              <a:rPr lang="en-US" sz="2000" spc="-25" dirty="0" smtClean="0">
                <a:latin typeface="Times New Roman"/>
                <a:cs typeface="Times New Roman"/>
              </a:rPr>
              <a:t>contain platform-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specific calls.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5080" algn="r">
              <a:lnSpc>
                <a:spcPts val="5260"/>
              </a:lnSpc>
            </a:pPr>
            <a:r>
              <a:rPr lang="en-US" sz="4800" dirty="0" smtClean="0">
                <a:solidFill>
                  <a:srgbClr val="FF0000"/>
                </a:solidFill>
                <a:latin typeface="Impact"/>
                <a:cs typeface="Impact"/>
              </a:rPr>
              <a:t>R-19</a:t>
            </a:r>
            <a:endParaRPr lang="en-US" sz="4800" dirty="0">
              <a:latin typeface="Impact"/>
              <a:cs typeface="Impac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854" y="444449"/>
            <a:ext cx="3282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REFERENCES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1051560" y="1490472"/>
            <a:ext cx="10093960" cy="3900170"/>
            <a:chOff x="1051560" y="1490472"/>
            <a:chExt cx="10093960" cy="390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80" y="1914144"/>
              <a:ext cx="3444239" cy="938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60" y="1490472"/>
              <a:ext cx="2529840" cy="33299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9427" y="3337560"/>
              <a:ext cx="3810000" cy="665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1855" y="4504944"/>
              <a:ext cx="6963156" cy="885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5316" y="1533144"/>
              <a:ext cx="1905000" cy="1905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6633" y="5876474"/>
            <a:ext cx="348487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68629"/>
            <a:ext cx="5581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TEST</a:t>
            </a:r>
            <a:r>
              <a:rPr sz="5400" spc="-55" dirty="0"/>
              <a:t> </a:t>
            </a:r>
            <a:r>
              <a:rPr sz="5400" spc="-30" dirty="0"/>
              <a:t>AUTOMATION</a:t>
            </a:r>
            <a:r>
              <a:rPr sz="5400" spc="-75" dirty="0"/>
              <a:t> </a:t>
            </a:r>
            <a:r>
              <a:rPr sz="5400" spc="-5" dirty="0"/>
              <a:t>IN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9450" y="1507871"/>
          <a:ext cx="10237469" cy="3564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080"/>
                <a:gridCol w="6061075"/>
                <a:gridCol w="3409314"/>
              </a:tblGrid>
              <a:tr h="52082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S.No.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r>
                        <a:rPr sz="1600" spc="15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cases</a:t>
                      </a:r>
                      <a:r>
                        <a:rPr sz="1600" spc="15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sz="1600" spc="15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testing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Belongs</a:t>
                      </a:r>
                      <a:r>
                        <a:rPr sz="1600" spc="17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to</a:t>
                      </a:r>
                      <a:r>
                        <a:rPr sz="1600" spc="155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what</a:t>
                      </a:r>
                      <a:r>
                        <a:rPr sz="1600" spc="16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r>
                        <a:rPr sz="1600" spc="18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of</a:t>
                      </a:r>
                      <a:r>
                        <a:rPr sz="1600" spc="16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testing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</a:tr>
              <a:tr h="520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Check</a:t>
                      </a:r>
                      <a:r>
                        <a:rPr sz="1600" spc="18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whether</a:t>
                      </a:r>
                      <a:r>
                        <a:rPr sz="1600" spc="19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log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5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110" dirty="0">
                          <a:latin typeface="Arial" pitchFamily="34" charset="0"/>
                          <a:cs typeface="Arial" pitchFamily="34" charset="0"/>
                        </a:rPr>
                        <a:t>Functionality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</a:tr>
              <a:tr h="5208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Repeat</a:t>
                      </a:r>
                      <a:r>
                        <a:rPr sz="1600" spc="17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log</a:t>
                      </a:r>
                      <a:r>
                        <a:rPr sz="1600" spc="16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6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operation</a:t>
                      </a:r>
                      <a:r>
                        <a:rPr sz="1600" spc="21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6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loop</a:t>
                      </a:r>
                      <a:r>
                        <a:rPr sz="1600" spc="17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sz="1600" spc="16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48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100" dirty="0">
                          <a:latin typeface="Arial" pitchFamily="34" charset="0"/>
                          <a:cs typeface="Arial" pitchFamily="34" charset="0"/>
                        </a:rPr>
                        <a:t>Reliability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520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Perform</a:t>
                      </a:r>
                      <a:r>
                        <a:rPr sz="1600" spc="18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log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5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from</a:t>
                      </a:r>
                      <a:r>
                        <a:rPr sz="1600" spc="17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10000</a:t>
                      </a:r>
                      <a:r>
                        <a:rPr sz="1600" spc="19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clients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600" b="1" spc="-5" dirty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r>
                        <a:rPr sz="1600" b="1" spc="-15" dirty="0">
                          <a:latin typeface="Arial" pitchFamily="34" charset="0"/>
                          <a:cs typeface="Arial" pitchFamily="34" charset="0"/>
                        </a:rPr>
                        <a:t>o</a:t>
                      </a:r>
                      <a:r>
                        <a:rPr sz="1600" b="1" spc="-5" dirty="0">
                          <a:latin typeface="Arial" pitchFamily="34" charset="0"/>
                          <a:cs typeface="Arial" pitchFamily="34" charset="0"/>
                        </a:rPr>
                        <a:t>ad/s</a:t>
                      </a:r>
                      <a:r>
                        <a:rPr sz="1600" b="1" spc="-10" dirty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sz="1600" b="1" dirty="0">
                          <a:latin typeface="Arial" pitchFamily="34" charset="0"/>
                          <a:cs typeface="Arial" pitchFamily="34" charset="0"/>
                        </a:rPr>
                        <a:t>re</a:t>
                      </a:r>
                      <a:r>
                        <a:rPr sz="1600" b="1" spc="-5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sz="1600" b="1" dirty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sz="1600" b="1" spc="-3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b="1" spc="-10" dirty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sz="1600" b="1" spc="-5" dirty="0">
                          <a:latin typeface="Arial" pitchFamily="34" charset="0"/>
                          <a:cs typeface="Arial" pitchFamily="34" charset="0"/>
                        </a:rPr>
                        <a:t>e</a:t>
                      </a:r>
                      <a:r>
                        <a:rPr sz="1600" b="1" spc="-10" dirty="0">
                          <a:latin typeface="Arial" pitchFamily="34" charset="0"/>
                          <a:cs typeface="Arial" pitchFamily="34" charset="0"/>
                        </a:rPr>
                        <a:t>st</a:t>
                      </a:r>
                      <a:r>
                        <a:rPr sz="1600" b="1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b="1" dirty="0">
                          <a:latin typeface="Arial" pitchFamily="34" charset="0"/>
                          <a:cs typeface="Arial" pitchFamily="34" charset="0"/>
                        </a:rPr>
                        <a:t>g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27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</a:tr>
              <a:tr h="453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Measure</a:t>
                      </a:r>
                      <a:r>
                        <a:rPr sz="1600" spc="17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time</a:t>
                      </a:r>
                      <a:r>
                        <a:rPr sz="1600" spc="19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taken</a:t>
                      </a:r>
                      <a:r>
                        <a:rPr sz="1600" spc="19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for</a:t>
                      </a:r>
                      <a:r>
                        <a:rPr sz="1600" spc="18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log</a:t>
                      </a:r>
                      <a:r>
                        <a:rPr sz="1600" spc="17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7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operations</a:t>
                      </a:r>
                      <a:r>
                        <a:rPr sz="1600" spc="21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different</a:t>
                      </a:r>
                      <a:r>
                        <a:rPr sz="1600" spc="21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conditions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600" b="1" spc="-90" dirty="0">
                          <a:latin typeface="Arial" pitchFamily="34" charset="0"/>
                          <a:cs typeface="Arial" pitchFamily="34" charset="0"/>
                        </a:rPr>
                        <a:t>Performance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E8ED"/>
                    </a:solidFill>
                  </a:tcPr>
                </a:tc>
              </a:tr>
              <a:tr h="10278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278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Run</a:t>
                      </a:r>
                      <a:r>
                        <a:rPr sz="1600" spc="16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log</a:t>
                      </a:r>
                      <a:r>
                        <a:rPr sz="1600" spc="16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in</a:t>
                      </a:r>
                      <a:r>
                        <a:rPr sz="1600" spc="15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operation</a:t>
                      </a:r>
                      <a:r>
                        <a:rPr sz="1600" spc="21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from</a:t>
                      </a:r>
                      <a:r>
                        <a:rPr sz="1600" spc="185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sz="1600" spc="15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machine</a:t>
                      </a:r>
                      <a:r>
                        <a:rPr sz="1600" spc="19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running</a:t>
                      </a:r>
                      <a:r>
                        <a:rPr sz="1600" spc="2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10" dirty="0">
                          <a:latin typeface="Arial" pitchFamily="34" charset="0"/>
                          <a:cs typeface="Arial" pitchFamily="34" charset="0"/>
                        </a:rPr>
                        <a:t>Japanese</a:t>
                      </a:r>
                      <a:r>
                        <a:rPr sz="1600" spc="21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sz="1600" spc="-5" dirty="0">
                          <a:latin typeface="Arial" pitchFamily="34" charset="0"/>
                          <a:cs typeface="Arial" pitchFamily="34" charset="0"/>
                        </a:rPr>
                        <a:t>language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0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600" b="1" spc="-120" dirty="0">
                          <a:latin typeface="Arial" pitchFamily="34" charset="0"/>
                          <a:cs typeface="Arial" pitchFamily="34" charset="0"/>
                        </a:rPr>
                        <a:t>Internationalization</a:t>
                      </a:r>
                      <a:endParaRPr sz="16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CD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509981"/>
            <a:ext cx="103104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1" y="1326504"/>
            <a:ext cx="10507345" cy="41313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Clr>
                <a:srgbClr val="92278F"/>
              </a:buClr>
              <a:buSzPct val="158823"/>
              <a:buFont typeface="Arial MT"/>
              <a:buChar char="•"/>
              <a:tabLst>
                <a:tab pos="241300" algn="l"/>
              </a:tabLst>
            </a:pPr>
            <a:r>
              <a:rPr lang="en-US" sz="1700" dirty="0" smtClean="0">
                <a:latin typeface="Times New Roman"/>
                <a:cs typeface="Times New Roman"/>
              </a:rPr>
              <a:t>Design</a:t>
            </a:r>
            <a:r>
              <a:rPr lang="en-US" sz="1700" spc="-1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and</a:t>
            </a:r>
            <a:r>
              <a:rPr lang="en-US" sz="1700" spc="-1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architecture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is</a:t>
            </a:r>
            <a:r>
              <a:rPr lang="en-US" sz="1700" spc="-10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an</a:t>
            </a:r>
            <a:r>
              <a:rPr lang="en-US" sz="1700" spc="-15" dirty="0" smtClean="0">
                <a:latin typeface="Times New Roman"/>
                <a:cs typeface="Times New Roman"/>
              </a:rPr>
              <a:t> </a:t>
            </a:r>
            <a:r>
              <a:rPr lang="en-US" sz="1700" spc="-25" dirty="0" smtClean="0">
                <a:latin typeface="Times New Roman"/>
                <a:cs typeface="Times New Roman"/>
              </a:rPr>
              <a:t>important</a:t>
            </a:r>
            <a:r>
              <a:rPr lang="en-US" sz="1700" spc="-17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aspect</a:t>
            </a:r>
            <a:r>
              <a:rPr lang="en-US" sz="1700" spc="-4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of</a:t>
            </a:r>
            <a:r>
              <a:rPr lang="en-US" sz="1700" spc="-105" dirty="0" smtClean="0">
                <a:latin typeface="Times New Roman"/>
                <a:cs typeface="Times New Roman"/>
              </a:rPr>
              <a:t> </a:t>
            </a:r>
            <a:r>
              <a:rPr lang="en-US" sz="1700" spc="-25" dirty="0" smtClean="0">
                <a:latin typeface="Times New Roman"/>
                <a:cs typeface="Times New Roman"/>
              </a:rPr>
              <a:t>automation.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4700"/>
              </a:lnSpc>
              <a:spcBef>
                <a:spcPts val="2005"/>
              </a:spcBef>
              <a:buClr>
                <a:srgbClr val="92278F"/>
              </a:buClr>
              <a:buSzPct val="158823"/>
              <a:buFont typeface="Arial MT"/>
              <a:buChar char="•"/>
              <a:tabLst>
                <a:tab pos="241300" algn="l"/>
              </a:tabLst>
            </a:pPr>
            <a:r>
              <a:rPr lang="en-US" sz="1700" dirty="0" smtClean="0">
                <a:latin typeface="Times New Roman"/>
                <a:cs typeface="Times New Roman"/>
              </a:rPr>
              <a:t>As</a:t>
            </a:r>
            <a:r>
              <a:rPr lang="en-US" sz="1700" spc="-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in</a:t>
            </a:r>
            <a:r>
              <a:rPr lang="en-US" sz="1700" spc="-1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product</a:t>
            </a:r>
            <a:r>
              <a:rPr lang="en-US" sz="1700" spc="-70" dirty="0" smtClean="0">
                <a:latin typeface="Times New Roman"/>
                <a:cs typeface="Times New Roman"/>
              </a:rPr>
              <a:t> </a:t>
            </a:r>
            <a:r>
              <a:rPr lang="en-US" sz="1700" spc="-10" dirty="0" smtClean="0">
                <a:latin typeface="Times New Roman"/>
                <a:cs typeface="Times New Roman"/>
              </a:rPr>
              <a:t>development,</a:t>
            </a:r>
            <a:r>
              <a:rPr lang="en-US" sz="1700" spc="-7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the</a:t>
            </a:r>
            <a:r>
              <a:rPr lang="en-US" sz="1700" spc="-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design</a:t>
            </a:r>
            <a:r>
              <a:rPr lang="en-US" sz="1700" spc="-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has</a:t>
            </a:r>
            <a:r>
              <a:rPr lang="en-US" sz="1700" spc="-50" dirty="0" smtClean="0">
                <a:latin typeface="Times New Roman"/>
                <a:cs typeface="Times New Roman"/>
              </a:rPr>
              <a:t> </a:t>
            </a:r>
            <a:r>
              <a:rPr lang="en-US" sz="1700" spc="-15" dirty="0" smtClean="0">
                <a:latin typeface="Times New Roman"/>
                <a:cs typeface="Times New Roman"/>
              </a:rPr>
              <a:t>to</a:t>
            </a:r>
            <a:r>
              <a:rPr lang="en-US" sz="1700" spc="-1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represent</a:t>
            </a:r>
            <a:r>
              <a:rPr lang="en-US" sz="1700" spc="-16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all</a:t>
            </a:r>
            <a:r>
              <a:rPr lang="en-US" sz="1700" spc="-80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requirements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in</a:t>
            </a:r>
            <a:r>
              <a:rPr lang="en-US" sz="1700" spc="5" dirty="0" smtClean="0">
                <a:latin typeface="Times New Roman"/>
                <a:cs typeface="Times New Roman"/>
              </a:rPr>
              <a:t> </a:t>
            </a:r>
            <a:r>
              <a:rPr lang="en-US" sz="1700" spc="-5" dirty="0" smtClean="0">
                <a:latin typeface="Times New Roman"/>
                <a:cs typeface="Times New Roman"/>
              </a:rPr>
              <a:t>modules </a:t>
            </a:r>
            <a:r>
              <a:rPr lang="en-US" sz="1700" spc="-409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and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in</a:t>
            </a:r>
            <a:r>
              <a:rPr lang="en-US" sz="1700" spc="-5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the</a:t>
            </a:r>
            <a:r>
              <a:rPr lang="en-US" sz="1700" spc="-1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interactions</a:t>
            </a:r>
            <a:r>
              <a:rPr lang="en-US" sz="1700" spc="-3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between</a:t>
            </a:r>
            <a:r>
              <a:rPr lang="en-US" sz="1700" spc="-4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modules.</a:t>
            </a: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2278F"/>
              </a:buClr>
              <a:buFont typeface="Arial MT"/>
              <a:buChar char="•"/>
            </a:pPr>
            <a:endParaRPr lang="en-US" sz="1700" dirty="0" smtClean="0">
              <a:latin typeface="Times New Roman"/>
              <a:cs typeface="Times New Roman"/>
            </a:endParaRPr>
          </a:p>
          <a:p>
            <a:pPr marL="241300" marR="355600" indent="-228600">
              <a:lnSpc>
                <a:spcPct val="115300"/>
              </a:lnSpc>
              <a:buClr>
                <a:srgbClr val="92278F"/>
              </a:buClr>
              <a:buSzPct val="158823"/>
              <a:buFont typeface="Arial MT"/>
              <a:buChar char="•"/>
              <a:tabLst>
                <a:tab pos="241300" algn="l"/>
              </a:tabLst>
            </a:pPr>
            <a:r>
              <a:rPr lang="en-US" sz="1700" dirty="0" smtClean="0">
                <a:latin typeface="Times New Roman"/>
                <a:cs typeface="Times New Roman"/>
              </a:rPr>
              <a:t>The</a:t>
            </a:r>
            <a:r>
              <a:rPr lang="en-US" sz="1700" spc="-4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test</a:t>
            </a:r>
            <a:r>
              <a:rPr lang="en-US" sz="1700" spc="-5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framework</a:t>
            </a:r>
            <a:r>
              <a:rPr lang="en-US" sz="1700" spc="-3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provides</a:t>
            </a:r>
            <a:r>
              <a:rPr lang="en-US" sz="1700" spc="-1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a</a:t>
            </a:r>
            <a:r>
              <a:rPr lang="en-US" sz="1700" spc="-9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backbone</a:t>
            </a:r>
            <a:r>
              <a:rPr lang="en-US" sz="1700" spc="-60" dirty="0" smtClean="0">
                <a:latin typeface="Times New Roman"/>
                <a:cs typeface="Times New Roman"/>
              </a:rPr>
              <a:t> </a:t>
            </a:r>
            <a:r>
              <a:rPr lang="en-US" sz="1700" spc="-45" dirty="0" smtClean="0">
                <a:latin typeface="Times New Roman"/>
                <a:cs typeface="Times New Roman"/>
              </a:rPr>
              <a:t>that</a:t>
            </a:r>
            <a:r>
              <a:rPr lang="en-US" sz="1700" spc="-9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ties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the</a:t>
            </a:r>
            <a:r>
              <a:rPr lang="en-US" sz="1700" spc="-1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selection</a:t>
            </a:r>
            <a:r>
              <a:rPr lang="en-US" sz="1700" spc="-130" dirty="0" smtClean="0">
                <a:latin typeface="Times New Roman"/>
                <a:cs typeface="Times New Roman"/>
              </a:rPr>
              <a:t> </a:t>
            </a:r>
            <a:r>
              <a:rPr lang="en-US" sz="1700" spc="10" dirty="0" smtClean="0">
                <a:latin typeface="Times New Roman"/>
                <a:cs typeface="Times New Roman"/>
              </a:rPr>
              <a:t>and</a:t>
            </a:r>
            <a:r>
              <a:rPr lang="en-US" sz="1700" spc="-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execution</a:t>
            </a:r>
            <a:r>
              <a:rPr lang="en-US" sz="1700" spc="-4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of </a:t>
            </a:r>
            <a:r>
              <a:rPr lang="en-US" sz="1700" spc="-409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test</a:t>
            </a:r>
            <a:r>
              <a:rPr lang="en-US" sz="1700" spc="-5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cases. Components</a:t>
            </a:r>
            <a:r>
              <a:rPr lang="en-US" sz="1700" spc="-3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of</a:t>
            </a:r>
            <a:r>
              <a:rPr lang="en-US" sz="1700" spc="-4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test</a:t>
            </a:r>
            <a:r>
              <a:rPr lang="en-US" sz="1700" spc="-150" dirty="0" smtClean="0">
                <a:latin typeface="Times New Roman"/>
                <a:cs typeface="Times New Roman"/>
              </a:rPr>
              <a:t> </a:t>
            </a:r>
            <a:r>
              <a:rPr lang="en-US" sz="1700" spc="-25" dirty="0" smtClean="0">
                <a:latin typeface="Times New Roman"/>
                <a:cs typeface="Times New Roman"/>
              </a:rPr>
              <a:t>automation:</a:t>
            </a:r>
            <a:endParaRPr lang="en-US" sz="1700" dirty="0" smtClean="0">
              <a:latin typeface="Times New Roman"/>
              <a:cs typeface="Times New Roman"/>
            </a:endParaRPr>
          </a:p>
          <a:p>
            <a:pPr marL="469900">
              <a:lnSpc>
                <a:spcPts val="3210"/>
              </a:lnSpc>
              <a:spcBef>
                <a:spcPts val="250"/>
              </a:spcBef>
            </a:pPr>
            <a:r>
              <a:rPr lang="en-US" sz="2700" spc="175" dirty="0" err="1" smtClean="0">
                <a:solidFill>
                  <a:srgbClr val="92278F"/>
                </a:solidFill>
                <a:latin typeface="Courier New"/>
                <a:cs typeface="Courier New"/>
              </a:rPr>
              <a:t>O</a:t>
            </a:r>
            <a:r>
              <a:rPr lang="en-US" sz="1700" dirty="0" err="1" smtClean="0">
                <a:latin typeface="Times New Roman"/>
                <a:cs typeface="Times New Roman"/>
              </a:rPr>
              <a:t>e</a:t>
            </a:r>
            <a:r>
              <a:rPr lang="en-US" sz="1700" spc="5" dirty="0" err="1" smtClean="0">
                <a:latin typeface="Times New Roman"/>
                <a:cs typeface="Times New Roman"/>
              </a:rPr>
              <a:t>x</a:t>
            </a:r>
            <a:r>
              <a:rPr lang="en-US" sz="1700" dirty="0" err="1" smtClean="0">
                <a:latin typeface="Times New Roman"/>
                <a:cs typeface="Times New Roman"/>
              </a:rPr>
              <a:t>tern</a:t>
            </a:r>
            <a:r>
              <a:rPr lang="en-US" sz="1700" spc="-10" dirty="0" err="1" smtClean="0">
                <a:latin typeface="Times New Roman"/>
                <a:cs typeface="Times New Roman"/>
              </a:rPr>
              <a:t>a</a:t>
            </a:r>
            <a:r>
              <a:rPr lang="en-US" sz="1700" dirty="0" err="1" smtClean="0">
                <a:latin typeface="Times New Roman"/>
                <a:cs typeface="Times New Roman"/>
              </a:rPr>
              <a:t>l</a:t>
            </a:r>
            <a:r>
              <a:rPr lang="en-US" sz="1700" spc="-10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</a:t>
            </a:r>
            <a:r>
              <a:rPr lang="en-US" sz="1700" spc="5" dirty="0" smtClean="0">
                <a:latin typeface="Times New Roman"/>
                <a:cs typeface="Times New Roman"/>
              </a:rPr>
              <a:t>ODU</a:t>
            </a:r>
            <a:r>
              <a:rPr lang="en-US" sz="1700" dirty="0" smtClean="0">
                <a:latin typeface="Times New Roman"/>
                <a:cs typeface="Times New Roman"/>
              </a:rPr>
              <a:t>L</a:t>
            </a:r>
            <a:r>
              <a:rPr lang="en-US" sz="1700" spc="-10" dirty="0" smtClean="0">
                <a:latin typeface="Times New Roman"/>
                <a:cs typeface="Times New Roman"/>
              </a:rPr>
              <a:t>E</a:t>
            </a:r>
            <a:r>
              <a:rPr lang="en-US" sz="1700" dirty="0" smtClean="0">
                <a:latin typeface="Times New Roman"/>
                <a:cs typeface="Times New Roman"/>
              </a:rPr>
              <a:t>S</a:t>
            </a:r>
          </a:p>
          <a:p>
            <a:pPr marL="469900">
              <a:lnSpc>
                <a:spcPts val="3160"/>
              </a:lnSpc>
            </a:pPr>
            <a:r>
              <a:rPr lang="en-US" sz="2700" spc="175" dirty="0" err="1" smtClean="0">
                <a:solidFill>
                  <a:srgbClr val="92278F"/>
                </a:solidFill>
                <a:latin typeface="Courier New"/>
                <a:cs typeface="Courier New"/>
              </a:rPr>
              <a:t>O</a:t>
            </a:r>
            <a:r>
              <a:rPr lang="en-US" sz="1700" dirty="0" err="1" smtClean="0">
                <a:latin typeface="Times New Roman"/>
                <a:cs typeface="Times New Roman"/>
              </a:rPr>
              <a:t>s</a:t>
            </a:r>
            <a:r>
              <a:rPr lang="en-US" sz="1700" spc="5" dirty="0" err="1" smtClean="0">
                <a:latin typeface="Times New Roman"/>
                <a:cs typeface="Times New Roman"/>
              </a:rPr>
              <a:t>c</a:t>
            </a:r>
            <a:r>
              <a:rPr lang="en-US" sz="1700" dirty="0" err="1" smtClean="0">
                <a:latin typeface="Times New Roman"/>
                <a:cs typeface="Times New Roman"/>
              </a:rPr>
              <a:t>e</a:t>
            </a:r>
            <a:r>
              <a:rPr lang="en-US" sz="1700" spc="5" dirty="0" err="1" smtClean="0">
                <a:latin typeface="Times New Roman"/>
                <a:cs typeface="Times New Roman"/>
              </a:rPr>
              <a:t>na</a:t>
            </a:r>
            <a:r>
              <a:rPr lang="en-US" sz="1700" dirty="0" err="1" smtClean="0">
                <a:latin typeface="Times New Roman"/>
                <a:cs typeface="Times New Roman"/>
              </a:rPr>
              <a:t>rio</a:t>
            </a:r>
            <a:r>
              <a:rPr lang="en-US" sz="1700" spc="-135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AN</a:t>
            </a:r>
            <a:r>
              <a:rPr lang="en-US" sz="1700" dirty="0" smtClean="0">
                <a:latin typeface="Times New Roman"/>
                <a:cs typeface="Times New Roman"/>
              </a:rPr>
              <a:t>D</a:t>
            </a:r>
            <a:r>
              <a:rPr lang="en-US" sz="1700" spc="-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C</a:t>
            </a:r>
            <a:r>
              <a:rPr lang="en-US" sz="1700" spc="5" dirty="0" smtClean="0">
                <a:latin typeface="Times New Roman"/>
                <a:cs typeface="Times New Roman"/>
              </a:rPr>
              <a:t>ON</a:t>
            </a:r>
            <a:r>
              <a:rPr lang="en-US" sz="1700" dirty="0" smtClean="0">
                <a:latin typeface="Times New Roman"/>
                <a:cs typeface="Times New Roman"/>
              </a:rPr>
              <a:t>FI</a:t>
            </a:r>
            <a:r>
              <a:rPr lang="en-US" sz="1700" spc="5" dirty="0" smtClean="0">
                <a:latin typeface="Times New Roman"/>
                <a:cs typeface="Times New Roman"/>
              </a:rPr>
              <a:t>G</a:t>
            </a:r>
            <a:r>
              <a:rPr lang="en-US" sz="1700" dirty="0" smtClean="0">
                <a:latin typeface="Times New Roman"/>
                <a:cs typeface="Times New Roman"/>
              </a:rPr>
              <a:t>UR</a:t>
            </a:r>
            <a:r>
              <a:rPr lang="en-US" sz="1700" spc="-195" dirty="0" smtClean="0">
                <a:latin typeface="Times New Roman"/>
                <a:cs typeface="Times New Roman"/>
              </a:rPr>
              <a:t>A</a:t>
            </a:r>
            <a:r>
              <a:rPr lang="en-US" sz="1700" spc="-10" dirty="0" smtClean="0">
                <a:latin typeface="Times New Roman"/>
                <a:cs typeface="Times New Roman"/>
              </a:rPr>
              <a:t>T</a:t>
            </a:r>
            <a:r>
              <a:rPr lang="en-US" sz="1700" dirty="0" smtClean="0">
                <a:latin typeface="Times New Roman"/>
                <a:cs typeface="Times New Roman"/>
              </a:rPr>
              <a:t>I</a:t>
            </a:r>
            <a:r>
              <a:rPr lang="en-US" sz="1700" spc="-10" dirty="0" smtClean="0">
                <a:latin typeface="Times New Roman"/>
                <a:cs typeface="Times New Roman"/>
              </a:rPr>
              <a:t>O</a:t>
            </a:r>
            <a:r>
              <a:rPr lang="en-US" sz="1700" dirty="0" smtClean="0">
                <a:latin typeface="Times New Roman"/>
                <a:cs typeface="Times New Roman"/>
              </a:rPr>
              <a:t>N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FILE</a:t>
            </a:r>
            <a:r>
              <a:rPr lang="en-US" sz="1700" spc="-1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</a:t>
            </a:r>
            <a:r>
              <a:rPr lang="en-US" sz="1700" spc="5" dirty="0" smtClean="0">
                <a:latin typeface="Times New Roman"/>
                <a:cs typeface="Times New Roman"/>
              </a:rPr>
              <a:t>ODU</a:t>
            </a:r>
            <a:r>
              <a:rPr lang="en-US" sz="1700" dirty="0" smtClean="0">
                <a:latin typeface="Times New Roman"/>
                <a:cs typeface="Times New Roman"/>
              </a:rPr>
              <a:t>L</a:t>
            </a:r>
            <a:r>
              <a:rPr lang="en-US" sz="1700" spc="-10" dirty="0" smtClean="0">
                <a:latin typeface="Times New Roman"/>
                <a:cs typeface="Times New Roman"/>
              </a:rPr>
              <a:t>E</a:t>
            </a:r>
            <a:r>
              <a:rPr lang="en-US" sz="1700" dirty="0" smtClean="0">
                <a:latin typeface="Times New Roman"/>
                <a:cs typeface="Times New Roman"/>
              </a:rPr>
              <a:t>S</a:t>
            </a:r>
          </a:p>
          <a:p>
            <a:pPr marL="469900">
              <a:lnSpc>
                <a:spcPts val="3140"/>
              </a:lnSpc>
            </a:pPr>
            <a:r>
              <a:rPr lang="en-US" sz="2700" spc="35" dirty="0" err="1" smtClean="0">
                <a:solidFill>
                  <a:srgbClr val="92278F"/>
                </a:solidFill>
                <a:latin typeface="Courier New"/>
                <a:cs typeface="Courier New"/>
              </a:rPr>
              <a:t>O</a:t>
            </a:r>
            <a:r>
              <a:rPr lang="en-US" sz="1700" spc="35" dirty="0" err="1" smtClean="0">
                <a:latin typeface="Times New Roman"/>
                <a:cs typeface="Times New Roman"/>
              </a:rPr>
              <a:t>test</a:t>
            </a:r>
            <a:r>
              <a:rPr lang="en-US" sz="1700" spc="-5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CASES</a:t>
            </a:r>
            <a:r>
              <a:rPr lang="en-US" sz="1700" spc="-105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AND</a:t>
            </a:r>
            <a:r>
              <a:rPr lang="en-US" sz="1700" spc="-6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TEST</a:t>
            </a:r>
            <a:r>
              <a:rPr lang="en-US" sz="1700" spc="-50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FRAMEWORK</a:t>
            </a:r>
            <a:r>
              <a:rPr lang="en-US" sz="1700" spc="-4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MODULES</a:t>
            </a:r>
          </a:p>
          <a:p>
            <a:pPr marL="469900">
              <a:lnSpc>
                <a:spcPts val="3140"/>
              </a:lnSpc>
            </a:pPr>
            <a:r>
              <a:rPr lang="en-US" sz="2700" spc="175" dirty="0" err="1" smtClean="0">
                <a:solidFill>
                  <a:srgbClr val="92278F"/>
                </a:solidFill>
                <a:latin typeface="Courier New"/>
                <a:cs typeface="Courier New"/>
              </a:rPr>
              <a:t>O</a:t>
            </a:r>
            <a:r>
              <a:rPr lang="en-US" sz="1700" spc="-35" dirty="0" err="1" smtClean="0">
                <a:latin typeface="Times New Roman"/>
                <a:cs typeface="Times New Roman"/>
              </a:rPr>
              <a:t>t</a:t>
            </a:r>
            <a:r>
              <a:rPr lang="en-US" sz="1700" spc="5" dirty="0" err="1" smtClean="0">
                <a:latin typeface="Times New Roman"/>
                <a:cs typeface="Times New Roman"/>
              </a:rPr>
              <a:t>oo</a:t>
            </a:r>
            <a:r>
              <a:rPr lang="en-US" sz="1700" dirty="0" err="1" smtClean="0">
                <a:latin typeface="Times New Roman"/>
                <a:cs typeface="Times New Roman"/>
              </a:rPr>
              <a:t>ls</a:t>
            </a:r>
            <a:r>
              <a:rPr lang="en-US" sz="1700" spc="-125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AN</a:t>
            </a:r>
            <a:r>
              <a:rPr lang="en-US" sz="1700" dirty="0" smtClean="0">
                <a:latin typeface="Times New Roman"/>
                <a:cs typeface="Times New Roman"/>
              </a:rPr>
              <a:t>D</a:t>
            </a:r>
            <a:r>
              <a:rPr lang="en-US" sz="1700" spc="-2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RES</a:t>
            </a:r>
            <a:r>
              <a:rPr lang="en-US" sz="1700" spc="10" dirty="0" smtClean="0">
                <a:latin typeface="Times New Roman"/>
                <a:cs typeface="Times New Roman"/>
              </a:rPr>
              <a:t>U</a:t>
            </a:r>
            <a:r>
              <a:rPr lang="en-US" sz="1700" spc="-150" dirty="0" smtClean="0">
                <a:latin typeface="Times New Roman"/>
                <a:cs typeface="Times New Roman"/>
              </a:rPr>
              <a:t>L</a:t>
            </a:r>
            <a:r>
              <a:rPr lang="en-US" sz="1700" dirty="0" smtClean="0">
                <a:latin typeface="Times New Roman"/>
                <a:cs typeface="Times New Roman"/>
              </a:rPr>
              <a:t>TS</a:t>
            </a:r>
            <a:r>
              <a:rPr lang="en-US" sz="1700" spc="-3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</a:t>
            </a:r>
            <a:r>
              <a:rPr lang="en-US" sz="1700" spc="5" dirty="0" smtClean="0">
                <a:latin typeface="Times New Roman"/>
                <a:cs typeface="Times New Roman"/>
              </a:rPr>
              <a:t>ODU</a:t>
            </a:r>
            <a:r>
              <a:rPr lang="en-US" sz="1700" dirty="0" smtClean="0">
                <a:latin typeface="Times New Roman"/>
                <a:cs typeface="Times New Roman"/>
              </a:rPr>
              <a:t>L</a:t>
            </a:r>
            <a:r>
              <a:rPr lang="en-US" sz="1700" spc="-10" dirty="0" smtClean="0">
                <a:latin typeface="Times New Roman"/>
                <a:cs typeface="Times New Roman"/>
              </a:rPr>
              <a:t>E</a:t>
            </a:r>
            <a:r>
              <a:rPr lang="en-US" sz="1700" dirty="0" smtClean="0">
                <a:latin typeface="Times New Roman"/>
                <a:cs typeface="Times New Roman"/>
              </a:rPr>
              <a:t>S</a:t>
            </a:r>
          </a:p>
          <a:p>
            <a:pPr marL="469900">
              <a:lnSpc>
                <a:spcPts val="3195"/>
              </a:lnSpc>
            </a:pPr>
            <a:r>
              <a:rPr lang="en-US" sz="2700" spc="175" dirty="0" err="1" smtClean="0">
                <a:solidFill>
                  <a:srgbClr val="92278F"/>
                </a:solidFill>
                <a:latin typeface="Courier New"/>
                <a:cs typeface="Courier New"/>
              </a:rPr>
              <a:t>O</a:t>
            </a:r>
            <a:r>
              <a:rPr lang="en-US" sz="1700" dirty="0" err="1" smtClean="0">
                <a:latin typeface="Times New Roman"/>
                <a:cs typeface="Times New Roman"/>
              </a:rPr>
              <a:t>rep</a:t>
            </a:r>
            <a:r>
              <a:rPr lang="en-US" sz="1700" spc="10" dirty="0" err="1" smtClean="0">
                <a:latin typeface="Times New Roman"/>
                <a:cs typeface="Times New Roman"/>
              </a:rPr>
              <a:t>o</a:t>
            </a:r>
            <a:r>
              <a:rPr lang="en-US" sz="1700" spc="-95" dirty="0" err="1" smtClean="0">
                <a:latin typeface="Times New Roman"/>
                <a:cs typeface="Times New Roman"/>
              </a:rPr>
              <a:t>r</a:t>
            </a:r>
            <a:r>
              <a:rPr lang="en-US" sz="1700" dirty="0" err="1" smtClean="0">
                <a:latin typeface="Times New Roman"/>
                <a:cs typeface="Times New Roman"/>
              </a:rPr>
              <a:t>t</a:t>
            </a:r>
            <a:r>
              <a:rPr lang="en-US" sz="1700" spc="-65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G</a:t>
            </a:r>
            <a:r>
              <a:rPr lang="en-US" sz="1700" dirty="0" smtClean="0">
                <a:latin typeface="Times New Roman"/>
                <a:cs typeface="Times New Roman"/>
              </a:rPr>
              <a:t>E</a:t>
            </a:r>
            <a:r>
              <a:rPr lang="en-US" sz="1700" spc="5" dirty="0" smtClean="0">
                <a:latin typeface="Times New Roman"/>
                <a:cs typeface="Times New Roman"/>
              </a:rPr>
              <a:t>N</a:t>
            </a:r>
            <a:r>
              <a:rPr lang="en-US" sz="1700" dirty="0" smtClean="0">
                <a:latin typeface="Times New Roman"/>
                <a:cs typeface="Times New Roman"/>
              </a:rPr>
              <a:t>ER</a:t>
            </a:r>
            <a:r>
              <a:rPr lang="en-US" sz="1700" spc="-200" dirty="0" smtClean="0">
                <a:latin typeface="Times New Roman"/>
                <a:cs typeface="Times New Roman"/>
              </a:rPr>
              <a:t>A</a:t>
            </a:r>
            <a:r>
              <a:rPr lang="en-US" sz="1700" spc="-35" dirty="0" smtClean="0">
                <a:latin typeface="Times New Roman"/>
                <a:cs typeface="Times New Roman"/>
              </a:rPr>
              <a:t>T</a:t>
            </a:r>
            <a:r>
              <a:rPr lang="en-US" sz="1700" dirty="0" smtClean="0">
                <a:latin typeface="Times New Roman"/>
                <a:cs typeface="Times New Roman"/>
              </a:rPr>
              <a:t>OR</a:t>
            </a:r>
            <a:r>
              <a:rPr lang="en-US" sz="1700" spc="-125" dirty="0" smtClean="0">
                <a:latin typeface="Times New Roman"/>
                <a:cs typeface="Times New Roman"/>
              </a:rPr>
              <a:t> </a:t>
            </a:r>
            <a:r>
              <a:rPr lang="en-US" sz="1700" spc="5" dirty="0" smtClean="0">
                <a:latin typeface="Times New Roman"/>
                <a:cs typeface="Times New Roman"/>
              </a:rPr>
              <a:t>AN</a:t>
            </a:r>
            <a:r>
              <a:rPr lang="en-US" sz="1700" dirty="0" smtClean="0">
                <a:latin typeface="Times New Roman"/>
                <a:cs typeface="Times New Roman"/>
              </a:rPr>
              <a:t>D</a:t>
            </a:r>
            <a:r>
              <a:rPr lang="en-US" sz="1700" spc="-35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REP</a:t>
            </a:r>
            <a:r>
              <a:rPr lang="en-US" sz="1700" spc="10" dirty="0" smtClean="0">
                <a:latin typeface="Times New Roman"/>
                <a:cs typeface="Times New Roman"/>
              </a:rPr>
              <a:t>O</a:t>
            </a:r>
            <a:r>
              <a:rPr lang="en-US" sz="1700" spc="-95" dirty="0" smtClean="0">
                <a:latin typeface="Times New Roman"/>
                <a:cs typeface="Times New Roman"/>
              </a:rPr>
              <a:t>R</a:t>
            </a:r>
            <a:r>
              <a:rPr lang="en-US" sz="1700" dirty="0" smtClean="0">
                <a:latin typeface="Times New Roman"/>
                <a:cs typeface="Times New Roman"/>
              </a:rPr>
              <a:t>TS/ME</a:t>
            </a:r>
            <a:r>
              <a:rPr lang="en-US" sz="1700" spc="5" dirty="0" smtClean="0">
                <a:latin typeface="Times New Roman"/>
                <a:cs typeface="Times New Roman"/>
              </a:rPr>
              <a:t>T</a:t>
            </a:r>
            <a:r>
              <a:rPr lang="en-US" sz="1700" dirty="0" smtClean="0">
                <a:latin typeface="Times New Roman"/>
                <a:cs typeface="Times New Roman"/>
              </a:rPr>
              <a:t>RICS</a:t>
            </a:r>
            <a:r>
              <a:rPr lang="en-US" sz="1700" spc="-40" dirty="0" smtClean="0">
                <a:latin typeface="Times New Roman"/>
                <a:cs typeface="Times New Roman"/>
              </a:rPr>
              <a:t> </a:t>
            </a:r>
            <a:r>
              <a:rPr lang="en-US" sz="1700" dirty="0" smtClean="0">
                <a:latin typeface="Times New Roman"/>
                <a:cs typeface="Times New Roman"/>
              </a:rPr>
              <a:t>M</a:t>
            </a:r>
            <a:r>
              <a:rPr lang="en-US" sz="1700" spc="5" dirty="0" smtClean="0">
                <a:latin typeface="Times New Roman"/>
                <a:cs typeface="Times New Roman"/>
              </a:rPr>
              <a:t>ODU</a:t>
            </a:r>
            <a:r>
              <a:rPr lang="en-US" sz="1700" dirty="0" smtClean="0">
                <a:latin typeface="Times New Roman"/>
                <a:cs typeface="Times New Roman"/>
              </a:rPr>
              <a:t>LES</a:t>
            </a:r>
            <a:endParaRPr lang="en-US"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353060"/>
            <a:ext cx="103117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5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5" dirty="0"/>
              <a:t>ARCHITECTURE</a:t>
            </a:r>
            <a:r>
              <a:rPr spc="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35" dirty="0"/>
              <a:t>AUTOMATION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1182624"/>
            <a:ext cx="7277100" cy="43555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92125"/>
            <a:ext cx="103104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2561" y="1040968"/>
            <a:ext cx="10663555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5"/>
              </a:spcBef>
            </a:pPr>
            <a:r>
              <a:rPr lang="en-US" sz="4800" spc="-185" dirty="0" smtClean="0"/>
              <a:t>External</a:t>
            </a:r>
            <a:r>
              <a:rPr lang="en-US" sz="4800" spc="-85" dirty="0" smtClean="0"/>
              <a:t> </a:t>
            </a:r>
            <a:r>
              <a:rPr lang="en-US" sz="4800" spc="-130" dirty="0" smtClean="0"/>
              <a:t>modules</a:t>
            </a:r>
            <a:endParaRPr lang="en-US" sz="4800" dirty="0" smtClean="0"/>
          </a:p>
          <a:p>
            <a:pPr marL="241300" marR="7620" indent="-228600" algn="just">
              <a:lnSpc>
                <a:spcPct val="114999"/>
              </a:lnSpc>
              <a:spcBef>
                <a:spcPts val="89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There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modules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external modules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en-US" sz="2000" b="0" spc="-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automation—</a:t>
            </a:r>
            <a:r>
              <a:rPr lang="en-US" sz="2000" b="0" spc="-2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tcdb</a:t>
            </a:r>
            <a:r>
              <a:rPr lang="en-US" sz="2000" b="0" spc="-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</a:t>
            </a:r>
            <a:r>
              <a:rPr lang="en-US" sz="2000" b="0" spc="-4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db.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4999"/>
              </a:lnSpc>
              <a:spcBef>
                <a:spcPts val="5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All the test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cases,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steps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execute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them,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history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their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execution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(such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as when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2000" b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particular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test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case </a:t>
            </a:r>
            <a:r>
              <a:rPr lang="en-US" sz="2000" b="0" spc="-7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was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run and whether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passed/failed)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stored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</a:t>
            </a:r>
            <a:r>
              <a:rPr lang="en-US" sz="2000" b="0" spc="-3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tcdb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278F"/>
              </a:buClr>
              <a:buFont typeface="Arial MT"/>
              <a:buChar char="•"/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db or </a:t>
            </a:r>
            <a:r>
              <a:rPr lang="en-US" sz="2000" b="0" i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 </a:t>
            </a:r>
            <a:r>
              <a:rPr lang="en-US" sz="2000" b="0" i="1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database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or </a:t>
            </a:r>
            <a:r>
              <a:rPr lang="en-US" sz="2000" b="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 </a:t>
            </a:r>
            <a:r>
              <a:rPr lang="en-US" sz="2000" b="0" i="1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repository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contains details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all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defects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found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various</a:t>
            </a:r>
            <a:r>
              <a:rPr lang="en-US" sz="2000" b="0" spc="-3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products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tested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particular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organization.</a:t>
            </a:r>
            <a:r>
              <a:rPr lang="en-US" sz="2000" b="0" spc="-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 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contains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defects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all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related</a:t>
            </a:r>
            <a:r>
              <a:rPr lang="en-US" sz="2000" b="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information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(when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the </a:t>
            </a:r>
            <a:r>
              <a:rPr lang="en-US" sz="2000" b="0" spc="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 </a:t>
            </a:r>
            <a:r>
              <a:rPr lang="en-US" sz="2000" b="0" spc="-7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was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found,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whom it is assigned, 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what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current </a:t>
            </a:r>
            <a:r>
              <a:rPr lang="en-US" sz="2000" b="0" spc="-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status, 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type 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defect,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its</a:t>
            </a:r>
            <a:r>
              <a:rPr lang="en-US" sz="2000" b="0" spc="-1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impact,</a:t>
            </a:r>
            <a:r>
              <a:rPr lang="en-US" sz="2000" b="0" spc="-8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</a:t>
            </a:r>
            <a:r>
              <a:rPr lang="en-US" sz="2000" b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b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on).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1" y="3769867"/>
            <a:ext cx="10674350" cy="1677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14999"/>
              </a:lnSpc>
              <a:spcBef>
                <a:spcPts val="10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A </a:t>
            </a:r>
            <a:r>
              <a:rPr lang="en-US" sz="2400" i="1" spc="-10" dirty="0" smtClean="0">
                <a:latin typeface="Times New Roman"/>
                <a:cs typeface="Times New Roman"/>
              </a:rPr>
              <a:t>configuration </a:t>
            </a:r>
            <a:r>
              <a:rPr lang="en-US" sz="2400" i="1" dirty="0" smtClean="0">
                <a:latin typeface="Times New Roman"/>
                <a:cs typeface="Times New Roman"/>
              </a:rPr>
              <a:t>file </a:t>
            </a:r>
            <a:r>
              <a:rPr lang="en-US" sz="2400" spc="-25" dirty="0" smtClean="0">
                <a:latin typeface="Times New Roman"/>
                <a:cs typeface="Times New Roman"/>
              </a:rPr>
              <a:t>contains </a:t>
            </a:r>
            <a:r>
              <a:rPr lang="en-US" sz="2400" spc="-5" dirty="0" smtClean="0">
                <a:latin typeface="Times New Roman"/>
                <a:cs typeface="Times New Roman"/>
              </a:rPr>
              <a:t>a </a:t>
            </a:r>
            <a:r>
              <a:rPr lang="en-US" sz="2400" b="1" spc="-5" dirty="0" smtClean="0">
                <a:latin typeface="Times New Roman"/>
                <a:cs typeface="Times New Roman"/>
              </a:rPr>
              <a:t>set </a:t>
            </a:r>
            <a:r>
              <a:rPr lang="en-US" sz="2400" b="1" dirty="0" smtClean="0">
                <a:latin typeface="Times New Roman"/>
                <a:cs typeface="Times New Roman"/>
              </a:rPr>
              <a:t>of </a:t>
            </a:r>
            <a:r>
              <a:rPr lang="en-US" sz="2400" b="1" spc="-30" dirty="0" smtClean="0">
                <a:latin typeface="Times New Roman"/>
                <a:cs typeface="Times New Roman"/>
              </a:rPr>
              <a:t>variables </a:t>
            </a:r>
            <a:r>
              <a:rPr lang="en-US" sz="2400" spc="-55" dirty="0" smtClean="0">
                <a:latin typeface="Times New Roman"/>
                <a:cs typeface="Times New Roman"/>
              </a:rPr>
              <a:t>that </a:t>
            </a:r>
            <a:r>
              <a:rPr lang="en-US" sz="2400" dirty="0" smtClean="0">
                <a:latin typeface="Times New Roman"/>
                <a:cs typeface="Times New Roman"/>
              </a:rPr>
              <a:t>are </a:t>
            </a:r>
            <a:r>
              <a:rPr lang="en-US" sz="2400" spc="-5" dirty="0" smtClean="0">
                <a:latin typeface="Times New Roman"/>
                <a:cs typeface="Times New Roman"/>
              </a:rPr>
              <a:t>used in </a:t>
            </a:r>
            <a:r>
              <a:rPr lang="en-US" sz="2400" spc="-25" dirty="0" smtClean="0">
                <a:latin typeface="Times New Roman"/>
                <a:cs typeface="Times New Roman"/>
              </a:rPr>
              <a:t>automation. </a:t>
            </a:r>
            <a:r>
              <a:rPr lang="en-US" sz="2400" spc="-10" dirty="0" smtClean="0">
                <a:latin typeface="Times New Roman"/>
                <a:cs typeface="Times New Roman"/>
              </a:rPr>
              <a:t>The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variables </a:t>
            </a:r>
            <a:r>
              <a:rPr lang="en-US" sz="2400" spc="-5" dirty="0" smtClean="0">
                <a:latin typeface="Times New Roman"/>
                <a:cs typeface="Times New Roman"/>
              </a:rPr>
              <a:t>could be for </a:t>
            </a:r>
            <a:r>
              <a:rPr lang="en-US" sz="2400" dirty="0" smtClean="0">
                <a:latin typeface="Times New Roman"/>
                <a:cs typeface="Times New Roman"/>
              </a:rPr>
              <a:t>the test </a:t>
            </a:r>
            <a:r>
              <a:rPr lang="en-US" sz="2400" spc="-5" dirty="0" smtClean="0">
                <a:latin typeface="Times New Roman"/>
                <a:cs typeface="Times New Roman"/>
              </a:rPr>
              <a:t>framework </a:t>
            </a:r>
            <a:r>
              <a:rPr lang="en-US" sz="2400" dirty="0" smtClean="0">
                <a:latin typeface="Times New Roman"/>
                <a:cs typeface="Times New Roman"/>
              </a:rPr>
              <a:t>or </a:t>
            </a:r>
            <a:r>
              <a:rPr lang="en-US" sz="2400" spc="-5" dirty="0" smtClean="0">
                <a:latin typeface="Times New Roman"/>
                <a:cs typeface="Times New Roman"/>
              </a:rPr>
              <a:t>for other modules in </a:t>
            </a:r>
            <a:r>
              <a:rPr lang="en-US" sz="2400" spc="-30" dirty="0" smtClean="0">
                <a:latin typeface="Times New Roman"/>
                <a:cs typeface="Times New Roman"/>
              </a:rPr>
              <a:t>automation 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such as </a:t>
            </a:r>
            <a:r>
              <a:rPr lang="en-US" sz="2400" spc="-10" dirty="0" smtClean="0">
                <a:latin typeface="Times New Roman"/>
                <a:cs typeface="Times New Roman"/>
              </a:rPr>
              <a:t>tools </a:t>
            </a:r>
            <a:r>
              <a:rPr lang="en-US" sz="2400" spc="-5" dirty="0" smtClean="0">
                <a:latin typeface="Times New Roman"/>
                <a:cs typeface="Times New Roman"/>
              </a:rPr>
              <a:t>and metrics or for the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spc="-5" dirty="0" smtClean="0">
                <a:latin typeface="Times New Roman"/>
                <a:cs typeface="Times New Roman"/>
              </a:rPr>
              <a:t>suite or for a </a:t>
            </a:r>
            <a:r>
              <a:rPr lang="en-US" sz="2400" spc="-10" dirty="0" smtClean="0">
                <a:latin typeface="Times New Roman"/>
                <a:cs typeface="Times New Roman"/>
              </a:rPr>
              <a:t>set </a:t>
            </a:r>
            <a:r>
              <a:rPr lang="en-US" sz="2400" spc="-5" dirty="0" smtClean="0">
                <a:latin typeface="Times New Roman"/>
                <a:cs typeface="Times New Roman"/>
              </a:rPr>
              <a:t>of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spc="-5" dirty="0" smtClean="0">
                <a:latin typeface="Times New Roman"/>
                <a:cs typeface="Times New Roman"/>
              </a:rPr>
              <a:t>cases or for a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particular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case.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561" y="1116583"/>
            <a:ext cx="9461500" cy="148502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6370" marR="1055370">
              <a:lnSpc>
                <a:spcPts val="3779"/>
              </a:lnSpc>
              <a:spcBef>
                <a:spcPts val="580"/>
              </a:spcBef>
            </a:pPr>
            <a:r>
              <a:rPr lang="en-US" sz="3600" b="1" spc="-125" dirty="0" smtClean="0">
                <a:solidFill>
                  <a:srgbClr val="1380D1"/>
                </a:solidFill>
                <a:latin typeface="Times New Roman"/>
                <a:cs typeface="Times New Roman"/>
              </a:rPr>
              <a:t>Scenario</a:t>
            </a:r>
            <a:r>
              <a:rPr lang="en-US" sz="3600" b="1" spc="-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50" dirty="0" smtClean="0">
                <a:solidFill>
                  <a:srgbClr val="1380D1"/>
                </a:solidFill>
                <a:latin typeface="Times New Roman"/>
                <a:cs typeface="Times New Roman"/>
              </a:rPr>
              <a:t>and</a:t>
            </a:r>
            <a:r>
              <a:rPr lang="en-US" sz="3600" b="1" spc="-5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65" dirty="0" smtClean="0">
                <a:solidFill>
                  <a:srgbClr val="1380D1"/>
                </a:solidFill>
                <a:latin typeface="Times New Roman"/>
                <a:cs typeface="Times New Roman"/>
              </a:rPr>
              <a:t>configuration</a:t>
            </a:r>
            <a:r>
              <a:rPr lang="en-US" sz="3600" b="1" spc="-2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260" dirty="0" smtClean="0">
                <a:solidFill>
                  <a:srgbClr val="1380D1"/>
                </a:solidFill>
                <a:latin typeface="Times New Roman"/>
                <a:cs typeface="Times New Roman"/>
              </a:rPr>
              <a:t>file </a:t>
            </a:r>
            <a:r>
              <a:rPr lang="en-US" sz="3600" b="1" spc="-86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95" dirty="0" smtClean="0">
                <a:solidFill>
                  <a:srgbClr val="1380D1"/>
                </a:solidFill>
                <a:latin typeface="Times New Roman"/>
                <a:cs typeface="Times New Roman"/>
              </a:rPr>
              <a:t>modules</a:t>
            </a:r>
            <a:endParaRPr lang="en-US" sz="3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40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i="1" dirty="0" smtClean="0">
                <a:latin typeface="Times New Roman"/>
                <a:cs typeface="Times New Roman"/>
              </a:rPr>
              <a:t>Scenarios</a:t>
            </a:r>
            <a:r>
              <a:rPr lang="en-US" sz="2000" i="1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information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“</a:t>
            </a:r>
            <a:r>
              <a:rPr lang="en-US" sz="2000" b="1" spc="-5" dirty="0" smtClean="0">
                <a:latin typeface="Times New Roman"/>
                <a:cs typeface="Times New Roman"/>
              </a:rPr>
              <a:t>how</a:t>
            </a:r>
            <a:r>
              <a:rPr lang="en-US" sz="2000" b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spc="-20" dirty="0" smtClean="0">
                <a:latin typeface="Times New Roman"/>
                <a:cs typeface="Times New Roman"/>
              </a:rPr>
              <a:t>to</a:t>
            </a:r>
            <a:r>
              <a:rPr lang="en-US" sz="2000" b="1" spc="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execute</a:t>
            </a:r>
            <a:r>
              <a:rPr lang="en-US" sz="2000" b="1" spc="-114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r>
              <a:rPr lang="en-US" sz="2000" b="1" spc="-105" dirty="0" smtClean="0">
                <a:latin typeface="Times New Roman"/>
                <a:cs typeface="Times New Roman"/>
              </a:rPr>
              <a:t> </a:t>
            </a:r>
            <a:r>
              <a:rPr lang="en-US" sz="2000" b="1" spc="-25" dirty="0" smtClean="0">
                <a:latin typeface="Times New Roman"/>
                <a:cs typeface="Times New Roman"/>
              </a:rPr>
              <a:t>particular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test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case</a:t>
            </a:r>
            <a:r>
              <a:rPr lang="en-US" sz="2000" spc="-5" dirty="0" smtClean="0">
                <a:latin typeface="Times New Roman"/>
                <a:cs typeface="Times New Roman"/>
              </a:rPr>
              <a:t>.”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509981"/>
            <a:ext cx="103104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DESIGN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5" dirty="0"/>
              <a:t> </a:t>
            </a:r>
            <a:r>
              <a:rPr dirty="0"/>
              <a:t>ARCHITECTURE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35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1" y="1365580"/>
            <a:ext cx="10642600" cy="42271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95"/>
              </a:spcBef>
            </a:pPr>
            <a:r>
              <a:rPr lang="en-US" sz="3600" b="1" spc="-165" dirty="0" smtClean="0">
                <a:solidFill>
                  <a:srgbClr val="1380D1"/>
                </a:solidFill>
                <a:latin typeface="Times New Roman"/>
                <a:cs typeface="Times New Roman"/>
              </a:rPr>
              <a:t>Test</a:t>
            </a:r>
            <a:r>
              <a:rPr lang="en-US" sz="3600" b="1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220" dirty="0" smtClean="0">
                <a:solidFill>
                  <a:srgbClr val="1380D1"/>
                </a:solidFill>
                <a:latin typeface="Times New Roman"/>
                <a:cs typeface="Times New Roman"/>
              </a:rPr>
              <a:t>cases</a:t>
            </a:r>
            <a:r>
              <a:rPr lang="en-US" sz="3600" b="1" spc="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40" dirty="0" smtClean="0">
                <a:solidFill>
                  <a:srgbClr val="1380D1"/>
                </a:solidFill>
                <a:latin typeface="Times New Roman"/>
                <a:cs typeface="Times New Roman"/>
              </a:rPr>
              <a:t>and</a:t>
            </a:r>
            <a:r>
              <a:rPr lang="en-US" sz="3600" b="1" spc="5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65" dirty="0" smtClean="0">
                <a:solidFill>
                  <a:srgbClr val="1380D1"/>
                </a:solidFill>
                <a:latin typeface="Times New Roman"/>
                <a:cs typeface="Times New Roman"/>
              </a:rPr>
              <a:t>test</a:t>
            </a:r>
            <a:r>
              <a:rPr lang="en-US" sz="3600" b="1" spc="5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65" dirty="0" smtClean="0">
                <a:solidFill>
                  <a:srgbClr val="1380D1"/>
                </a:solidFill>
                <a:latin typeface="Times New Roman"/>
                <a:cs typeface="Times New Roman"/>
              </a:rPr>
              <a:t>framework</a:t>
            </a:r>
            <a:r>
              <a:rPr lang="en-US" sz="3600" b="1" spc="10" dirty="0" smtClean="0">
                <a:solidFill>
                  <a:srgbClr val="1380D1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00" dirty="0" smtClean="0">
                <a:solidFill>
                  <a:srgbClr val="1380D1"/>
                </a:solidFill>
                <a:latin typeface="Times New Roman"/>
                <a:cs typeface="Times New Roman"/>
              </a:rPr>
              <a:t>modules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241300" marR="23495" indent="-228600">
              <a:lnSpc>
                <a:spcPct val="114999"/>
              </a:lnSpc>
              <a:spcBef>
                <a:spcPts val="810"/>
              </a:spcBef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object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for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execution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2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other modules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architecture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does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represent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any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interaction by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itself.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278F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351790" indent="-228600">
              <a:lnSpc>
                <a:spcPct val="114999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i="1" spc="-5" dirty="0" smtClean="0">
                <a:latin typeface="Times New Roman"/>
                <a:cs typeface="Times New Roman"/>
              </a:rPr>
              <a:t>test</a:t>
            </a:r>
            <a:r>
              <a:rPr lang="en-US" sz="2000" i="1" spc="-40" dirty="0" smtClean="0">
                <a:latin typeface="Times New Roman"/>
                <a:cs typeface="Times New Roman"/>
              </a:rPr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f</a:t>
            </a:r>
            <a:r>
              <a:rPr lang="en-US" sz="2000" i="1" spc="5" dirty="0" smtClean="0">
                <a:latin typeface="Times New Roman"/>
                <a:cs typeface="Times New Roman"/>
              </a:rPr>
              <a:t>r</a:t>
            </a:r>
            <a:r>
              <a:rPr lang="en-US" sz="2000" i="1" dirty="0" smtClean="0">
                <a:latin typeface="Times New Roman"/>
                <a:cs typeface="Times New Roman"/>
              </a:rPr>
              <a:t>am</a:t>
            </a:r>
            <a:r>
              <a:rPr lang="en-US" sz="2000" i="1" spc="5" dirty="0" smtClean="0">
                <a:latin typeface="Times New Roman"/>
                <a:cs typeface="Times New Roman"/>
              </a:rPr>
              <a:t>e</a:t>
            </a:r>
            <a:r>
              <a:rPr lang="en-US" sz="2000" i="1" dirty="0" smtClean="0">
                <a:latin typeface="Times New Roman"/>
                <a:cs typeface="Times New Roman"/>
              </a:rPr>
              <a:t>work</a:t>
            </a:r>
            <a:r>
              <a:rPr lang="en-US" sz="2000" i="1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m</a:t>
            </a:r>
            <a:r>
              <a:rPr lang="en-US" sz="2000" spc="-10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d</a:t>
            </a:r>
            <a:r>
              <a:rPr lang="en-US" sz="2000" spc="-10" dirty="0" smtClean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le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</a:t>
            </a:r>
            <a:r>
              <a:rPr lang="en-US" sz="2000" spc="-210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</a:t>
            </a:r>
            <a:r>
              <a:rPr lang="en-US" sz="2000" spc="-10" dirty="0" smtClean="0">
                <a:latin typeface="Times New Roman"/>
                <a:cs typeface="Times New Roman"/>
              </a:rPr>
              <a:t>m</a:t>
            </a:r>
            <a:r>
              <a:rPr lang="en-US" sz="2000" dirty="0" smtClean="0">
                <a:latin typeface="Times New Roman"/>
                <a:cs typeface="Times New Roman"/>
              </a:rPr>
              <a:t>bines “</a:t>
            </a:r>
            <a:r>
              <a:rPr lang="en-US" sz="2000" b="1" dirty="0" smtClean="0">
                <a:latin typeface="Times New Roman"/>
                <a:cs typeface="Times New Roman"/>
              </a:rPr>
              <a:t>wh</a:t>
            </a:r>
            <a:r>
              <a:rPr lang="en-US" sz="2000" b="1" spc="-135" dirty="0" smtClean="0">
                <a:latin typeface="Times New Roman"/>
                <a:cs typeface="Times New Roman"/>
              </a:rPr>
              <a:t>a</a:t>
            </a:r>
            <a:r>
              <a:rPr lang="en-US" sz="2000" b="1" dirty="0" smtClean="0">
                <a:latin typeface="Times New Roman"/>
                <a:cs typeface="Times New Roman"/>
              </a:rPr>
              <a:t>t</a:t>
            </a:r>
            <a:r>
              <a:rPr lang="en-US" sz="2000" b="1" spc="-55" dirty="0" smtClean="0">
                <a:latin typeface="Times New Roman"/>
                <a:cs typeface="Times New Roman"/>
              </a:rPr>
              <a:t> </a:t>
            </a:r>
            <a:r>
              <a:rPr lang="en-US" sz="2000" b="1" spc="-40" dirty="0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>
                <a:latin typeface="Times New Roman"/>
                <a:cs typeface="Times New Roman"/>
              </a:rPr>
              <a:t>o e</a:t>
            </a:r>
            <a:r>
              <a:rPr lang="en-US" sz="2000" b="1" spc="15" dirty="0" smtClean="0">
                <a:latin typeface="Times New Roman"/>
                <a:cs typeface="Times New Roman"/>
              </a:rPr>
              <a:t>x</a:t>
            </a:r>
            <a:r>
              <a:rPr lang="en-US" sz="2000" b="1" dirty="0" smtClean="0">
                <a:latin typeface="Times New Roman"/>
                <a:cs typeface="Times New Roman"/>
              </a:rPr>
              <a:t>ec</a:t>
            </a:r>
            <a:r>
              <a:rPr lang="en-US" sz="2000" b="1" spc="-10" dirty="0" smtClean="0">
                <a:latin typeface="Times New Roman"/>
                <a:cs typeface="Times New Roman"/>
              </a:rPr>
              <a:t>u</a:t>
            </a:r>
            <a:r>
              <a:rPr lang="en-US" sz="2000" b="1" dirty="0" smtClean="0">
                <a:latin typeface="Times New Roman"/>
                <a:cs typeface="Times New Roman"/>
              </a:rPr>
              <a:t>te”</a:t>
            </a:r>
            <a:r>
              <a:rPr lang="en-US" sz="2000" b="1" spc="-12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a</a:t>
            </a:r>
            <a:r>
              <a:rPr lang="en-US" sz="2000" b="1" spc="-10" dirty="0" smtClean="0">
                <a:latin typeface="Times New Roman"/>
                <a:cs typeface="Times New Roman"/>
              </a:rPr>
              <a:t>n</a:t>
            </a:r>
            <a:r>
              <a:rPr lang="en-US" sz="2000" b="1" dirty="0" smtClean="0">
                <a:latin typeface="Times New Roman"/>
                <a:cs typeface="Times New Roman"/>
              </a:rPr>
              <a:t>d</a:t>
            </a:r>
            <a:r>
              <a:rPr lang="en-US" sz="2000" b="1" spc="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“h</a:t>
            </a:r>
            <a:r>
              <a:rPr lang="en-US" sz="2000" b="1" spc="5" dirty="0" smtClean="0">
                <a:latin typeface="Times New Roman"/>
                <a:cs typeface="Times New Roman"/>
              </a:rPr>
              <a:t>o</a:t>
            </a:r>
            <a:r>
              <a:rPr lang="en-US" sz="2000" b="1" dirty="0" smtClean="0">
                <a:latin typeface="Times New Roman"/>
                <a:cs typeface="Times New Roman"/>
              </a:rPr>
              <a:t>w</a:t>
            </a:r>
            <a:r>
              <a:rPr lang="en-US" sz="2000" b="1" spc="-8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they  </a:t>
            </a:r>
            <a:r>
              <a:rPr lang="en-US" sz="2000" b="1" spc="-60" dirty="0" smtClean="0">
                <a:latin typeface="Times New Roman"/>
                <a:cs typeface="Times New Roman"/>
              </a:rPr>
              <a:t>have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spc="-20" dirty="0" smtClean="0">
                <a:latin typeface="Times New Roman"/>
                <a:cs typeface="Times New Roman"/>
              </a:rPr>
              <a:t>to</a:t>
            </a:r>
            <a:r>
              <a:rPr lang="en-US" sz="2000" b="1" dirty="0" smtClean="0">
                <a:latin typeface="Times New Roman"/>
                <a:cs typeface="Times New Roman"/>
              </a:rPr>
              <a:t> be executed.”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278F"/>
              </a:buClr>
              <a:buFont typeface="Arial MT"/>
              <a:buChar char="•"/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92278F"/>
              </a:buClr>
              <a:buSzPct val="158333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It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picks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up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specific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cases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that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automated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from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err="1" smtClean="0">
                <a:latin typeface="Times New Roman"/>
                <a:cs typeface="Times New Roman"/>
              </a:rPr>
              <a:t>tcdb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picks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up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</a:p>
          <a:p>
            <a:pPr marL="241300">
              <a:lnSpc>
                <a:spcPct val="100000"/>
              </a:lnSpc>
              <a:spcBef>
                <a:spcPts val="325"/>
              </a:spcBef>
            </a:pPr>
            <a:r>
              <a:rPr lang="en-US" sz="2000" spc="-5" dirty="0" smtClean="0">
                <a:latin typeface="Times New Roman"/>
                <a:cs typeface="Times New Roman"/>
              </a:rPr>
              <a:t>Scenarios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executes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them.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698500" marR="5080" lvl="1" indent="-229235">
              <a:lnSpc>
                <a:spcPct val="114999"/>
              </a:lnSpc>
              <a:spcBef>
                <a:spcPts val="1525"/>
              </a:spcBef>
              <a:buClr>
                <a:srgbClr val="92278F"/>
              </a:buClr>
              <a:buSzPct val="159375"/>
              <a:buFont typeface="Arial MT"/>
              <a:buChar char="•"/>
              <a:tabLst>
                <a:tab pos="699135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For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example,</a:t>
            </a:r>
            <a:r>
              <a:rPr lang="en-US" spc="1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if</a:t>
            </a:r>
            <a:r>
              <a:rPr lang="en-US" spc="-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there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is</a:t>
            </a:r>
            <a:r>
              <a:rPr lang="en-US" spc="-8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scenario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0" dirty="0" smtClean="0">
                <a:latin typeface="Times New Roman"/>
                <a:cs typeface="Times New Roman"/>
              </a:rPr>
              <a:t>that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requests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a</a:t>
            </a:r>
            <a:r>
              <a:rPr lang="en-US" spc="-80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particular</a:t>
            </a:r>
            <a:r>
              <a:rPr lang="en-US" spc="-25" dirty="0" smtClean="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test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case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be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executed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for </a:t>
            </a:r>
            <a:r>
              <a:rPr lang="en-US" spc="-385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48 </a:t>
            </a:r>
            <a:r>
              <a:rPr lang="en-US" spc="-5" dirty="0" smtClean="0">
                <a:latin typeface="Times New Roman"/>
                <a:cs typeface="Times New Roman"/>
              </a:rPr>
              <a:t>hours in a </a:t>
            </a:r>
            <a:r>
              <a:rPr lang="en-US" spc="-40" dirty="0" smtClean="0">
                <a:latin typeface="Times New Roman"/>
                <a:cs typeface="Times New Roman"/>
              </a:rPr>
              <a:t>loop, </a:t>
            </a:r>
            <a:r>
              <a:rPr lang="en-US" spc="-5" dirty="0" smtClean="0">
                <a:latin typeface="Times New Roman"/>
                <a:cs typeface="Times New Roman"/>
              </a:rPr>
              <a:t>then the test framework executes those test cases in the </a:t>
            </a:r>
            <a:r>
              <a:rPr lang="en-US" spc="-10" dirty="0" smtClean="0">
                <a:latin typeface="Times New Roman"/>
                <a:cs typeface="Times New Roman"/>
              </a:rPr>
              <a:t>loop </a:t>
            </a:r>
            <a:r>
              <a:rPr lang="en-US" spc="-5" dirty="0" smtClean="0">
                <a:latin typeface="Times New Roman"/>
                <a:cs typeface="Times New Roman"/>
              </a:rPr>
              <a:t>and 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times</a:t>
            </a:r>
            <a:r>
              <a:rPr lang="en-US" spc="1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out</a:t>
            </a:r>
            <a:r>
              <a:rPr lang="en-US" spc="-5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when</a:t>
            </a:r>
            <a:r>
              <a:rPr lang="en-US" spc="-20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the </a:t>
            </a:r>
            <a:r>
              <a:rPr lang="en-US" spc="-25" dirty="0" smtClean="0">
                <a:latin typeface="Times New Roman"/>
                <a:cs typeface="Times New Roman"/>
              </a:rPr>
              <a:t>duration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latin typeface="Times New Roman"/>
                <a:cs typeface="Times New Roman"/>
              </a:rPr>
              <a:t>is</a:t>
            </a:r>
            <a:r>
              <a:rPr lang="en-US" spc="5" dirty="0" smtClean="0">
                <a:latin typeface="Times New Roman"/>
                <a:cs typeface="Times New Roman"/>
              </a:rPr>
              <a:t> </a:t>
            </a:r>
            <a:r>
              <a:rPr lang="en-US" spc="-35" dirty="0" smtClean="0">
                <a:latin typeface="Times New Roman"/>
                <a:cs typeface="Times New Roman"/>
              </a:rPr>
              <a:t>met.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2338</Words>
  <Application>Microsoft Office PowerPoint</Application>
  <PresentationFormat>Custom</PresentationFormat>
  <Paragraphs>301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ADVANTAGE OF TEST AUTOMATION</vt:lpstr>
      <vt:lpstr>TEST AUTOMATION IN</vt:lpstr>
      <vt:lpstr>DESIGN &amp; ARCHITECTURE FOR AUTOMATION</vt:lpstr>
      <vt:lpstr>DESIGN &amp; ARCHITECTURE FOR AUTOMATION</vt:lpstr>
      <vt:lpstr>DESIGN &amp; ARCHITECTURE FOR AUTOMATION</vt:lpstr>
      <vt:lpstr>DESIGN &amp; ARCHITECTURE FOR AUTOMATION</vt:lpstr>
      <vt:lpstr>DESIGN &amp; ARCHITECTURE FOR AUTOMATION</vt:lpstr>
      <vt:lpstr>DESIGN &amp; ARCHITECTURE FOR AUTOMATION</vt:lpstr>
      <vt:lpstr>DESIGN &amp; ARCHITECTURE FOR AUTOMATION</vt:lpstr>
      <vt:lpstr>GENERIC REQUIREMENTS FOR TEST  TOOL/FRAMEWORK</vt:lpstr>
      <vt:lpstr>GENERIC REQUIREMENTS FOR TEST  TOOL/FRAMEWORK</vt:lpstr>
      <vt:lpstr>NO HARD CODING IN THE TEST SUITE</vt:lpstr>
      <vt:lpstr>TEST CASE/SUITE EXPANDABILITY</vt:lpstr>
      <vt:lpstr>REUSE OF CODE FOR DIFFERENT TYPES OF  TESTING, TEST CASES</vt:lpstr>
      <vt:lpstr>AUTOMATIC SETUP AND CLEANUP</vt:lpstr>
      <vt:lpstr>INDEPENDENT TEST CASES</vt:lpstr>
      <vt:lpstr>TEST CASE DEPENDENCY</vt:lpstr>
      <vt:lpstr>INSULATING TEST CASES DURING EXECUTION</vt:lpstr>
      <vt:lpstr>CODING STANDARDS AND DIRECTORY  STRUCTURE</vt:lpstr>
      <vt:lpstr>SELECTIVE EXECUTION OF TEST CASES</vt:lpstr>
      <vt:lpstr>RANDOM EXECUTION OF TEST CASES</vt:lpstr>
      <vt:lpstr>PARALLEL EXECUTION OF TEST CASES</vt:lpstr>
      <vt:lpstr>R-12</vt:lpstr>
      <vt:lpstr>R-13</vt:lpstr>
      <vt:lpstr>TEST CASE EXECUTION BASED ON  PREVIOUS RESULTS</vt:lpstr>
      <vt:lpstr>REMOTE EXECUTION OF TEST CASES</vt:lpstr>
      <vt:lpstr>AUTOMATIC ARCHIVAL OF TEST DATA</vt:lpstr>
      <vt:lpstr>R-17</vt:lpstr>
      <vt:lpstr>INDEPENDENT OF LANGUAGES</vt:lpstr>
      <vt:lpstr>PORTABILITY TO DIFFERENT PLATFORMS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&amp; Quality Assurance</dc:title>
  <dc:creator>User02</dc:creator>
  <cp:lastModifiedBy>Aruljothi</cp:lastModifiedBy>
  <cp:revision>3</cp:revision>
  <dcterms:created xsi:type="dcterms:W3CDTF">2024-08-28T03:37:04Z</dcterms:created>
  <dcterms:modified xsi:type="dcterms:W3CDTF">2024-08-29T03:43:52Z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2024-08-28T00:00:00Z</vt:filetime>
  </property>
</Properties>
</file>