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ijfdwf/cE1scVoHGIjbVr+Drl3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Group Writing as an Application of CSCW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Co-authoring of documents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Team members collaborate on the same document.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i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 Research groups co-writing a paper on Overleaf.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Modes of collaboration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Synchronous</a:t>
            </a:r>
            <a:r>
              <a:rPr lang="en-US">
                <a:solidFill>
                  <a:schemeClr val="dk1"/>
                </a:solidFill>
              </a:rPr>
              <a:t> (real-time, all online together).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i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 Google Docs live editing.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Asynchronous</a:t>
            </a:r>
            <a:r>
              <a:rPr lang="en-US">
                <a:solidFill>
                  <a:schemeClr val="dk1"/>
                </a:solidFill>
              </a:rPr>
              <a:t> (distributed, different times).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i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 Using GitHub for documentation or wikis.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Workspaces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Private workspace</a:t>
            </a:r>
            <a:r>
              <a:rPr lang="en-US">
                <a:solidFill>
                  <a:schemeClr val="dk1"/>
                </a:solidFill>
              </a:rPr>
              <a:t> → members draft ideas individually.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Public window</a:t>
            </a:r>
            <a:r>
              <a:rPr lang="en-US">
                <a:solidFill>
                  <a:schemeClr val="dk1"/>
                </a:solidFill>
              </a:rPr>
              <a:t> → shows the shared document state visible to everyone.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Revision tracking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System records </a:t>
            </a:r>
            <a:r>
              <a:rPr b="1" lang="en-US">
                <a:solidFill>
                  <a:schemeClr val="dk1"/>
                </a:solidFill>
              </a:rPr>
              <a:t>who made which changes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i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 “Version history” in Google Docs or MS Word Track Changes.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Non-destructive editing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Suggested changes don’t overwrite the original text → safer collaboration.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i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 Comment/suggest mode in Docs, “Pull Requests” in GitHub.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Comparison of drafts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Multiple versions can be compared side by side for better decision-making.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Goal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Speed</a:t>
            </a:r>
            <a:r>
              <a:rPr lang="en-US">
                <a:solidFill>
                  <a:schemeClr val="dk1"/>
                </a:solidFill>
              </a:rPr>
              <a:t>: Faster completion of documents.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Quality</a:t>
            </a:r>
            <a:r>
              <a:rPr lang="en-US">
                <a:solidFill>
                  <a:schemeClr val="dk1"/>
                </a:solidFill>
              </a:rPr>
              <a:t>: Improved accuracy and richness through multiple perspectives.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Group Memory Management &amp; Project Management in CSCW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Group Memory Management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Helps teams </a:t>
            </a:r>
            <a:r>
              <a:rPr b="1" lang="en-US">
                <a:solidFill>
                  <a:schemeClr val="dk1"/>
                </a:solidFill>
              </a:rPr>
              <a:t>remember past ideas, statements, and decisions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Stores notes from meetings with </a:t>
            </a:r>
            <a:r>
              <a:rPr b="1" lang="en-US">
                <a:solidFill>
                  <a:schemeClr val="dk1"/>
                </a:solidFill>
              </a:rPr>
              <a:t>links between words, concepts, and people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i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>
                <a:solidFill>
                  <a:schemeClr val="dk1"/>
                </a:solidFill>
              </a:rPr>
              <a:t>Slack / MS Teams → searchable chat history.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>
                <a:solidFill>
                  <a:schemeClr val="dk1"/>
                </a:solidFill>
              </a:rPr>
              <a:t>Confluence / Notion → structured team knowledge base.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Scenario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“I remember it was Susan’s idea about optimization a few days ago.”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CSCW tools allow quick retrieval of such past discussions.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Project Management Support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Assists in </a:t>
            </a:r>
            <a:r>
              <a:rPr b="1" lang="en-US">
                <a:solidFill>
                  <a:schemeClr val="dk1"/>
                </a:solidFill>
              </a:rPr>
              <a:t>planning, task allocation, and progress tracking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Helps coordinate the activities of individual members in a shared project.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Examples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Trello / Asana</a:t>
            </a:r>
            <a:r>
              <a:rPr lang="en-US">
                <a:solidFill>
                  <a:schemeClr val="dk1"/>
                </a:solidFill>
              </a:rPr>
              <a:t> → task boards for visual planning.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Jira</a:t>
            </a:r>
            <a:r>
              <a:rPr lang="en-US">
                <a:solidFill>
                  <a:schemeClr val="dk1"/>
                </a:solidFill>
              </a:rPr>
              <a:t> → software project tracking.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MS Project</a:t>
            </a:r>
            <a:r>
              <a:rPr lang="en-US">
                <a:solidFill>
                  <a:schemeClr val="dk1"/>
                </a:solidFill>
              </a:rPr>
              <a:t> → timelines &amp; Gantt charts.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Goals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Avoids </a:t>
            </a:r>
            <a:r>
              <a:rPr b="1" lang="en-US">
                <a:solidFill>
                  <a:schemeClr val="dk1"/>
                </a:solidFill>
              </a:rPr>
              <a:t>loss of ideas</a:t>
            </a:r>
            <a:r>
              <a:rPr lang="en-US">
                <a:solidFill>
                  <a:schemeClr val="dk1"/>
                </a:solidFill>
              </a:rPr>
              <a:t> in group discussions.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Improves </a:t>
            </a:r>
            <a:r>
              <a:rPr b="1" lang="en-US">
                <a:solidFill>
                  <a:schemeClr val="dk1"/>
                </a:solidFill>
              </a:rPr>
              <a:t>team coordination</a:t>
            </a:r>
            <a:r>
              <a:rPr lang="en-US">
                <a:solidFill>
                  <a:schemeClr val="dk1"/>
                </a:solidFill>
              </a:rPr>
              <a:t> and ensures deadlines are met.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Communication between group members</a:t>
            </a:r>
            <a:br>
              <a:rPr b="1"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CSCW systems enable smooth interaction through chat, video calls, or messaging.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This ensures team members can discuss and clarify ideas in real time.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Sharing of Information</a:t>
            </a:r>
            <a:br>
              <a:rPr b="1"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Members can easily exchange files, documents, and updates.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This helps keep everyone on the same page with the latest knowledge.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Coordination and control of shared objects</a:t>
            </a:r>
            <a:br>
              <a:rPr b="1"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CSCW tools manage simultaneous access to shared documents or data.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They prevent conflicts and maintain version control.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Sharing of workspace</a:t>
            </a:r>
            <a:br>
              <a:rPr b="1"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A common digital space allows members to work together virtually.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</a:t>
            </a:r>
            <a:r>
              <a:rPr i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 Google Docs or collaborative whiteboards.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Organization and common understanding of the work process</a:t>
            </a:r>
            <a:br>
              <a:rPr b="1"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Systems help structure tasks, workflows, and responsibilities.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This creates clarity about “who does what” in the project.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Decision making</a:t>
            </a:r>
            <a:br>
              <a:rPr b="1"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CSCW supports joint discussions, voting, and consensus-building.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This leads to better and more democratic team decisions.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Support individual tasks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The interface should let each user easily interact with the system to complete their </a:t>
            </a:r>
            <a:r>
              <a:rPr b="1" lang="en-US">
                <a:solidFill>
                  <a:schemeClr val="dk1"/>
                </a:solidFill>
              </a:rPr>
              <a:t>own personal tasks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 In Google Docs, you can independently edit your assigned section without disturbance.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Support group/common tasks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The interface must also allow users to perform their </a:t>
            </a:r>
            <a:r>
              <a:rPr b="1" lang="en-US">
                <a:solidFill>
                  <a:schemeClr val="dk1"/>
                </a:solidFill>
              </a:rPr>
              <a:t>part of the shared task</a:t>
            </a:r>
            <a:r>
              <a:rPr lang="en-US">
                <a:solidFill>
                  <a:schemeClr val="dk1"/>
                </a:solidFill>
              </a:rPr>
              <a:t>, contributing to the group’s overall goal.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 In Trello, you manage your cards, but the whole board reflects team progress.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Support social interaction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Since CSCW is about </a:t>
            </a:r>
            <a:r>
              <a:rPr i="1" lang="en-US">
                <a:solidFill>
                  <a:schemeClr val="dk1"/>
                </a:solidFill>
              </a:rPr>
              <a:t>cooperation</a:t>
            </a:r>
            <a:r>
              <a:rPr lang="en-US">
                <a:solidFill>
                  <a:schemeClr val="dk1"/>
                </a:solidFill>
              </a:rPr>
              <a:t>, the interface should enable </a:t>
            </a:r>
            <a:r>
              <a:rPr b="1" lang="en-US">
                <a:solidFill>
                  <a:schemeClr val="dk1"/>
                </a:solidFill>
              </a:rPr>
              <a:t>communication and awareness</a:t>
            </a:r>
            <a:r>
              <a:rPr lang="en-US">
                <a:solidFill>
                  <a:schemeClr val="dk1"/>
                </a:solidFill>
              </a:rPr>
              <a:t> among members.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 Comments, chats, mentions, and presence indicators (“A is editing slide 3”) in tools like MS Teams or Docs.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Order Dependency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Some actions must follow a strict sequence to avoid errors.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 In document editing, you must insert a section before formatting it.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Order Independence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Tasks can be done in any order without affecting the outcome.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 Two people adding comments in different parts of a Google Doc.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Multithreading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The system supports multiple tasks happening simultaneously.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 Editing text while uploading a file in Slack.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Concurrency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Multiple users can work on the same shared object at the same time.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 Real-time collaboration in MS Teams whiteboard.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Sociability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The interface should support </a:t>
            </a:r>
            <a:r>
              <a:rPr b="1" lang="en-US">
                <a:solidFill>
                  <a:schemeClr val="dk1"/>
                </a:solidFill>
              </a:rPr>
              <a:t>social cues and interactions</a:t>
            </a:r>
            <a:r>
              <a:rPr lang="en-US">
                <a:solidFill>
                  <a:schemeClr val="dk1"/>
                </a:solidFill>
              </a:rPr>
              <a:t> among members.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 Emojis, presence indicators (“A is typing…”), and chat in collaborative platforms.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7d243d2c5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7d243d2c52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7d243d2c52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7d243d2c5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d243d2c52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d243d2c5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9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9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1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1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9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1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1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21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2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5" name="Google Shape;45;p22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2" name="Google Shape;52;p23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3" name="Google Shape;53;p23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4" name="Google Shape;54;p23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6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1" name="Google Shape;71;p26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2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2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2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7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2" name="Google Shape;82;p27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2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2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2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2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document/d/1PR1QOk94o-4lmBjX2WYF-ZAY92Ir9yM3Ue-v6n3nXos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886968" y="1058091"/>
            <a:ext cx="10448109" cy="364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Rockwell"/>
              <a:buNone/>
            </a:pPr>
            <a:r>
              <a:rPr b="1" lang="en-US" sz="7200"/>
              <a:t>COMPUTER SUPPORTED COOPERATIVE WORK (CSCW)</a:t>
            </a:r>
            <a:endParaRPr sz="7200"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992074" y="5335499"/>
            <a:ext cx="29772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/>
              <a:t>Ramapriya S - 22Z251</a:t>
            </a:r>
            <a:br>
              <a:rPr lang="en-US"/>
            </a:br>
            <a:r>
              <a:rPr lang="en-US"/>
              <a:t>Abinaya B - 22Z202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PUBLIC WINDOWS</a:t>
            </a:r>
            <a:endParaRPr/>
          </a:p>
        </p:txBody>
      </p:sp>
      <p:pic>
        <p:nvPicPr>
          <p:cNvPr descr="How to Manually Install Windows 11 Right Now" id="160" name="Google Shape;160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1175" y="2622550"/>
            <a:ext cx="6096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COMPUTER CONFERENCING</a:t>
            </a:r>
            <a:endParaRPr/>
          </a:p>
        </p:txBody>
      </p:sp>
      <p:pic>
        <p:nvPicPr>
          <p:cNvPr descr="Computer conferencing of teleconferencing Stock Photos - Page 1 : Masterfile" id="166" name="Google Shape;16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675" y="224155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GROUP WRITING</a:t>
            </a:r>
            <a:endParaRPr/>
          </a:p>
        </p:txBody>
      </p:sp>
      <p:pic>
        <p:nvPicPr>
          <p:cNvPr id="172" name="Google Shape;1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00" y="2401950"/>
            <a:ext cx="5152226" cy="27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7925" y="2093975"/>
            <a:ext cx="2956876" cy="295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2"/>
          <p:cNvSpPr txBox="1"/>
          <p:nvPr/>
        </p:nvSpPr>
        <p:spPr>
          <a:xfrm>
            <a:off x="1446175" y="5539325"/>
            <a:ext cx="9772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Uses computer systems to support collaboration, communication, and coordination in the shared task of producing a written document.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931023" y="179207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sz="4700"/>
              <a:t>GROUP MEMORY MANAGEMENT &amp; PROJECT MANAGEMENT</a:t>
            </a:r>
            <a:endParaRPr sz="4700"/>
          </a:p>
        </p:txBody>
      </p:sp>
      <p:pic>
        <p:nvPicPr>
          <p:cNvPr id="180" name="Google Shape;1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50" y="1927075"/>
            <a:ext cx="5962825" cy="39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3"/>
          <p:cNvSpPr txBox="1"/>
          <p:nvPr/>
        </p:nvSpPr>
        <p:spPr>
          <a:xfrm>
            <a:off x="6542100" y="2225250"/>
            <a:ext cx="56499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Helps teams remember past ideas, statements, and decisions.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"</a:t>
            </a:r>
            <a:r>
              <a:rPr b="1" i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An idea is like a virus, resilient, highly contagious and the smallest seed of an idea can grow. It can grow to define or destroy you</a:t>
            </a:r>
            <a:r>
              <a:rPr b="1" i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"</a:t>
            </a:r>
            <a:endParaRPr b="1" i="1"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CHARACTERISTICS OF CSCW SYSTEM</a:t>
            </a:r>
            <a:endParaRPr/>
          </a:p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Font typeface="Rockwell"/>
              <a:buAutoNum type="arabicPeriod"/>
            </a:pPr>
            <a:r>
              <a:rPr lang="en-US" sz="2400"/>
              <a:t>Communication between the group members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Rockwell"/>
              <a:buAutoNum type="arabicPeriod"/>
            </a:pPr>
            <a:r>
              <a:rPr lang="en-US" sz="2400"/>
              <a:t>Sharing of Information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Rockwell"/>
              <a:buAutoNum type="arabicPeriod"/>
            </a:pPr>
            <a:r>
              <a:rPr lang="en-US" sz="2400"/>
              <a:t>Coordination and control of shared objects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Rockwell"/>
              <a:buAutoNum type="arabicPeriod"/>
            </a:pPr>
            <a:r>
              <a:rPr lang="en-US" sz="2400"/>
              <a:t>Sharing of workspace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Rockwell"/>
              <a:buAutoNum type="arabicPeriod"/>
            </a:pPr>
            <a:r>
              <a:rPr lang="en-US" sz="2400"/>
              <a:t>Organization and common understanding of the work process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Rockwell"/>
              <a:buAutoNum type="arabicPeriod"/>
            </a:pPr>
            <a:r>
              <a:rPr lang="en-US" sz="2400"/>
              <a:t>Decision making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ROLE OF CSCW USER INTERFACE</a:t>
            </a:r>
            <a:endParaRPr/>
          </a:p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Font typeface="Rockwell"/>
              <a:buAutoNum type="arabicPeriod"/>
            </a:pPr>
            <a:r>
              <a:rPr lang="en-US" sz="2400"/>
              <a:t>Support interaction between user and system in order that user can achieve his or her individual task.</a:t>
            </a:r>
            <a:endParaRPr/>
          </a:p>
          <a:p>
            <a:pPr indent="-32766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Rockwell"/>
              <a:buNone/>
            </a:pPr>
            <a:r>
              <a:t/>
            </a:r>
            <a:endParaRPr sz="2400"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Rockwell"/>
              <a:buAutoNum type="arabicPeriod"/>
            </a:pPr>
            <a:r>
              <a:rPr lang="en-US" sz="2400"/>
              <a:t>Support interaction between user and system in order that user can achieve his or her part of common task in the group</a:t>
            </a:r>
            <a:endParaRPr/>
          </a:p>
          <a:p>
            <a:pPr indent="-32766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Rockwell"/>
              <a:buNone/>
            </a:pPr>
            <a:r>
              <a:t/>
            </a:r>
            <a:endParaRPr sz="2400"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Rockwell"/>
              <a:buAutoNum type="arabicPeriod"/>
            </a:pPr>
            <a:r>
              <a:rPr lang="en-US" sz="2400"/>
              <a:t>Supporting social interaction between the group members.</a:t>
            </a:r>
            <a:endParaRPr sz="2400"/>
          </a:p>
          <a:p>
            <a:pPr indent="-32766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Rockwel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CHARACTERISTICS OF CSCW USER INTERFACE</a:t>
            </a:r>
            <a:endParaRPr/>
          </a:p>
        </p:txBody>
      </p:sp>
      <p:sp>
        <p:nvSpPr>
          <p:cNvPr id="199" name="Google Shape;199;p1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1" marL="7315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80"/>
              <a:buFont typeface="Rockwell"/>
              <a:buAutoNum type="arabicPeriod"/>
            </a:pPr>
            <a:r>
              <a:rPr lang="en-US" sz="2800"/>
              <a:t>Order dependency</a:t>
            </a:r>
            <a:endParaRPr/>
          </a:p>
          <a:p>
            <a:pPr indent="-457200" lvl="1" marL="7315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380"/>
              <a:buFont typeface="Rockwell"/>
              <a:buAutoNum type="arabicPeriod"/>
            </a:pPr>
            <a:r>
              <a:rPr lang="en-US" sz="2800"/>
              <a:t>Order Independence</a:t>
            </a:r>
            <a:endParaRPr/>
          </a:p>
          <a:p>
            <a:pPr indent="-457200" lvl="1" marL="7315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380"/>
              <a:buFont typeface="Rockwell"/>
              <a:buAutoNum type="arabicPeriod"/>
            </a:pPr>
            <a:r>
              <a:rPr lang="en-US" sz="2800"/>
              <a:t>Multithreading</a:t>
            </a:r>
            <a:endParaRPr/>
          </a:p>
          <a:p>
            <a:pPr indent="-457200" lvl="1" marL="7315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380"/>
              <a:buFont typeface="Rockwell"/>
              <a:buAutoNum type="arabicPeriod"/>
            </a:pPr>
            <a:r>
              <a:rPr lang="en-US" sz="2800"/>
              <a:t>Concurrency</a:t>
            </a:r>
            <a:endParaRPr/>
          </a:p>
          <a:p>
            <a:pPr indent="-457200" lvl="1" marL="7315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380"/>
              <a:buFont typeface="Rockwell"/>
              <a:buAutoNum type="arabicPeriod"/>
            </a:pPr>
            <a:r>
              <a:rPr lang="en-US" sz="2800"/>
              <a:t>Sociability</a:t>
            </a:r>
            <a:endParaRPr/>
          </a:p>
          <a:p>
            <a:pPr indent="-30607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380"/>
              <a:buFont typeface="Rockwel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 rot="-5400000">
            <a:off x="-1685109" y="3239588"/>
            <a:ext cx="6046797" cy="536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ckwell"/>
              <a:buNone/>
            </a:pPr>
            <a:r>
              <a:rPr b="1" lang="en-US" sz="3600"/>
              <a:t>STAGES IN SPECIFYING &amp; DESIGNING USER INTERFACE TO A CSCW SYSTEM</a:t>
            </a:r>
            <a:endParaRPr b="1" sz="3600"/>
          </a:p>
        </p:txBody>
      </p:sp>
      <p:pic>
        <p:nvPicPr>
          <p:cNvPr id="205" name="Google Shape;205;p17"/>
          <p:cNvPicPr preferRelativeResize="0"/>
          <p:nvPr/>
        </p:nvPicPr>
        <p:blipFill rotWithShape="1">
          <a:blip r:embed="rId3">
            <a:alphaModFix/>
          </a:blip>
          <a:srcRect b="14667" l="0" r="3158" t="14095"/>
          <a:stretch/>
        </p:blipFill>
        <p:spPr>
          <a:xfrm>
            <a:off x="2874902" y="226638"/>
            <a:ext cx="7209624" cy="6304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37d243d2c52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18375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37d243d2c52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775" y="1876750"/>
            <a:ext cx="6542750" cy="29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d243d2c52_4_0"/>
          <p:cNvSpPr txBox="1"/>
          <p:nvPr/>
        </p:nvSpPr>
        <p:spPr>
          <a:xfrm>
            <a:off x="2219500" y="2090475"/>
            <a:ext cx="8397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u="sng">
                <a:solidFill>
                  <a:schemeClr val="hlink"/>
                </a:solidFill>
                <a:latin typeface="Rockwell"/>
                <a:ea typeface="Rockwell"/>
                <a:cs typeface="Rockwell"/>
                <a:sym typeface="Rockwell"/>
                <a:hlinkClick r:id="rId3"/>
              </a:rPr>
              <a:t>CSCW User Interface Design</a:t>
            </a:r>
            <a:endParaRPr sz="7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b="1" lang="en-US"/>
              <a:t>COMPUTER SUPPORTED COOPERATIVE WORK (CSCW)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39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CSCW is a generic term, which combines the understanding of the way people work in groups with the enabling technologies of computer networking, and associated hardware, software, services and techniques.</a:t>
            </a:r>
            <a:endParaRPr/>
          </a:p>
          <a:p>
            <a:pPr indent="-53339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Computer-supported cooperative work is a groundbreaking interdisciplinary research area of growing interest which relates workstations to digitally advanced networking systems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d243d2c52_0_25"/>
          <p:cNvSpPr txBox="1"/>
          <p:nvPr/>
        </p:nvSpPr>
        <p:spPr>
          <a:xfrm>
            <a:off x="3282350" y="2490025"/>
            <a:ext cx="7467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THANK YOU</a:t>
            </a:r>
            <a:endParaRPr sz="7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b="1" lang="en-US"/>
              <a:t>COMPUTER SUPPORTED COOPERATIVE WORK (CSCW)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992048" y="2380683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b="1" lang="en-US" sz="2400" u="sng"/>
              <a:t>Groupware</a:t>
            </a:r>
            <a:r>
              <a:rPr b="1" lang="en-US" sz="2400"/>
              <a:t>: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Char char="▪"/>
            </a:pPr>
            <a:r>
              <a:rPr lang="en-US" sz="2200"/>
              <a:t>It is a software that support and augments groupwork.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70"/>
              <a:buChar char="▪"/>
            </a:pPr>
            <a:r>
              <a:rPr lang="en-US" sz="2200"/>
              <a:t>Eg: Email, Bulletin boards, Group schedulers, Video conferencing, Etc.,</a:t>
            </a:r>
            <a:endParaRPr/>
          </a:p>
          <a:p>
            <a:pPr indent="-64134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  <a:p>
            <a:pPr indent="-182880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40"/>
              <a:buChar char="▪"/>
            </a:pPr>
            <a:r>
              <a:rPr b="1" lang="en-US" sz="2400" u="sng"/>
              <a:t>Group: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Char char="▪"/>
            </a:pPr>
            <a:r>
              <a:rPr lang="en-US" sz="2200"/>
              <a:t>Group work together on a common task.</a:t>
            </a:r>
            <a:endParaRPr sz="2200"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70"/>
              <a:buChar char="▪"/>
            </a:pPr>
            <a:r>
              <a:rPr lang="en-US" sz="2200"/>
              <a:t>A group will not have a fixed or closed membership.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b="1" lang="en-US"/>
              <a:t>COMPUTER SUPPORT FOR GROUP WORK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200"/>
              <a:t>Group work need not always happens face to face.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Char char="▪"/>
            </a:pPr>
            <a:r>
              <a:rPr lang="en-US" sz="2200"/>
              <a:t>Group members need not be in the same place at the same time.</a:t>
            </a:r>
            <a:endParaRPr sz="2200"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30888" l="10194" r="9513" t="11016"/>
          <a:stretch/>
        </p:blipFill>
        <p:spPr>
          <a:xfrm rot="-5400000">
            <a:off x="3427846" y="1912551"/>
            <a:ext cx="3725225" cy="6165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b="1" lang="en-US"/>
              <a:t>COMPUTER SUPPORT FOR GROUP WORK</a:t>
            </a:r>
            <a:endParaRPr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Presentation support software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Computer Supported Meeting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Group decision Support Systems (GDSS)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Use of Telephones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Public Windows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Computer Conferencing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Group writing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/>
              <a:t>Group memory management &amp; Project management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PRESENTATION SUPPORT SOFTWARE</a:t>
            </a:r>
            <a:endParaRPr/>
          </a:p>
        </p:txBody>
      </p:sp>
      <p:pic>
        <p:nvPicPr>
          <p:cNvPr id="136" name="Google Shape;13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0700" y="2120900"/>
            <a:ext cx="6076950" cy="40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COMPUTER SUPPORTED MEETING</a:t>
            </a:r>
            <a:endParaRPr/>
          </a:p>
        </p:txBody>
      </p:sp>
      <p:pic>
        <p:nvPicPr>
          <p:cNvPr descr="OSCE Mission to Montenegro supported meeting of RYCO Local Branch Officers  | OSCE" id="142" name="Google Shape;14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0925" y="2120900"/>
            <a:ext cx="7496500" cy="40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GROUP DECISION SUPPORT SYSTEMS (GDSS)</a:t>
            </a:r>
            <a:endParaRPr/>
          </a:p>
        </p:txBody>
      </p:sp>
      <p:pic>
        <p:nvPicPr>
          <p:cNvPr descr="Group Decision Support System (GDSS): Components, Features and Software  Tools | Management Study HQ" id="148" name="Google Shape;14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3072" y="2120900"/>
            <a:ext cx="6072206" cy="40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USE OF TELEPHONES</a:t>
            </a:r>
            <a:endParaRPr/>
          </a:p>
        </p:txBody>
      </p:sp>
      <p:pic>
        <p:nvPicPr>
          <p:cNvPr descr="3,027 Speaker Phone Stock Photos, Pictures &amp;amp; Royalty-Free Images - iStock" id="154" name="Google Shape;15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922296"/>
            <a:ext cx="6178731" cy="4119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2021-10-08T06:25:38Z</dcterms:created>
  <dc:creator>ADMIN</dc:creator>
</cp:coreProperties>
</file>