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AA76FF-A9A8-473B-B3D6-24683769AA98}">
  <a:tblStyle styleId="{ABAA76FF-A9A8-473B-B3D6-24683769AA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12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MD5 Algorithm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3 Divide the i/p into 512 bits blocks</a:t>
            </a:r>
            <a:endParaRPr/>
          </a:p>
        </p:txBody>
      </p:sp>
      <p:sp>
        <p:nvSpPr>
          <p:cNvPr id="166" name="Google Shape;166;p22"/>
          <p:cNvSpPr txBox="1"/>
          <p:nvPr/>
        </p:nvSpPr>
        <p:spPr>
          <a:xfrm>
            <a:off x="2555875" y="1916112"/>
            <a:ext cx="4608600" cy="720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TO BE HASHED</a:t>
            </a:r>
            <a:endParaRPr/>
          </a:p>
        </p:txBody>
      </p:sp>
      <p:cxnSp>
        <p:nvCxnSpPr>
          <p:cNvPr id="167" name="Google Shape;167;p22"/>
          <p:cNvCxnSpPr/>
          <p:nvPr/>
        </p:nvCxnSpPr>
        <p:spPr>
          <a:xfrm>
            <a:off x="4859337" y="2636837"/>
            <a:ext cx="0" cy="57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168" name="Google Shape;168;p22"/>
          <p:cNvCxnSpPr/>
          <p:nvPr/>
        </p:nvCxnSpPr>
        <p:spPr>
          <a:xfrm>
            <a:off x="1042987" y="3213100"/>
            <a:ext cx="7200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69" name="Google Shape;169;p22"/>
          <p:cNvCxnSpPr/>
          <p:nvPr/>
        </p:nvCxnSpPr>
        <p:spPr>
          <a:xfrm>
            <a:off x="1042987" y="3214687"/>
            <a:ext cx="0" cy="57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70" name="Google Shape;170;p22"/>
          <p:cNvSpPr txBox="1"/>
          <p:nvPr/>
        </p:nvSpPr>
        <p:spPr>
          <a:xfrm>
            <a:off x="468312" y="3933825"/>
            <a:ext cx="1224000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 1</a:t>
            </a:r>
            <a:endParaRPr/>
          </a:p>
        </p:txBody>
      </p:sp>
      <p:cxnSp>
        <p:nvCxnSpPr>
          <p:cNvPr id="171" name="Google Shape;171;p22"/>
          <p:cNvCxnSpPr/>
          <p:nvPr/>
        </p:nvCxnSpPr>
        <p:spPr>
          <a:xfrm>
            <a:off x="2698750" y="3214687"/>
            <a:ext cx="0" cy="57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72" name="Google Shape;172;p22"/>
          <p:cNvSpPr txBox="1"/>
          <p:nvPr/>
        </p:nvSpPr>
        <p:spPr>
          <a:xfrm>
            <a:off x="2124075" y="3933825"/>
            <a:ext cx="1224000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 2</a:t>
            </a:r>
            <a:endParaRPr/>
          </a:p>
        </p:txBody>
      </p:sp>
      <p:cxnSp>
        <p:nvCxnSpPr>
          <p:cNvPr id="173" name="Google Shape;173;p22"/>
          <p:cNvCxnSpPr/>
          <p:nvPr/>
        </p:nvCxnSpPr>
        <p:spPr>
          <a:xfrm>
            <a:off x="8215312" y="3214687"/>
            <a:ext cx="0" cy="57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74" name="Google Shape;174;p22"/>
          <p:cNvSpPr txBox="1"/>
          <p:nvPr/>
        </p:nvSpPr>
        <p:spPr>
          <a:xfrm>
            <a:off x="7596187" y="3933825"/>
            <a:ext cx="1224000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 N</a:t>
            </a: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539750" y="5013325"/>
            <a:ext cx="9843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512 bits</a:t>
            </a:r>
            <a:endParaRPr/>
          </a:p>
        </p:txBody>
      </p:sp>
      <p:sp>
        <p:nvSpPr>
          <p:cNvPr id="176" name="Google Shape;176;p22"/>
          <p:cNvSpPr txBox="1"/>
          <p:nvPr/>
        </p:nvSpPr>
        <p:spPr>
          <a:xfrm>
            <a:off x="2195512" y="5084762"/>
            <a:ext cx="9843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512 bits</a:t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7740650" y="4868862"/>
            <a:ext cx="9843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512 bits</a:t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3635375" y="4076700"/>
            <a:ext cx="288900" cy="288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4283075" y="4076700"/>
            <a:ext cx="288900" cy="288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5003800" y="4076700"/>
            <a:ext cx="288900" cy="288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5724525" y="4076700"/>
            <a:ext cx="288900" cy="288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6516687" y="4076700"/>
            <a:ext cx="288900" cy="288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4 – Initialize chaining variables</a:t>
            </a: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body" idx="1"/>
          </p:nvPr>
        </p:nvSpPr>
        <p:spPr>
          <a:xfrm>
            <a:off x="395287" y="1125537"/>
            <a:ext cx="82296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variables called as chaining variables are initialized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are called as A B C and D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of these is a 32 bit no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initial hex values are</a:t>
            </a:r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1547812" y="3500437"/>
            <a:ext cx="5545200" cy="3068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	Hex	01	23	45	67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	Hex 	89	AB	CD	EF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	Hex 	FE	DC	BA	98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Hex</a:t>
            </a: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76	54	32	10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5</a:t>
            </a:r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all the initializations the real algorithm begins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Its quiet complicated , we will discuss it step by step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a loop that runs for as many 512 bit blocks as are in the message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5.1 : Process blocks</a:t>
            </a:r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the 4 chaining variables into  4 corresponding variables a ,b ,c, 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-&gt; 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-&gt; b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-&gt; c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-&gt; d</a:t>
            </a:r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4211637" y="4652962"/>
            <a:ext cx="3240000" cy="863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abcd </a:t>
            </a:r>
            <a:endParaRPr/>
          </a:p>
        </p:txBody>
      </p:sp>
      <p:sp>
        <p:nvSpPr>
          <p:cNvPr id="203" name="Google Shape;203;p25"/>
          <p:cNvSpPr txBox="1"/>
          <p:nvPr/>
        </p:nvSpPr>
        <p:spPr>
          <a:xfrm>
            <a:off x="6156325" y="5661025"/>
            <a:ext cx="23049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128 bit single register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5.2 Divide </a:t>
            </a:r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 the current 512 bit block into 16 sub blocks M [i]</a:t>
            </a:r>
            <a:endParaRPr/>
          </a:p>
        </p:txBody>
      </p:sp>
      <p:sp>
        <p:nvSpPr>
          <p:cNvPr id="210" name="Google Shape;210;p26"/>
          <p:cNvSpPr txBox="1"/>
          <p:nvPr/>
        </p:nvSpPr>
        <p:spPr>
          <a:xfrm>
            <a:off x="2268537" y="3284537"/>
            <a:ext cx="4967400" cy="649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Blk |  512 bits</a:t>
            </a:r>
            <a:endParaRPr/>
          </a:p>
        </p:txBody>
      </p:sp>
      <p:cxnSp>
        <p:nvCxnSpPr>
          <p:cNvPr id="211" name="Google Shape;211;p26"/>
          <p:cNvCxnSpPr/>
          <p:nvPr/>
        </p:nvCxnSpPr>
        <p:spPr>
          <a:xfrm>
            <a:off x="2411412" y="3933825"/>
            <a:ext cx="0" cy="57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12" name="Google Shape;212;p26"/>
          <p:cNvSpPr txBox="1"/>
          <p:nvPr/>
        </p:nvSpPr>
        <p:spPr>
          <a:xfrm>
            <a:off x="1763712" y="4652962"/>
            <a:ext cx="1224000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SB1</a:t>
            </a:r>
            <a:endParaRPr/>
          </a:p>
        </p:txBody>
      </p:sp>
      <p:cxnSp>
        <p:nvCxnSpPr>
          <p:cNvPr id="213" name="Google Shape;213;p26"/>
          <p:cNvCxnSpPr/>
          <p:nvPr/>
        </p:nvCxnSpPr>
        <p:spPr>
          <a:xfrm>
            <a:off x="3994150" y="3933825"/>
            <a:ext cx="0" cy="57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14" name="Google Shape;214;p26"/>
          <p:cNvSpPr txBox="1"/>
          <p:nvPr/>
        </p:nvSpPr>
        <p:spPr>
          <a:xfrm>
            <a:off x="3419475" y="4652962"/>
            <a:ext cx="1224000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SB2</a:t>
            </a:r>
            <a:endParaRPr/>
          </a:p>
        </p:txBody>
      </p:sp>
      <p:cxnSp>
        <p:nvCxnSpPr>
          <p:cNvPr id="215" name="Google Shape;215;p26"/>
          <p:cNvCxnSpPr/>
          <p:nvPr/>
        </p:nvCxnSpPr>
        <p:spPr>
          <a:xfrm>
            <a:off x="7162800" y="3933825"/>
            <a:ext cx="0" cy="57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16" name="Google Shape;216;p26"/>
          <p:cNvSpPr txBox="1"/>
          <p:nvPr/>
        </p:nvSpPr>
        <p:spPr>
          <a:xfrm>
            <a:off x="6588125" y="4652962"/>
            <a:ext cx="1224000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SB16</a:t>
            </a:r>
            <a:endParaRPr/>
          </a:p>
        </p:txBody>
      </p:sp>
      <p:sp>
        <p:nvSpPr>
          <p:cNvPr id="217" name="Google Shape;217;p26"/>
          <p:cNvSpPr txBox="1"/>
          <p:nvPr/>
        </p:nvSpPr>
        <p:spPr>
          <a:xfrm>
            <a:off x="1835150" y="5661025"/>
            <a:ext cx="8574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 bits</a:t>
            </a:r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3492500" y="5734050"/>
            <a:ext cx="8574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 bits</a:t>
            </a:r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6659562" y="5661025"/>
            <a:ext cx="8574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 bits</a:t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5146675" y="4868862"/>
            <a:ext cx="288900" cy="288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5867400" y="4868862"/>
            <a:ext cx="288900" cy="288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5.3</a:t>
            </a:r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4 rounds.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each round  process all the 16 sub blocks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 to each round are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the 16 sub blocks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b, c, d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constants (t)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 </a:t>
            </a:r>
            <a:endParaRPr/>
          </a:p>
        </p:txBody>
      </p:sp>
      <p:sp>
        <p:nvSpPr>
          <p:cNvPr id="233" name="Google Shape;233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 is an array of constants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contains 64 elements with each element consisting of 32 bits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t[1] , t[2] ……..t[64]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done in these four rounds?</a:t>
            </a:r>
            <a:endParaRPr/>
          </a:p>
        </p:txBody>
      </p:sp>
      <p:sp>
        <p:nvSpPr>
          <p:cNvPr id="239" name="Google Shape;239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the four rounds vary in one major way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 of the rounds has different processing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other steps in all the four rounds are the same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each round we have 16 input sub blocks names M[0] , M[1], …. M[15] each of 32 bits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t[k] , k varies form I to 64,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 out of 64 values of t is used in each round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Iterations on all 4 rounds</a:t>
            </a:r>
            <a:endParaRPr/>
          </a:p>
        </p:txBody>
      </p:sp>
      <p:sp>
        <p:nvSpPr>
          <p:cNvPr id="245" name="Google Shape;245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copying abcd we have 16 such iterations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600" lvl="0" indent="-609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P is performed on b,c,d . This process P is different in all the four rounds</a:t>
            </a:r>
            <a:endParaRPr/>
          </a:p>
          <a:p>
            <a:pPr marL="609600" lvl="0" indent="-4064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Process P</a:t>
            </a:r>
            <a:endParaRPr/>
          </a:p>
        </p:txBody>
      </p:sp>
      <p:grpSp>
        <p:nvGrpSpPr>
          <p:cNvPr id="251" name="Google Shape;251;p31"/>
          <p:cNvGrpSpPr/>
          <p:nvPr/>
        </p:nvGrpSpPr>
        <p:grpSpPr>
          <a:xfrm>
            <a:off x="900112" y="1196975"/>
            <a:ext cx="7521574" cy="1611470"/>
            <a:chOff x="567" y="1253"/>
            <a:chExt cx="4738" cy="1371"/>
          </a:xfrm>
        </p:grpSpPr>
        <p:sp>
          <p:nvSpPr>
            <p:cNvPr id="252" name="Google Shape;252;p31"/>
            <p:cNvSpPr txBox="1"/>
            <p:nvPr/>
          </p:nvSpPr>
          <p:spPr>
            <a:xfrm>
              <a:off x="567" y="1253"/>
              <a:ext cx="1200" cy="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253" name="Google Shape;253;p31"/>
            <p:cNvSpPr txBox="1"/>
            <p:nvPr/>
          </p:nvSpPr>
          <p:spPr>
            <a:xfrm>
              <a:off x="1746" y="1253"/>
              <a:ext cx="1200" cy="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54" name="Google Shape;254;p31"/>
            <p:cNvSpPr txBox="1"/>
            <p:nvPr/>
          </p:nvSpPr>
          <p:spPr>
            <a:xfrm>
              <a:off x="2925" y="1253"/>
              <a:ext cx="1200" cy="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255" name="Google Shape;255;p31"/>
            <p:cNvSpPr txBox="1"/>
            <p:nvPr/>
          </p:nvSpPr>
          <p:spPr>
            <a:xfrm>
              <a:off x="4105" y="1253"/>
              <a:ext cx="1200" cy="3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cxnSp>
          <p:nvCxnSpPr>
            <p:cNvPr id="256" name="Google Shape;256;p31"/>
            <p:cNvCxnSpPr/>
            <p:nvPr/>
          </p:nvCxnSpPr>
          <p:spPr>
            <a:xfrm>
              <a:off x="2290" y="1661"/>
              <a:ext cx="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7" name="Google Shape;257;p31"/>
            <p:cNvCxnSpPr/>
            <p:nvPr/>
          </p:nvCxnSpPr>
          <p:spPr>
            <a:xfrm>
              <a:off x="2291" y="2205"/>
              <a:ext cx="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258" name="Google Shape;258;p31"/>
            <p:cNvSpPr txBox="1"/>
            <p:nvPr/>
          </p:nvSpPr>
          <p:spPr>
            <a:xfrm>
              <a:off x="2971" y="2024"/>
              <a:ext cx="1500" cy="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PROCESS P</a:t>
              </a:r>
              <a:endParaRPr/>
            </a:p>
          </p:txBody>
        </p:sp>
        <p:cxnSp>
          <p:nvCxnSpPr>
            <p:cNvPr id="259" name="Google Shape;259;p31"/>
            <p:cNvCxnSpPr/>
            <p:nvPr/>
          </p:nvCxnSpPr>
          <p:spPr>
            <a:xfrm>
              <a:off x="4740" y="1661"/>
              <a:ext cx="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60" name="Google Shape;260;p31"/>
            <p:cNvCxnSpPr/>
            <p:nvPr/>
          </p:nvCxnSpPr>
          <p:spPr>
            <a:xfrm rot="10800000">
              <a:off x="4440" y="2296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261" name="Google Shape;261;p31"/>
            <p:cNvCxnSpPr/>
            <p:nvPr/>
          </p:nvCxnSpPr>
          <p:spPr>
            <a:xfrm>
              <a:off x="3606" y="1661"/>
              <a:ext cx="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262" name="Google Shape;262;p31"/>
          <p:cNvSpPr txBox="1"/>
          <p:nvPr/>
        </p:nvSpPr>
        <p:spPr>
          <a:xfrm>
            <a:off x="900112" y="3213100"/>
            <a:ext cx="7920000" cy="3168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P: some basic Boolean operations  on b,c,d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Round 		Process 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1		 (b AND c)  OR ((NOT b) AND (d))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2		 (b AND d) OR (c AND (NOT d))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3                       (b XOR c XOR d)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4                       c XOR (b OR (NOT d))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MD5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57200" y="1268412"/>
            <a:ext cx="8436000" cy="51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MD5 is quite fast and produces 128 bit message digest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some initial processing the input text is processed in 512 bit of blocks.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 512 bit blocks are divided into 16,    32 bit  sub blocks (16 x 32 = 512)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output is set of 4 x 32 bit blocks = 128 bits message digest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>
            <a:spLocks noGrp="1"/>
          </p:cNvSpPr>
          <p:nvPr>
            <p:ph type="body" idx="1"/>
          </p:nvPr>
        </p:nvSpPr>
        <p:spPr>
          <a:xfrm>
            <a:off x="457200" y="476250"/>
            <a:ext cx="8229600" cy="56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2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variable a is added to the output of process P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2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message sub block M[i] is added to the output of step 2 i.e. to the register abcd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2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constant t[k] is added to the output of  step 3 i.e. to the register abcd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2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output of step 4 is circular left shifted by s bits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2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variable b is added to the output of step 5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2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output of step 6 now becomes abcd for the next step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/>
        </p:nvSpPr>
        <p:spPr>
          <a:xfrm>
            <a:off x="900112" y="115887"/>
            <a:ext cx="1871700" cy="479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73" name="Google Shape;273;p33"/>
          <p:cNvSpPr txBox="1"/>
          <p:nvPr/>
        </p:nvSpPr>
        <p:spPr>
          <a:xfrm>
            <a:off x="2771775" y="115887"/>
            <a:ext cx="1871700" cy="479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74" name="Google Shape;274;p33"/>
          <p:cNvSpPr txBox="1"/>
          <p:nvPr/>
        </p:nvSpPr>
        <p:spPr>
          <a:xfrm>
            <a:off x="4643437" y="115887"/>
            <a:ext cx="1871700" cy="479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6516687" y="115887"/>
            <a:ext cx="1871700" cy="479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276" name="Google Shape;276;p33"/>
          <p:cNvCxnSpPr/>
          <p:nvPr/>
        </p:nvCxnSpPr>
        <p:spPr>
          <a:xfrm>
            <a:off x="3635375" y="595312"/>
            <a:ext cx="0" cy="639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77" name="Google Shape;277;p33"/>
          <p:cNvCxnSpPr/>
          <p:nvPr/>
        </p:nvCxnSpPr>
        <p:spPr>
          <a:xfrm>
            <a:off x="3636962" y="1235075"/>
            <a:ext cx="107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78" name="Google Shape;278;p33"/>
          <p:cNvSpPr txBox="1"/>
          <p:nvPr/>
        </p:nvSpPr>
        <p:spPr>
          <a:xfrm>
            <a:off x="4716462" y="1022350"/>
            <a:ext cx="2160600" cy="533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P</a:t>
            </a:r>
            <a:endParaRPr/>
          </a:p>
        </p:txBody>
      </p:sp>
      <p:cxnSp>
        <p:nvCxnSpPr>
          <p:cNvPr id="279" name="Google Shape;279;p33"/>
          <p:cNvCxnSpPr/>
          <p:nvPr/>
        </p:nvCxnSpPr>
        <p:spPr>
          <a:xfrm>
            <a:off x="7524750" y="595312"/>
            <a:ext cx="0" cy="746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0" name="Google Shape;280;p33"/>
          <p:cNvCxnSpPr/>
          <p:nvPr/>
        </p:nvCxnSpPr>
        <p:spPr>
          <a:xfrm rot="10800000">
            <a:off x="6948449" y="1341437"/>
            <a:ext cx="576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5724525" y="595312"/>
            <a:ext cx="0" cy="42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1835150" y="620712"/>
            <a:ext cx="0" cy="158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83" name="Google Shape;283;p33"/>
          <p:cNvSpPr txBox="1"/>
          <p:nvPr/>
        </p:nvSpPr>
        <p:spPr>
          <a:xfrm>
            <a:off x="1331912" y="2205037"/>
            <a:ext cx="1008000" cy="503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cxnSp>
        <p:nvCxnSpPr>
          <p:cNvPr id="284" name="Google Shape;284;p33"/>
          <p:cNvCxnSpPr/>
          <p:nvPr/>
        </p:nvCxnSpPr>
        <p:spPr>
          <a:xfrm>
            <a:off x="5795962" y="1557337"/>
            <a:ext cx="0" cy="935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285" name="Google Shape;285;p33"/>
          <p:cNvCxnSpPr/>
          <p:nvPr/>
        </p:nvCxnSpPr>
        <p:spPr>
          <a:xfrm rot="10800000">
            <a:off x="2339962" y="2492375"/>
            <a:ext cx="3456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86" name="Google Shape;286;p33"/>
          <p:cNvSpPr txBox="1"/>
          <p:nvPr/>
        </p:nvSpPr>
        <p:spPr>
          <a:xfrm>
            <a:off x="7667625" y="836612"/>
            <a:ext cx="11526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endParaRPr/>
          </a:p>
        </p:txBody>
      </p:sp>
      <p:sp>
        <p:nvSpPr>
          <p:cNvPr id="287" name="Google Shape;287;p33"/>
          <p:cNvSpPr txBox="1"/>
          <p:nvPr/>
        </p:nvSpPr>
        <p:spPr>
          <a:xfrm>
            <a:off x="3492500" y="1700212"/>
            <a:ext cx="11526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endParaRPr/>
          </a:p>
        </p:txBody>
      </p:sp>
      <p:sp>
        <p:nvSpPr>
          <p:cNvPr id="288" name="Google Shape;288;p33"/>
          <p:cNvSpPr txBox="1"/>
          <p:nvPr/>
        </p:nvSpPr>
        <p:spPr>
          <a:xfrm>
            <a:off x="1331912" y="2925762"/>
            <a:ext cx="1008000" cy="503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sp>
        <p:nvSpPr>
          <p:cNvPr id="289" name="Google Shape;289;p33"/>
          <p:cNvSpPr txBox="1"/>
          <p:nvPr/>
        </p:nvSpPr>
        <p:spPr>
          <a:xfrm>
            <a:off x="1331912" y="3789362"/>
            <a:ext cx="1008000" cy="503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sp>
        <p:nvSpPr>
          <p:cNvPr id="290" name="Google Shape;290;p33"/>
          <p:cNvSpPr txBox="1"/>
          <p:nvPr/>
        </p:nvSpPr>
        <p:spPr>
          <a:xfrm>
            <a:off x="1331912" y="5373687"/>
            <a:ext cx="1008000" cy="503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</a:t>
            </a:r>
            <a:endParaRPr/>
          </a:p>
        </p:txBody>
      </p:sp>
      <p:sp>
        <p:nvSpPr>
          <p:cNvPr id="291" name="Google Shape;291;p33"/>
          <p:cNvSpPr txBox="1"/>
          <p:nvPr/>
        </p:nvSpPr>
        <p:spPr>
          <a:xfrm>
            <a:off x="1331912" y="4581525"/>
            <a:ext cx="1008000" cy="503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</a:t>
            </a:r>
            <a:endParaRPr/>
          </a:p>
        </p:txBody>
      </p:sp>
      <p:sp>
        <p:nvSpPr>
          <p:cNvPr id="292" name="Google Shape;292;p33"/>
          <p:cNvSpPr txBox="1"/>
          <p:nvPr/>
        </p:nvSpPr>
        <p:spPr>
          <a:xfrm>
            <a:off x="900112" y="6262687"/>
            <a:ext cx="1871700" cy="479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93" name="Google Shape;293;p33"/>
          <p:cNvSpPr txBox="1"/>
          <p:nvPr/>
        </p:nvSpPr>
        <p:spPr>
          <a:xfrm>
            <a:off x="2771775" y="6262687"/>
            <a:ext cx="1871700" cy="479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94" name="Google Shape;294;p33"/>
          <p:cNvSpPr txBox="1"/>
          <p:nvPr/>
        </p:nvSpPr>
        <p:spPr>
          <a:xfrm>
            <a:off x="4643437" y="6262687"/>
            <a:ext cx="1871700" cy="479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295" name="Google Shape;295;p33"/>
          <p:cNvSpPr txBox="1"/>
          <p:nvPr/>
        </p:nvSpPr>
        <p:spPr>
          <a:xfrm>
            <a:off x="6516687" y="6262687"/>
            <a:ext cx="1871700" cy="4794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296" name="Google Shape;296;p33"/>
          <p:cNvSpPr txBox="1"/>
          <p:nvPr/>
        </p:nvSpPr>
        <p:spPr>
          <a:xfrm>
            <a:off x="107950" y="2925762"/>
            <a:ext cx="720600" cy="503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[i]</a:t>
            </a:r>
            <a:endParaRPr/>
          </a:p>
        </p:txBody>
      </p:sp>
      <p:cxnSp>
        <p:nvCxnSpPr>
          <p:cNvPr id="297" name="Google Shape;297;p33"/>
          <p:cNvCxnSpPr/>
          <p:nvPr/>
        </p:nvCxnSpPr>
        <p:spPr>
          <a:xfrm>
            <a:off x="827087" y="3213100"/>
            <a:ext cx="50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98" name="Google Shape;298;p33"/>
          <p:cNvSpPr txBox="1"/>
          <p:nvPr/>
        </p:nvSpPr>
        <p:spPr>
          <a:xfrm>
            <a:off x="107950" y="3717925"/>
            <a:ext cx="720600" cy="503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[k]</a:t>
            </a:r>
            <a:endParaRPr/>
          </a:p>
        </p:txBody>
      </p:sp>
      <p:cxnSp>
        <p:nvCxnSpPr>
          <p:cNvPr id="299" name="Google Shape;299;p33"/>
          <p:cNvCxnSpPr/>
          <p:nvPr/>
        </p:nvCxnSpPr>
        <p:spPr>
          <a:xfrm>
            <a:off x="827087" y="4005262"/>
            <a:ext cx="50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300" name="Google Shape;300;p33"/>
          <p:cNvSpPr txBox="1"/>
          <p:nvPr/>
        </p:nvSpPr>
        <p:spPr>
          <a:xfrm>
            <a:off x="2555875" y="2924175"/>
            <a:ext cx="11526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endParaRPr/>
          </a:p>
        </p:txBody>
      </p:sp>
      <p:sp>
        <p:nvSpPr>
          <p:cNvPr id="301" name="Google Shape;301;p33"/>
          <p:cNvSpPr txBox="1"/>
          <p:nvPr/>
        </p:nvSpPr>
        <p:spPr>
          <a:xfrm>
            <a:off x="2627312" y="3717925"/>
            <a:ext cx="11526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</a:t>
            </a:r>
            <a:endParaRPr/>
          </a:p>
        </p:txBody>
      </p:sp>
      <p:sp>
        <p:nvSpPr>
          <p:cNvPr id="302" name="Google Shape;302;p33"/>
          <p:cNvSpPr txBox="1"/>
          <p:nvPr/>
        </p:nvSpPr>
        <p:spPr>
          <a:xfrm>
            <a:off x="2771775" y="4581525"/>
            <a:ext cx="11526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5</a:t>
            </a:r>
            <a:endParaRPr/>
          </a:p>
        </p:txBody>
      </p:sp>
      <p:sp>
        <p:nvSpPr>
          <p:cNvPr id="303" name="Google Shape;303;p33"/>
          <p:cNvSpPr txBox="1"/>
          <p:nvPr/>
        </p:nvSpPr>
        <p:spPr>
          <a:xfrm>
            <a:off x="2771775" y="5156200"/>
            <a:ext cx="11526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6</a:t>
            </a:r>
            <a:endParaRPr/>
          </a:p>
        </p:txBody>
      </p:sp>
      <p:sp>
        <p:nvSpPr>
          <p:cNvPr id="304" name="Google Shape;304;p33"/>
          <p:cNvSpPr txBox="1"/>
          <p:nvPr/>
        </p:nvSpPr>
        <p:spPr>
          <a:xfrm>
            <a:off x="179387" y="5516562"/>
            <a:ext cx="1152600" cy="5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7</a:t>
            </a:r>
            <a:endParaRPr/>
          </a:p>
        </p:txBody>
      </p:sp>
      <p:cxnSp>
        <p:nvCxnSpPr>
          <p:cNvPr id="305" name="Google Shape;305;p33"/>
          <p:cNvCxnSpPr/>
          <p:nvPr/>
        </p:nvCxnSpPr>
        <p:spPr>
          <a:xfrm>
            <a:off x="1835150" y="2708275"/>
            <a:ext cx="0" cy="21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06" name="Google Shape;306;p33"/>
          <p:cNvCxnSpPr/>
          <p:nvPr/>
        </p:nvCxnSpPr>
        <p:spPr>
          <a:xfrm>
            <a:off x="1835150" y="3429000"/>
            <a:ext cx="0" cy="287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07" name="Google Shape;307;p33"/>
          <p:cNvCxnSpPr/>
          <p:nvPr/>
        </p:nvCxnSpPr>
        <p:spPr>
          <a:xfrm>
            <a:off x="1835150" y="4221162"/>
            <a:ext cx="0" cy="36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08" name="Google Shape;308;p33"/>
          <p:cNvCxnSpPr/>
          <p:nvPr/>
        </p:nvCxnSpPr>
        <p:spPr>
          <a:xfrm>
            <a:off x="1835150" y="5084762"/>
            <a:ext cx="0" cy="21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09" name="Google Shape;309;p33"/>
          <p:cNvCxnSpPr/>
          <p:nvPr/>
        </p:nvCxnSpPr>
        <p:spPr>
          <a:xfrm>
            <a:off x="1835150" y="5876925"/>
            <a:ext cx="0" cy="36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Mathematically expressing MD5</a:t>
            </a:r>
            <a:endParaRPr/>
          </a:p>
        </p:txBody>
      </p:sp>
      <p:sp>
        <p:nvSpPr>
          <p:cNvPr id="315" name="Google Shape;315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 =  b + (( a + process P(b,c,d) + M[i] + T[k] &lt;&lt;&lt; s 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abcd – chaining variables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P – A non linear operation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M[i], t[i] – Sub blocks, constants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&lt;&lt;&lt; s – Circular left shift by s bits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Strength of MD5</a:t>
            </a:r>
            <a:endParaRPr/>
          </a:p>
        </p:txBody>
      </p:sp>
      <p:sp>
        <p:nvSpPr>
          <p:cNvPr id="321" name="Google Shape;321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possibility that 2 messages producing the same message digest using MD5 is in the order of 2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the message digest working backwards to find the message can lead up to 2 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128 </a:t>
            </a: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/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baseline="30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 baseline="30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baseline="30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Difference between MD4 and MD5 </a:t>
            </a:r>
            <a:endParaRPr/>
          </a:p>
        </p:txBody>
      </p:sp>
      <p:sp>
        <p:nvSpPr>
          <p:cNvPr id="327" name="Google Shape;327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rounds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rounds in MD4: 3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rounds in MD5: 4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t values in MD4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t values for all iterations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P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in MD4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in MD5</a:t>
            </a:r>
            <a:endParaRPr/>
          </a:p>
          <a:p>
            <a:pPr marL="742950" lvl="1" indent="-1079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lvl="1" indent="-1079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 sz="4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Hash Algorithm ( SHA )</a:t>
            </a:r>
            <a:endParaRPr/>
          </a:p>
        </p:txBody>
      </p:sp>
      <p:sp>
        <p:nvSpPr>
          <p:cNvPr id="333" name="Google Shape;333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5438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Hash Algorithm (SHA) was developed by NIST along with NSA.</a:t>
            </a:r>
            <a:endParaRPr/>
          </a:p>
          <a:p>
            <a:pPr marL="342900" marR="0" lvl="0" indent="-342900" algn="just" rtl="0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1993, SHA was published as a Federal Information Processing Standard.</a:t>
            </a:r>
            <a:endParaRPr/>
          </a:p>
          <a:p>
            <a:pPr marL="342900" marR="0" lvl="0" indent="-342900" algn="just" rtl="0">
              <a:lnSpc>
                <a:spcPct val="14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has following versions-</a:t>
            </a:r>
            <a:endParaRPr/>
          </a:p>
          <a:p>
            <a:pPr marL="681037" marR="0" lvl="1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SHA-0</a:t>
            </a:r>
            <a:endParaRPr/>
          </a:p>
          <a:p>
            <a:pPr marL="681037" marR="0" lvl="1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SHA-1</a:t>
            </a:r>
            <a:endParaRPr/>
          </a:p>
          <a:p>
            <a:pPr marL="681037" marR="0" lvl="1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SHA-2</a:t>
            </a:r>
            <a:endParaRPr/>
          </a:p>
          <a:p>
            <a:pPr marL="681037" marR="0" lvl="1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SHA-3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SHA 1</a:t>
            </a:r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 Length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 input to 512 bit blocks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chaining variables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blocks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Initialize chaining variables</a:t>
            </a:r>
            <a:b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45" name="Google Shape;345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A- E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 5 x 32 = 160 bits as message digest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hex values form A-D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– Hex C3	D2	E1	F0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 sz="4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SHA-1</a:t>
            </a:r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works for any input message that is less than  </a:t>
            </a:r>
            <a:r>
              <a:rPr lang="en-US" sz="2400" b="0" i="0" u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0" i="0" u="none" baseline="300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</a:t>
            </a:r>
            <a:r>
              <a:rPr lang="en-US" sz="2400" b="0" i="0" u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bits.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of SHA is a message digest of </a:t>
            </a:r>
            <a:r>
              <a:rPr lang="en-US" sz="2400" b="0" i="0" u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160 bits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length.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designed to be computationally infeasible to:</a:t>
            </a:r>
            <a:endParaRPr/>
          </a:p>
          <a:p>
            <a:pPr marL="795337" marR="0" lvl="1" indent="-457200" algn="just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Obtain the original message , given its message digest.</a:t>
            </a:r>
            <a:endParaRPr/>
          </a:p>
          <a:p>
            <a:pPr marL="795337" marR="0" lvl="1" indent="-457200" algn="just" rtl="0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lphaLcParenR"/>
            </a:pP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two messages producing the same message digest.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Times New Roman"/>
              <a:buNone/>
            </a:pPr>
            <a:r>
              <a:rPr lang="en-US" sz="40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SHA-1 works?</a:t>
            </a:r>
            <a:endParaRPr/>
          </a:p>
        </p:txBody>
      </p:sp>
      <p:sp>
        <p:nvSpPr>
          <p:cNvPr id="357" name="Google Shape;357;p41"/>
          <p:cNvSpPr txBox="1">
            <a:spLocks noGrp="1"/>
          </p:cNvSpPr>
          <p:nvPr>
            <p:ph type="body" idx="1"/>
          </p:nvPr>
        </p:nvSpPr>
        <p:spPr>
          <a:xfrm>
            <a:off x="407987" y="1290637"/>
            <a:ext cx="7467600" cy="50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Padding of Bits</a:t>
            </a:r>
            <a:endParaRPr/>
          </a:p>
          <a:p>
            <a:pPr marL="342900" marR="0" lvl="0" indent="-203200" algn="l" rtl="0">
              <a:lnSpc>
                <a:spcPct val="14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endParaRPr sz="2200" b="0" i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03200" algn="l" rtl="0">
              <a:lnSpc>
                <a:spcPct val="14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endParaRPr sz="2200" b="0" i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03200" algn="l" rtl="0">
              <a:lnSpc>
                <a:spcPct val="14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endParaRPr sz="2200" b="0" i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03200" algn="l" rtl="0">
              <a:lnSpc>
                <a:spcPct val="14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endParaRPr sz="2200" b="0" i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03200" algn="l" rtl="0">
              <a:lnSpc>
                <a:spcPct val="14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endParaRPr sz="2200" b="0" i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03200" algn="l" rtl="0">
              <a:lnSpc>
                <a:spcPct val="14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endParaRPr sz="2200" b="0" i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4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Append Length</a:t>
            </a:r>
            <a:endParaRPr/>
          </a:p>
          <a:p>
            <a:pPr marL="342900" marR="0" lvl="0" indent="-342900" algn="l" rtl="0">
              <a:lnSpc>
                <a:spcPct val="14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Divide the input into 512-bit blocks</a:t>
            </a:r>
            <a:endParaRPr sz="2200" b="0" i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03200" algn="l" rtl="0">
              <a:lnSpc>
                <a:spcPct val="14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endParaRPr sz="2200" b="0" i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0" i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58" name="Google Shape;358;p41"/>
          <p:cNvGraphicFramePr/>
          <p:nvPr/>
        </p:nvGraphicFramePr>
        <p:xfrm>
          <a:off x="914400" y="2438400"/>
          <a:ext cx="7125325" cy="371475"/>
        </p:xfrm>
        <a:graphic>
          <a:graphicData uri="http://schemas.openxmlformats.org/drawingml/2006/table">
            <a:tbl>
              <a:tblPr>
                <a:noFill/>
                <a:tableStyleId>{ABAA76FF-A9A8-473B-B3D6-24683769AA98}</a:tableStyleId>
              </a:tblPr>
              <a:tblGrid>
                <a:gridCol w="20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06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……………………………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59" name="Google Shape;359;p41"/>
          <p:cNvCxnSpPr/>
          <p:nvPr/>
        </p:nvCxnSpPr>
        <p:spPr>
          <a:xfrm>
            <a:off x="914400" y="3048000"/>
            <a:ext cx="1219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cxnSp>
        <p:nvCxnSpPr>
          <p:cNvPr id="360" name="Google Shape;360;p41"/>
          <p:cNvCxnSpPr/>
          <p:nvPr/>
        </p:nvCxnSpPr>
        <p:spPr>
          <a:xfrm>
            <a:off x="2133600" y="3048000"/>
            <a:ext cx="441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cxnSp>
        <p:nvCxnSpPr>
          <p:cNvPr id="361" name="Google Shape;361;p41"/>
          <p:cNvCxnSpPr/>
          <p:nvPr/>
        </p:nvCxnSpPr>
        <p:spPr>
          <a:xfrm>
            <a:off x="6553200" y="3048000"/>
            <a:ext cx="144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sp>
        <p:nvSpPr>
          <p:cNvPr id="362" name="Google Shape;362;p41"/>
          <p:cNvSpPr txBox="1"/>
          <p:nvPr/>
        </p:nvSpPr>
        <p:spPr>
          <a:xfrm>
            <a:off x="914400" y="3200400"/>
            <a:ext cx="1219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 string</a:t>
            </a:r>
            <a:endParaRPr/>
          </a:p>
        </p:txBody>
      </p:sp>
      <p:sp>
        <p:nvSpPr>
          <p:cNvPr id="363" name="Google Shape;363;p41"/>
          <p:cNvSpPr txBox="1"/>
          <p:nvPr/>
        </p:nvSpPr>
        <p:spPr>
          <a:xfrm>
            <a:off x="2133600" y="3354387"/>
            <a:ext cx="44196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Padding of 0’s to 64 bits short of  X 512</a:t>
            </a:r>
            <a:endParaRPr/>
          </a:p>
        </p:txBody>
      </p:sp>
      <p:sp>
        <p:nvSpPr>
          <p:cNvPr id="364" name="Google Shape;364;p41"/>
          <p:cNvSpPr txBox="1"/>
          <p:nvPr/>
        </p:nvSpPr>
        <p:spPr>
          <a:xfrm>
            <a:off x="6553200" y="3200400"/>
            <a:ext cx="1447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of  message</a:t>
            </a:r>
            <a:endParaRPr/>
          </a:p>
        </p:txBody>
      </p:sp>
      <p:cxnSp>
        <p:nvCxnSpPr>
          <p:cNvPr id="365" name="Google Shape;365;p41"/>
          <p:cNvCxnSpPr/>
          <p:nvPr/>
        </p:nvCxnSpPr>
        <p:spPr>
          <a:xfrm>
            <a:off x="914400" y="3927475"/>
            <a:ext cx="6934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stealth" w="med" len="med"/>
            <a:tailEnd type="stealth" w="med" len="med"/>
          </a:ln>
        </p:spPr>
      </p:cxnSp>
      <p:sp>
        <p:nvSpPr>
          <p:cNvPr id="366" name="Google Shape;366;p41"/>
          <p:cNvSpPr txBox="1"/>
          <p:nvPr/>
        </p:nvSpPr>
        <p:spPr>
          <a:xfrm>
            <a:off x="914400" y="4052887"/>
            <a:ext cx="68580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Message length multiple of 512</a:t>
            </a:r>
            <a:endParaRPr/>
          </a:p>
        </p:txBody>
      </p:sp>
      <p:pic>
        <p:nvPicPr>
          <p:cNvPr id="367" name="Google Shape;367;p41"/>
          <p:cNvPicPr preferRelativeResize="0"/>
          <p:nvPr/>
        </p:nvPicPr>
        <p:blipFill rotWithShape="1">
          <a:blip r:embed="rId3">
            <a:alphaModFix/>
          </a:blip>
          <a:srcRect l="12436" t="18384" r="15548" b="23214"/>
          <a:stretch/>
        </p:blipFill>
        <p:spPr>
          <a:xfrm>
            <a:off x="647700" y="1785937"/>
            <a:ext cx="7467599" cy="31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Working of MD5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 length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 the input into 512 bit blocks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chaining variables</a:t>
            </a:r>
            <a:endParaRPr/>
          </a:p>
          <a:p>
            <a:pPr marL="609600" lvl="0" indent="-609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AutoNum type="arabicPeriod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blocks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lang="en-US" sz="4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SHA-1 works cont…</a:t>
            </a:r>
            <a:endParaRPr/>
          </a:p>
        </p:txBody>
      </p:sp>
      <p:sp>
        <p:nvSpPr>
          <p:cNvPr id="373" name="Google Shape;373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Initialize chaining  variables</a:t>
            </a:r>
            <a:endParaRPr/>
          </a:p>
          <a:p>
            <a:pPr marL="342900" marR="0" lvl="0" indent="-190500" algn="l" rtl="0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4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5: Process Blocks-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Now the actual algorithm begins….</a:t>
            </a:r>
            <a:endParaRPr/>
          </a:p>
        </p:txBody>
      </p:sp>
      <p:graphicFrame>
        <p:nvGraphicFramePr>
          <p:cNvPr id="374" name="Google Shape;374;p42"/>
          <p:cNvGraphicFramePr/>
          <p:nvPr/>
        </p:nvGraphicFramePr>
        <p:xfrm>
          <a:off x="1219200" y="2514600"/>
          <a:ext cx="6096000" cy="2225650"/>
        </p:xfrm>
        <a:graphic>
          <a:graphicData uri="http://schemas.openxmlformats.org/drawingml/2006/table">
            <a:tbl>
              <a:tblPr>
                <a:noFill/>
                <a:tableStyleId>{ABAA76FF-A9A8-473B-B3D6-24683769AA98}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Chaining Variables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Hex values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01 23 45 67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89 AB CD EF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 DC BA 98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76 54 32 10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C3 D2 E1 F0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SHA-1 works cont…</a:t>
            </a:r>
            <a:endParaRPr/>
          </a:p>
        </p:txBody>
      </p:sp>
      <p:sp>
        <p:nvSpPr>
          <p:cNvPr id="380" name="Google Shape;380;p43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001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20624" marR="0" lvl="1" indent="-3840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⮚"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5.1 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 chaining variables A-E into variables a-e.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0624" marR="0" lvl="1" indent="-38404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⮚"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5.2 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current 512-bit block into 16 sub-blocks of    	         32-bits.</a:t>
            </a:r>
            <a:endParaRPr/>
          </a:p>
          <a:p>
            <a:pPr marL="420624" marR="0" lvl="1" indent="-384048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⮚"/>
            </a:pP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5.3 :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 has 4 rounds, each consisting of 20 steps. 	          Each round takes 3 inputs- </a:t>
            </a:r>
            <a:endParaRPr/>
          </a:p>
          <a:p>
            <a:pPr marL="1817370" marR="0" lvl="8" indent="-171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512-bit block,</a:t>
            </a:r>
            <a:endParaRPr/>
          </a:p>
          <a:p>
            <a:pPr marL="1817370" marR="0" lvl="8" indent="-171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register abcde</a:t>
            </a:r>
            <a:endParaRPr/>
          </a:p>
          <a:p>
            <a:pPr marL="1817370" marR="0" lvl="8" indent="-171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constant  K[t] (where t= 0 to 79)</a:t>
            </a:r>
            <a:endParaRPr/>
          </a:p>
          <a:p>
            <a:pPr marL="164592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81" name="Google Shape;381;p43"/>
          <p:cNvGraphicFramePr/>
          <p:nvPr/>
        </p:nvGraphicFramePr>
        <p:xfrm>
          <a:off x="2819400" y="4800600"/>
          <a:ext cx="2743200" cy="1524050"/>
        </p:xfrm>
        <a:graphic>
          <a:graphicData uri="http://schemas.openxmlformats.org/drawingml/2006/table">
            <a:tbl>
              <a:tblPr>
                <a:noFill/>
                <a:tableStyleId>{ABAA76FF-A9A8-473B-B3D6-24683769AA98}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Round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 of t between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961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and 19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961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 and 39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961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 and 59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>
                        <a:alpha val="1961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 and 79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lang="en-US" sz="4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SHA-1 works cont…</a:t>
            </a:r>
            <a:endParaRPr/>
          </a:p>
        </p:txBody>
      </p:sp>
      <p:sp>
        <p:nvSpPr>
          <p:cNvPr id="387" name="Google Shape;387;p44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0772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5.4 :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 has a total of 80 iterations (4 rounds X 20                 	          -iterations).</a:t>
            </a: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iteration consists of following 		operations:-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abcde = ( e +Process P +  S</a:t>
            </a:r>
            <a:r>
              <a:rPr lang="en-US" sz="24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+ W[t] + K[t] ), a, S</a:t>
            </a:r>
            <a:r>
              <a:rPr lang="en-US" sz="24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, c , 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Where,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abcde          = The register made up of 5 variables a, b, c, d, 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P    = The logic operation.</a:t>
            </a: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0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= Circular-left  shift of 32-bit sub-block by t bits.</a:t>
            </a:r>
            <a:endParaRPr sz="20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W[t[	     = A 32-bit derived from the current 32-bit sub-block.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K[t]            = One of the five additive constants.</a:t>
            </a:r>
            <a:endParaRPr/>
          </a:p>
        </p:txBody>
      </p:sp>
      <p:sp>
        <p:nvSpPr>
          <p:cNvPr id="388" name="Google Shape;388;p44"/>
          <p:cNvSpPr txBox="1"/>
          <p:nvPr/>
        </p:nvSpPr>
        <p:spPr>
          <a:xfrm>
            <a:off x="457200" y="3048000"/>
            <a:ext cx="8001000" cy="7620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SHA-1 works cont…</a:t>
            </a:r>
            <a:endParaRPr/>
          </a:p>
        </p:txBody>
      </p:sp>
      <p:sp>
        <p:nvSpPr>
          <p:cNvPr id="394" name="Google Shape;394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P in each SHA round</a:t>
            </a:r>
            <a:endParaRPr/>
          </a:p>
        </p:txBody>
      </p:sp>
      <p:graphicFrame>
        <p:nvGraphicFramePr>
          <p:cNvPr id="395" name="Google Shape;395;p45"/>
          <p:cNvGraphicFramePr/>
          <p:nvPr/>
        </p:nvGraphicFramePr>
        <p:xfrm>
          <a:off x="1371600" y="2362200"/>
          <a:ext cx="6324575" cy="2743175"/>
        </p:xfrm>
        <a:graphic>
          <a:graphicData uri="http://schemas.openxmlformats.org/drawingml/2006/table">
            <a:tbl>
              <a:tblPr>
                <a:noFill/>
                <a:tableStyleId>{ABAA76FF-A9A8-473B-B3D6-24683769AA98}</a:tableStyleId>
              </a:tblPr>
              <a:tblGrid>
                <a:gridCol w="13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Round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Process P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 AND c) OR (( NOT b) AND (d))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 XOR c XOR 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 AND c ) OR (b AND d) OR (c AND d)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 XOR c XOR 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Times New Roman"/>
              <a:buNone/>
            </a:pPr>
            <a:r>
              <a:rPr lang="en-US" sz="44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SHA-1 works cont…</a:t>
            </a:r>
            <a:endParaRPr/>
          </a:p>
        </p:txBody>
      </p:sp>
      <p:pic>
        <p:nvPicPr>
          <p:cNvPr id="401" name="Google Shape;401;p46" descr="C:\Users\AgarwalV\Desktop\Captur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371600"/>
            <a:ext cx="6400801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6"/>
          <p:cNvSpPr txBox="1"/>
          <p:nvPr/>
        </p:nvSpPr>
        <p:spPr>
          <a:xfrm>
            <a:off x="2286000" y="5759450"/>
            <a:ext cx="3200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SHA-1 iteration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lang="en-US" sz="4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SHA-1 works cont…</a:t>
            </a:r>
            <a:endParaRPr/>
          </a:p>
        </p:txBody>
      </p:sp>
      <p:sp>
        <p:nvSpPr>
          <p:cNvPr id="408" name="Google Shape;408;p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0010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values of W[t] are calculated as follows :</a:t>
            </a:r>
            <a:endParaRPr/>
          </a:p>
          <a:p>
            <a:pPr marL="681037" marR="0" lvl="1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first 16 words of W (i.e. t=0 to 15) , the contents of the input message sub-block M[t] become the contents of W[t].</a:t>
            </a:r>
            <a:endParaRPr/>
          </a:p>
          <a:p>
            <a:pPr marL="681037" marR="0" lvl="1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remaining 64 values of W are derived using the equation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W[t] = s</a:t>
            </a:r>
            <a:r>
              <a:rPr lang="en-US" sz="22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 W[t-16] XOR W[t-14] XOR W[t-8] XOR W[t-3])</a:t>
            </a:r>
            <a:endParaRPr sz="2400" b="0" i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7848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between MD5 and SHA-1</a:t>
            </a:r>
            <a:endParaRPr/>
          </a:p>
        </p:txBody>
      </p:sp>
      <p:graphicFrame>
        <p:nvGraphicFramePr>
          <p:cNvPr id="414" name="Google Shape;414;p48"/>
          <p:cNvGraphicFramePr/>
          <p:nvPr/>
        </p:nvGraphicFramePr>
        <p:xfrm>
          <a:off x="457200" y="1600200"/>
          <a:ext cx="7315200" cy="3682950"/>
        </p:xfrm>
        <a:graphic>
          <a:graphicData uri="http://schemas.openxmlformats.org/drawingml/2006/table">
            <a:tbl>
              <a:tblPr>
                <a:noFill/>
                <a:tableStyleId>{ABAA76FF-A9A8-473B-B3D6-24683769AA98}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Point of discussion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MD5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SHA-1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Message digest length in bits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Attack to try and find the original message given a message digest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Requires 2</a:t>
                      </a:r>
                      <a:r>
                        <a:rPr lang="en-US" sz="1600" b="0" i="0" u="none" strike="noStrike" cap="none" baseline="30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 </a:t>
                      </a: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operations to break in.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0" u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Requires 2</a:t>
                      </a:r>
                      <a:r>
                        <a:rPr lang="en-US" sz="1600" b="0" i="0" u="none" baseline="30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160</a:t>
                      </a: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operations to break in, therefore more secure.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Attack to try and find two messages producing same message digest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Requires 2</a:t>
                      </a:r>
                      <a:r>
                        <a:rPr lang="en-US" sz="1600" b="0" i="0" u="none" baseline="30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 </a:t>
                      </a: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operations to break in.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Requires 2</a:t>
                      </a:r>
                      <a:r>
                        <a:rPr lang="en-US" sz="1600" b="0" i="0" u="none" baseline="30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 </a:t>
                      </a: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operations to break in.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Speed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Faster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Slower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Successful attempts so far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There have been reported attempts to some extent.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such claims so far.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 for various versions of SHA</a:t>
            </a:r>
            <a:endParaRPr/>
          </a:p>
        </p:txBody>
      </p:sp>
      <p:graphicFrame>
        <p:nvGraphicFramePr>
          <p:cNvPr id="420" name="Google Shape;420;p49"/>
          <p:cNvGraphicFramePr/>
          <p:nvPr/>
        </p:nvGraphicFramePr>
        <p:xfrm>
          <a:off x="457200" y="1600200"/>
          <a:ext cx="7772400" cy="3428950"/>
        </p:xfrm>
        <a:graphic>
          <a:graphicData uri="http://schemas.openxmlformats.org/drawingml/2006/table">
            <a:tbl>
              <a:tblPr>
                <a:noFill/>
                <a:tableStyleId>{ABAA76FF-A9A8-473B-B3D6-24683769AA98}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5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Parameter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SHA-1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SHA-256 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SHA-384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1" i="0" u="non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SHA-512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Message digest size(in bits)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Message size(in bits)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</a:t>
                      </a:r>
                      <a:r>
                        <a:rPr lang="en-US" sz="18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800" b="0" i="0" u="none" baseline="30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 sz="1800" b="0" i="0" u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0" u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2000" b="0" i="0" u="none" baseline="30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 sz="2000" b="0" i="0" u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2000" b="0" i="0" u="none" baseline="30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</a:t>
                      </a:r>
                      <a:endParaRPr sz="2000" b="0" i="0" u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2000" b="0" i="0" u="none" baseline="30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</a:t>
                      </a:r>
                      <a:endParaRPr sz="2000" b="0" i="0" u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0" i="0" u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Block size (in bits)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1024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1024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Word size (in bits)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Steps in algorithm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lang="en-US" sz="4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SHA-512</a:t>
            </a:r>
            <a:endParaRPr/>
          </a:p>
        </p:txBody>
      </p:sp>
      <p:sp>
        <p:nvSpPr>
          <p:cNvPr id="426" name="Google Shape;426;p5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924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SHA-512 algorithm takes  a message of  length 2</a:t>
            </a:r>
            <a:r>
              <a:rPr lang="en-US" sz="2800" b="0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128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bits and produces a message digest of size 512 bits.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SHA-512 was closely modeled after SHA-1 , which itself is modeled on MD5.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lang="en-US" sz="4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SHA-512 works cont…</a:t>
            </a:r>
            <a:endParaRPr/>
          </a:p>
        </p:txBody>
      </p:sp>
      <p:pic>
        <p:nvPicPr>
          <p:cNvPr id="432" name="Google Shape;432;p5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371600"/>
            <a:ext cx="7162800" cy="397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1"/>
          <p:cNvSpPr txBox="1"/>
          <p:nvPr/>
        </p:nvSpPr>
        <p:spPr>
          <a:xfrm>
            <a:off x="2286000" y="5437187"/>
            <a:ext cx="35814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SHA-512 iteration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1: Padding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aim of this step is to make the length of the original message equal to a value which is </a:t>
            </a:r>
            <a:r>
              <a:rPr lang="en-US" sz="32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 bit less than the exact multiple of 512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1" i="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512 		  512-64		448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512 x 2		1024-64		960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512 x 3		1536-64	      1472		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Times New Roman"/>
              <a:buNone/>
            </a:pPr>
            <a:r>
              <a:rPr lang="en-US" sz="4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</a:t>
            </a:r>
            <a:endParaRPr/>
          </a:p>
        </p:txBody>
      </p:sp>
      <p:sp>
        <p:nvSpPr>
          <p:cNvPr id="439" name="Google Shape;439;p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Developing Secure Hash  Algorithm was initially major concern for defense authorities.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 produces message digest which has an application in digital signature.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way, this technique took a contributed in secure and robust encryption. </a:t>
            </a:r>
            <a:endParaRPr/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HMAC</a:t>
            </a:r>
            <a:endParaRPr/>
          </a:p>
        </p:txBody>
      </p:sp>
      <p:sp>
        <p:nvSpPr>
          <p:cNvPr id="445" name="Google Shape;445;p53"/>
          <p:cNvSpPr txBox="1">
            <a:spLocks noGrp="1"/>
          </p:cNvSpPr>
          <p:nvPr>
            <p:ph type="subTitle" idx="1"/>
          </p:nvPr>
        </p:nvSpPr>
        <p:spPr>
          <a:xfrm>
            <a:off x="684212" y="3886200"/>
            <a:ext cx="79200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based Message authentication code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4"/>
          <p:cNvSpPr txBox="1"/>
          <p:nvPr/>
        </p:nvSpPr>
        <p:spPr>
          <a:xfrm>
            <a:off x="6553200" y="6176962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/>
          </a:p>
        </p:txBody>
      </p:sp>
      <p:sp>
        <p:nvSpPr>
          <p:cNvPr id="451" name="Google Shape;451;p54"/>
          <p:cNvSpPr txBox="1"/>
          <p:nvPr/>
        </p:nvSpPr>
        <p:spPr>
          <a:xfrm>
            <a:off x="457200" y="2063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Message Authentication</a:t>
            </a:r>
            <a:endParaRPr/>
          </a:p>
        </p:txBody>
      </p:sp>
      <p:sp>
        <p:nvSpPr>
          <p:cNvPr id="452" name="Google Shape;452;p54"/>
          <p:cNvSpPr txBox="1"/>
          <p:nvPr/>
        </p:nvSpPr>
        <p:spPr>
          <a:xfrm>
            <a:off x="457200" y="1531937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authentication is concerned with: 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protecting the integrity of a message 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validating identity of originator 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non-repudiation of origin (dispute resolution)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three alternative functions used: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encryption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authentication code (MAC)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function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5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/>
          </a:p>
        </p:txBody>
      </p:sp>
      <p:sp>
        <p:nvSpPr>
          <p:cNvPr id="458" name="Google Shape;458;p55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Broader Set of Attacks</a:t>
            </a:r>
            <a:endParaRPr/>
          </a:p>
        </p:txBody>
      </p:sp>
      <p:sp>
        <p:nvSpPr>
          <p:cNvPr id="459" name="Google Shape;459;p55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disclosure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traffic analysis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masquerade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 modification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modification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timing modification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 repudiation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destination repudiation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6"/>
          <p:cNvSpPr txBox="1"/>
          <p:nvPr/>
        </p:nvSpPr>
        <p:spPr>
          <a:xfrm>
            <a:off x="395287" y="692150"/>
            <a:ext cx="1944600" cy="1152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/>
          </a:p>
        </p:txBody>
      </p:sp>
      <p:sp>
        <p:nvSpPr>
          <p:cNvPr id="465" name="Google Shape;465;p56"/>
          <p:cNvSpPr/>
          <p:nvPr/>
        </p:nvSpPr>
        <p:spPr>
          <a:xfrm>
            <a:off x="2339975" y="1125537"/>
            <a:ext cx="1295400" cy="431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56"/>
          <p:cNvSpPr txBox="1"/>
          <p:nvPr/>
        </p:nvSpPr>
        <p:spPr>
          <a:xfrm>
            <a:off x="3635375" y="549275"/>
            <a:ext cx="4176600" cy="144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EXISTING SHA-1 OR MD5</a:t>
            </a:r>
            <a:endParaRPr/>
          </a:p>
        </p:txBody>
      </p:sp>
      <p:sp>
        <p:nvSpPr>
          <p:cNvPr id="467" name="Google Shape;467;p56"/>
          <p:cNvSpPr/>
          <p:nvPr/>
        </p:nvSpPr>
        <p:spPr>
          <a:xfrm>
            <a:off x="3924300" y="1989137"/>
            <a:ext cx="360300" cy="18717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56"/>
          <p:cNvSpPr txBox="1"/>
          <p:nvPr/>
        </p:nvSpPr>
        <p:spPr>
          <a:xfrm rot="5400000">
            <a:off x="3213571" y="2789825"/>
            <a:ext cx="17817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56"/>
          <p:cNvSpPr txBox="1"/>
          <p:nvPr/>
        </p:nvSpPr>
        <p:spPr>
          <a:xfrm>
            <a:off x="2843212" y="3933825"/>
            <a:ext cx="1728900" cy="792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DIGEST</a:t>
            </a:r>
            <a:endParaRPr/>
          </a:p>
        </p:txBody>
      </p:sp>
      <p:sp>
        <p:nvSpPr>
          <p:cNvPr id="470" name="Google Shape;470;p56"/>
          <p:cNvSpPr/>
          <p:nvPr/>
        </p:nvSpPr>
        <p:spPr>
          <a:xfrm>
            <a:off x="4572000" y="4149725"/>
            <a:ext cx="863700" cy="431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56"/>
          <p:cNvSpPr txBox="1"/>
          <p:nvPr/>
        </p:nvSpPr>
        <p:spPr>
          <a:xfrm>
            <a:off x="5508625" y="3933825"/>
            <a:ext cx="1368300" cy="64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</a:t>
            </a:r>
            <a:endParaRPr/>
          </a:p>
        </p:txBody>
      </p:sp>
      <p:sp>
        <p:nvSpPr>
          <p:cNvPr id="472" name="Google Shape;472;p56"/>
          <p:cNvSpPr txBox="1"/>
          <p:nvPr/>
        </p:nvSpPr>
        <p:spPr>
          <a:xfrm>
            <a:off x="5724525" y="5805487"/>
            <a:ext cx="1008000" cy="64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473" name="Google Shape;473;p56"/>
          <p:cNvSpPr/>
          <p:nvPr/>
        </p:nvSpPr>
        <p:spPr>
          <a:xfrm>
            <a:off x="6156325" y="4724400"/>
            <a:ext cx="144600" cy="792300"/>
          </a:xfrm>
          <a:prstGeom prst="up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56"/>
          <p:cNvSpPr txBox="1"/>
          <p:nvPr/>
        </p:nvSpPr>
        <p:spPr>
          <a:xfrm rot="5400000">
            <a:off x="5850522" y="5102366"/>
            <a:ext cx="756000" cy="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56"/>
          <p:cNvSpPr/>
          <p:nvPr/>
        </p:nvSpPr>
        <p:spPr>
          <a:xfrm>
            <a:off x="7164387" y="4076700"/>
            <a:ext cx="720600" cy="3603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6"/>
          <p:cNvSpPr txBox="1"/>
          <p:nvPr/>
        </p:nvSpPr>
        <p:spPr>
          <a:xfrm>
            <a:off x="8101012" y="3860800"/>
            <a:ext cx="719100" cy="720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7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/>
          </a:p>
        </p:txBody>
      </p:sp>
      <p:sp>
        <p:nvSpPr>
          <p:cNvPr id="482" name="Google Shape;482;p57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MAC Properties</a:t>
            </a:r>
            <a:endParaRPr/>
          </a:p>
        </p:txBody>
      </p:sp>
      <p:sp>
        <p:nvSpPr>
          <p:cNvPr id="483" name="Google Shape;483;p57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MAC is a cryptographic checksum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MAC = C</a:t>
            </a:r>
            <a:r>
              <a:rPr lang="en-US" sz="2800" b="0" i="0" u="none" strike="noStrike" cap="none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(M)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is a function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condenses a variable-length message M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a secret key K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many-to-one function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potentially many messages have same MAC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finding these needs to be very difficult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8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/>
          </a:p>
        </p:txBody>
      </p:sp>
      <p:sp>
        <p:nvSpPr>
          <p:cNvPr id="489" name="Google Shape;489;p58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4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Message Authentication Code (MAC)</a:t>
            </a:r>
            <a:endParaRPr/>
          </a:p>
        </p:txBody>
      </p:sp>
      <p:sp>
        <p:nvSpPr>
          <p:cNvPr id="490" name="Google Shape;490;p58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small fixed-sized block of data: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depends on both message and a secret key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 encryption though need not be reversible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appended to message as a </a:t>
            </a: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 performs same computation on message and checks it matches the MAC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assurance that message is unaltered and comes from sender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MAC</a:t>
            </a:r>
            <a:endParaRPr/>
          </a:p>
        </p:txBody>
      </p:sp>
      <p:sp>
        <p:nvSpPr>
          <p:cNvPr id="496" name="Google Shape;496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of message authentication code is similar to message digest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digest is only finger print of the message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contrast MAC requires that the sender and the receiver should know a shared symmetric secret key which is used in the preparation of MAC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 MAC involving cryptographic processing</a:t>
            </a:r>
            <a:endParaRPr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0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/>
          </a:p>
        </p:txBody>
      </p:sp>
      <p:sp>
        <p:nvSpPr>
          <p:cNvPr id="502" name="Google Shape;502;p60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Message Authentication Code</a:t>
            </a:r>
            <a:endParaRPr/>
          </a:p>
        </p:txBody>
      </p:sp>
      <p:pic>
        <p:nvPicPr>
          <p:cNvPr id="503" name="Google Shape;503;p60"/>
          <p:cNvPicPr preferRelativeResize="0"/>
          <p:nvPr/>
        </p:nvPicPr>
        <p:blipFill rotWithShape="1">
          <a:blip r:embed="rId3">
            <a:alphaModFix/>
          </a:blip>
          <a:srcRect b="64851"/>
          <a:stretch/>
        </p:blipFill>
        <p:spPr>
          <a:xfrm>
            <a:off x="609600" y="1485900"/>
            <a:ext cx="8248650" cy="4300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1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/>
          </a:p>
        </p:txBody>
      </p:sp>
      <p:sp>
        <p:nvSpPr>
          <p:cNvPr id="509" name="Google Shape;509;p61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Message Authentication Codes</a:t>
            </a:r>
            <a:endParaRPr/>
          </a:p>
        </p:txBody>
      </p:sp>
      <p:sp>
        <p:nvSpPr>
          <p:cNvPr id="510" name="Google Shape;510;p61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 provides authentication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can be encrypted for secrecy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generally use separate keys for each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compute MAC either before or after encryption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generally regarded as better done before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use a MAC?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only authentication is needed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 need authentication to persist longer than the encryption (e.g., archival use)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a MAC is not a digital signature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500062" y="571500"/>
            <a:ext cx="3168600" cy="649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Message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5143500" y="642937"/>
            <a:ext cx="3240000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 (1-512 bits)</a:t>
            </a:r>
            <a:endParaRPr/>
          </a:p>
        </p:txBody>
      </p:sp>
      <p:grpSp>
        <p:nvGrpSpPr>
          <p:cNvPr id="114" name="Google Shape;114;p17"/>
          <p:cNvGrpSpPr/>
          <p:nvPr/>
        </p:nvGrpSpPr>
        <p:grpSpPr>
          <a:xfrm>
            <a:off x="4357687" y="714375"/>
            <a:ext cx="338032" cy="336969"/>
            <a:chOff x="4468" y="2341"/>
            <a:chExt cx="300" cy="300"/>
          </a:xfrm>
        </p:grpSpPr>
        <p:cxnSp>
          <p:nvCxnSpPr>
            <p:cNvPr id="115" name="Google Shape;115;p17"/>
            <p:cNvCxnSpPr/>
            <p:nvPr/>
          </p:nvCxnSpPr>
          <p:spPr>
            <a:xfrm>
              <a:off x="4649" y="2341"/>
              <a:ext cx="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16" name="Google Shape;116;p17"/>
            <p:cNvCxnSpPr/>
            <p:nvPr/>
          </p:nvCxnSpPr>
          <p:spPr>
            <a:xfrm>
              <a:off x="4468" y="2478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17" name="Google Shape;117;p17"/>
          <p:cNvSpPr/>
          <p:nvPr/>
        </p:nvSpPr>
        <p:spPr>
          <a:xfrm>
            <a:off x="4357687" y="1500187"/>
            <a:ext cx="428700" cy="1857300"/>
          </a:xfrm>
          <a:prstGeom prst="downArrow">
            <a:avLst>
              <a:gd name="adj1" fmla="val 19108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1143000" y="3714750"/>
            <a:ext cx="6786600" cy="5715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Message			Padding </a:t>
            </a:r>
            <a:endParaRPr/>
          </a:p>
        </p:txBody>
      </p:sp>
      <p:cxnSp>
        <p:nvCxnSpPr>
          <p:cNvPr id="119" name="Google Shape;119;p17"/>
          <p:cNvCxnSpPr/>
          <p:nvPr/>
        </p:nvCxnSpPr>
        <p:spPr>
          <a:xfrm rot="-5400000" flipH="1">
            <a:off x="4250488" y="4001337"/>
            <a:ext cx="571500" cy="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20" name="Google Shape;120;p17"/>
          <p:cNvCxnSpPr/>
          <p:nvPr/>
        </p:nvCxnSpPr>
        <p:spPr>
          <a:xfrm>
            <a:off x="1143000" y="4572000"/>
            <a:ext cx="6715200" cy="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1" name="Google Shape;121;p17"/>
          <p:cNvSpPr txBox="1"/>
          <p:nvPr/>
        </p:nvSpPr>
        <p:spPr>
          <a:xfrm>
            <a:off x="1000125" y="4786312"/>
            <a:ext cx="71439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length should be 64 bit less than the exact multiple of 512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1214437" y="5286375"/>
            <a:ext cx="6643800" cy="14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448 bits ( 448 = 512 – 64)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960 bits ( 960 = 2 x 512 -64)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1472 bits (1472 =3 x 512- 64)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Padding is always added even if it is in terms of 512	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2"/>
          <p:cNvSpPr txBox="1"/>
          <p:nvPr/>
        </p:nvSpPr>
        <p:spPr>
          <a:xfrm>
            <a:off x="6553200" y="6245225"/>
            <a:ext cx="2133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/>
          </a:p>
        </p:txBody>
      </p:sp>
      <p:sp>
        <p:nvSpPr>
          <p:cNvPr id="516" name="Google Shape;516;p62"/>
          <p:cNvSpPr txBox="1"/>
          <p:nvPr/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Requirements for MACs</a:t>
            </a:r>
            <a:endParaRPr/>
          </a:p>
        </p:txBody>
      </p:sp>
      <p:sp>
        <p:nvSpPr>
          <p:cNvPr id="517" name="Google Shape;517;p62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marR="0" lvl="0" indent="-609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609600" marR="0" lvl="0" indent="-609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 needs to satisfy the following:</a:t>
            </a:r>
            <a:endParaRPr/>
          </a:p>
          <a:p>
            <a:pPr marL="990600" marR="0" lvl="1" indent="-533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knowing a message and MAC, is infeasible to find another message with same MAC</a:t>
            </a:r>
            <a:endParaRPr/>
          </a:p>
          <a:p>
            <a:pPr marL="990600" marR="0" lvl="1" indent="-533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MACs should be uniformly distributed</a:t>
            </a:r>
            <a:endParaRPr/>
          </a:p>
          <a:p>
            <a:pPr marL="990600" marR="0" lvl="1" indent="-533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 should depend equally on all bits of the message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3"/>
          <p:cNvSpPr txBox="1"/>
          <p:nvPr/>
        </p:nvSpPr>
        <p:spPr>
          <a:xfrm>
            <a:off x="180975" y="2708275"/>
            <a:ext cx="1366800" cy="3600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  <a:endParaRPr/>
          </a:p>
        </p:txBody>
      </p:sp>
      <p:sp>
        <p:nvSpPr>
          <p:cNvPr id="523" name="Google Shape;523;p63"/>
          <p:cNvSpPr txBox="1"/>
          <p:nvPr/>
        </p:nvSpPr>
        <p:spPr>
          <a:xfrm>
            <a:off x="7524750" y="2781300"/>
            <a:ext cx="1222500" cy="3600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524" name="Google Shape;524;p63"/>
          <p:cNvSpPr txBox="1"/>
          <p:nvPr/>
        </p:nvSpPr>
        <p:spPr>
          <a:xfrm>
            <a:off x="1547812" y="333375"/>
            <a:ext cx="1224000" cy="836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endParaRPr/>
          </a:p>
        </p:txBody>
      </p:sp>
      <p:sp>
        <p:nvSpPr>
          <p:cNvPr id="525" name="Google Shape;525;p63"/>
          <p:cNvSpPr/>
          <p:nvPr/>
        </p:nvSpPr>
        <p:spPr>
          <a:xfrm>
            <a:off x="1763712" y="1484312"/>
            <a:ext cx="792300" cy="936600"/>
          </a:xfrm>
          <a:prstGeom prst="foldedCorner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cxnSp>
        <p:nvCxnSpPr>
          <p:cNvPr id="526" name="Google Shape;526;p63"/>
          <p:cNvCxnSpPr/>
          <p:nvPr/>
        </p:nvCxnSpPr>
        <p:spPr>
          <a:xfrm>
            <a:off x="2124075" y="4653024"/>
            <a:ext cx="0" cy="36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27" name="Google Shape;527;p63"/>
          <p:cNvSpPr txBox="1"/>
          <p:nvPr/>
        </p:nvSpPr>
        <p:spPr>
          <a:xfrm>
            <a:off x="1835150" y="3933825"/>
            <a:ext cx="790500" cy="503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endParaRPr/>
          </a:p>
        </p:txBody>
      </p:sp>
      <p:cxnSp>
        <p:nvCxnSpPr>
          <p:cNvPr id="528" name="Google Shape;528;p63"/>
          <p:cNvCxnSpPr/>
          <p:nvPr/>
        </p:nvCxnSpPr>
        <p:spPr>
          <a:xfrm>
            <a:off x="2195512" y="2636837"/>
            <a:ext cx="0" cy="720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29" name="Google Shape;529;p63"/>
          <p:cNvSpPr/>
          <p:nvPr/>
        </p:nvSpPr>
        <p:spPr>
          <a:xfrm>
            <a:off x="2411412" y="2708275"/>
            <a:ext cx="1079500" cy="792162"/>
          </a:xfrm>
          <a:prstGeom prst="flowChartPunchedTape">
            <a:avLst/>
          </a:prstGeom>
          <a:solidFill>
            <a:srgbClr val="CCFFCC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</a:t>
            </a:r>
            <a:endParaRPr/>
          </a:p>
        </p:txBody>
      </p:sp>
      <p:sp>
        <p:nvSpPr>
          <p:cNvPr id="530" name="Google Shape;530;p63"/>
          <p:cNvSpPr/>
          <p:nvPr/>
        </p:nvSpPr>
        <p:spPr>
          <a:xfrm>
            <a:off x="3636962" y="2781300"/>
            <a:ext cx="1511400" cy="792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</a:t>
            </a:r>
            <a:endParaRPr/>
          </a:p>
        </p:txBody>
      </p:sp>
      <p:sp>
        <p:nvSpPr>
          <p:cNvPr id="531" name="Google Shape;531;p63"/>
          <p:cNvSpPr txBox="1"/>
          <p:nvPr/>
        </p:nvSpPr>
        <p:spPr>
          <a:xfrm>
            <a:off x="1908175" y="5300662"/>
            <a:ext cx="431700" cy="576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532" name="Google Shape;532;p63"/>
          <p:cNvSpPr txBox="1"/>
          <p:nvPr/>
        </p:nvSpPr>
        <p:spPr>
          <a:xfrm>
            <a:off x="3492500" y="333375"/>
            <a:ext cx="1224000" cy="836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endParaRPr/>
          </a:p>
        </p:txBody>
      </p:sp>
      <p:sp>
        <p:nvSpPr>
          <p:cNvPr id="533" name="Google Shape;533;p63"/>
          <p:cNvSpPr/>
          <p:nvPr/>
        </p:nvSpPr>
        <p:spPr>
          <a:xfrm>
            <a:off x="3708400" y="1555750"/>
            <a:ext cx="792300" cy="936600"/>
          </a:xfrm>
          <a:prstGeom prst="foldedCorner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534" name="Google Shape;534;p63"/>
          <p:cNvSpPr txBox="1"/>
          <p:nvPr/>
        </p:nvSpPr>
        <p:spPr>
          <a:xfrm>
            <a:off x="3709987" y="4005262"/>
            <a:ext cx="790500" cy="5031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endParaRPr/>
          </a:p>
        </p:txBody>
      </p:sp>
      <p:sp>
        <p:nvSpPr>
          <p:cNvPr id="535" name="Google Shape;535;p63"/>
          <p:cNvSpPr txBox="1"/>
          <p:nvPr/>
        </p:nvSpPr>
        <p:spPr>
          <a:xfrm>
            <a:off x="5437187" y="333375"/>
            <a:ext cx="1224000" cy="836700"/>
          </a:xfrm>
          <a:prstGeom prst="rect">
            <a:avLst/>
          </a:prstGeom>
          <a:noFill/>
          <a:ln w="9525" cap="flat" cmpd="sng">
            <a:solidFill>
              <a:srgbClr val="33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endParaRPr/>
          </a:p>
        </p:txBody>
      </p:sp>
      <p:sp>
        <p:nvSpPr>
          <p:cNvPr id="536" name="Google Shape;536;p63"/>
          <p:cNvSpPr/>
          <p:nvPr/>
        </p:nvSpPr>
        <p:spPr>
          <a:xfrm>
            <a:off x="5653087" y="1555750"/>
            <a:ext cx="792300" cy="936600"/>
          </a:xfrm>
          <a:prstGeom prst="foldedCorner">
            <a:avLst>
              <a:gd name="adj" fmla="val 16667"/>
            </a:avLst>
          </a:prstGeom>
          <a:noFill/>
          <a:ln w="9525" cap="flat" cmpd="sng">
            <a:solidFill>
              <a:srgbClr val="33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cxnSp>
        <p:nvCxnSpPr>
          <p:cNvPr id="537" name="Google Shape;537;p63"/>
          <p:cNvCxnSpPr/>
          <p:nvPr/>
        </p:nvCxnSpPr>
        <p:spPr>
          <a:xfrm>
            <a:off x="6013450" y="2565400"/>
            <a:ext cx="0" cy="79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38" name="Google Shape;538;p63"/>
          <p:cNvSpPr txBox="1"/>
          <p:nvPr/>
        </p:nvSpPr>
        <p:spPr>
          <a:xfrm>
            <a:off x="5654675" y="3933825"/>
            <a:ext cx="790500" cy="503100"/>
          </a:xfrm>
          <a:prstGeom prst="rect">
            <a:avLst/>
          </a:prstGeom>
          <a:noFill/>
          <a:ln w="9525" cap="flat" cmpd="sng">
            <a:solidFill>
              <a:srgbClr val="33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H2</a:t>
            </a:r>
            <a:endParaRPr/>
          </a:p>
        </p:txBody>
      </p:sp>
      <p:sp>
        <p:nvSpPr>
          <p:cNvPr id="539" name="Google Shape;539;p63"/>
          <p:cNvSpPr txBox="1"/>
          <p:nvPr/>
        </p:nvSpPr>
        <p:spPr>
          <a:xfrm>
            <a:off x="4284662" y="5113337"/>
            <a:ext cx="1224000" cy="1195500"/>
          </a:xfrm>
          <a:prstGeom prst="rect">
            <a:avLst/>
          </a:prstGeom>
          <a:noFill/>
          <a:ln w="9525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4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0" name="Google Shape;540;p63"/>
          <p:cNvCxnSpPr/>
          <p:nvPr/>
        </p:nvCxnSpPr>
        <p:spPr>
          <a:xfrm>
            <a:off x="4500562" y="4221162"/>
            <a:ext cx="1224000" cy="0"/>
          </a:xfrm>
          <a:prstGeom prst="straightConnector1">
            <a:avLst/>
          </a:prstGeom>
          <a:noFill/>
          <a:ln w="9525" cap="flat" cmpd="sng">
            <a:solidFill>
              <a:srgbClr val="FFFF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41" name="Google Shape;541;p63"/>
          <p:cNvSpPr txBox="1"/>
          <p:nvPr/>
        </p:nvSpPr>
        <p:spPr>
          <a:xfrm>
            <a:off x="5942012" y="5157787"/>
            <a:ext cx="431700" cy="576300"/>
          </a:xfrm>
          <a:prstGeom prst="rect">
            <a:avLst/>
          </a:prstGeom>
          <a:noFill/>
          <a:ln w="9525" cap="flat" cmpd="sng">
            <a:solidFill>
              <a:srgbClr val="33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cxnSp>
        <p:nvCxnSpPr>
          <p:cNvPr id="542" name="Google Shape;542;p63"/>
          <p:cNvCxnSpPr/>
          <p:nvPr/>
        </p:nvCxnSpPr>
        <p:spPr>
          <a:xfrm>
            <a:off x="6084887" y="4437062"/>
            <a:ext cx="0" cy="647700"/>
          </a:xfrm>
          <a:prstGeom prst="straightConnector1">
            <a:avLst/>
          </a:prstGeom>
          <a:noFill/>
          <a:ln w="9525" cap="flat" cmpd="sng">
            <a:solidFill>
              <a:srgbClr val="3366FF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543" name="Google Shape;543;p63"/>
          <p:cNvSpPr/>
          <p:nvPr/>
        </p:nvSpPr>
        <p:spPr>
          <a:xfrm>
            <a:off x="6229350" y="2997200"/>
            <a:ext cx="1079500" cy="792162"/>
          </a:xfrm>
          <a:prstGeom prst="flowChartPunchedTape">
            <a:avLst/>
          </a:prstGeom>
          <a:solidFill>
            <a:srgbClr val="CCFFCC"/>
          </a:solidFill>
          <a:ln w="9525" cap="flat" cmpd="sng">
            <a:solidFill>
              <a:srgbClr val="CCFF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</a:t>
            </a:r>
            <a:endParaRPr/>
          </a:p>
        </p:txBody>
      </p:sp>
      <p:sp>
        <p:nvSpPr>
          <p:cNvPr id="544" name="Google Shape;544;p63"/>
          <p:cNvSpPr txBox="1"/>
          <p:nvPr/>
        </p:nvSpPr>
        <p:spPr>
          <a:xfrm>
            <a:off x="144462" y="333375"/>
            <a:ext cx="1043100" cy="9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working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HMAC </a:t>
            </a:r>
            <a:endParaRPr/>
          </a:p>
        </p:txBody>
      </p:sp>
      <p:sp>
        <p:nvSpPr>
          <p:cNvPr id="550" name="Google Shape;550;p6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It’s a mandatory  security implementation in IP security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used in SSL protocol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Reuses either SHA or MD5 message digest algorithms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5"/>
          <p:cNvSpPr txBox="1"/>
          <p:nvPr/>
        </p:nvSpPr>
        <p:spPr>
          <a:xfrm>
            <a:off x="395287" y="692150"/>
            <a:ext cx="1944600" cy="1152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</a:t>
            </a:r>
            <a:endParaRPr/>
          </a:p>
        </p:txBody>
      </p:sp>
      <p:sp>
        <p:nvSpPr>
          <p:cNvPr id="556" name="Google Shape;556;p65"/>
          <p:cNvSpPr/>
          <p:nvPr/>
        </p:nvSpPr>
        <p:spPr>
          <a:xfrm>
            <a:off x="2339975" y="1125537"/>
            <a:ext cx="1295400" cy="431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65"/>
          <p:cNvSpPr txBox="1"/>
          <p:nvPr/>
        </p:nvSpPr>
        <p:spPr>
          <a:xfrm>
            <a:off x="3635375" y="549275"/>
            <a:ext cx="4176600" cy="144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EXISTING SHA-1 OR MD5</a:t>
            </a:r>
            <a:endParaRPr/>
          </a:p>
        </p:txBody>
      </p:sp>
      <p:sp>
        <p:nvSpPr>
          <p:cNvPr id="558" name="Google Shape;558;p65"/>
          <p:cNvSpPr/>
          <p:nvPr/>
        </p:nvSpPr>
        <p:spPr>
          <a:xfrm>
            <a:off x="3924300" y="1989137"/>
            <a:ext cx="360300" cy="18717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65"/>
          <p:cNvSpPr txBox="1"/>
          <p:nvPr/>
        </p:nvSpPr>
        <p:spPr>
          <a:xfrm rot="5400000">
            <a:off x="3213571" y="2789825"/>
            <a:ext cx="17817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65"/>
          <p:cNvSpPr txBox="1"/>
          <p:nvPr/>
        </p:nvSpPr>
        <p:spPr>
          <a:xfrm>
            <a:off x="2843212" y="3933825"/>
            <a:ext cx="1728900" cy="792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MESSAGE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DIGEST</a:t>
            </a:r>
            <a:endParaRPr/>
          </a:p>
        </p:txBody>
      </p:sp>
      <p:sp>
        <p:nvSpPr>
          <p:cNvPr id="561" name="Google Shape;561;p65"/>
          <p:cNvSpPr/>
          <p:nvPr/>
        </p:nvSpPr>
        <p:spPr>
          <a:xfrm>
            <a:off x="4572000" y="4149725"/>
            <a:ext cx="863700" cy="431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65"/>
          <p:cNvSpPr txBox="1"/>
          <p:nvPr/>
        </p:nvSpPr>
        <p:spPr>
          <a:xfrm>
            <a:off x="5508625" y="3933825"/>
            <a:ext cx="1368300" cy="64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</a:t>
            </a:r>
            <a:endParaRPr/>
          </a:p>
        </p:txBody>
      </p:sp>
      <p:sp>
        <p:nvSpPr>
          <p:cNvPr id="563" name="Google Shape;563;p65"/>
          <p:cNvSpPr txBox="1"/>
          <p:nvPr/>
        </p:nvSpPr>
        <p:spPr>
          <a:xfrm>
            <a:off x="5724525" y="5805487"/>
            <a:ext cx="1008000" cy="64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564" name="Google Shape;564;p65"/>
          <p:cNvSpPr/>
          <p:nvPr/>
        </p:nvSpPr>
        <p:spPr>
          <a:xfrm>
            <a:off x="6156325" y="4724400"/>
            <a:ext cx="144600" cy="792300"/>
          </a:xfrm>
          <a:prstGeom prst="up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5"/>
          <p:cNvSpPr txBox="1"/>
          <p:nvPr/>
        </p:nvSpPr>
        <p:spPr>
          <a:xfrm rot="5400000">
            <a:off x="5850522" y="5102366"/>
            <a:ext cx="756000" cy="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65"/>
          <p:cNvSpPr/>
          <p:nvPr/>
        </p:nvSpPr>
        <p:spPr>
          <a:xfrm>
            <a:off x="7164387" y="4076700"/>
            <a:ext cx="720600" cy="3603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65"/>
          <p:cNvSpPr txBox="1"/>
          <p:nvPr/>
        </p:nvSpPr>
        <p:spPr>
          <a:xfrm>
            <a:off x="8101012" y="3860800"/>
            <a:ext cx="719100" cy="720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/>
          </a:p>
        </p:txBody>
      </p:sp>
      <p:sp>
        <p:nvSpPr>
          <p:cNvPr id="573" name="Google Shape;573;p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 – The message digest/hash function              used (MD5, SHA-1)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– The i/p message whose MAC is to be calculated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– The number of blocks in the message M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- The number of bits in each block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– The shared symmetric key used in HMAC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ipad  - The string 00110110 repeated b/8 times</a:t>
            </a:r>
            <a:endParaRPr/>
          </a:p>
          <a:p>
            <a:pPr marL="342900" lvl="0" indent="-3429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opad – The string 01011010 repeated b/8 times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1 (Make K equal to b)</a:t>
            </a:r>
            <a:endParaRPr/>
          </a:p>
        </p:txBody>
      </p:sp>
      <p:sp>
        <p:nvSpPr>
          <p:cNvPr id="579" name="Google Shape;579;p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the key K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length (K) &lt; b, expand k to make length equal to  number of bits b in original message block (eg K= 170,  b=512, add 342 bits all with 0 at the left of K)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length (K) = b, no action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length (K) &gt; b, trim K to make the length of K equal to B. For this pass through any message digest algorithm, selected for this HMAC instance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2 </a:t>
            </a:r>
            <a:endParaRPr/>
          </a:p>
        </p:txBody>
      </p:sp>
      <p:sp>
        <p:nvSpPr>
          <p:cNvPr id="585" name="Google Shape;585;p6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XOR K with ipad to produce S1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- 3 </a:t>
            </a:r>
            <a:endParaRPr/>
          </a:p>
        </p:txBody>
      </p:sp>
      <p:sp>
        <p:nvSpPr>
          <p:cNvPr id="591" name="Google Shape;591;p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 M to S1</a:t>
            </a:r>
            <a:endParaRPr/>
          </a:p>
        </p:txBody>
      </p:sp>
      <p:sp>
        <p:nvSpPr>
          <p:cNvPr id="592" name="Google Shape;592;p69"/>
          <p:cNvSpPr txBox="1"/>
          <p:nvPr/>
        </p:nvSpPr>
        <p:spPr>
          <a:xfrm>
            <a:off x="1116012" y="4076700"/>
            <a:ext cx="1079400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endParaRPr/>
          </a:p>
        </p:txBody>
      </p:sp>
      <p:sp>
        <p:nvSpPr>
          <p:cNvPr id="593" name="Google Shape;593;p69"/>
          <p:cNvSpPr txBox="1"/>
          <p:nvPr/>
        </p:nvSpPr>
        <p:spPr>
          <a:xfrm>
            <a:off x="2124075" y="4076700"/>
            <a:ext cx="4680000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MESSAGE M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- 4</a:t>
            </a:r>
            <a:endParaRPr/>
          </a:p>
        </p:txBody>
      </p:sp>
      <p:sp>
        <p:nvSpPr>
          <p:cNvPr id="599" name="Google Shape;599;p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MD5 or SHA-1 to output of step 3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of this operation is H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- 5</a:t>
            </a:r>
            <a:endParaRPr/>
          </a:p>
        </p:txBody>
      </p:sp>
      <p:sp>
        <p:nvSpPr>
          <p:cNvPr id="605" name="Google Shape;605;p7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XOR K with opad to produce S2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1 cont’d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message length is 1000 add 472 = 1472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message length is 448  add 512 = 960 , even though 448 is 64 bits less than multiple of 512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611187" y="4292600"/>
            <a:ext cx="81375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Reason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512 			  512-64		448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512 x 2		1024-64		960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512 x 3		1536-64	         1472		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- 6</a:t>
            </a:r>
            <a:endParaRPr/>
          </a:p>
        </p:txBody>
      </p:sp>
      <p:sp>
        <p:nvSpPr>
          <p:cNvPr id="611" name="Google Shape;611;p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Append H to S2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 is the message digest calculated </a:t>
            </a:r>
            <a:endParaRPr/>
          </a:p>
        </p:txBody>
      </p:sp>
      <p:sp>
        <p:nvSpPr>
          <p:cNvPr id="612" name="Google Shape;612;p72"/>
          <p:cNvSpPr txBox="1"/>
          <p:nvPr/>
        </p:nvSpPr>
        <p:spPr>
          <a:xfrm>
            <a:off x="1476375" y="4005262"/>
            <a:ext cx="1224000" cy="719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endParaRPr/>
          </a:p>
        </p:txBody>
      </p:sp>
      <p:sp>
        <p:nvSpPr>
          <p:cNvPr id="613" name="Google Shape;613;p72"/>
          <p:cNvSpPr txBox="1"/>
          <p:nvPr/>
        </p:nvSpPr>
        <p:spPr>
          <a:xfrm>
            <a:off x="2700337" y="4005262"/>
            <a:ext cx="1224000" cy="719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- 7</a:t>
            </a:r>
            <a:endParaRPr/>
          </a:p>
        </p:txBody>
      </p:sp>
      <p:sp>
        <p:nvSpPr>
          <p:cNvPr id="619" name="Google Shape;619;p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MD5 or SHA-1 to output of Step-6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 final MAC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Disadvantages</a:t>
            </a:r>
            <a:endParaRPr/>
          </a:p>
        </p:txBody>
      </p:sp>
      <p:sp>
        <p:nvSpPr>
          <p:cNvPr id="625" name="Google Shape;625;p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symmetric key is used , exchange of keys is to be carefully carried out</a:t>
            </a:r>
            <a:endParaRPr/>
          </a:p>
          <a:p>
            <a:pPr marL="34290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if key is exchanged safely, HMAC cannot be used for more than one receiver </a:t>
            </a:r>
            <a:endParaRPr/>
          </a:p>
          <a:p>
            <a:pPr marL="342900" lvl="0" indent="-1397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more receivers are accepted then how would the receiver know who has sent it? Co receivers can send false message also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2: Append length</a:t>
            </a:r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length of the original message is Calculated and  is appended to the end of the message block + padding</a:t>
            </a:r>
            <a:endParaRPr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/>
        </p:nvSpPr>
        <p:spPr>
          <a:xfrm>
            <a:off x="539750" y="214312"/>
            <a:ext cx="3168600" cy="649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 Message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3708400" y="215900"/>
            <a:ext cx="3240000" cy="64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Padding</a:t>
            </a:r>
            <a:endParaRPr/>
          </a:p>
        </p:txBody>
      </p:sp>
      <p:grpSp>
        <p:nvGrpSpPr>
          <p:cNvPr id="142" name="Google Shape;142;p20"/>
          <p:cNvGrpSpPr/>
          <p:nvPr/>
        </p:nvGrpSpPr>
        <p:grpSpPr>
          <a:xfrm>
            <a:off x="7235825" y="431800"/>
            <a:ext cx="204322" cy="205176"/>
            <a:chOff x="4468" y="2341"/>
            <a:chExt cx="300" cy="300"/>
          </a:xfrm>
        </p:grpSpPr>
        <p:cxnSp>
          <p:nvCxnSpPr>
            <p:cNvPr id="143" name="Google Shape;143;p20"/>
            <p:cNvCxnSpPr/>
            <p:nvPr/>
          </p:nvCxnSpPr>
          <p:spPr>
            <a:xfrm>
              <a:off x="4649" y="2341"/>
              <a:ext cx="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44" name="Google Shape;144;p20"/>
            <p:cNvCxnSpPr/>
            <p:nvPr/>
          </p:nvCxnSpPr>
          <p:spPr>
            <a:xfrm>
              <a:off x="4468" y="2478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45" name="Google Shape;145;p20"/>
          <p:cNvSpPr txBox="1"/>
          <p:nvPr/>
        </p:nvSpPr>
        <p:spPr>
          <a:xfrm>
            <a:off x="7524750" y="214312"/>
            <a:ext cx="1224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</a:t>
            </a: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3643312" y="998537"/>
            <a:ext cx="285900" cy="785700"/>
          </a:xfrm>
          <a:prstGeom prst="downArrow">
            <a:avLst>
              <a:gd name="adj1" fmla="val 17673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89A4A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Google Shape;147;p20"/>
          <p:cNvGrpSpPr/>
          <p:nvPr/>
        </p:nvGrpSpPr>
        <p:grpSpPr>
          <a:xfrm>
            <a:off x="1428755" y="1927194"/>
            <a:ext cx="4929300" cy="571599"/>
            <a:chOff x="642910" y="5429264"/>
            <a:chExt cx="4929300" cy="572400"/>
          </a:xfrm>
        </p:grpSpPr>
        <p:sp>
          <p:nvSpPr>
            <p:cNvPr id="148" name="Google Shape;148;p20"/>
            <p:cNvSpPr txBox="1"/>
            <p:nvPr/>
          </p:nvSpPr>
          <p:spPr>
            <a:xfrm>
              <a:off x="642910" y="5429264"/>
              <a:ext cx="4929300" cy="572400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89A4A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Original Message	       Padding           Length</a:t>
              </a:r>
              <a:endParaRPr/>
            </a:p>
          </p:txBody>
        </p:sp>
        <p:cxnSp>
          <p:nvCxnSpPr>
            <p:cNvPr id="149" name="Google Shape;149;p20"/>
            <p:cNvCxnSpPr/>
            <p:nvPr/>
          </p:nvCxnSpPr>
          <p:spPr>
            <a:xfrm rot="5400000">
              <a:off x="2572125" y="5714714"/>
              <a:ext cx="572400" cy="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0" name="Google Shape;150;p20"/>
            <p:cNvCxnSpPr/>
            <p:nvPr/>
          </p:nvCxnSpPr>
          <p:spPr>
            <a:xfrm rot="5400000">
              <a:off x="4142174" y="5714714"/>
              <a:ext cx="572400" cy="1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51" name="Google Shape;151;p20"/>
          <p:cNvSpPr txBox="1"/>
          <p:nvPr/>
        </p:nvSpPr>
        <p:spPr>
          <a:xfrm>
            <a:off x="1428750" y="2857500"/>
            <a:ext cx="4929300" cy="2859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to be hashed</a:t>
            </a:r>
            <a:endParaRPr/>
          </a:p>
        </p:txBody>
      </p:sp>
      <p:cxnSp>
        <p:nvCxnSpPr>
          <p:cNvPr id="152" name="Google Shape;152;p20"/>
          <p:cNvCxnSpPr/>
          <p:nvPr/>
        </p:nvCxnSpPr>
        <p:spPr>
          <a:xfrm>
            <a:off x="1428750" y="2643187"/>
            <a:ext cx="5000700" cy="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153" name="Google Shape;153;p20"/>
          <p:cNvSpPr txBox="1"/>
          <p:nvPr/>
        </p:nvSpPr>
        <p:spPr>
          <a:xfrm>
            <a:off x="7143750" y="2714625"/>
            <a:ext cx="9288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 bits 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428625" y="3429000"/>
            <a:ext cx="8501100" cy="25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The length of the original message (excluding the padding) is calculated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It is appended to the end of the message block + Padding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The length is expressed  in 64 bits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If the length of the message exceeds 2</a:t>
            </a:r>
            <a:r>
              <a:rPr lang="en-US" sz="20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bits of length then only last 64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bits   are used. (by taking mod 64)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After 64 bit of length is appended this becomes the final message 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This final message is to be hashed</a:t>
            </a:r>
            <a:endParaRPr/>
          </a:p>
          <a:p>
            <a:pPr marL="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The length of the message is in terms of 512 bits	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2 cont’d</a:t>
            </a:r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length of original message exceeds 2</a:t>
            </a:r>
            <a:r>
              <a:rPr lang="en-US" sz="32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then only last 64 bits of the length is used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After the 64 bits is added this becomes the final message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length of the message is now in multiples of 512 bits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2839</Words>
  <Application>Microsoft Office PowerPoint</Application>
  <PresentationFormat>On-screen Show (4:3)</PresentationFormat>
  <Paragraphs>522</Paragraphs>
  <Slides>62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Courier New</vt:lpstr>
      <vt:lpstr>Noto Sans Symbols</vt:lpstr>
      <vt:lpstr>Times New Roman</vt:lpstr>
      <vt:lpstr>Default Design</vt:lpstr>
      <vt:lpstr>MD5 Algorithm</vt:lpstr>
      <vt:lpstr>MD5</vt:lpstr>
      <vt:lpstr>Working of MD5</vt:lpstr>
      <vt:lpstr>Step 1: Padding</vt:lpstr>
      <vt:lpstr>PowerPoint Presentation</vt:lpstr>
      <vt:lpstr>Step 1 cont’d</vt:lpstr>
      <vt:lpstr>Step 2: Append length</vt:lpstr>
      <vt:lpstr>PowerPoint Presentation</vt:lpstr>
      <vt:lpstr>Step 2 cont’d</vt:lpstr>
      <vt:lpstr>Step 3 Divide the i/p into 512 bits blocks</vt:lpstr>
      <vt:lpstr>Step 4 – Initialize chaining variables</vt:lpstr>
      <vt:lpstr>Step 5</vt:lpstr>
      <vt:lpstr>Step 5.1 : Process blocks</vt:lpstr>
      <vt:lpstr>Step 5.2 Divide </vt:lpstr>
      <vt:lpstr>Step 5.3</vt:lpstr>
      <vt:lpstr>t </vt:lpstr>
      <vt:lpstr>What is done in these four rounds?</vt:lpstr>
      <vt:lpstr>Iterations on all 4 rounds</vt:lpstr>
      <vt:lpstr>Process P</vt:lpstr>
      <vt:lpstr>PowerPoint Presentation</vt:lpstr>
      <vt:lpstr>PowerPoint Presentation</vt:lpstr>
      <vt:lpstr>Mathematically expressing MD5</vt:lpstr>
      <vt:lpstr>Strength of MD5</vt:lpstr>
      <vt:lpstr>Difference between MD4 and MD5 </vt:lpstr>
      <vt:lpstr>Secure Hash Algorithm ( SHA )</vt:lpstr>
      <vt:lpstr>SHA 1</vt:lpstr>
      <vt:lpstr>Initialize chaining variables </vt:lpstr>
      <vt:lpstr>SHA-1</vt:lpstr>
      <vt:lpstr>How SHA-1 works?</vt:lpstr>
      <vt:lpstr>How SHA-1 works cont…</vt:lpstr>
      <vt:lpstr>How SHA-1 works cont…</vt:lpstr>
      <vt:lpstr>How SHA-1 works cont…</vt:lpstr>
      <vt:lpstr>How SHA-1 works cont…</vt:lpstr>
      <vt:lpstr>How SHA-1 works cont…</vt:lpstr>
      <vt:lpstr>How SHA-1 works cont…</vt:lpstr>
      <vt:lpstr>Comparison between MD5 and SHA-1</vt:lpstr>
      <vt:lpstr>Parameters for various versions of SHA</vt:lpstr>
      <vt:lpstr>SHA-512</vt:lpstr>
      <vt:lpstr>How SHA-512 works cont…</vt:lpstr>
      <vt:lpstr>SHA</vt:lpstr>
      <vt:lpstr>HMAC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</vt:lpstr>
      <vt:lpstr>PowerPoint Presentation</vt:lpstr>
      <vt:lpstr>PowerPoint Presentation</vt:lpstr>
      <vt:lpstr>PowerPoint Presentation</vt:lpstr>
      <vt:lpstr>PowerPoint Presentation</vt:lpstr>
      <vt:lpstr>HMAC </vt:lpstr>
      <vt:lpstr>PowerPoint Presentation</vt:lpstr>
      <vt:lpstr>INPUTS</vt:lpstr>
      <vt:lpstr>Step 1 (Make K equal to b)</vt:lpstr>
      <vt:lpstr>Step 2 </vt:lpstr>
      <vt:lpstr>Step - 3 </vt:lpstr>
      <vt:lpstr>Step - 4</vt:lpstr>
      <vt:lpstr>Step - 5</vt:lpstr>
      <vt:lpstr>Step - 6</vt:lpstr>
      <vt:lpstr>Step - 7</vt:lpstr>
      <vt:lpstr>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MD5 Algorithm</dc:title>
  <dc:creator>Admin</dc:creator>
  <cp:lastModifiedBy>Admin</cp:lastModifiedBy>
  <cp:revision>2</cp:revision>
  <dcterms:modified xsi:type="dcterms:W3CDTF">2022-09-22T23:58:44Z</dcterms:modified>
</cp:coreProperties>
</file>