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99" r:id="rId2"/>
    <p:sldId id="256"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31" r:id="rId32"/>
    <p:sldId id="332" r:id="rId33"/>
    <p:sldId id="329" r:id="rId34"/>
    <p:sldId id="330" r:id="rId35"/>
    <p:sldId id="333" r:id="rId36"/>
    <p:sldId id="334" r:id="rId37"/>
    <p:sldId id="339" r:id="rId38"/>
    <p:sldId id="335" r:id="rId39"/>
    <p:sldId id="336" r:id="rId40"/>
    <p:sldId id="337" r:id="rId41"/>
    <p:sldId id="338" r:id="rId42"/>
    <p:sldId id="34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9DC04-EE74-4C6C-AF50-628C1A2721EE}" type="datetimeFigureOut">
              <a:rPr lang="en-US" smtClean="0"/>
              <a:pPr/>
              <a:t>3/13/2023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9C487-28D8-49C5-9AEB-24380758BD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5F2CC9-2FAC-49C8-A5AB-E6DE2193317D}"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ED96F-35F0-4E45-B331-38EF42E9E2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5F2CC9-2FAC-49C8-A5AB-E6DE2193317D}"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ED96F-35F0-4E45-B331-38EF42E9E2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5F2CC9-2FAC-49C8-A5AB-E6DE2193317D}"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ED96F-35F0-4E45-B331-38EF42E9E2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5F2CC9-2FAC-49C8-A5AB-E6DE2193317D}"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ED96F-35F0-4E45-B331-38EF42E9E2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5F2CC9-2FAC-49C8-A5AB-E6DE2193317D}" type="datetimeFigureOut">
              <a:rPr lang="en-US" smtClean="0"/>
              <a:pPr/>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CED96F-35F0-4E45-B331-38EF42E9E2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5F2CC9-2FAC-49C8-A5AB-E6DE2193317D}"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ED96F-35F0-4E45-B331-38EF42E9E2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5F2CC9-2FAC-49C8-A5AB-E6DE2193317D}" type="datetimeFigureOut">
              <a:rPr lang="en-US" smtClean="0"/>
              <a:pPr/>
              <a:t>3/13/2023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CED96F-35F0-4E45-B331-38EF42E9E2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5F2CC9-2FAC-49C8-A5AB-E6DE2193317D}" type="datetimeFigureOut">
              <a:rPr lang="en-US" smtClean="0"/>
              <a:pPr/>
              <a:t>3/13/2023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CED96F-35F0-4E45-B331-38EF42E9E2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5F2CC9-2FAC-49C8-A5AB-E6DE2193317D}" type="datetimeFigureOut">
              <a:rPr lang="en-US" smtClean="0"/>
              <a:pPr/>
              <a:t>3/13/2023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CED96F-35F0-4E45-B331-38EF42E9E2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F2CC9-2FAC-49C8-A5AB-E6DE2193317D}"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ED96F-35F0-4E45-B331-38EF42E9E2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5F2CC9-2FAC-49C8-A5AB-E6DE2193317D}" type="datetimeFigureOut">
              <a:rPr lang="en-US" smtClean="0"/>
              <a:pPr/>
              <a:t>3/13/2023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CED96F-35F0-4E45-B331-38EF42E9E2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F2CC9-2FAC-49C8-A5AB-E6DE2193317D}" type="datetimeFigureOut">
              <a:rPr lang="en-US" smtClean="0"/>
              <a:pPr/>
              <a:t>3/13/2023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ED96F-35F0-4E45-B331-38EF42E9E2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s://en.wikipedia.org/wiki/IEEE_Computer_Society" TargetMode="External"/><Relationship Id="rId7" Type="http://schemas.openxmlformats.org/officeDocument/2006/relationships/hyperlink" Target="https://en.wikipedia.org/wiki/Unix" TargetMode="External"/><Relationship Id="rId2" Type="http://schemas.openxmlformats.org/officeDocument/2006/relationships/hyperlink" Target="https://en.wikipedia.org/wiki/Standardization" TargetMode="External"/><Relationship Id="rId1" Type="http://schemas.openxmlformats.org/officeDocument/2006/relationships/slideLayout" Target="../slideLayouts/slideLayout6.xml"/><Relationship Id="rId6" Type="http://schemas.openxmlformats.org/officeDocument/2006/relationships/hyperlink" Target="https://en.wikipedia.org/wiki/Unix_shell" TargetMode="External"/><Relationship Id="rId5" Type="http://schemas.openxmlformats.org/officeDocument/2006/relationships/hyperlink" Target="https://en.wikipedia.org/wiki/Application_programming_interface" TargetMode="External"/><Relationship Id="rId4" Type="http://schemas.openxmlformats.org/officeDocument/2006/relationships/hyperlink" Target="https://en.wikipedia.org/wiki/Operating_system"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Cygwin" TargetMode="External"/><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hyperlink" Target="https://en.wikipedia.org/wiki/Microsoft_Window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19Z604 Embedded Systems</a:t>
            </a:r>
          </a:p>
        </p:txBody>
      </p:sp>
      <p:sp>
        <p:nvSpPr>
          <p:cNvPr id="3" name="Subtitle 2"/>
          <p:cNvSpPr>
            <a:spLocks noGrp="1"/>
          </p:cNvSpPr>
          <p:nvPr>
            <p:ph type="subTitle" idx="1"/>
          </p:nvPr>
        </p:nvSpPr>
        <p:spPr>
          <a:xfrm>
            <a:off x="2357422" y="4071942"/>
            <a:ext cx="6486548" cy="2400320"/>
          </a:xfrm>
        </p:spPr>
        <p:txBody>
          <a:bodyPr>
            <a:normAutofit/>
          </a:bodyPr>
          <a:lstStyle/>
          <a:p>
            <a:pPr algn="r"/>
            <a:r>
              <a:rPr lang="en-US" sz="2000" dirty="0" err="1"/>
              <a:t>Dr.N.Arulanand</a:t>
            </a:r>
            <a:r>
              <a:rPr lang="en-US" sz="2000" dirty="0"/>
              <a:t>,</a:t>
            </a:r>
          </a:p>
          <a:p>
            <a:pPr algn="r"/>
            <a:r>
              <a:rPr lang="en-US" sz="2000" dirty="0"/>
              <a:t>Professor, </a:t>
            </a:r>
          </a:p>
          <a:p>
            <a:pPr algn="r"/>
            <a:r>
              <a:rPr lang="en-US" sz="2000" dirty="0"/>
              <a:t>Dept of CSE, </a:t>
            </a:r>
          </a:p>
          <a:p>
            <a:pPr algn="r"/>
            <a:r>
              <a:rPr lang="en-US" sz="2000" dirty="0"/>
              <a:t>PSG College of Technology</a:t>
            </a:r>
          </a:p>
          <a:p>
            <a:pPr algn="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Deletion and Task Safety</a:t>
            </a:r>
            <a:endParaRPr lang="en-US" dirty="0"/>
          </a:p>
        </p:txBody>
      </p:sp>
      <p:pic>
        <p:nvPicPr>
          <p:cNvPr id="7170" name="Picture 2"/>
          <p:cNvPicPr>
            <a:picLocks noChangeAspect="1" noChangeArrowheads="1"/>
          </p:cNvPicPr>
          <p:nvPr/>
        </p:nvPicPr>
        <p:blipFill>
          <a:blip r:embed="rId2"/>
          <a:srcRect/>
          <a:stretch>
            <a:fillRect/>
          </a:stretch>
        </p:blipFill>
        <p:spPr bwMode="auto">
          <a:xfrm>
            <a:off x="757238" y="1809750"/>
            <a:ext cx="7629525" cy="32385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Safety</a:t>
            </a:r>
            <a:endParaRPr lang="en-US" dirty="0"/>
          </a:p>
        </p:txBody>
      </p:sp>
      <p:pic>
        <p:nvPicPr>
          <p:cNvPr id="8194" name="Picture 2"/>
          <p:cNvPicPr>
            <a:picLocks noChangeAspect="1" noChangeArrowheads="1"/>
          </p:cNvPicPr>
          <p:nvPr/>
        </p:nvPicPr>
        <p:blipFill>
          <a:blip r:embed="rId2"/>
          <a:srcRect/>
          <a:stretch>
            <a:fillRect/>
          </a:stretch>
        </p:blipFill>
        <p:spPr bwMode="auto">
          <a:xfrm>
            <a:off x="500034" y="1357298"/>
            <a:ext cx="8206251" cy="1857382"/>
          </a:xfrm>
          <a:prstGeom prst="rect">
            <a:avLst/>
          </a:prstGeom>
          <a:noFill/>
          <a:ln w="9525">
            <a:noFill/>
            <a:miter lim="800000"/>
            <a:headEnd/>
            <a:tailEnd/>
          </a:ln>
          <a:effectLst/>
        </p:spPr>
      </p:pic>
      <p:sp>
        <p:nvSpPr>
          <p:cNvPr id="4" name="Rectangle 3"/>
          <p:cNvSpPr/>
          <p:nvPr/>
        </p:nvSpPr>
        <p:spPr>
          <a:xfrm>
            <a:off x="571472" y="5072074"/>
            <a:ext cx="7715304" cy="1477328"/>
          </a:xfrm>
          <a:prstGeom prst="rect">
            <a:avLst/>
          </a:prstGeom>
        </p:spPr>
        <p:txBody>
          <a:bodyPr wrap="square">
            <a:spAutoFit/>
          </a:bodyPr>
          <a:lstStyle/>
          <a:p>
            <a:r>
              <a:rPr lang="en-US" b="1" dirty="0" err="1"/>
              <a:t>taskSafe</a:t>
            </a:r>
            <a:r>
              <a:rPr lang="en-US" b="1" dirty="0"/>
              <a:t>( ) to protect the task that took the semaphore prevents such an</a:t>
            </a:r>
          </a:p>
          <a:p>
            <a:r>
              <a:rPr lang="en-US" dirty="0"/>
              <a:t>outcome. Any task that tries to delete a task protected with </a:t>
            </a:r>
            <a:r>
              <a:rPr lang="en-US" b="1" dirty="0" err="1"/>
              <a:t>taskSafe</a:t>
            </a:r>
            <a:r>
              <a:rPr lang="en-US" b="1" dirty="0"/>
              <a:t>( ) is blocked. </a:t>
            </a:r>
            <a:r>
              <a:rPr lang="en-US" dirty="0"/>
              <a:t>When finished with its critical resource, the protected task can make itself available for deletion by calling </a:t>
            </a:r>
            <a:r>
              <a:rPr lang="en-US" b="1" dirty="0" err="1"/>
              <a:t>taskUnsafe</a:t>
            </a:r>
            <a:r>
              <a:rPr lang="en-US" b="1" dirty="0"/>
              <a:t>( ), which readies any deleting task</a:t>
            </a:r>
            <a:endParaRPr lang="en-US" dirty="0"/>
          </a:p>
        </p:txBody>
      </p:sp>
      <p:sp>
        <p:nvSpPr>
          <p:cNvPr id="5" name="Rectangle 4"/>
          <p:cNvSpPr/>
          <p:nvPr/>
        </p:nvSpPr>
        <p:spPr>
          <a:xfrm>
            <a:off x="714348" y="3429000"/>
            <a:ext cx="7929618" cy="1200329"/>
          </a:xfrm>
          <a:prstGeom prst="rect">
            <a:avLst/>
          </a:prstGeom>
        </p:spPr>
        <p:txBody>
          <a:bodyPr wrap="square">
            <a:spAutoFit/>
          </a:bodyPr>
          <a:lstStyle/>
          <a:p>
            <a:r>
              <a:rPr lang="en-US" dirty="0"/>
              <a:t>For example, a task might take a semaphore for exclusive access to some data</a:t>
            </a:r>
          </a:p>
          <a:p>
            <a:r>
              <a:rPr lang="en-US" dirty="0"/>
              <a:t>structure. While executing inside the critical region, the task might be deleted by</a:t>
            </a:r>
          </a:p>
          <a:p>
            <a:r>
              <a:rPr lang="en-US" dirty="0"/>
              <a:t>another task. Because the task is unable to complete the critical region, the data</a:t>
            </a:r>
          </a:p>
          <a:p>
            <a:r>
              <a:rPr lang="en-US" dirty="0"/>
              <a:t>structure might be left in a </a:t>
            </a:r>
            <a:r>
              <a:rPr lang="en-US" dirty="0">
                <a:solidFill>
                  <a:srgbClr val="FF0000"/>
                </a:solidFill>
              </a:rPr>
              <a:t>corrupt or inconsistent state.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 Task Communication</a:t>
            </a:r>
            <a:endParaRPr lang="en-US" dirty="0"/>
          </a:p>
        </p:txBody>
      </p:sp>
      <p:pic>
        <p:nvPicPr>
          <p:cNvPr id="9218" name="Picture 2"/>
          <p:cNvPicPr>
            <a:picLocks noChangeAspect="1" noChangeArrowheads="1"/>
          </p:cNvPicPr>
          <p:nvPr/>
        </p:nvPicPr>
        <p:blipFill>
          <a:blip r:embed="rId2"/>
          <a:srcRect/>
          <a:stretch>
            <a:fillRect/>
          </a:stretch>
        </p:blipFill>
        <p:spPr bwMode="auto">
          <a:xfrm>
            <a:off x="285720" y="2071678"/>
            <a:ext cx="8374171" cy="265748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Shared Memory</a:t>
            </a:r>
            <a:endParaRPr lang="en-US" dirty="0"/>
          </a:p>
        </p:txBody>
      </p:sp>
      <p:pic>
        <p:nvPicPr>
          <p:cNvPr id="10242" name="Picture 2"/>
          <p:cNvPicPr>
            <a:picLocks noChangeAspect="1" noChangeArrowheads="1"/>
          </p:cNvPicPr>
          <p:nvPr/>
        </p:nvPicPr>
        <p:blipFill>
          <a:blip r:embed="rId2"/>
          <a:srcRect/>
          <a:stretch>
            <a:fillRect/>
          </a:stretch>
        </p:blipFill>
        <p:spPr bwMode="auto">
          <a:xfrm>
            <a:off x="928662" y="1785926"/>
            <a:ext cx="6838950" cy="3019425"/>
          </a:xfrm>
          <a:prstGeom prst="rect">
            <a:avLst/>
          </a:prstGeom>
          <a:noFill/>
          <a:ln w="9525">
            <a:noFill/>
            <a:miter lim="800000"/>
            <a:headEnd/>
            <a:tailEnd/>
          </a:ln>
          <a:effectLst/>
        </p:spPr>
      </p:pic>
      <p:sp>
        <p:nvSpPr>
          <p:cNvPr id="4" name="Rectangle 3"/>
          <p:cNvSpPr/>
          <p:nvPr/>
        </p:nvSpPr>
        <p:spPr>
          <a:xfrm>
            <a:off x="928662" y="5000636"/>
            <a:ext cx="7358114" cy="1477328"/>
          </a:xfrm>
          <a:prstGeom prst="rect">
            <a:avLst/>
          </a:prstGeom>
        </p:spPr>
        <p:txBody>
          <a:bodyPr wrap="square">
            <a:spAutoFit/>
          </a:bodyPr>
          <a:lstStyle/>
          <a:p>
            <a:r>
              <a:rPr lang="en-US" dirty="0"/>
              <a:t>Because all tasks in </a:t>
            </a:r>
            <a:r>
              <a:rPr lang="en-US" dirty="0" err="1"/>
              <a:t>VxWorks</a:t>
            </a:r>
            <a:r>
              <a:rPr lang="en-US" dirty="0"/>
              <a:t> exist in a single linear address space,</a:t>
            </a:r>
          </a:p>
          <a:p>
            <a:r>
              <a:rPr lang="en-US" dirty="0"/>
              <a:t>sharing data structures between tasks is trivial.</a:t>
            </a:r>
          </a:p>
          <a:p>
            <a:endParaRPr lang="en-IN" dirty="0"/>
          </a:p>
          <a:p>
            <a:r>
              <a:rPr lang="en-US" dirty="0"/>
              <a:t>Global variables, linear buffers, ring buffers, linked lists, and pointers can be referenced directly by code running in different contexts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Mutual Exclusion</a:t>
            </a:r>
            <a:endParaRPr lang="en-US" dirty="0"/>
          </a:p>
        </p:txBody>
      </p:sp>
      <p:pic>
        <p:nvPicPr>
          <p:cNvPr id="11266" name="Picture 2"/>
          <p:cNvPicPr>
            <a:picLocks noChangeAspect="1" noChangeArrowheads="1"/>
          </p:cNvPicPr>
          <p:nvPr/>
        </p:nvPicPr>
        <p:blipFill>
          <a:blip r:embed="rId2"/>
          <a:srcRect/>
          <a:stretch>
            <a:fillRect/>
          </a:stretch>
        </p:blipFill>
        <p:spPr bwMode="auto">
          <a:xfrm>
            <a:off x="564651" y="1785926"/>
            <a:ext cx="8579349" cy="2176472"/>
          </a:xfrm>
          <a:prstGeom prst="rect">
            <a:avLst/>
          </a:prstGeom>
          <a:noFill/>
          <a:ln w="9525">
            <a:noFill/>
            <a:miter lim="800000"/>
            <a:headEnd/>
            <a:tailEnd/>
          </a:ln>
          <a:effectLst/>
        </p:spPr>
      </p:pic>
      <p:sp>
        <p:nvSpPr>
          <p:cNvPr id="5" name="Rectangle 4"/>
          <p:cNvSpPr/>
          <p:nvPr/>
        </p:nvSpPr>
        <p:spPr>
          <a:xfrm>
            <a:off x="785786" y="3929066"/>
            <a:ext cx="7929618" cy="646331"/>
          </a:xfrm>
          <a:prstGeom prst="rect">
            <a:avLst/>
          </a:prstGeom>
        </p:spPr>
        <p:txBody>
          <a:bodyPr wrap="square">
            <a:spAutoFit/>
          </a:bodyPr>
          <a:lstStyle/>
          <a:p>
            <a:r>
              <a:rPr lang="en-US" dirty="0"/>
              <a:t>The most powerful method available for mutual exclusion is the disabling of</a:t>
            </a:r>
          </a:p>
          <a:p>
            <a:r>
              <a:rPr lang="en-US" dirty="0"/>
              <a:t>interrupts. Such a lock guarantees exclusive access to the CPU</a:t>
            </a:r>
          </a:p>
        </p:txBody>
      </p:sp>
      <p:sp>
        <p:nvSpPr>
          <p:cNvPr id="6" name="Rectangle 5"/>
          <p:cNvSpPr/>
          <p:nvPr/>
        </p:nvSpPr>
        <p:spPr>
          <a:xfrm>
            <a:off x="857224" y="4786322"/>
            <a:ext cx="7572428" cy="1477328"/>
          </a:xfrm>
          <a:prstGeom prst="rect">
            <a:avLst/>
          </a:prstGeom>
        </p:spPr>
        <p:txBody>
          <a:bodyPr wrap="square">
            <a:spAutoFit/>
          </a:bodyPr>
          <a:lstStyle/>
          <a:p>
            <a:r>
              <a:rPr lang="en-US" dirty="0"/>
              <a:t>While this solves problems involving mutual exclusion with ISRs, it is</a:t>
            </a:r>
          </a:p>
          <a:p>
            <a:r>
              <a:rPr lang="en-US" dirty="0"/>
              <a:t>inappropriate as a general-purpose mutual-exclusion method for most real-time systems, because </a:t>
            </a:r>
            <a:r>
              <a:rPr lang="en-US" dirty="0">
                <a:solidFill>
                  <a:srgbClr val="FF0000"/>
                </a:solidFill>
              </a:rPr>
              <a:t>it prevents the system from responding to external events</a:t>
            </a:r>
            <a:r>
              <a:rPr lang="en-US" dirty="0"/>
              <a:t> for the duration of these locks. Interrupt latency is unacceptable whenever an immediate response to an external event is required</a:t>
            </a:r>
          </a:p>
        </p:txBody>
      </p:sp>
      <p:pic>
        <p:nvPicPr>
          <p:cNvPr id="11267" name="Picture 3"/>
          <p:cNvPicPr>
            <a:picLocks noChangeAspect="1" noChangeArrowheads="1"/>
          </p:cNvPicPr>
          <p:nvPr/>
        </p:nvPicPr>
        <p:blipFill>
          <a:blip r:embed="rId3"/>
          <a:srcRect/>
          <a:stretch>
            <a:fillRect/>
          </a:stretch>
        </p:blipFill>
        <p:spPr bwMode="auto">
          <a:xfrm>
            <a:off x="571472" y="1357298"/>
            <a:ext cx="3769405" cy="42862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Mutual Exclusion</a:t>
            </a:r>
            <a:endParaRPr lang="en-US" dirty="0"/>
          </a:p>
        </p:txBody>
      </p:sp>
      <p:pic>
        <p:nvPicPr>
          <p:cNvPr id="12290" name="Picture 2"/>
          <p:cNvPicPr>
            <a:picLocks noChangeAspect="1" noChangeArrowheads="1"/>
          </p:cNvPicPr>
          <p:nvPr/>
        </p:nvPicPr>
        <p:blipFill>
          <a:blip r:embed="rId2"/>
          <a:srcRect/>
          <a:stretch>
            <a:fillRect/>
          </a:stretch>
        </p:blipFill>
        <p:spPr bwMode="auto">
          <a:xfrm>
            <a:off x="500034" y="1500174"/>
            <a:ext cx="3863864" cy="285752"/>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571472" y="2143116"/>
            <a:ext cx="7544106" cy="1928826"/>
          </a:xfrm>
          <a:prstGeom prst="rect">
            <a:avLst/>
          </a:prstGeom>
          <a:noFill/>
          <a:ln w="9525">
            <a:noFill/>
            <a:miter lim="800000"/>
            <a:headEnd/>
            <a:tailEnd/>
          </a:ln>
          <a:effectLst/>
        </p:spPr>
      </p:pic>
      <p:sp>
        <p:nvSpPr>
          <p:cNvPr id="5" name="Rectangle 4"/>
          <p:cNvSpPr/>
          <p:nvPr/>
        </p:nvSpPr>
        <p:spPr>
          <a:xfrm>
            <a:off x="857224" y="4214818"/>
            <a:ext cx="7858180" cy="2031325"/>
          </a:xfrm>
          <a:prstGeom prst="rect">
            <a:avLst/>
          </a:prstGeom>
        </p:spPr>
        <p:txBody>
          <a:bodyPr wrap="square">
            <a:spAutoFit/>
          </a:bodyPr>
          <a:lstStyle/>
          <a:p>
            <a:r>
              <a:rPr lang="en-US" dirty="0">
                <a:solidFill>
                  <a:srgbClr val="FF0000"/>
                </a:solidFill>
              </a:rPr>
              <a:t>Allows interrupts…..</a:t>
            </a:r>
          </a:p>
          <a:p>
            <a:endParaRPr lang="en-US" dirty="0"/>
          </a:p>
          <a:p>
            <a:r>
              <a:rPr lang="en-US" dirty="0"/>
              <a:t>However, this method can lead to unacceptable real-time response. </a:t>
            </a:r>
            <a:r>
              <a:rPr lang="en-US" dirty="0">
                <a:solidFill>
                  <a:srgbClr val="FF0000"/>
                </a:solidFill>
              </a:rPr>
              <a:t>Tasks of higher priority </a:t>
            </a:r>
            <a:r>
              <a:rPr lang="en-US" dirty="0"/>
              <a:t>are unable to execute until the locking task leaves the critical region, even though the higher-priority task </a:t>
            </a:r>
            <a:r>
              <a:rPr lang="en-US" dirty="0">
                <a:solidFill>
                  <a:srgbClr val="FF0000"/>
                </a:solidFill>
              </a:rPr>
              <a:t>is not itself involved with the critical region</a:t>
            </a:r>
            <a:r>
              <a:rPr lang="en-US" dirty="0"/>
              <a:t>. While this kind of mutual exclusion is simple, if you use it, make sure to keep the duration short.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Semaphores</a:t>
            </a:r>
            <a:endParaRPr lang="en-US" dirty="0"/>
          </a:p>
        </p:txBody>
      </p:sp>
      <p:sp>
        <p:nvSpPr>
          <p:cNvPr id="3" name="Rectangle 2"/>
          <p:cNvSpPr/>
          <p:nvPr/>
        </p:nvSpPr>
        <p:spPr>
          <a:xfrm>
            <a:off x="857224" y="1582341"/>
            <a:ext cx="8072494" cy="2585323"/>
          </a:xfrm>
          <a:prstGeom prst="rect">
            <a:avLst/>
          </a:prstGeom>
        </p:spPr>
        <p:txBody>
          <a:bodyPr wrap="square">
            <a:spAutoFit/>
          </a:bodyPr>
          <a:lstStyle/>
          <a:p>
            <a:r>
              <a:rPr lang="en-US" dirty="0"/>
              <a:t>Semaphores are the primary means for addressing the requirements of both mutual exclusion and task synchronization:</a:t>
            </a:r>
          </a:p>
          <a:p>
            <a:endParaRPr lang="en-US" dirty="0"/>
          </a:p>
          <a:p>
            <a:pPr>
              <a:buFont typeface="Arial" pitchFamily="34" charset="0"/>
              <a:buChar char="•"/>
            </a:pPr>
            <a:r>
              <a:rPr lang="en-US" dirty="0"/>
              <a:t> For </a:t>
            </a:r>
            <a:r>
              <a:rPr lang="en-US" i="1" dirty="0">
                <a:solidFill>
                  <a:srgbClr val="FF0000"/>
                </a:solidFill>
              </a:rPr>
              <a:t>mutual exclusion </a:t>
            </a:r>
            <a:r>
              <a:rPr lang="en-US" i="1" dirty="0"/>
              <a:t>semaphores interlock access to shared resources. They</a:t>
            </a:r>
          </a:p>
          <a:p>
            <a:r>
              <a:rPr lang="en-US" dirty="0"/>
              <a:t>provide mutual exclusion with finer granularity than either interrupt</a:t>
            </a:r>
          </a:p>
          <a:p>
            <a:r>
              <a:rPr lang="en-US" dirty="0"/>
              <a:t>disabling or preemptive locks</a:t>
            </a:r>
          </a:p>
          <a:p>
            <a:endParaRPr lang="en-US" i="1" dirty="0"/>
          </a:p>
          <a:p>
            <a:pPr>
              <a:buFont typeface="Arial" pitchFamily="34" charset="0"/>
              <a:buChar char="•"/>
            </a:pPr>
            <a:r>
              <a:rPr lang="en-US" dirty="0"/>
              <a:t> For </a:t>
            </a:r>
            <a:r>
              <a:rPr lang="en-US" i="1" dirty="0">
                <a:solidFill>
                  <a:srgbClr val="FF0000"/>
                </a:solidFill>
              </a:rPr>
              <a:t>synchronization</a:t>
            </a:r>
            <a:r>
              <a:rPr lang="en-US" i="1" dirty="0"/>
              <a:t> semaphores coordinate a task’s execution with external</a:t>
            </a:r>
          </a:p>
          <a:p>
            <a:r>
              <a:rPr lang="en-US" dirty="0"/>
              <a:t>events.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Semaphore Types</a:t>
            </a:r>
            <a:endParaRPr lang="en-US" dirty="0"/>
          </a:p>
        </p:txBody>
      </p:sp>
      <p:pic>
        <p:nvPicPr>
          <p:cNvPr id="13314" name="Picture 2"/>
          <p:cNvPicPr>
            <a:picLocks noChangeAspect="1" noChangeArrowheads="1"/>
          </p:cNvPicPr>
          <p:nvPr/>
        </p:nvPicPr>
        <p:blipFill>
          <a:blip r:embed="rId2"/>
          <a:srcRect/>
          <a:stretch>
            <a:fillRect/>
          </a:stretch>
        </p:blipFill>
        <p:spPr bwMode="auto">
          <a:xfrm>
            <a:off x="500034" y="2000240"/>
            <a:ext cx="7724775" cy="1571625"/>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428596" y="3571876"/>
            <a:ext cx="7696200" cy="19526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Semphore</a:t>
            </a:r>
            <a:r>
              <a:rPr lang="en-IN" dirty="0"/>
              <a:t> Control Routines</a:t>
            </a:r>
            <a:endParaRPr lang="en-US" dirty="0"/>
          </a:p>
        </p:txBody>
      </p:sp>
      <p:pic>
        <p:nvPicPr>
          <p:cNvPr id="14338" name="Picture 2"/>
          <p:cNvPicPr>
            <a:picLocks noChangeAspect="1" noChangeArrowheads="1"/>
          </p:cNvPicPr>
          <p:nvPr/>
        </p:nvPicPr>
        <p:blipFill>
          <a:blip r:embed="rId2"/>
          <a:srcRect/>
          <a:stretch>
            <a:fillRect/>
          </a:stretch>
        </p:blipFill>
        <p:spPr bwMode="auto">
          <a:xfrm>
            <a:off x="1171575" y="1762125"/>
            <a:ext cx="6800850" cy="3333750"/>
          </a:xfrm>
          <a:prstGeom prst="rect">
            <a:avLst/>
          </a:prstGeom>
          <a:noFill/>
          <a:ln w="9525">
            <a:noFill/>
            <a:miter lim="800000"/>
            <a:headEnd/>
            <a:tailEnd/>
          </a:ln>
          <a:effectLst/>
        </p:spPr>
      </p:pic>
      <p:sp>
        <p:nvSpPr>
          <p:cNvPr id="4" name="Rectangle 3"/>
          <p:cNvSpPr/>
          <p:nvPr/>
        </p:nvSpPr>
        <p:spPr>
          <a:xfrm>
            <a:off x="857224" y="5143512"/>
            <a:ext cx="7858180" cy="923330"/>
          </a:xfrm>
          <a:prstGeom prst="rect">
            <a:avLst/>
          </a:prstGeom>
        </p:spPr>
        <p:txBody>
          <a:bodyPr wrap="square">
            <a:spAutoFit/>
          </a:bodyPr>
          <a:lstStyle/>
          <a:p>
            <a:r>
              <a:rPr lang="en-US" dirty="0"/>
              <a:t>When a semaphore is created, the queue type is specified. Tasks pending on a semaphore can be queued in priority order (</a:t>
            </a:r>
            <a:r>
              <a:rPr lang="en-US" b="1" dirty="0"/>
              <a:t>SEM_Q_PRIORITY) or in first-in first-out order (SEM_Q_FIFO).</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Binary Semaphore – Mutual Exclusion</a:t>
            </a:r>
            <a:endParaRPr lang="en-US" dirty="0"/>
          </a:p>
        </p:txBody>
      </p:sp>
      <p:pic>
        <p:nvPicPr>
          <p:cNvPr id="15362" name="Picture 2"/>
          <p:cNvPicPr>
            <a:picLocks noChangeAspect="1" noChangeArrowheads="1"/>
          </p:cNvPicPr>
          <p:nvPr/>
        </p:nvPicPr>
        <p:blipFill>
          <a:blip r:embed="rId2"/>
          <a:srcRect/>
          <a:stretch>
            <a:fillRect/>
          </a:stretch>
        </p:blipFill>
        <p:spPr bwMode="auto">
          <a:xfrm>
            <a:off x="0" y="1857364"/>
            <a:ext cx="8786842" cy="1300404"/>
          </a:xfrm>
          <a:prstGeom prst="rect">
            <a:avLst/>
          </a:prstGeom>
          <a:noFill/>
          <a:ln w="9525">
            <a:noFill/>
            <a:miter lim="800000"/>
            <a:headEnd/>
            <a:tailEnd/>
          </a:ln>
          <a:effectLst/>
        </p:spPr>
      </p:pic>
      <p:sp>
        <p:nvSpPr>
          <p:cNvPr id="5" name="Rectangle 4"/>
          <p:cNvSpPr/>
          <p:nvPr/>
        </p:nvSpPr>
        <p:spPr>
          <a:xfrm>
            <a:off x="785786" y="3357562"/>
            <a:ext cx="7929618" cy="1200329"/>
          </a:xfrm>
          <a:prstGeom prst="rect">
            <a:avLst/>
          </a:prstGeom>
        </p:spPr>
        <p:txBody>
          <a:bodyPr wrap="square">
            <a:spAutoFit/>
          </a:bodyPr>
          <a:lstStyle/>
          <a:p>
            <a:r>
              <a:rPr lang="en-US" dirty="0"/>
              <a:t>When a task wants to access the resource, it must first take that semaphore. As long as the task keeps the semaphore, all other tasks seeking access to the resource are blocked from execution. When the task is finished with the resource, it gives back the semaphore</a:t>
            </a:r>
          </a:p>
        </p:txBody>
      </p:sp>
      <p:pic>
        <p:nvPicPr>
          <p:cNvPr id="15364" name="Picture 4"/>
          <p:cNvPicPr>
            <a:picLocks noChangeAspect="1" noChangeArrowheads="1"/>
          </p:cNvPicPr>
          <p:nvPr/>
        </p:nvPicPr>
        <p:blipFill>
          <a:blip r:embed="rId3"/>
          <a:srcRect/>
          <a:stretch>
            <a:fillRect/>
          </a:stretch>
        </p:blipFill>
        <p:spPr bwMode="auto">
          <a:xfrm>
            <a:off x="857224" y="4857760"/>
            <a:ext cx="8186029" cy="128588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5786" y="3071810"/>
            <a:ext cx="7786742" cy="1200329"/>
          </a:xfrm>
          <a:prstGeom prst="rect">
            <a:avLst/>
          </a:prstGeom>
        </p:spPr>
        <p:txBody>
          <a:bodyPr wrap="square">
            <a:spAutoFit/>
          </a:bodyPr>
          <a:lstStyle/>
          <a:p>
            <a:r>
              <a:rPr lang="en-IN" b="1" dirty="0"/>
              <a:t>REAL TIME OPERATING SYSTEMS: </a:t>
            </a:r>
            <a:r>
              <a:rPr lang="en-IN" dirty="0"/>
              <a:t>Real-Time Concepts - Task Management - Task Scheduling - Classification of Scheduling Algorithms - Clock Driven Scheduling - Event Driven Scheduling - Resource Sharing - Priority Inheritance Protocol - Priority Ceiling Protocol - </a:t>
            </a:r>
            <a:r>
              <a:rPr lang="en-IN" dirty="0">
                <a:solidFill>
                  <a:srgbClr val="FF0000"/>
                </a:solidFill>
              </a:rPr>
              <a:t>Commercial RTOS</a:t>
            </a:r>
            <a:r>
              <a:rPr lang="en-IN" dirty="0"/>
              <a:t> – </a:t>
            </a:r>
            <a:r>
              <a:rPr lang="en-IN" dirty="0">
                <a:solidFill>
                  <a:srgbClr val="FF0000"/>
                </a:solidFill>
              </a:rPr>
              <a:t>VxWorks</a:t>
            </a:r>
            <a:endParaRPr lang="en-US" dirty="0"/>
          </a:p>
        </p:txBody>
      </p:sp>
      <p:sp>
        <p:nvSpPr>
          <p:cNvPr id="7" name="Title 6"/>
          <p:cNvSpPr>
            <a:spLocks noGrp="1"/>
          </p:cNvSpPr>
          <p:nvPr>
            <p:ph type="title"/>
          </p:nvPr>
        </p:nvSpPr>
        <p:spPr/>
        <p:txBody>
          <a:bodyPr/>
          <a:lstStyle/>
          <a:p>
            <a:r>
              <a:rPr lang="en-IN" dirty="0"/>
              <a:t>Real Time Operating Systems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Binary </a:t>
            </a:r>
            <a:r>
              <a:rPr lang="en-IN" dirty="0" err="1"/>
              <a:t>Semphore</a:t>
            </a:r>
            <a:r>
              <a:rPr lang="en-IN" dirty="0"/>
              <a:t> - Synchronization</a:t>
            </a:r>
            <a:endParaRPr lang="en-US" dirty="0"/>
          </a:p>
        </p:txBody>
      </p:sp>
      <p:pic>
        <p:nvPicPr>
          <p:cNvPr id="16386" name="Picture 2"/>
          <p:cNvPicPr>
            <a:picLocks noChangeAspect="1" noChangeArrowheads="1"/>
          </p:cNvPicPr>
          <p:nvPr/>
        </p:nvPicPr>
        <p:blipFill>
          <a:blip r:embed="rId2"/>
          <a:srcRect/>
          <a:stretch>
            <a:fillRect/>
          </a:stretch>
        </p:blipFill>
        <p:spPr bwMode="auto">
          <a:xfrm>
            <a:off x="1428728" y="1566703"/>
            <a:ext cx="6538909" cy="5291296"/>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Mutual Exclusion Semaphore</a:t>
            </a:r>
            <a:endParaRPr lang="en-US" dirty="0"/>
          </a:p>
        </p:txBody>
      </p:sp>
      <p:pic>
        <p:nvPicPr>
          <p:cNvPr id="17410" name="Picture 2"/>
          <p:cNvPicPr>
            <a:picLocks noChangeAspect="1" noChangeArrowheads="1"/>
          </p:cNvPicPr>
          <p:nvPr/>
        </p:nvPicPr>
        <p:blipFill>
          <a:blip r:embed="rId2"/>
          <a:srcRect/>
          <a:stretch>
            <a:fillRect/>
          </a:stretch>
        </p:blipFill>
        <p:spPr bwMode="auto">
          <a:xfrm>
            <a:off x="214282" y="2000240"/>
            <a:ext cx="8785562" cy="2024071"/>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Mutual Exclusion Semaphore</a:t>
            </a:r>
            <a:endParaRPr lang="en-US" dirty="0"/>
          </a:p>
        </p:txBody>
      </p:sp>
      <p:pic>
        <p:nvPicPr>
          <p:cNvPr id="18434" name="Picture 2"/>
          <p:cNvPicPr>
            <a:picLocks noChangeAspect="1" noChangeArrowheads="1"/>
          </p:cNvPicPr>
          <p:nvPr/>
        </p:nvPicPr>
        <p:blipFill>
          <a:blip r:embed="rId2"/>
          <a:srcRect/>
          <a:stretch>
            <a:fillRect/>
          </a:stretch>
        </p:blipFill>
        <p:spPr bwMode="auto">
          <a:xfrm>
            <a:off x="571472" y="2124075"/>
            <a:ext cx="7772400" cy="4733925"/>
          </a:xfrm>
          <a:prstGeom prst="rect">
            <a:avLst/>
          </a:prstGeom>
          <a:noFill/>
          <a:ln w="9525">
            <a:noFill/>
            <a:miter lim="800000"/>
            <a:headEnd/>
            <a:tailEnd/>
          </a:ln>
          <a:effectLst/>
        </p:spPr>
      </p:pic>
      <p:sp>
        <p:nvSpPr>
          <p:cNvPr id="4" name="Rectangle 3"/>
          <p:cNvSpPr/>
          <p:nvPr/>
        </p:nvSpPr>
        <p:spPr>
          <a:xfrm>
            <a:off x="571472" y="1285860"/>
            <a:ext cx="8001056" cy="646331"/>
          </a:xfrm>
          <a:prstGeom prst="rect">
            <a:avLst/>
          </a:prstGeom>
        </p:spPr>
        <p:txBody>
          <a:bodyPr wrap="square">
            <a:spAutoFit/>
          </a:bodyPr>
          <a:lstStyle/>
          <a:p>
            <a:r>
              <a:rPr lang="en-US" dirty="0"/>
              <a:t>The mutual-exclusion semaphore has the option </a:t>
            </a:r>
            <a:r>
              <a:rPr lang="en-US" b="1" dirty="0"/>
              <a:t>SEM_INVERSION_SAFE, which</a:t>
            </a:r>
          </a:p>
          <a:p>
            <a:r>
              <a:rPr lang="en-US" dirty="0"/>
              <a:t>enables a </a:t>
            </a:r>
            <a:r>
              <a:rPr lang="en-US" i="1" dirty="0"/>
              <a:t>priority-inheritance algorithm</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Mutual Exclusion Semaphore</a:t>
            </a:r>
            <a:endParaRPr lang="en-US" dirty="0"/>
          </a:p>
        </p:txBody>
      </p:sp>
      <p:pic>
        <p:nvPicPr>
          <p:cNvPr id="19458" name="Picture 2"/>
          <p:cNvPicPr>
            <a:picLocks noChangeAspect="1" noChangeArrowheads="1"/>
          </p:cNvPicPr>
          <p:nvPr/>
        </p:nvPicPr>
        <p:blipFill>
          <a:blip r:embed="rId2"/>
          <a:srcRect/>
          <a:stretch>
            <a:fillRect/>
          </a:stretch>
        </p:blipFill>
        <p:spPr bwMode="auto">
          <a:xfrm>
            <a:off x="785786" y="2071678"/>
            <a:ext cx="7134225" cy="112395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928662" y="4143380"/>
            <a:ext cx="5095875" cy="361950"/>
          </a:xfrm>
          <a:prstGeom prst="rect">
            <a:avLst/>
          </a:prstGeom>
          <a:noFill/>
          <a:ln w="9525">
            <a:noFill/>
            <a:miter lim="800000"/>
            <a:headEnd/>
            <a:tailEnd/>
          </a:ln>
          <a:effectLst/>
        </p:spPr>
      </p:pic>
      <p:pic>
        <p:nvPicPr>
          <p:cNvPr id="19460" name="Picture 4"/>
          <p:cNvPicPr>
            <a:picLocks noChangeAspect="1" noChangeArrowheads="1"/>
          </p:cNvPicPr>
          <p:nvPr/>
        </p:nvPicPr>
        <p:blipFill>
          <a:blip r:embed="rId4"/>
          <a:srcRect/>
          <a:stretch>
            <a:fillRect/>
          </a:stretch>
        </p:blipFill>
        <p:spPr bwMode="auto">
          <a:xfrm>
            <a:off x="928662" y="3571876"/>
            <a:ext cx="1419225" cy="3524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Recursive use of </a:t>
            </a:r>
            <a:r>
              <a:rPr lang="en-IN" dirty="0" err="1"/>
              <a:t>Mutex</a:t>
            </a:r>
            <a:r>
              <a:rPr lang="en-IN" dirty="0"/>
              <a:t> Semaphore</a:t>
            </a:r>
            <a:endParaRPr lang="en-US" dirty="0"/>
          </a:p>
        </p:txBody>
      </p:sp>
      <p:pic>
        <p:nvPicPr>
          <p:cNvPr id="20482" name="Picture 2"/>
          <p:cNvPicPr>
            <a:picLocks noChangeAspect="1" noChangeArrowheads="1"/>
          </p:cNvPicPr>
          <p:nvPr/>
        </p:nvPicPr>
        <p:blipFill>
          <a:blip r:embed="rId2"/>
          <a:srcRect/>
          <a:stretch>
            <a:fillRect/>
          </a:stretch>
        </p:blipFill>
        <p:spPr bwMode="auto">
          <a:xfrm>
            <a:off x="1214414" y="1857364"/>
            <a:ext cx="6076950" cy="463867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Queues</a:t>
            </a:r>
            <a:endParaRPr lang="en-US" dirty="0"/>
          </a:p>
        </p:txBody>
      </p:sp>
      <p:pic>
        <p:nvPicPr>
          <p:cNvPr id="1026" name="Picture 2"/>
          <p:cNvPicPr>
            <a:picLocks noChangeAspect="1" noChangeArrowheads="1"/>
          </p:cNvPicPr>
          <p:nvPr/>
        </p:nvPicPr>
        <p:blipFill>
          <a:blip r:embed="rId2"/>
          <a:srcRect/>
          <a:stretch>
            <a:fillRect/>
          </a:stretch>
        </p:blipFill>
        <p:spPr bwMode="auto">
          <a:xfrm>
            <a:off x="571472" y="1571612"/>
            <a:ext cx="4257675" cy="381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928662" y="2428868"/>
            <a:ext cx="6915150" cy="32385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Queues</a:t>
            </a:r>
            <a:endParaRPr lang="en-US" dirty="0"/>
          </a:p>
        </p:txBody>
      </p:sp>
      <p:pic>
        <p:nvPicPr>
          <p:cNvPr id="2050" name="Picture 2"/>
          <p:cNvPicPr>
            <a:picLocks noChangeAspect="1" noChangeArrowheads="1"/>
          </p:cNvPicPr>
          <p:nvPr/>
        </p:nvPicPr>
        <p:blipFill>
          <a:blip r:embed="rId2"/>
          <a:srcRect/>
          <a:stretch>
            <a:fillRect/>
          </a:stretch>
        </p:blipFill>
        <p:spPr bwMode="auto">
          <a:xfrm>
            <a:off x="1000100" y="1571612"/>
            <a:ext cx="6200775" cy="2505075"/>
          </a:xfrm>
          <a:prstGeom prst="rect">
            <a:avLst/>
          </a:prstGeom>
          <a:noFill/>
          <a:ln w="9525">
            <a:noFill/>
            <a:miter lim="800000"/>
            <a:headEnd/>
            <a:tailEnd/>
          </a:ln>
          <a:effectLst/>
        </p:spPr>
      </p:pic>
      <p:sp>
        <p:nvSpPr>
          <p:cNvPr id="4" name="Rectangle 3"/>
          <p:cNvSpPr/>
          <p:nvPr/>
        </p:nvSpPr>
        <p:spPr>
          <a:xfrm>
            <a:off x="928662" y="4286256"/>
            <a:ext cx="7143800" cy="923330"/>
          </a:xfrm>
          <a:prstGeom prst="rect">
            <a:avLst/>
          </a:prstGeom>
        </p:spPr>
        <p:txBody>
          <a:bodyPr wrap="square">
            <a:spAutoFit/>
          </a:bodyPr>
          <a:lstStyle/>
          <a:p>
            <a:r>
              <a:rPr lang="en-US" dirty="0"/>
              <a:t>The value of the timeout parameter can have the special values of </a:t>
            </a:r>
            <a:r>
              <a:rPr lang="en-US" b="1" dirty="0"/>
              <a:t>NO_WAIT (0), meaning always return </a:t>
            </a:r>
            <a:r>
              <a:rPr lang="en-US" dirty="0"/>
              <a:t>immediately, or </a:t>
            </a:r>
          </a:p>
          <a:p>
            <a:r>
              <a:rPr lang="en-US" b="1" dirty="0"/>
              <a:t>WAIT_FOREVER (-1), meaning never time out the routine</a:t>
            </a:r>
            <a:endParaRPr lang="en-US" dirty="0"/>
          </a:p>
        </p:txBody>
      </p:sp>
      <p:sp>
        <p:nvSpPr>
          <p:cNvPr id="5" name="Rectangle 4"/>
          <p:cNvSpPr/>
          <p:nvPr/>
        </p:nvSpPr>
        <p:spPr>
          <a:xfrm>
            <a:off x="857224" y="5572140"/>
            <a:ext cx="6929486" cy="923330"/>
          </a:xfrm>
          <a:prstGeom prst="rect">
            <a:avLst/>
          </a:prstGeom>
        </p:spPr>
        <p:txBody>
          <a:bodyPr wrap="square">
            <a:spAutoFit/>
          </a:bodyPr>
          <a:lstStyle/>
          <a:p>
            <a:r>
              <a:rPr lang="en-US" dirty="0"/>
              <a:t>The </a:t>
            </a:r>
            <a:r>
              <a:rPr lang="en-US" b="1" dirty="0" err="1"/>
              <a:t>msgQSend</a:t>
            </a:r>
            <a:r>
              <a:rPr lang="en-US" b="1" dirty="0"/>
              <a:t>( ) function allows specification of the priority of the message as </a:t>
            </a:r>
            <a:r>
              <a:rPr lang="en-US" dirty="0"/>
              <a:t>either </a:t>
            </a:r>
          </a:p>
          <a:p>
            <a:r>
              <a:rPr lang="en-US" dirty="0"/>
              <a:t>normal (</a:t>
            </a:r>
            <a:r>
              <a:rPr lang="en-US" b="1" dirty="0"/>
              <a:t>MSG_PRI_NORMAL) or urgent (MSG_PRI_URGENT)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Queues</a:t>
            </a:r>
            <a:endParaRPr lang="en-US" dirty="0"/>
          </a:p>
        </p:txBody>
      </p:sp>
      <p:pic>
        <p:nvPicPr>
          <p:cNvPr id="3074" name="Picture 2"/>
          <p:cNvPicPr>
            <a:picLocks noChangeAspect="1" noChangeArrowheads="1"/>
          </p:cNvPicPr>
          <p:nvPr/>
        </p:nvPicPr>
        <p:blipFill>
          <a:blip r:embed="rId2"/>
          <a:srcRect/>
          <a:stretch>
            <a:fillRect/>
          </a:stretch>
        </p:blipFill>
        <p:spPr bwMode="auto">
          <a:xfrm>
            <a:off x="785786" y="2285992"/>
            <a:ext cx="7153275" cy="39719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Queues</a:t>
            </a:r>
            <a:endParaRPr lang="en-US" dirty="0"/>
          </a:p>
        </p:txBody>
      </p:sp>
      <p:pic>
        <p:nvPicPr>
          <p:cNvPr id="4098" name="Picture 2"/>
          <p:cNvPicPr>
            <a:picLocks noChangeAspect="1" noChangeArrowheads="1"/>
          </p:cNvPicPr>
          <p:nvPr/>
        </p:nvPicPr>
        <p:blipFill>
          <a:blip r:embed="rId2"/>
          <a:srcRect/>
          <a:stretch>
            <a:fillRect/>
          </a:stretch>
        </p:blipFill>
        <p:spPr bwMode="auto">
          <a:xfrm>
            <a:off x="714348" y="2071678"/>
            <a:ext cx="7038975" cy="10287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000100" y="3143248"/>
            <a:ext cx="6372225" cy="157162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Message Queues</a:t>
            </a:r>
            <a:endParaRPr lang="en-US" dirty="0"/>
          </a:p>
        </p:txBody>
      </p:sp>
      <p:pic>
        <p:nvPicPr>
          <p:cNvPr id="5122" name="Picture 2"/>
          <p:cNvPicPr>
            <a:picLocks noChangeAspect="1" noChangeArrowheads="1"/>
          </p:cNvPicPr>
          <p:nvPr/>
        </p:nvPicPr>
        <p:blipFill>
          <a:blip r:embed="rId2"/>
          <a:srcRect/>
          <a:stretch>
            <a:fillRect/>
          </a:stretch>
        </p:blipFill>
        <p:spPr bwMode="auto">
          <a:xfrm>
            <a:off x="928662" y="1500174"/>
            <a:ext cx="7267575" cy="54959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VxWorks</a:t>
            </a:r>
            <a:r>
              <a:rPr lang="en-IN" dirty="0"/>
              <a:t>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It is often essential to organize applications into independent, though cooperating, programs. Each of these programs, while executing, is called a </a:t>
            </a:r>
            <a:r>
              <a:rPr lang="en-US" i="1" dirty="0"/>
              <a:t>task.</a:t>
            </a:r>
          </a:p>
          <a:p>
            <a:r>
              <a:rPr lang="en-US" i="1" dirty="0"/>
              <a:t>Multitasking provides the fundamental  mechanism for an application to control </a:t>
            </a:r>
            <a:r>
              <a:rPr lang="en-US" dirty="0"/>
              <a:t>and react to multiple, discrete real-world events. </a:t>
            </a:r>
          </a:p>
          <a:p>
            <a:r>
              <a:rPr lang="en-US" dirty="0"/>
              <a:t>The </a:t>
            </a:r>
            <a:r>
              <a:rPr lang="en-US" dirty="0" err="1"/>
              <a:t>VxWorks</a:t>
            </a:r>
            <a:r>
              <a:rPr lang="en-US" dirty="0"/>
              <a:t> real-time </a:t>
            </a:r>
            <a:r>
              <a:rPr lang="en-US" dirty="0" err="1"/>
              <a:t>kernel,</a:t>
            </a:r>
            <a:r>
              <a:rPr lang="en-US" i="1" dirty="0" err="1"/>
              <a:t>wind</a:t>
            </a:r>
            <a:r>
              <a:rPr lang="en-US" i="1" dirty="0"/>
              <a:t>, provides the basic multitasking environment.</a:t>
            </a:r>
          </a:p>
          <a:p>
            <a:r>
              <a:rPr lang="en-US" dirty="0"/>
              <a:t>On a context switch, a task’s context is saved in the task control block (TCB)</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Interrupt to Task Communication</a:t>
            </a:r>
            <a:endParaRPr lang="en-US" dirty="0"/>
          </a:p>
        </p:txBody>
      </p:sp>
      <p:pic>
        <p:nvPicPr>
          <p:cNvPr id="6146" name="Picture 2"/>
          <p:cNvPicPr>
            <a:picLocks noChangeAspect="1" noChangeArrowheads="1"/>
          </p:cNvPicPr>
          <p:nvPr/>
        </p:nvPicPr>
        <p:blipFill>
          <a:blip r:embed="rId2"/>
          <a:srcRect/>
          <a:stretch>
            <a:fillRect/>
          </a:stretch>
        </p:blipFill>
        <p:spPr bwMode="auto">
          <a:xfrm>
            <a:off x="642910" y="1724025"/>
            <a:ext cx="7581900" cy="5133975"/>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Watchdog Timer</a:t>
            </a:r>
            <a:endParaRPr lang="en-US" dirty="0"/>
          </a:p>
        </p:txBody>
      </p:sp>
      <p:pic>
        <p:nvPicPr>
          <p:cNvPr id="8194" name="Picture 2"/>
          <p:cNvPicPr>
            <a:picLocks noChangeAspect="1" noChangeArrowheads="1"/>
          </p:cNvPicPr>
          <p:nvPr/>
        </p:nvPicPr>
        <p:blipFill>
          <a:blip r:embed="rId2"/>
          <a:srcRect/>
          <a:stretch>
            <a:fillRect/>
          </a:stretch>
        </p:blipFill>
        <p:spPr bwMode="auto">
          <a:xfrm>
            <a:off x="714348" y="1643050"/>
            <a:ext cx="5800725" cy="2400300"/>
          </a:xfrm>
          <a:prstGeom prst="rect">
            <a:avLst/>
          </a:prstGeom>
          <a:noFill/>
          <a:ln w="9525">
            <a:noFill/>
            <a:miter lim="800000"/>
            <a:headEnd/>
            <a:tailEnd/>
          </a:ln>
          <a:effectLst/>
        </p:spPr>
      </p:pic>
      <p:sp>
        <p:nvSpPr>
          <p:cNvPr id="4" name="Rectangle 3"/>
          <p:cNvSpPr/>
          <p:nvPr/>
        </p:nvSpPr>
        <p:spPr>
          <a:xfrm>
            <a:off x="714348" y="4286256"/>
            <a:ext cx="8072494" cy="2308324"/>
          </a:xfrm>
          <a:prstGeom prst="rect">
            <a:avLst/>
          </a:prstGeom>
        </p:spPr>
        <p:txBody>
          <a:bodyPr wrap="square">
            <a:spAutoFit/>
          </a:bodyPr>
          <a:lstStyle/>
          <a:p>
            <a:r>
              <a:rPr lang="en-US" dirty="0"/>
              <a:t>A watchdog timer is first created by calling </a:t>
            </a:r>
            <a:r>
              <a:rPr lang="en-US" b="1" dirty="0" err="1"/>
              <a:t>wdCreate</a:t>
            </a:r>
            <a:r>
              <a:rPr lang="en-US" b="1" dirty="0"/>
              <a:t>( ). </a:t>
            </a:r>
          </a:p>
          <a:p>
            <a:r>
              <a:rPr lang="en-US" b="1" dirty="0"/>
              <a:t>Then the timer can be </a:t>
            </a:r>
            <a:r>
              <a:rPr lang="en-US" dirty="0"/>
              <a:t>started by calling </a:t>
            </a:r>
            <a:r>
              <a:rPr lang="en-US" b="1" dirty="0" err="1"/>
              <a:t>wdStart</a:t>
            </a:r>
            <a:r>
              <a:rPr lang="en-US" b="1" dirty="0"/>
              <a:t>( ), which takes as arguments the number of ticks to </a:t>
            </a:r>
            <a:r>
              <a:rPr lang="en-US" dirty="0"/>
              <a:t>delay, the C function to call, and an argument to be passed to that function. </a:t>
            </a:r>
          </a:p>
          <a:p>
            <a:r>
              <a:rPr lang="en-US" dirty="0"/>
              <a:t>After the specified number of ticks have elapsed, the function is called with the specified argument. </a:t>
            </a:r>
          </a:p>
          <a:p>
            <a:r>
              <a:rPr lang="en-US" dirty="0"/>
              <a:t>The watchdog timer can be canceled any time before the delay has elapsed by calling </a:t>
            </a:r>
            <a:r>
              <a:rPr lang="en-US" b="1" dirty="0" err="1"/>
              <a:t>wdCancel</a:t>
            </a:r>
            <a:r>
              <a:rPr lang="en-US" b="1" dirty="0"/>
              <a:t>(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Watchdog Timer</a:t>
            </a:r>
            <a:endParaRPr lang="en-US" dirty="0"/>
          </a:p>
        </p:txBody>
      </p:sp>
      <p:pic>
        <p:nvPicPr>
          <p:cNvPr id="9218" name="Picture 2"/>
          <p:cNvPicPr>
            <a:picLocks noChangeAspect="1" noChangeArrowheads="1"/>
          </p:cNvPicPr>
          <p:nvPr/>
        </p:nvPicPr>
        <p:blipFill>
          <a:blip r:embed="rId2"/>
          <a:srcRect/>
          <a:stretch>
            <a:fillRect/>
          </a:stretch>
        </p:blipFill>
        <p:spPr bwMode="auto">
          <a:xfrm>
            <a:off x="785786" y="1428736"/>
            <a:ext cx="7124700" cy="44958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Portable Operating System </a:t>
            </a:r>
            <a:r>
              <a:rPr lang="en-US" b="1" dirty="0"/>
              <a:t>Interface</a:t>
            </a:r>
            <a:r>
              <a:rPr lang="en-US" dirty="0"/>
              <a:t> (</a:t>
            </a:r>
            <a:r>
              <a:rPr lang="en-US" b="1" dirty="0"/>
              <a:t>POSIX</a:t>
            </a:r>
            <a:r>
              <a:rPr lang="en-US" dirty="0"/>
              <a:t>)</a:t>
            </a:r>
          </a:p>
        </p:txBody>
      </p:sp>
      <p:sp>
        <p:nvSpPr>
          <p:cNvPr id="3" name="Rectangle 2"/>
          <p:cNvSpPr/>
          <p:nvPr/>
        </p:nvSpPr>
        <p:spPr>
          <a:xfrm>
            <a:off x="428596" y="2136339"/>
            <a:ext cx="7929618" cy="1477328"/>
          </a:xfrm>
          <a:prstGeom prst="rect">
            <a:avLst/>
          </a:prstGeom>
        </p:spPr>
        <p:txBody>
          <a:bodyPr wrap="square">
            <a:spAutoFit/>
          </a:bodyPr>
          <a:lstStyle/>
          <a:p>
            <a:r>
              <a:rPr lang="en-US" dirty="0"/>
              <a:t>The </a:t>
            </a:r>
            <a:r>
              <a:rPr lang="en-US" b="1" dirty="0"/>
              <a:t>Portable Operating System Interface</a:t>
            </a:r>
            <a:r>
              <a:rPr lang="en-US" dirty="0"/>
              <a:t> (</a:t>
            </a:r>
            <a:r>
              <a:rPr lang="en-US" b="1" dirty="0"/>
              <a:t>POSIX</a:t>
            </a:r>
            <a:r>
              <a:rPr lang="en-US" dirty="0"/>
              <a:t>) is a family of </a:t>
            </a:r>
            <a:r>
              <a:rPr lang="en-US" dirty="0">
                <a:hlinkClick r:id="rId2" tooltip="Standardization"/>
              </a:rPr>
              <a:t>standards</a:t>
            </a:r>
            <a:r>
              <a:rPr lang="en-US" dirty="0"/>
              <a:t> specified by the </a:t>
            </a:r>
            <a:r>
              <a:rPr lang="en-US" dirty="0">
                <a:hlinkClick r:id="rId3" tooltip="IEEE Computer Society"/>
              </a:rPr>
              <a:t>IEEE Computer Society</a:t>
            </a:r>
            <a:r>
              <a:rPr lang="en-US" dirty="0"/>
              <a:t> for maintaining compatibility between </a:t>
            </a:r>
            <a:r>
              <a:rPr lang="en-US" dirty="0">
                <a:hlinkClick r:id="rId4" tooltip="Operating system"/>
              </a:rPr>
              <a:t>operating systems</a:t>
            </a:r>
            <a:r>
              <a:rPr lang="en-US" dirty="0"/>
              <a:t>. POSIX defines the </a:t>
            </a:r>
            <a:r>
              <a:rPr lang="en-US" dirty="0">
                <a:hlinkClick r:id="rId5" tooltip="Application programming interface"/>
              </a:rPr>
              <a:t>application programming interface</a:t>
            </a:r>
            <a:r>
              <a:rPr lang="en-US" dirty="0"/>
              <a:t> (API), along with command line </a:t>
            </a:r>
            <a:r>
              <a:rPr lang="en-US" dirty="0">
                <a:hlinkClick r:id="rId6" tooltip="Unix shell"/>
              </a:rPr>
              <a:t>shells</a:t>
            </a:r>
            <a:r>
              <a:rPr lang="en-US" dirty="0"/>
              <a:t> and utility interfaces, for software compatibility with variants of </a:t>
            </a:r>
            <a:r>
              <a:rPr lang="en-US" dirty="0">
                <a:hlinkClick r:id="rId7" tooltip="Unix"/>
              </a:rPr>
              <a:t>Unix</a:t>
            </a:r>
            <a:r>
              <a:rPr lang="en-US" dirty="0"/>
              <a:t> and other operating systems</a:t>
            </a:r>
          </a:p>
        </p:txBody>
      </p:sp>
      <p:pic>
        <p:nvPicPr>
          <p:cNvPr id="7170" name="Picture 2"/>
          <p:cNvPicPr>
            <a:picLocks noChangeAspect="1" noChangeArrowheads="1"/>
          </p:cNvPicPr>
          <p:nvPr/>
        </p:nvPicPr>
        <p:blipFill>
          <a:blip r:embed="rId8"/>
          <a:srcRect/>
          <a:stretch>
            <a:fillRect/>
          </a:stretch>
        </p:blipFill>
        <p:spPr bwMode="auto">
          <a:xfrm>
            <a:off x="476250" y="3857628"/>
            <a:ext cx="8667750" cy="12319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POSIX-compliant</a:t>
            </a:r>
            <a:endParaRPr lang="en-US" dirty="0"/>
          </a:p>
        </p:txBody>
      </p:sp>
      <p:pic>
        <p:nvPicPr>
          <p:cNvPr id="3" name="Picture 3"/>
          <p:cNvPicPr>
            <a:picLocks noChangeAspect="1" noChangeArrowheads="1"/>
          </p:cNvPicPr>
          <p:nvPr/>
        </p:nvPicPr>
        <p:blipFill>
          <a:blip r:embed="rId2"/>
          <a:srcRect/>
          <a:stretch>
            <a:fillRect/>
          </a:stretch>
        </p:blipFill>
        <p:spPr bwMode="auto">
          <a:xfrm>
            <a:off x="642910" y="1857364"/>
            <a:ext cx="6648450" cy="3048000"/>
          </a:xfrm>
          <a:prstGeom prst="rect">
            <a:avLst/>
          </a:prstGeom>
          <a:noFill/>
          <a:ln w="9525">
            <a:noFill/>
            <a:miter lim="800000"/>
            <a:headEnd/>
            <a:tailEnd/>
          </a:ln>
          <a:effectLst/>
        </p:spPr>
      </p:pic>
      <p:sp>
        <p:nvSpPr>
          <p:cNvPr id="4" name="Rectangle 3"/>
          <p:cNvSpPr/>
          <p:nvPr/>
        </p:nvSpPr>
        <p:spPr>
          <a:xfrm>
            <a:off x="642910" y="5000636"/>
            <a:ext cx="8001056" cy="923330"/>
          </a:xfrm>
          <a:prstGeom prst="rect">
            <a:avLst/>
          </a:prstGeom>
        </p:spPr>
        <p:txBody>
          <a:bodyPr wrap="square">
            <a:spAutoFit/>
          </a:bodyPr>
          <a:lstStyle/>
          <a:p>
            <a:r>
              <a:rPr lang="en-US" b="1" dirty="0"/>
              <a:t>POSIX for Microsoft Windows</a:t>
            </a:r>
          </a:p>
          <a:p>
            <a:r>
              <a:rPr lang="en-US" dirty="0" err="1">
                <a:hlinkClick r:id="rId3" tooltip="Cygwin"/>
              </a:rPr>
              <a:t>Cygwin</a:t>
            </a:r>
            <a:r>
              <a:rPr lang="en-US" dirty="0"/>
              <a:t> provides a largely POSIX-compliant development and run-time environment for </a:t>
            </a:r>
            <a:r>
              <a:rPr lang="en-US" dirty="0">
                <a:hlinkClick r:id="rId4" tooltip="Microsoft Windows"/>
              </a:rPr>
              <a:t>Microsoft Windows</a:t>
            </a:r>
            <a:r>
              <a:rPr 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POSIX for real time</a:t>
            </a:r>
            <a:endParaRPr lang="en-US" dirty="0"/>
          </a:p>
        </p:txBody>
      </p:sp>
      <p:sp>
        <p:nvSpPr>
          <p:cNvPr id="3" name="Rectangle 2"/>
          <p:cNvSpPr/>
          <p:nvPr/>
        </p:nvSpPr>
        <p:spPr>
          <a:xfrm>
            <a:off x="714348" y="1857364"/>
            <a:ext cx="7572428" cy="1200329"/>
          </a:xfrm>
          <a:prstGeom prst="rect">
            <a:avLst/>
          </a:prstGeom>
        </p:spPr>
        <p:txBody>
          <a:bodyPr wrap="square">
            <a:spAutoFit/>
          </a:bodyPr>
          <a:lstStyle/>
          <a:p>
            <a:r>
              <a:rPr lang="en-US" dirty="0"/>
              <a:t>The POSIX standard for real-time extensions (1003.1b) specifies a set of interfaces to kernel facilities. </a:t>
            </a:r>
          </a:p>
          <a:p>
            <a:r>
              <a:rPr lang="en-US" dirty="0"/>
              <a:t>To improve application portability, the </a:t>
            </a:r>
            <a:r>
              <a:rPr lang="en-US" dirty="0" err="1"/>
              <a:t>VxWorks</a:t>
            </a:r>
            <a:r>
              <a:rPr lang="en-US" dirty="0"/>
              <a:t> kernel, </a:t>
            </a:r>
            <a:r>
              <a:rPr lang="en-US" i="1" dirty="0"/>
              <a:t>wind, </a:t>
            </a:r>
            <a:r>
              <a:rPr lang="en-US" dirty="0"/>
              <a:t>includes both POSIX interfaces and interfaces designed specifically for </a:t>
            </a:r>
            <a:r>
              <a:rPr lang="en-US" dirty="0" err="1"/>
              <a:t>VxWorks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Comparison of POSIX and Wind Scheduling</a:t>
            </a:r>
            <a:endParaRPr lang="en-US" dirty="0"/>
          </a:p>
        </p:txBody>
      </p:sp>
      <p:pic>
        <p:nvPicPr>
          <p:cNvPr id="10242" name="Picture 2"/>
          <p:cNvPicPr>
            <a:picLocks noChangeAspect="1" noChangeArrowheads="1"/>
          </p:cNvPicPr>
          <p:nvPr/>
        </p:nvPicPr>
        <p:blipFill>
          <a:blip r:embed="rId2"/>
          <a:srcRect/>
          <a:stretch>
            <a:fillRect/>
          </a:stretch>
        </p:blipFill>
        <p:spPr bwMode="auto">
          <a:xfrm>
            <a:off x="642910" y="1785926"/>
            <a:ext cx="7658100" cy="49434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Comparison of POSIX and wind Semaphore</a:t>
            </a:r>
            <a:endParaRPr lang="en-US" dirty="0"/>
          </a:p>
        </p:txBody>
      </p:sp>
      <p:pic>
        <p:nvPicPr>
          <p:cNvPr id="15362" name="Picture 2"/>
          <p:cNvPicPr>
            <a:picLocks noChangeAspect="1" noChangeArrowheads="1"/>
          </p:cNvPicPr>
          <p:nvPr/>
        </p:nvPicPr>
        <p:blipFill>
          <a:blip r:embed="rId2"/>
          <a:srcRect/>
          <a:stretch>
            <a:fillRect/>
          </a:stretch>
        </p:blipFill>
        <p:spPr bwMode="auto">
          <a:xfrm>
            <a:off x="642910" y="2000240"/>
            <a:ext cx="7781925" cy="34099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POSIX Message Queues</a:t>
            </a:r>
            <a:endParaRPr lang="en-US" dirty="0"/>
          </a:p>
        </p:txBody>
      </p:sp>
      <p:pic>
        <p:nvPicPr>
          <p:cNvPr id="11266" name="Picture 2"/>
          <p:cNvPicPr>
            <a:picLocks noChangeAspect="1" noChangeArrowheads="1"/>
          </p:cNvPicPr>
          <p:nvPr/>
        </p:nvPicPr>
        <p:blipFill>
          <a:blip r:embed="rId2"/>
          <a:srcRect/>
          <a:stretch>
            <a:fillRect/>
          </a:stretch>
        </p:blipFill>
        <p:spPr bwMode="auto">
          <a:xfrm>
            <a:off x="928662" y="1428736"/>
            <a:ext cx="7277100" cy="446722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POSIX Message Queue - Example</a:t>
            </a:r>
            <a:endParaRPr lang="en-US" dirty="0"/>
          </a:p>
        </p:txBody>
      </p:sp>
      <p:pic>
        <p:nvPicPr>
          <p:cNvPr id="12290" name="Picture 2"/>
          <p:cNvPicPr>
            <a:picLocks noChangeAspect="1" noChangeArrowheads="1"/>
          </p:cNvPicPr>
          <p:nvPr/>
        </p:nvPicPr>
        <p:blipFill>
          <a:blip r:embed="rId2"/>
          <a:srcRect/>
          <a:stretch>
            <a:fillRect/>
          </a:stretch>
        </p:blipFill>
        <p:spPr bwMode="auto">
          <a:xfrm>
            <a:off x="785786" y="1428736"/>
            <a:ext cx="5200586" cy="542926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VxWorks</a:t>
            </a:r>
            <a:r>
              <a:rPr lang="en-IN" dirty="0"/>
              <a:t> Task</a:t>
            </a:r>
            <a:endParaRPr lang="en-US" dirty="0"/>
          </a:p>
        </p:txBody>
      </p:sp>
      <p:pic>
        <p:nvPicPr>
          <p:cNvPr id="1026" name="Picture 2"/>
          <p:cNvPicPr>
            <a:picLocks noChangeAspect="1" noChangeArrowheads="1"/>
          </p:cNvPicPr>
          <p:nvPr/>
        </p:nvPicPr>
        <p:blipFill>
          <a:blip r:embed="rId2"/>
          <a:srcRect/>
          <a:stretch>
            <a:fillRect/>
          </a:stretch>
        </p:blipFill>
        <p:spPr bwMode="auto">
          <a:xfrm>
            <a:off x="571472" y="1500174"/>
            <a:ext cx="8358246" cy="3573274"/>
          </a:xfrm>
          <a:prstGeom prst="rect">
            <a:avLst/>
          </a:prstGeom>
          <a:noFill/>
          <a:ln w="9525">
            <a:noFill/>
            <a:miter lim="800000"/>
            <a:headEnd/>
            <a:tailEnd/>
          </a:ln>
          <a:effectLst/>
        </p:spPr>
      </p:pic>
      <p:sp>
        <p:nvSpPr>
          <p:cNvPr id="4" name="Rectangle 3"/>
          <p:cNvSpPr/>
          <p:nvPr/>
        </p:nvSpPr>
        <p:spPr>
          <a:xfrm>
            <a:off x="571472" y="5286388"/>
            <a:ext cx="8143932" cy="1200329"/>
          </a:xfrm>
          <a:prstGeom prst="rect">
            <a:avLst/>
          </a:prstGeom>
        </p:spPr>
        <p:txBody>
          <a:bodyPr wrap="square">
            <a:spAutoFit/>
          </a:bodyPr>
          <a:lstStyle/>
          <a:p>
            <a:r>
              <a:rPr lang="en-US" sz="2400" dirty="0">
                <a:solidFill>
                  <a:srgbClr val="FF0000"/>
                </a:solidFill>
              </a:rPr>
              <a:t>In </a:t>
            </a:r>
            <a:r>
              <a:rPr lang="en-US" sz="2400" dirty="0" err="1">
                <a:solidFill>
                  <a:srgbClr val="FF0000"/>
                </a:solidFill>
              </a:rPr>
              <a:t>VxWorks</a:t>
            </a:r>
            <a:r>
              <a:rPr lang="en-US" sz="2400" dirty="0">
                <a:solidFill>
                  <a:srgbClr val="FF0000"/>
                </a:solidFill>
              </a:rPr>
              <a:t>, one important resource that is </a:t>
            </a:r>
            <a:r>
              <a:rPr lang="en-US" sz="2400" i="1" dirty="0">
                <a:solidFill>
                  <a:srgbClr val="FF0000"/>
                </a:solidFill>
              </a:rPr>
              <a:t>not part of a task’s context is </a:t>
            </a:r>
            <a:r>
              <a:rPr lang="en-US" sz="2400" i="1" dirty="0" err="1">
                <a:solidFill>
                  <a:srgbClr val="FF0000"/>
                </a:solidFill>
              </a:rPr>
              <a:t>memory</a:t>
            </a:r>
            <a:r>
              <a:rPr lang="en-US" sz="2400" dirty="0" err="1">
                <a:solidFill>
                  <a:srgbClr val="FF0000"/>
                </a:solidFill>
              </a:rPr>
              <a:t>address</a:t>
            </a:r>
            <a:r>
              <a:rPr lang="en-US" sz="2400" dirty="0">
                <a:solidFill>
                  <a:srgbClr val="FF0000"/>
                </a:solidFill>
              </a:rPr>
              <a:t> space: all code executes in a single common address space.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714348" y="1357298"/>
            <a:ext cx="6210300" cy="3438525"/>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928662" y="4714884"/>
            <a:ext cx="6629400" cy="149542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071538" y="409575"/>
            <a:ext cx="6972300" cy="644842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158" y="3071810"/>
            <a:ext cx="8229600" cy="1143000"/>
          </a:xfrm>
        </p:spPr>
        <p:txBody>
          <a:bodyPr/>
          <a:lstStyle/>
          <a:p>
            <a:r>
              <a:rPr lang="en-IN" dirty="0"/>
              <a:t>Thank You</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VxWorks</a:t>
            </a:r>
            <a:r>
              <a:rPr lang="en-IN" dirty="0"/>
              <a:t> – Task State Transition</a:t>
            </a:r>
            <a:endParaRPr lang="en-US" dirty="0"/>
          </a:p>
        </p:txBody>
      </p:sp>
      <p:sp>
        <p:nvSpPr>
          <p:cNvPr id="4" name="Rectangle 3"/>
          <p:cNvSpPr/>
          <p:nvPr/>
        </p:nvSpPr>
        <p:spPr>
          <a:xfrm>
            <a:off x="714348" y="1643050"/>
            <a:ext cx="7643866" cy="369332"/>
          </a:xfrm>
          <a:prstGeom prst="rect">
            <a:avLst/>
          </a:prstGeom>
        </p:spPr>
        <p:txBody>
          <a:bodyPr wrap="square">
            <a:spAutoFit/>
          </a:bodyPr>
          <a:lstStyle/>
          <a:p>
            <a:r>
              <a:rPr lang="en-US" dirty="0"/>
              <a:t>The kernel maintains the current state of each task in the system.</a:t>
            </a:r>
          </a:p>
        </p:txBody>
      </p:sp>
      <p:pic>
        <p:nvPicPr>
          <p:cNvPr id="2050" name="Picture 2"/>
          <p:cNvPicPr>
            <a:picLocks noChangeAspect="1" noChangeArrowheads="1"/>
          </p:cNvPicPr>
          <p:nvPr/>
        </p:nvPicPr>
        <p:blipFill>
          <a:blip r:embed="rId2"/>
          <a:srcRect/>
          <a:stretch>
            <a:fillRect/>
          </a:stretch>
        </p:blipFill>
        <p:spPr bwMode="auto">
          <a:xfrm>
            <a:off x="1000100" y="2000240"/>
            <a:ext cx="6415076" cy="475443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VxWorks</a:t>
            </a:r>
            <a:r>
              <a:rPr lang="en-IN" dirty="0"/>
              <a:t> – Task State Transition</a:t>
            </a:r>
            <a:endParaRPr lang="en-US" dirty="0"/>
          </a:p>
        </p:txBody>
      </p:sp>
      <p:pic>
        <p:nvPicPr>
          <p:cNvPr id="3074" name="Picture 2"/>
          <p:cNvPicPr>
            <a:picLocks noChangeAspect="1" noChangeArrowheads="1"/>
          </p:cNvPicPr>
          <p:nvPr/>
        </p:nvPicPr>
        <p:blipFill>
          <a:blip r:embed="rId2"/>
          <a:srcRect/>
          <a:stretch>
            <a:fillRect/>
          </a:stretch>
        </p:blipFill>
        <p:spPr bwMode="auto">
          <a:xfrm>
            <a:off x="500033" y="1214422"/>
            <a:ext cx="8099911" cy="542928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Scheduling algorithms</a:t>
            </a:r>
            <a:endParaRPr lang="en-US" dirty="0"/>
          </a:p>
        </p:txBody>
      </p:sp>
      <p:sp>
        <p:nvSpPr>
          <p:cNvPr id="3" name="Content Placeholder 2"/>
          <p:cNvSpPr>
            <a:spLocks noGrp="1"/>
          </p:cNvSpPr>
          <p:nvPr>
            <p:ph idx="1"/>
          </p:nvPr>
        </p:nvSpPr>
        <p:spPr>
          <a:xfrm>
            <a:off x="457200" y="1600200"/>
            <a:ext cx="2543164" cy="4900634"/>
          </a:xfrm>
        </p:spPr>
        <p:txBody>
          <a:bodyPr>
            <a:normAutofit/>
          </a:bodyPr>
          <a:lstStyle/>
          <a:p>
            <a:r>
              <a:rPr lang="en-IN" sz="1800" dirty="0" err="1"/>
              <a:t>Preemptive</a:t>
            </a:r>
            <a:r>
              <a:rPr lang="en-IN" sz="1800" dirty="0"/>
              <a:t> Priority Scheduling</a:t>
            </a:r>
          </a:p>
          <a:p>
            <a:r>
              <a:rPr lang="en-IN" sz="1800" dirty="0"/>
              <a:t>Round Robin Scheduling</a:t>
            </a:r>
            <a:endParaRPr lang="en-US" sz="1800" dirty="0"/>
          </a:p>
        </p:txBody>
      </p:sp>
      <p:pic>
        <p:nvPicPr>
          <p:cNvPr id="4098" name="Picture 2"/>
          <p:cNvPicPr>
            <a:picLocks noChangeAspect="1" noChangeArrowheads="1"/>
          </p:cNvPicPr>
          <p:nvPr/>
        </p:nvPicPr>
        <p:blipFill>
          <a:blip r:embed="rId2"/>
          <a:srcRect/>
          <a:stretch>
            <a:fillRect/>
          </a:stretch>
        </p:blipFill>
        <p:spPr bwMode="auto">
          <a:xfrm>
            <a:off x="3214678" y="1643050"/>
            <a:ext cx="5597309" cy="217170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28596" y="4000504"/>
            <a:ext cx="6181742" cy="244806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Creation routines</a:t>
            </a:r>
            <a:endParaRPr lang="en-US" dirty="0"/>
          </a:p>
        </p:txBody>
      </p:sp>
      <p:pic>
        <p:nvPicPr>
          <p:cNvPr id="5122" name="Picture 2"/>
          <p:cNvPicPr>
            <a:picLocks noChangeAspect="1" noChangeArrowheads="1"/>
          </p:cNvPicPr>
          <p:nvPr/>
        </p:nvPicPr>
        <p:blipFill>
          <a:blip r:embed="rId2"/>
          <a:srcRect/>
          <a:stretch>
            <a:fillRect/>
          </a:stretch>
        </p:blipFill>
        <p:spPr bwMode="auto">
          <a:xfrm>
            <a:off x="714348" y="1500174"/>
            <a:ext cx="6267450" cy="21907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86179" y="3643314"/>
            <a:ext cx="9330179" cy="500066"/>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0" y="4286256"/>
            <a:ext cx="9144000" cy="235745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Task Name and routines</a:t>
            </a:r>
            <a:endParaRPr lang="en-US" dirty="0"/>
          </a:p>
        </p:txBody>
      </p:sp>
      <p:pic>
        <p:nvPicPr>
          <p:cNvPr id="6146" name="Picture 2"/>
          <p:cNvPicPr>
            <a:picLocks noChangeAspect="1" noChangeArrowheads="1"/>
          </p:cNvPicPr>
          <p:nvPr/>
        </p:nvPicPr>
        <p:blipFill>
          <a:blip r:embed="rId2"/>
          <a:srcRect/>
          <a:stretch>
            <a:fillRect/>
          </a:stretch>
        </p:blipFill>
        <p:spPr bwMode="auto">
          <a:xfrm>
            <a:off x="785786" y="3500438"/>
            <a:ext cx="6858000" cy="19526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00027" y="2285992"/>
            <a:ext cx="8643973" cy="1109038"/>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4845</TotalTime>
  <Words>1045</Words>
  <Application>Microsoft Office PowerPoint</Application>
  <PresentationFormat>On-screen Show (4:3)</PresentationFormat>
  <Paragraphs>95</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19Z604 Embedded Systems</vt:lpstr>
      <vt:lpstr>Real Time Operating Systems</vt:lpstr>
      <vt:lpstr>VxWorks Tasks</vt:lpstr>
      <vt:lpstr>VxWorks Task</vt:lpstr>
      <vt:lpstr>VxWorks – Task State Transition</vt:lpstr>
      <vt:lpstr>VxWorks – Task State Transition</vt:lpstr>
      <vt:lpstr>Scheduling algorithms</vt:lpstr>
      <vt:lpstr>Task Creation routines</vt:lpstr>
      <vt:lpstr>Task Name and routines</vt:lpstr>
      <vt:lpstr>Task Deletion and Task Safety</vt:lpstr>
      <vt:lpstr>Task Safety</vt:lpstr>
      <vt:lpstr>Inter Task Communication</vt:lpstr>
      <vt:lpstr>Shared Memory</vt:lpstr>
      <vt:lpstr>Mutual Exclusion</vt:lpstr>
      <vt:lpstr>Mutual Exclusion</vt:lpstr>
      <vt:lpstr>Semaphores</vt:lpstr>
      <vt:lpstr>Semaphore Types</vt:lpstr>
      <vt:lpstr>Semphore Control Routines</vt:lpstr>
      <vt:lpstr>Binary Semaphore – Mutual Exclusion</vt:lpstr>
      <vt:lpstr> Binary Semphore - Synchronization</vt:lpstr>
      <vt:lpstr>Mutual Exclusion Semaphore</vt:lpstr>
      <vt:lpstr>Mutual Exclusion Semaphore</vt:lpstr>
      <vt:lpstr>Mutual Exclusion Semaphore</vt:lpstr>
      <vt:lpstr> Recursive use of Mutex Semaphore</vt:lpstr>
      <vt:lpstr>Message Queues</vt:lpstr>
      <vt:lpstr>Message Queues</vt:lpstr>
      <vt:lpstr>Message Queues</vt:lpstr>
      <vt:lpstr>Message Queues</vt:lpstr>
      <vt:lpstr>Message Queues</vt:lpstr>
      <vt:lpstr>Interrupt to Task Communication</vt:lpstr>
      <vt:lpstr>Watchdog Timer</vt:lpstr>
      <vt:lpstr>Watchdog Timer</vt:lpstr>
      <vt:lpstr>Portable Operating System Interface (POSIX)</vt:lpstr>
      <vt:lpstr>POSIX-compliant</vt:lpstr>
      <vt:lpstr>POSIX for real time</vt:lpstr>
      <vt:lpstr>Comparison of POSIX and Wind Scheduling</vt:lpstr>
      <vt:lpstr>Comparison of POSIX and wind Semaphore</vt:lpstr>
      <vt:lpstr>POSIX Message Queues</vt:lpstr>
      <vt:lpstr>POSIX Message Queue - Example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Scheduling</dc:title>
  <dc:creator>Arulg</dc:creator>
  <cp:lastModifiedBy>arulanand natarajan</cp:lastModifiedBy>
  <cp:revision>67</cp:revision>
  <dcterms:created xsi:type="dcterms:W3CDTF">2017-09-08T01:08:21Z</dcterms:created>
  <dcterms:modified xsi:type="dcterms:W3CDTF">2023-03-15T06:25:22Z</dcterms:modified>
</cp:coreProperties>
</file>