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99" r:id="rId2"/>
    <p:sldId id="300" r:id="rId3"/>
    <p:sldId id="301" r:id="rId4"/>
    <p:sldId id="302" r:id="rId5"/>
    <p:sldId id="303" r:id="rId6"/>
    <p:sldId id="304" r:id="rId7"/>
    <p:sldId id="305" r:id="rId8"/>
    <p:sldId id="309" r:id="rId9"/>
    <p:sldId id="307" r:id="rId10"/>
    <p:sldId id="308" r:id="rId11"/>
    <p:sldId id="311" r:id="rId12"/>
    <p:sldId id="313" r:id="rId13"/>
    <p:sldId id="314" r:id="rId14"/>
    <p:sldId id="325" r:id="rId15"/>
    <p:sldId id="315" r:id="rId16"/>
    <p:sldId id="317" r:id="rId17"/>
    <p:sldId id="318" r:id="rId18"/>
    <p:sldId id="312" r:id="rId19"/>
    <p:sldId id="319" r:id="rId20"/>
    <p:sldId id="310" r:id="rId21"/>
    <p:sldId id="320" r:id="rId22"/>
    <p:sldId id="321" r:id="rId23"/>
    <p:sldId id="322" r:id="rId24"/>
    <p:sldId id="323" r:id="rId25"/>
    <p:sldId id="324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173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39DC04-EE74-4C6C-AF50-628C1A2721EE}" type="datetimeFigureOut">
              <a:rPr lang="en-US" smtClean="0"/>
              <a:pPr/>
              <a:t>2/20/2025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39C487-28D8-49C5-9AEB-24380758BDA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9C487-28D8-49C5-9AEB-24380758BDAE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F2CC9-2FAC-49C8-A5AB-E6DE2193317D}" type="datetimeFigureOut">
              <a:rPr lang="en-US" smtClean="0"/>
              <a:pPr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ED96F-35F0-4E45-B331-38EF42E9E2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F2CC9-2FAC-49C8-A5AB-E6DE2193317D}" type="datetimeFigureOut">
              <a:rPr lang="en-US" smtClean="0"/>
              <a:pPr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ED96F-35F0-4E45-B331-38EF42E9E2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F2CC9-2FAC-49C8-A5AB-E6DE2193317D}" type="datetimeFigureOut">
              <a:rPr lang="en-US" smtClean="0"/>
              <a:pPr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ED96F-35F0-4E45-B331-38EF42E9E2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F2CC9-2FAC-49C8-A5AB-E6DE2193317D}" type="datetimeFigureOut">
              <a:rPr lang="en-US" smtClean="0"/>
              <a:pPr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ED96F-35F0-4E45-B331-38EF42E9E2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F2CC9-2FAC-49C8-A5AB-E6DE2193317D}" type="datetimeFigureOut">
              <a:rPr lang="en-US" smtClean="0"/>
              <a:pPr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ED96F-35F0-4E45-B331-38EF42E9E2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F2CC9-2FAC-49C8-A5AB-E6DE2193317D}" type="datetimeFigureOut">
              <a:rPr lang="en-US" smtClean="0"/>
              <a:pPr/>
              <a:t>2/20/2025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ED96F-35F0-4E45-B331-38EF42E9E2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F2CC9-2FAC-49C8-A5AB-E6DE2193317D}" type="datetimeFigureOut">
              <a:rPr lang="en-US" smtClean="0"/>
              <a:pPr/>
              <a:t>2/20/2025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ED96F-35F0-4E45-B331-38EF42E9E2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F2CC9-2FAC-49C8-A5AB-E6DE2193317D}" type="datetimeFigureOut">
              <a:rPr lang="en-US" smtClean="0"/>
              <a:pPr/>
              <a:t>2/20/2025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ED96F-35F0-4E45-B331-38EF42E9E2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F2CC9-2FAC-49C8-A5AB-E6DE2193317D}" type="datetimeFigureOut">
              <a:rPr lang="en-US" smtClean="0"/>
              <a:pPr/>
              <a:t>2/20/2025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ED96F-35F0-4E45-B331-38EF42E9E2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F2CC9-2FAC-49C8-A5AB-E6DE2193317D}" type="datetimeFigureOut">
              <a:rPr lang="en-US" smtClean="0"/>
              <a:pPr/>
              <a:t>2/20/2025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ED96F-35F0-4E45-B331-38EF42E9E2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F2CC9-2FAC-49C8-A5AB-E6DE2193317D}" type="datetimeFigureOut">
              <a:rPr lang="en-US" smtClean="0"/>
              <a:pPr/>
              <a:t>2/20/2025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ED96F-35F0-4E45-B331-38EF42E9E2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F2CC9-2FAC-49C8-A5AB-E6DE2193317D}" type="datetimeFigureOut">
              <a:rPr lang="en-US" smtClean="0"/>
              <a:pPr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ED96F-35F0-4E45-B331-38EF42E9E20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19Z604 Embedded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57422" y="4071942"/>
            <a:ext cx="6486548" cy="2400320"/>
          </a:xfrm>
        </p:spPr>
        <p:txBody>
          <a:bodyPr>
            <a:normAutofit/>
          </a:bodyPr>
          <a:lstStyle/>
          <a:p>
            <a:pPr algn="r"/>
            <a:r>
              <a:rPr lang="en-US" sz="2000" dirty="0" err="1"/>
              <a:t>Dr.N.Arulanand</a:t>
            </a:r>
            <a:r>
              <a:rPr lang="en-US" sz="2000" dirty="0"/>
              <a:t>,</a:t>
            </a:r>
          </a:p>
          <a:p>
            <a:pPr algn="r"/>
            <a:r>
              <a:rPr lang="en-US" sz="2000" dirty="0"/>
              <a:t>Professor, </a:t>
            </a:r>
          </a:p>
          <a:p>
            <a:pPr algn="r"/>
            <a:r>
              <a:rPr lang="en-US" sz="2000" dirty="0"/>
              <a:t>Dept of CSE, </a:t>
            </a:r>
          </a:p>
          <a:p>
            <a:pPr algn="r"/>
            <a:r>
              <a:rPr lang="en-US" sz="2000" dirty="0"/>
              <a:t>PSG College of Technology</a:t>
            </a:r>
          </a:p>
          <a:p>
            <a:pPr algn="r"/>
            <a:endParaRPr 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Pictures from Mars </a:t>
            </a:r>
            <a:r>
              <a:rPr lang="en-IN" dirty="0" err="1"/>
              <a:t>PathFinder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285860"/>
            <a:ext cx="7094536" cy="5140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Mars </a:t>
            </a:r>
            <a:r>
              <a:rPr lang="en-IN" dirty="0" err="1"/>
              <a:t>PathFinder</a:t>
            </a:r>
            <a:r>
              <a:rPr lang="en-IN" dirty="0"/>
              <a:t> </a:t>
            </a:r>
            <a:r>
              <a:rPr lang="en-IN" dirty="0" err="1"/>
              <a:t>Gitch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>
                <a:solidFill>
                  <a:srgbClr val="FF0000"/>
                </a:solidFill>
              </a:rPr>
              <a:t>Often started Resetting</a:t>
            </a:r>
          </a:p>
          <a:p>
            <a:r>
              <a:rPr lang="en-IN" dirty="0"/>
              <a:t>They were using real-time kernel from Wind River Systems Ltd – </a:t>
            </a:r>
            <a:r>
              <a:rPr lang="en-IN" dirty="0" err="1"/>
              <a:t>VxWorks</a:t>
            </a:r>
            <a:r>
              <a:rPr lang="en-IN" dirty="0"/>
              <a:t> RTOS</a:t>
            </a:r>
          </a:p>
          <a:p>
            <a:r>
              <a:rPr lang="en-IN" dirty="0" err="1"/>
              <a:t>VxWorks</a:t>
            </a:r>
            <a:r>
              <a:rPr lang="en-IN" dirty="0"/>
              <a:t> can run in Trace mode:</a:t>
            </a:r>
          </a:p>
          <a:p>
            <a:pPr lvl="1"/>
            <a:r>
              <a:rPr lang="en-IN" dirty="0"/>
              <a:t>Events like context switching, use of synchronisation objects and interrupts are recorded</a:t>
            </a:r>
          </a:p>
          <a:p>
            <a:pPr lvl="1"/>
            <a:r>
              <a:rPr lang="en-IN" dirty="0"/>
              <a:t>Replicate the precise condition for reset</a:t>
            </a:r>
          </a:p>
          <a:p>
            <a:pPr lvl="1"/>
            <a:r>
              <a:rPr lang="en-IN" dirty="0">
                <a:solidFill>
                  <a:srgbClr val="FF0000"/>
                </a:solidFill>
              </a:rPr>
              <a:t>Unbounded priority inversion was occurring</a:t>
            </a:r>
          </a:p>
          <a:p>
            <a:pPr lvl="1"/>
            <a:r>
              <a:rPr lang="en-IN" dirty="0">
                <a:solidFill>
                  <a:srgbClr val="FF0000"/>
                </a:solidFill>
              </a:rPr>
              <a:t>Found global variable to initialize the Priority Inheritance was turned OFF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Solution to Priority Inversion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How to make a task complete as early as possible ?</a:t>
            </a:r>
          </a:p>
          <a:p>
            <a:endParaRPr lang="en-IN" dirty="0"/>
          </a:p>
          <a:p>
            <a:r>
              <a:rPr lang="en-IN" dirty="0"/>
              <a:t>Priority Inheritance Protocol</a:t>
            </a:r>
          </a:p>
          <a:p>
            <a:r>
              <a:rPr lang="en-IN" dirty="0"/>
              <a:t>Priority Ceiling Protocol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Priority Inheritance Protocol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143116"/>
            <a:ext cx="8348624" cy="2871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4D42E5C-C015-41FC-8D22-FFD889847AD6}"/>
              </a:ext>
            </a:extLst>
          </p:cNvPr>
          <p:cNvSpPr txBox="1"/>
          <p:nvPr/>
        </p:nvSpPr>
        <p:spPr>
          <a:xfrm>
            <a:off x="827584" y="5517232"/>
            <a:ext cx="71287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FF0000"/>
                </a:solidFill>
              </a:rPr>
              <a:t>Raise the priority of Low Priority Task </a:t>
            </a:r>
            <a:r>
              <a:rPr lang="en-IN" sz="2000" dirty="0"/>
              <a:t>(if it’s holding the resource of higher priority)</a:t>
            </a:r>
          </a:p>
          <a:p>
            <a:r>
              <a:rPr lang="en-IN" sz="2000" dirty="0"/>
              <a:t>The priority is raised to the level of the task that is holding the resource.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D4CE0-6977-4A1A-BDAB-13B9304FB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Priority Inheritance 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82441-41DA-4781-BFB4-0A71C7679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As soon as the task release its resource, 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	It gets back to its original priority value if it holding no other critical resource</a:t>
            </a:r>
          </a:p>
          <a:p>
            <a:r>
              <a:rPr lang="en-IN" dirty="0"/>
              <a:t>If in case, its holding other critical resources: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>
                <a:solidFill>
                  <a:srgbClr val="FF0000"/>
                </a:solidFill>
              </a:rPr>
              <a:t>It inherits the priority of the highest priority task waiting for resource.</a:t>
            </a:r>
          </a:p>
        </p:txBody>
      </p:sp>
    </p:spTree>
    <p:extLst>
      <p:ext uri="{BB962C8B-B14F-4D97-AF65-F5344CB8AC3E}">
        <p14:creationId xmlns:p14="http://schemas.microsoft.com/office/powerpoint/2010/main" val="8670463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Three Tasks and 2 resources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857364"/>
            <a:ext cx="9125220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Inheritance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PIP resolves unbounded priority inversion issue.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These two issues still persist:</a:t>
            </a:r>
          </a:p>
          <a:p>
            <a:r>
              <a:rPr lang="en-IN" dirty="0"/>
              <a:t>Deadlock</a:t>
            </a:r>
          </a:p>
          <a:p>
            <a:r>
              <a:rPr lang="en-IN" dirty="0"/>
              <a:t>Chain Blocking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Deadlocks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2000240"/>
            <a:ext cx="7277100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Deadlock – Example 2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32" y="1785926"/>
            <a:ext cx="5029200" cy="375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Chain Blocking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Each time a Task needs a resource, it needs to undergo priority inversion</a:t>
            </a:r>
          </a:p>
          <a:p>
            <a:r>
              <a:rPr lang="en-IN" dirty="0"/>
              <a:t>Example: A high priority task T1 needs several resources.....from other tasks...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Resource Sharing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>
                <a:solidFill>
                  <a:srgbClr val="FF0000"/>
                </a:solidFill>
              </a:rPr>
              <a:t>Resource</a:t>
            </a:r>
            <a:r>
              <a:rPr lang="en-IN" dirty="0"/>
              <a:t> Sharing among real-time tasks</a:t>
            </a:r>
          </a:p>
          <a:p>
            <a:r>
              <a:rPr lang="en-IN" dirty="0"/>
              <a:t>CPU is a serially reusable resource</a:t>
            </a:r>
          </a:p>
          <a:p>
            <a:pPr lvl="1"/>
            <a:r>
              <a:rPr lang="en-IN" dirty="0"/>
              <a:t>Can be used by one task at a time</a:t>
            </a:r>
          </a:p>
          <a:p>
            <a:pPr lvl="1"/>
            <a:r>
              <a:rPr lang="en-IN" dirty="0"/>
              <a:t>The task can be </a:t>
            </a:r>
            <a:r>
              <a:rPr lang="en-IN" dirty="0" err="1"/>
              <a:t>preempted</a:t>
            </a:r>
            <a:r>
              <a:rPr lang="en-IN" dirty="0"/>
              <a:t> at any time without affecting correctness</a:t>
            </a:r>
          </a:p>
          <a:p>
            <a:pPr marL="571500" indent="-514350"/>
            <a:r>
              <a:rPr lang="en-IN" dirty="0"/>
              <a:t>Other resources:</a:t>
            </a:r>
          </a:p>
          <a:p>
            <a:pPr marL="971550" lvl="1" indent="-514350"/>
            <a:r>
              <a:rPr lang="en-IN" dirty="0"/>
              <a:t>files, data structures, Memory, devices,</a:t>
            </a:r>
          </a:p>
          <a:p>
            <a:pPr marL="971550" lvl="1" indent="-514350"/>
            <a:r>
              <a:rPr lang="en-IN" dirty="0"/>
              <a:t>These resources need to be used in </a:t>
            </a:r>
            <a:r>
              <a:rPr lang="en-IN" dirty="0" err="1"/>
              <a:t>preemptable</a:t>
            </a:r>
            <a:r>
              <a:rPr lang="en-IN" dirty="0"/>
              <a:t> mode.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Chain of Nested Resource Locks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2000240"/>
            <a:ext cx="4953000" cy="381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Priority Ceiling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28866"/>
          </a:xfrm>
        </p:spPr>
        <p:txBody>
          <a:bodyPr/>
          <a:lstStyle/>
          <a:p>
            <a:pPr>
              <a:buNone/>
            </a:pPr>
            <a:r>
              <a:rPr lang="en-IN" dirty="0"/>
              <a:t>Ceiling priority of a resource</a:t>
            </a:r>
          </a:p>
          <a:p>
            <a:r>
              <a:rPr lang="en-IN" dirty="0"/>
              <a:t>As soon as a task acquires a Resource, it’s priority value is raised to the ceiling priority of that resource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3771900"/>
            <a:ext cx="91440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Priority Ceiling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Solves the problem of unbounded priority inversion, deadlock and chain blocking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143636" y="1600200"/>
            <a:ext cx="3000364" cy="4525963"/>
          </a:xfrm>
        </p:spPr>
        <p:txBody>
          <a:bodyPr/>
          <a:lstStyle/>
          <a:p>
            <a:r>
              <a:rPr lang="en-IN" dirty="0"/>
              <a:t>In Unix, lower priority value indicates higher priority</a:t>
            </a:r>
          </a:p>
          <a:p>
            <a:r>
              <a:rPr lang="en-IN" dirty="0"/>
              <a:t>In Windows, lower value indicates lower priority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857364"/>
            <a:ext cx="6267450" cy="244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Priority Ceiling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5572140"/>
            <a:ext cx="8115328" cy="696899"/>
          </a:xfrm>
        </p:spPr>
        <p:txBody>
          <a:bodyPr/>
          <a:lstStyle/>
          <a:p>
            <a:r>
              <a:rPr lang="en-IN" dirty="0"/>
              <a:t>Unbounded priority inversion is resolved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9538" y="1714500"/>
            <a:ext cx="8924925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Priority Ceiling Protocol -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Inheritance Blocking:</a:t>
            </a:r>
          </a:p>
          <a:p>
            <a:pPr lvl="1"/>
            <a:r>
              <a:rPr lang="en-IN" dirty="0"/>
              <a:t>When a priority value of a low priority task holding a resource is raised to higher value</a:t>
            </a:r>
          </a:p>
          <a:p>
            <a:pPr lvl="1"/>
            <a:r>
              <a:rPr lang="en-IN" dirty="0"/>
              <a:t>Intermediate priority tasks not needing the resource, cannot execute and hence undergo priority inversion.....</a:t>
            </a:r>
          </a:p>
          <a:p>
            <a:r>
              <a:rPr lang="en-IN" dirty="0"/>
              <a:t>Practically, it’s not possible to know when a resource is needed by a task...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Resource Sharing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Critical Section</a:t>
            </a:r>
          </a:p>
          <a:p>
            <a:pPr marL="0" indent="0">
              <a:buNone/>
            </a:pPr>
            <a:r>
              <a:rPr lang="en-IN" dirty="0"/>
              <a:t>A part of the section in while a shared non-preemptable resource is accessed</a:t>
            </a:r>
          </a:p>
          <a:p>
            <a:endParaRPr lang="en-IN" dirty="0"/>
          </a:p>
          <a:p>
            <a:r>
              <a:rPr lang="en-IN" dirty="0"/>
              <a:t>Traditional solution in Operating System to execute critical section</a:t>
            </a:r>
          </a:p>
          <a:p>
            <a:pPr lvl="1"/>
            <a:r>
              <a:rPr lang="en-IN" dirty="0"/>
              <a:t>Semaphores</a:t>
            </a:r>
          </a:p>
          <a:p>
            <a:r>
              <a:rPr lang="en-IN" dirty="0"/>
              <a:t>In Real-time systems, the solution doesn’t work. It leads to </a:t>
            </a:r>
          </a:p>
          <a:p>
            <a:pPr lvl="1"/>
            <a:r>
              <a:rPr lang="en-IN" dirty="0"/>
              <a:t>Priority Inversion</a:t>
            </a:r>
          </a:p>
          <a:p>
            <a:pPr lvl="1"/>
            <a:r>
              <a:rPr lang="en-IN" dirty="0"/>
              <a:t>Unbounded Priority Inversion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Priority Inversion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Priority Inversion</a:t>
            </a:r>
          </a:p>
          <a:p>
            <a:pPr lvl="1"/>
            <a:r>
              <a:rPr lang="en-US" b="1" dirty="0"/>
              <a:t>Priority inversion</a:t>
            </a:r>
            <a:r>
              <a:rPr lang="en-US" dirty="0"/>
              <a:t> is a situation in which a low-</a:t>
            </a:r>
            <a:r>
              <a:rPr lang="en-US" b="1" dirty="0"/>
              <a:t>priority</a:t>
            </a:r>
            <a:r>
              <a:rPr lang="en-US" dirty="0"/>
              <a:t> task executes while a higher </a:t>
            </a:r>
            <a:r>
              <a:rPr lang="en-US" b="1" dirty="0"/>
              <a:t>priority</a:t>
            </a:r>
            <a:r>
              <a:rPr lang="en-US" dirty="0"/>
              <a:t> task waits on it due to resource contentions</a:t>
            </a:r>
            <a:endParaRPr lang="en-IN" dirty="0"/>
          </a:p>
          <a:p>
            <a:r>
              <a:rPr lang="en-IN" dirty="0"/>
              <a:t>Consequences in Real time system</a:t>
            </a:r>
          </a:p>
          <a:p>
            <a:pPr lvl="1"/>
            <a:r>
              <a:rPr lang="en-IN" dirty="0"/>
              <a:t>If a task cannot be </a:t>
            </a:r>
            <a:r>
              <a:rPr lang="en-IN" dirty="0" err="1"/>
              <a:t>preempted</a:t>
            </a:r>
            <a:r>
              <a:rPr lang="en-IN" dirty="0"/>
              <a:t> (a low priority task) while computing a critical section</a:t>
            </a:r>
          </a:p>
          <a:p>
            <a:pPr lvl="1"/>
            <a:r>
              <a:rPr lang="en-IN" dirty="0">
                <a:solidFill>
                  <a:srgbClr val="FF0000"/>
                </a:solidFill>
              </a:rPr>
              <a:t>The higher priority task keeps waiting</a:t>
            </a:r>
          </a:p>
          <a:p>
            <a:pPr lvl="1"/>
            <a:r>
              <a:rPr lang="en-IN" dirty="0"/>
              <a:t>Task Scheduling Algorithm: Low Priority task should yield to Higher priority task (ex: RMA) . </a:t>
            </a:r>
          </a:p>
          <a:p>
            <a:pPr lvl="1"/>
            <a:r>
              <a:rPr lang="en-IN" dirty="0">
                <a:solidFill>
                  <a:srgbClr val="FF0000"/>
                </a:solidFill>
              </a:rPr>
              <a:t>Basic assumption in Real Time </a:t>
            </a:r>
            <a:r>
              <a:rPr lang="en-IN" dirty="0"/>
              <a:t>Task Scheduling is Higher Priority will execute first....</a:t>
            </a:r>
          </a:p>
          <a:p>
            <a:endParaRPr lang="en-IN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Bounded Priority Inversion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2571744"/>
            <a:ext cx="8645960" cy="2295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Unbounded Priority Inversion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00172"/>
          </a:xfrm>
        </p:spPr>
        <p:txBody>
          <a:bodyPr>
            <a:normAutofit fontScale="62500" lnSpcReduction="20000"/>
          </a:bodyPr>
          <a:lstStyle/>
          <a:p>
            <a:r>
              <a:rPr lang="en-IN" dirty="0"/>
              <a:t>A complex problem than bounded priority inversion</a:t>
            </a:r>
          </a:p>
          <a:p>
            <a:pPr lvl="1"/>
            <a:r>
              <a:rPr lang="en-IN" dirty="0"/>
              <a:t>Situation: Low priority task is holding a resource.</a:t>
            </a:r>
          </a:p>
          <a:p>
            <a:pPr lvl="1"/>
            <a:r>
              <a:rPr lang="en-IN" dirty="0"/>
              <a:t>After some time, High priority task executes and waiting for T</a:t>
            </a:r>
            <a:r>
              <a:rPr lang="en-IN" i="1" dirty="0"/>
              <a:t>L</a:t>
            </a:r>
            <a:r>
              <a:rPr lang="en-IN" dirty="0"/>
              <a:t> to complete</a:t>
            </a:r>
          </a:p>
          <a:p>
            <a:pPr lvl="1"/>
            <a:r>
              <a:rPr lang="en-IN" dirty="0"/>
              <a:t>Intermediate tasks, which doesn’t need to resource </a:t>
            </a:r>
            <a:r>
              <a:rPr lang="en-IN" dirty="0" err="1"/>
              <a:t>preempts</a:t>
            </a:r>
            <a:r>
              <a:rPr lang="en-IN" dirty="0"/>
              <a:t> to low priority task.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337" y="3286124"/>
            <a:ext cx="9085663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Unbounded Priority Inversion Example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T1 has highest priority; T6 has lowest priority</a:t>
            </a:r>
          </a:p>
          <a:p>
            <a:r>
              <a:rPr lang="en-IN" sz="2000" dirty="0"/>
              <a:t>T1 Missing deadline....</a:t>
            </a:r>
            <a:endParaRPr lang="en-US" sz="2000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2571744"/>
            <a:ext cx="7042150" cy="394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Mars </a:t>
            </a:r>
            <a:r>
              <a:rPr lang="en-IN" dirty="0" err="1"/>
              <a:t>PathFinder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4</a:t>
            </a:r>
            <a:r>
              <a:rPr lang="en-IN" baseline="30000" dirty="0"/>
              <a:t>th</a:t>
            </a:r>
            <a:r>
              <a:rPr lang="en-IN" dirty="0"/>
              <a:t> July 1997, landed on the Mars surface</a:t>
            </a:r>
          </a:p>
          <a:p>
            <a:r>
              <a:rPr lang="en-IN" dirty="0"/>
              <a:t>Bounced on the </a:t>
            </a:r>
            <a:r>
              <a:rPr lang="en-IN" dirty="0" err="1"/>
              <a:t>martian</a:t>
            </a:r>
            <a:r>
              <a:rPr lang="en-IN" dirty="0"/>
              <a:t> surface, surrounded by airbags</a:t>
            </a:r>
          </a:p>
          <a:p>
            <a:r>
              <a:rPr lang="en-IN" dirty="0"/>
              <a:t>Deployed the </a:t>
            </a:r>
            <a:r>
              <a:rPr lang="en-IN" dirty="0">
                <a:solidFill>
                  <a:srgbClr val="FF0000"/>
                </a:solidFill>
              </a:rPr>
              <a:t>Sojourner Rover</a:t>
            </a:r>
          </a:p>
          <a:p>
            <a:r>
              <a:rPr lang="en-IN" dirty="0"/>
              <a:t>Gathered and transmitted enormous data to the earth</a:t>
            </a:r>
          </a:p>
          <a:p>
            <a:endParaRPr lang="en-IN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Mars </a:t>
            </a:r>
            <a:r>
              <a:rPr lang="en-IN" dirty="0" err="1"/>
              <a:t>PathFinder</a:t>
            </a:r>
            <a:r>
              <a:rPr lang="en-IN" dirty="0"/>
              <a:t> – Sojourner Rover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785926"/>
            <a:ext cx="7190604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4749</TotalTime>
  <Words>678</Words>
  <Application>Microsoft Office PowerPoint</Application>
  <PresentationFormat>On-screen Show (4:3)</PresentationFormat>
  <Paragraphs>96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Calibri</vt:lpstr>
      <vt:lpstr>Office Theme</vt:lpstr>
      <vt:lpstr>19Z604 Embedded Systems</vt:lpstr>
      <vt:lpstr>Resource Sharing</vt:lpstr>
      <vt:lpstr>Resource Sharing</vt:lpstr>
      <vt:lpstr>Priority Inversion</vt:lpstr>
      <vt:lpstr>Bounded Priority Inversion</vt:lpstr>
      <vt:lpstr>Unbounded Priority Inversion</vt:lpstr>
      <vt:lpstr>Unbounded Priority Inversion Example</vt:lpstr>
      <vt:lpstr>Mars PathFinder</vt:lpstr>
      <vt:lpstr>Mars PathFinder – Sojourner Rover</vt:lpstr>
      <vt:lpstr>Pictures from Mars PathFinder</vt:lpstr>
      <vt:lpstr>Mars PathFinder Gitch</vt:lpstr>
      <vt:lpstr>Solution to Priority Inversion</vt:lpstr>
      <vt:lpstr>Priority Inheritance Protocol</vt:lpstr>
      <vt:lpstr>Priority Inheritance Protocol</vt:lpstr>
      <vt:lpstr>Three Tasks and 2 resources</vt:lpstr>
      <vt:lpstr>Priority Inheritance Protocol</vt:lpstr>
      <vt:lpstr>Deadlocks</vt:lpstr>
      <vt:lpstr>Deadlock – Example 2</vt:lpstr>
      <vt:lpstr>Chain Blocking</vt:lpstr>
      <vt:lpstr>Chain of Nested Resource Locks</vt:lpstr>
      <vt:lpstr>Priority Ceiling Protocol</vt:lpstr>
      <vt:lpstr>Priority Ceiling Protocol</vt:lpstr>
      <vt:lpstr>Example</vt:lpstr>
      <vt:lpstr>Priority Ceiling Protocol</vt:lpstr>
      <vt:lpstr>Priority Ceiling Protocol - Issues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Scheduling</dc:title>
  <dc:creator>Arulg</dc:creator>
  <cp:lastModifiedBy>Arulanand</cp:lastModifiedBy>
  <cp:revision>63</cp:revision>
  <dcterms:created xsi:type="dcterms:W3CDTF">2017-09-08T01:08:21Z</dcterms:created>
  <dcterms:modified xsi:type="dcterms:W3CDTF">2025-02-20T03:41:16Z</dcterms:modified>
</cp:coreProperties>
</file>