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6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303" r:id="rId11"/>
    <p:sldId id="308" r:id="rId12"/>
    <p:sldId id="259" r:id="rId13"/>
    <p:sldId id="277" r:id="rId14"/>
    <p:sldId id="260" r:id="rId15"/>
    <p:sldId id="304" r:id="rId16"/>
    <p:sldId id="320" r:id="rId17"/>
    <p:sldId id="278" r:id="rId18"/>
    <p:sldId id="261" r:id="rId19"/>
    <p:sldId id="279" r:id="rId20"/>
    <p:sldId id="262" r:id="rId21"/>
    <p:sldId id="263" r:id="rId22"/>
    <p:sldId id="264" r:id="rId23"/>
    <p:sldId id="265" r:id="rId24"/>
    <p:sldId id="266" r:id="rId25"/>
    <p:sldId id="305" r:id="rId26"/>
    <p:sldId id="306" r:id="rId27"/>
    <p:sldId id="267" r:id="rId28"/>
    <p:sldId id="280" r:id="rId29"/>
    <p:sldId id="307" r:id="rId30"/>
    <p:sldId id="268" r:id="rId31"/>
    <p:sldId id="269" r:id="rId32"/>
    <p:sldId id="319" r:id="rId33"/>
    <p:sldId id="318" r:id="rId34"/>
    <p:sldId id="317" r:id="rId35"/>
    <p:sldId id="313" r:id="rId36"/>
    <p:sldId id="314" r:id="rId37"/>
    <p:sldId id="301" r:id="rId38"/>
    <p:sldId id="302" r:id="rId39"/>
    <p:sldId id="30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2CC9-2FAC-49C8-A5AB-E6DE2193317D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19Z604 Embedded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4071942"/>
            <a:ext cx="6486548" cy="2400320"/>
          </a:xfrm>
        </p:spPr>
        <p:txBody>
          <a:bodyPr/>
          <a:lstStyle/>
          <a:p>
            <a:pPr algn="r"/>
            <a:r>
              <a:rPr lang="en-US" sz="2000" dirty="0" err="1"/>
              <a:t>Dr.N.Arulanand</a:t>
            </a:r>
            <a:r>
              <a:rPr lang="en-US" sz="2000" dirty="0"/>
              <a:t>,</a:t>
            </a:r>
          </a:p>
          <a:p>
            <a:pPr algn="r"/>
            <a:r>
              <a:rPr lang="en-US" sz="2000" dirty="0"/>
              <a:t>Professor, </a:t>
            </a:r>
          </a:p>
          <a:p>
            <a:pPr algn="r"/>
            <a:r>
              <a:rPr lang="en-US" sz="2000" dirty="0"/>
              <a:t>Dept of CSE, </a:t>
            </a:r>
          </a:p>
          <a:p>
            <a:pPr algn="r"/>
            <a:r>
              <a:rPr lang="en-US" sz="2000" dirty="0"/>
              <a:t>PSG College </a:t>
            </a:r>
            <a:r>
              <a:rPr lang="en-US" sz="2000"/>
              <a:t>of Technology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terminologies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14818"/>
            <a:ext cx="6500858" cy="236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71612"/>
            <a:ext cx="7293018" cy="259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Notation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11364"/>
            <a:ext cx="8186763" cy="5646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1. Clock-driven Schedulers : based on clock interrupt. </a:t>
            </a:r>
          </a:p>
          <a:p>
            <a:pPr lvl="1">
              <a:buNone/>
            </a:pPr>
            <a:r>
              <a:rPr lang="en-IN" b="1" dirty="0">
                <a:solidFill>
                  <a:srgbClr val="FF0000"/>
                </a:solidFill>
              </a:rPr>
              <a:t>1.1 Table driven</a:t>
            </a:r>
          </a:p>
          <a:p>
            <a:pPr lvl="1">
              <a:buNone/>
            </a:pPr>
            <a:r>
              <a:rPr lang="en-IN" b="1" dirty="0">
                <a:solidFill>
                  <a:srgbClr val="FF0000"/>
                </a:solidFill>
              </a:rPr>
              <a:t>1.2 Cyclic Scheduler</a:t>
            </a:r>
          </a:p>
          <a:p>
            <a:r>
              <a:rPr lang="en-IN" dirty="0"/>
              <a:t>2. Event-driven Schedulers</a:t>
            </a:r>
          </a:p>
          <a:p>
            <a:pPr lvl="1">
              <a:buNone/>
            </a:pPr>
            <a:r>
              <a:rPr lang="en-IN" dirty="0"/>
              <a:t>2.1 RMA (Rate Monotonic Analysis)</a:t>
            </a:r>
          </a:p>
          <a:p>
            <a:pPr lvl="1">
              <a:buNone/>
            </a:pPr>
            <a:r>
              <a:rPr lang="en-IN" dirty="0"/>
              <a:t>2.2 EDF (Earliest Deadline First)</a:t>
            </a:r>
          </a:p>
          <a:p>
            <a:pPr lvl="1">
              <a:buNone/>
            </a:pPr>
            <a:r>
              <a:rPr lang="en-IN" dirty="0"/>
              <a:t>2.3 DMA (Deadline Monotonic Analysis)</a:t>
            </a:r>
          </a:p>
          <a:p>
            <a:r>
              <a:rPr lang="en-IN" dirty="0"/>
              <a:t>3. Hybrid</a:t>
            </a:r>
          </a:p>
          <a:p>
            <a:pPr lvl="1"/>
            <a:r>
              <a:rPr lang="en-IN" dirty="0"/>
              <a:t>Round-robin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Clock-driven Schedulers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Clock-driven schedulers make their scheduling decisions regarding which task to run next only at the </a:t>
            </a:r>
            <a:r>
              <a:rPr lang="en-US" dirty="0">
                <a:solidFill>
                  <a:srgbClr val="FF0000"/>
                </a:solidFill>
              </a:rPr>
              <a:t>clock interrupt points</a:t>
            </a:r>
            <a:r>
              <a:rPr lang="en-US" dirty="0"/>
              <a:t>. </a:t>
            </a:r>
          </a:p>
          <a:p>
            <a:r>
              <a:rPr lang="en-US" dirty="0"/>
              <a:t>The scheduling points are determined by </a:t>
            </a:r>
            <a:r>
              <a:rPr lang="en-US" dirty="0">
                <a:solidFill>
                  <a:srgbClr val="FF0000"/>
                </a:solidFill>
              </a:rPr>
              <a:t>timer interrupts </a:t>
            </a:r>
          </a:p>
          <a:p>
            <a:r>
              <a:rPr lang="en-IN" dirty="0"/>
              <a:t>H</a:t>
            </a:r>
            <a:r>
              <a:rPr lang="en-US" dirty="0" err="1"/>
              <a:t>andle</a:t>
            </a:r>
            <a:r>
              <a:rPr lang="en-US" dirty="0"/>
              <a:t> only </a:t>
            </a:r>
            <a:r>
              <a:rPr lang="en-US" dirty="0">
                <a:solidFill>
                  <a:srgbClr val="FF0000"/>
                </a:solidFill>
              </a:rPr>
              <a:t>periodic tasks</a:t>
            </a:r>
            <a:r>
              <a:rPr lang="en-US" dirty="0"/>
              <a:t>. </a:t>
            </a:r>
          </a:p>
          <a:p>
            <a:r>
              <a:rPr lang="en-US" dirty="0"/>
              <a:t>They are simple and efficient. </a:t>
            </a:r>
          </a:p>
          <a:p>
            <a:r>
              <a:rPr lang="en-US" dirty="0"/>
              <a:t>Easy to implement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A.k.a. Off-line Schedulers because these schedulers fix the schedule before the system starts to run.</a:t>
            </a:r>
            <a:endParaRPr lang="en-I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1.1 Table Driven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Pre-compute which task would run and when.</a:t>
            </a:r>
          </a:p>
          <a:p>
            <a:r>
              <a:rPr lang="en-US" dirty="0"/>
              <a:t>Store this schedule in a table </a:t>
            </a:r>
          </a:p>
          <a:p>
            <a:endParaRPr lang="en-IN" dirty="0"/>
          </a:p>
          <a:p>
            <a:r>
              <a:rPr lang="en-IN" dirty="0"/>
              <a:t>Storage capacity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IN" dirty="0"/>
          </a:p>
          <a:p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643182"/>
            <a:ext cx="294605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786182" y="2786058"/>
            <a:ext cx="53578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Q: what would be the size of the schedule table  ?</a:t>
            </a:r>
          </a:p>
          <a:p>
            <a:endParaRPr lang="en-US" dirty="0"/>
          </a:p>
          <a:p>
            <a:r>
              <a:rPr lang="en-US" dirty="0"/>
              <a:t>if a set ST = {Ti} of n tasks is to be scheduled, then the entries in the table will replicate themselves after LCM (p1, p2… ,</a:t>
            </a:r>
            <a:r>
              <a:rPr lang="en-US" dirty="0" err="1"/>
              <a:t>pn</a:t>
            </a:r>
            <a:r>
              <a:rPr lang="en-US" dirty="0"/>
              <a:t>) time units, where p1, p2 …</a:t>
            </a:r>
            <a:r>
              <a:rPr lang="en-US" dirty="0" err="1"/>
              <a:t>pn</a:t>
            </a:r>
            <a:r>
              <a:rPr lang="en-US" dirty="0"/>
              <a:t> </a:t>
            </a:r>
            <a:r>
              <a:rPr lang="en-US" baseline="30000" dirty="0"/>
              <a:t> </a:t>
            </a:r>
            <a:r>
              <a:rPr lang="en-US" dirty="0"/>
              <a:t>are the periods of T1, T2…</a:t>
            </a:r>
            <a:r>
              <a:rPr lang="en-US" dirty="0" err="1"/>
              <a:t>Tn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1.1 Table Driven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43494" cy="482919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Example:</a:t>
            </a:r>
            <a:endParaRPr lang="en-US" dirty="0"/>
          </a:p>
          <a:p>
            <a:pPr>
              <a:buNone/>
            </a:pPr>
            <a:r>
              <a:rPr lang="en-US" dirty="0"/>
              <a:t>	T1 = (e1=5 </a:t>
            </a:r>
            <a:r>
              <a:rPr lang="en-US" dirty="0" err="1"/>
              <a:t>msecs</a:t>
            </a:r>
            <a:r>
              <a:rPr lang="en-US" dirty="0"/>
              <a:t>, p1=24 </a:t>
            </a:r>
            <a:r>
              <a:rPr lang="en-US" dirty="0" err="1"/>
              <a:t>msecs</a:t>
            </a:r>
            <a:r>
              <a:rPr lang="en-US" dirty="0"/>
              <a:t>),	</a:t>
            </a:r>
          </a:p>
          <a:p>
            <a:pPr>
              <a:buNone/>
            </a:pPr>
            <a:r>
              <a:rPr lang="en-US" dirty="0"/>
              <a:t>     T2 = (e2=10 msecs, p2=48 msecs)</a:t>
            </a:r>
          </a:p>
          <a:p>
            <a:pPr>
              <a:buNone/>
            </a:pPr>
            <a:r>
              <a:rPr lang="en-US" dirty="0"/>
              <a:t>	T3= (e3=20 msecs, p3=60 msecs)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LCM (24,48,60) = 240 msec</a:t>
            </a:r>
          </a:p>
          <a:p>
            <a:r>
              <a:rPr lang="en-IN" b="1" dirty="0">
                <a:solidFill>
                  <a:srgbClr val="FF0000"/>
                </a:solidFill>
              </a:rPr>
              <a:t>Major Cycle:</a:t>
            </a:r>
            <a:r>
              <a:rPr lang="en-IN" dirty="0"/>
              <a:t> </a:t>
            </a:r>
            <a:r>
              <a:rPr lang="en-US" dirty="0"/>
              <a:t>The major cycle of a set of tasks ST = {T1, T2, … , </a:t>
            </a:r>
            <a:r>
              <a:rPr lang="en-US" dirty="0" err="1"/>
              <a:t>Tn</a:t>
            </a:r>
            <a:r>
              <a:rPr lang="en-US" dirty="0"/>
              <a:t>} is LCM ({p1, p2, … , </a:t>
            </a:r>
            <a:r>
              <a:rPr lang="en-US" dirty="0" err="1"/>
              <a:t>pn</a:t>
            </a:r>
            <a:r>
              <a:rPr lang="en-US" dirty="0"/>
              <a:t>})</a:t>
            </a:r>
          </a:p>
          <a:p>
            <a:pPr>
              <a:buNone/>
            </a:pPr>
            <a:r>
              <a:rPr lang="en-US" dirty="0"/>
              <a:t>	where p</a:t>
            </a:r>
            <a:r>
              <a:rPr lang="en-US" baseline="30000" dirty="0"/>
              <a:t>1</a:t>
            </a:r>
            <a:r>
              <a:rPr lang="en-US" dirty="0"/>
              <a:t>, p</a:t>
            </a:r>
            <a:r>
              <a:rPr lang="en-US" baseline="30000" dirty="0"/>
              <a:t>2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are the periods of T</a:t>
            </a:r>
            <a:r>
              <a:rPr lang="en-US" baseline="30000" dirty="0"/>
              <a:t>1, </a:t>
            </a:r>
            <a:r>
              <a:rPr lang="en-US" dirty="0"/>
              <a:t>T</a:t>
            </a:r>
            <a:r>
              <a:rPr lang="en-US" baseline="30000" dirty="0"/>
              <a:t>2, </a:t>
            </a:r>
            <a:r>
              <a:rPr lang="en-US" dirty="0"/>
              <a:t>..., </a:t>
            </a:r>
            <a:r>
              <a:rPr lang="en-US" dirty="0" err="1"/>
              <a:t>T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</a:p>
          <a:p>
            <a:pPr>
              <a:buNone/>
            </a:pPr>
            <a:endParaRPr lang="en-US" dirty="0"/>
          </a:p>
          <a:p>
            <a:r>
              <a:rPr lang="en-IN" dirty="0"/>
              <a:t>Table Size = LCM of {P1,P2,P3}</a:t>
            </a:r>
          </a:p>
          <a:p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00750"/>
              </p:ext>
            </p:extLst>
          </p:nvPr>
        </p:nvGraphicFramePr>
        <p:xfrm>
          <a:off x="6072198" y="2500306"/>
          <a:ext cx="257176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Time (in ms)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7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34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...</a:t>
                      </a:r>
                    </a:p>
                    <a:p>
                      <a:r>
                        <a:rPr lang="en-IN" dirty="0"/>
                        <a:t>...</a:t>
                      </a:r>
                    </a:p>
                    <a:p>
                      <a:r>
                        <a:rPr lang="en-IN" dirty="0"/>
                        <a:t>240 msec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5925-3583-8B8E-64E1-275A5A33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66EE-A88F-5F05-C775-B9BC4AF9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Complete the table for the above example</a:t>
            </a:r>
          </a:p>
        </p:txBody>
      </p:sp>
    </p:spTree>
    <p:extLst>
      <p:ext uri="{BB962C8B-B14F-4D97-AF65-F5344CB8AC3E}">
        <p14:creationId xmlns:p14="http://schemas.microsoft.com/office/powerpoint/2010/main" val="306831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Table Driven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parameters about jobs (execution time/deadline) known in advance</a:t>
            </a:r>
          </a:p>
          <a:p>
            <a:r>
              <a:rPr lang="en-US" dirty="0"/>
              <a:t>Schedule can be computed offline or at some  regular time instances.</a:t>
            </a:r>
          </a:p>
          <a:p>
            <a:r>
              <a:rPr lang="en-US" dirty="0"/>
              <a:t>Minimal runtime overhead.</a:t>
            </a:r>
          </a:p>
          <a:p>
            <a:r>
              <a:rPr lang="en-US" dirty="0">
                <a:solidFill>
                  <a:srgbClr val="FF0000"/>
                </a:solidFill>
              </a:rPr>
              <a:t>Not suitable for many applications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1.2 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Simple, Efficient, Easy to program</a:t>
            </a:r>
          </a:p>
          <a:p>
            <a:r>
              <a:rPr lang="en-IN" dirty="0"/>
              <a:t>Used in small Embedded Applications</a:t>
            </a:r>
            <a:endParaRPr lang="en-US" dirty="0"/>
          </a:p>
          <a:p>
            <a:r>
              <a:rPr lang="en-US" dirty="0"/>
              <a:t>Cyclic scheduler repeats a pre-computed schedule.  Pre-computed schedule need to be stored for only one major cycle.</a:t>
            </a:r>
          </a:p>
          <a:p>
            <a:r>
              <a:rPr lang="en-US" dirty="0"/>
              <a:t>Major and Minor cycle</a:t>
            </a:r>
          </a:p>
          <a:p>
            <a:pPr lvl="1"/>
            <a:r>
              <a:rPr lang="en-IN" dirty="0"/>
              <a:t>The major cycles in divided into one or more minor cycles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Minor cycle is aka Frame</a:t>
            </a:r>
          </a:p>
          <a:p>
            <a:pPr lvl="1"/>
            <a:r>
              <a:rPr lang="en-IN" dirty="0"/>
              <a:t>Scheduling points occur at frame boundaries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Frame boundaries are interrupts generated by a periodic timer</a:t>
            </a:r>
            <a:r>
              <a:rPr lang="en-IN" dirty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Cyclic Scheduler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5762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Cyclic schedulers are very popular and are being extensively used in the industry. </a:t>
            </a:r>
          </a:p>
          <a:p>
            <a:r>
              <a:rPr lang="en-US" dirty="0"/>
              <a:t>small embedded applications </a:t>
            </a:r>
          </a:p>
          <a:p>
            <a:r>
              <a:rPr lang="en-US" dirty="0"/>
              <a:t>A cyclic scheduler repeats a pre-computed schedule. </a:t>
            </a:r>
          </a:p>
          <a:p>
            <a:r>
              <a:rPr lang="en-US" dirty="0"/>
              <a:t>The pre-computed schedule needs to be stored only for one major cycle</a:t>
            </a:r>
          </a:p>
          <a:p>
            <a:r>
              <a:rPr lang="en-US" dirty="0"/>
              <a:t>The major cycle has been divided into minor cycles (frames)Each minor cycle is also sometimes called a frame. </a:t>
            </a:r>
          </a:p>
          <a:p>
            <a:r>
              <a:rPr lang="en-US" dirty="0">
                <a:solidFill>
                  <a:srgbClr val="FF0000"/>
                </a:solidFill>
              </a:rPr>
              <a:t>The scheduling points of a cyclic scheduler occur at frame boundaries</a:t>
            </a:r>
            <a:r>
              <a:rPr lang="en-US" dirty="0"/>
              <a:t>. This means that a task can start executing only at the beginning of a frame.</a:t>
            </a:r>
          </a:p>
          <a:p>
            <a:r>
              <a:rPr lang="en-US" dirty="0"/>
              <a:t>The frame boundaries are defined through the </a:t>
            </a:r>
            <a:r>
              <a:rPr lang="en-US" dirty="0">
                <a:solidFill>
                  <a:srgbClr val="FF0000"/>
                </a:solidFill>
              </a:rPr>
              <a:t>interrupts</a:t>
            </a:r>
            <a:r>
              <a:rPr lang="en-US" dirty="0"/>
              <a:t> generated by a periodic timer.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357826"/>
            <a:ext cx="8464550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3071810"/>
            <a:ext cx="77867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REAL TIME OPERATING SYSTEMS: </a:t>
            </a:r>
            <a:r>
              <a:rPr lang="en-IN" dirty="0">
                <a:solidFill>
                  <a:srgbClr val="FF0000"/>
                </a:solidFill>
              </a:rPr>
              <a:t>Real-Time Concepts - Task Management - Task Scheduling - Classification of Scheduling Algorithms - Clock Driven Scheduling </a:t>
            </a:r>
            <a:r>
              <a:rPr lang="en-IN" dirty="0"/>
              <a:t>- </a:t>
            </a:r>
            <a:r>
              <a:rPr lang="en-IN" dirty="0">
                <a:solidFill>
                  <a:srgbClr val="FF0000"/>
                </a:solidFill>
              </a:rPr>
              <a:t>Event Driven Scheduling </a:t>
            </a:r>
            <a:r>
              <a:rPr lang="en-IN" dirty="0"/>
              <a:t>- Resource Sharing - Priority Inheritance Protocol - Priority Ceiling Protocol Commercial RTOS – VxWorks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Operating Systems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Schedule task table</a:t>
            </a:r>
          </a:p>
          <a:p>
            <a:r>
              <a:rPr lang="en-IN" dirty="0">
                <a:solidFill>
                  <a:srgbClr val="FF0000"/>
                </a:solidFill>
              </a:rPr>
              <a:t>Size of the frame </a:t>
            </a:r>
            <a:r>
              <a:rPr lang="en-IN" dirty="0"/>
              <a:t>is a important design parameter. Need to chosen carefully.</a:t>
            </a:r>
          </a:p>
          <a:p>
            <a:endParaRPr lang="en-US" dirty="0"/>
          </a:p>
          <a:p>
            <a:r>
              <a:rPr lang="en-US" dirty="0"/>
              <a:t>Criteria for selecting </a:t>
            </a:r>
            <a:r>
              <a:rPr lang="en-US" dirty="0">
                <a:solidFill>
                  <a:srgbClr val="FF0000"/>
                </a:solidFill>
              </a:rPr>
              <a:t>Frame Size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</a:rPr>
              <a:t>Constraint 1: Minimum Context Switching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Constraint 2: Minimization of Table Size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Constraint 3: Satisfaction of Task Deadline</a:t>
            </a:r>
          </a:p>
          <a:p>
            <a:pPr lvl="1">
              <a:buNone/>
            </a:pPr>
            <a:r>
              <a:rPr lang="en-IN" dirty="0"/>
              <a:t>If all the constraints are satisfied, then the frame size can be selected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Minimum Context Switching</a:t>
            </a:r>
          </a:p>
          <a:p>
            <a:pPr lvl="1"/>
            <a:r>
              <a:rPr lang="en-IN" b="1" dirty="0"/>
              <a:t>F &gt;= Max{</a:t>
            </a:r>
            <a:r>
              <a:rPr lang="en-IN" b="1" dirty="0" err="1"/>
              <a:t>ei</a:t>
            </a:r>
            <a:r>
              <a:rPr lang="en-IN" b="1" dirty="0"/>
              <a:t>}</a:t>
            </a:r>
            <a:r>
              <a:rPr lang="en-IN" dirty="0"/>
              <a:t>;  F is frame size, </a:t>
            </a:r>
            <a:r>
              <a:rPr lang="en-IN" dirty="0" err="1"/>
              <a:t>ei</a:t>
            </a:r>
            <a:r>
              <a:rPr lang="en-IN" dirty="0"/>
              <a:t> is the execution time of task Ti</a:t>
            </a:r>
            <a:endParaRPr lang="en-US" dirty="0"/>
          </a:p>
          <a:p>
            <a:pPr lvl="1"/>
            <a:endParaRPr lang="en-IN" dirty="0"/>
          </a:p>
          <a:p>
            <a:pPr lvl="1"/>
            <a:r>
              <a:rPr lang="en-IN" dirty="0"/>
              <a:t>Min. no of context switches during task execution. i.e., a task instance must complete within the assigned frame.</a:t>
            </a:r>
          </a:p>
          <a:p>
            <a:pPr lvl="1"/>
            <a:r>
              <a:rPr lang="en-IN" dirty="0"/>
              <a:t>If the task doesn’t complete, it needs to be suspended and restarted in a later frame.</a:t>
            </a:r>
          </a:p>
          <a:p>
            <a:pPr lvl="1"/>
            <a:r>
              <a:rPr lang="en-IN" dirty="0"/>
              <a:t>Context switching involves </a:t>
            </a:r>
            <a:r>
              <a:rPr lang="en-IN" dirty="0">
                <a:solidFill>
                  <a:srgbClr val="FF0000"/>
                </a:solidFill>
              </a:rPr>
              <a:t>processing</a:t>
            </a:r>
            <a:r>
              <a:rPr lang="en-IN" dirty="0"/>
              <a:t> overhead</a:t>
            </a:r>
          </a:p>
          <a:p>
            <a:pPr lvl="1"/>
            <a:r>
              <a:rPr lang="en-IN" dirty="0"/>
              <a:t>Set the selected frame size larger than the execution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Minimization of Table Size</a:t>
            </a:r>
          </a:p>
          <a:p>
            <a:pPr lvl="1"/>
            <a:r>
              <a:rPr lang="en-IN" dirty="0"/>
              <a:t>No of entries in the schedule table should be minimum. (for minimum storage, as this is used for smaller embedded applications)</a:t>
            </a:r>
          </a:p>
          <a:p>
            <a:pPr lvl="1"/>
            <a:r>
              <a:rPr lang="en-IN" dirty="0"/>
              <a:t>Entries can be minimised, if the Minor cycle is squarely divides the major cycle.</a:t>
            </a:r>
            <a:r>
              <a:rPr lang="en-IN" b="1" dirty="0">
                <a:solidFill>
                  <a:srgbClr val="FF0000"/>
                </a:solidFill>
              </a:rPr>
              <a:t> (no fractional minor cycles)</a:t>
            </a:r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M – major cycle </a:t>
            </a:r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F – frame/minor cycle</a:t>
            </a:r>
          </a:p>
          <a:p>
            <a:pPr lvl="1"/>
            <a:r>
              <a:rPr lang="en-IN" dirty="0"/>
              <a:t>Formula: If </a:t>
            </a:r>
            <a:r>
              <a:rPr lang="en-IN" b="1" dirty="0"/>
              <a:t>Floor(M/F) is equal to M/F</a:t>
            </a:r>
          </a:p>
          <a:p>
            <a:pPr lvl="1">
              <a:buNone/>
            </a:pPr>
            <a:r>
              <a:rPr lang="en-IN" b="1" dirty="0"/>
              <a:t>(or) M mod F = 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Satisfaction of Task Deadline</a:t>
            </a:r>
            <a:endParaRPr lang="en-US" dirty="0"/>
          </a:p>
          <a:p>
            <a:pPr lvl="1"/>
            <a:r>
              <a:rPr lang="en-IN" dirty="0"/>
              <a:t>This is needed to meet the task deadlines.</a:t>
            </a:r>
          </a:p>
          <a:p>
            <a:pPr lvl="1"/>
            <a:r>
              <a:rPr lang="en-IN" dirty="0"/>
              <a:t>Between arrival of a task and its deadline, there must exist at least one full frame.</a:t>
            </a:r>
          </a:p>
          <a:p>
            <a:pPr lvl="1"/>
            <a:r>
              <a:rPr lang="en-IN" b="1" dirty="0"/>
              <a:t>For every Ti,</a:t>
            </a:r>
          </a:p>
          <a:p>
            <a:pPr lvl="2">
              <a:buNone/>
            </a:pPr>
            <a:r>
              <a:rPr lang="en-IN" b="1" dirty="0"/>
              <a:t>2F – </a:t>
            </a:r>
            <a:r>
              <a:rPr lang="en-IN" b="1" dirty="0" err="1"/>
              <a:t>gcd</a:t>
            </a:r>
            <a:r>
              <a:rPr lang="en-IN" b="1" dirty="0"/>
              <a:t>(</a:t>
            </a:r>
            <a:r>
              <a:rPr lang="en-IN" b="1" dirty="0" err="1"/>
              <a:t>F,pi</a:t>
            </a:r>
            <a:r>
              <a:rPr lang="en-IN" b="1" dirty="0"/>
              <a:t>) &lt;= </a:t>
            </a:r>
            <a:r>
              <a:rPr lang="en-IN" b="1" dirty="0" err="1"/>
              <a:t>di</a:t>
            </a:r>
            <a:endParaRPr lang="en-IN" b="1" dirty="0"/>
          </a:p>
          <a:p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3714752"/>
            <a:ext cx="5143504" cy="282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IN" dirty="0"/>
              <a:t>Exercise 1: </a:t>
            </a:r>
            <a:r>
              <a:rPr lang="en-US" dirty="0"/>
              <a:t>A cyclic scheduler is to be used to run the following set of periodic tasks on a </a:t>
            </a:r>
            <a:r>
              <a:rPr lang="en-US" dirty="0" err="1"/>
              <a:t>uniprocessor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	T1 = (e1=1ms, p1=4ms)</a:t>
            </a:r>
          </a:p>
          <a:p>
            <a:pPr>
              <a:buNone/>
            </a:pPr>
            <a:r>
              <a:rPr lang="en-US" dirty="0"/>
              <a:t>	T2 = (e2=1ms, p2=5ms)</a:t>
            </a:r>
          </a:p>
          <a:p>
            <a:pPr>
              <a:buNone/>
            </a:pPr>
            <a:r>
              <a:rPr lang="en-US" dirty="0"/>
              <a:t>	T3 = (e3=1ms, p3=20ms),</a:t>
            </a:r>
          </a:p>
          <a:p>
            <a:pPr>
              <a:buNone/>
            </a:pPr>
            <a:r>
              <a:rPr lang="en-US" dirty="0"/>
              <a:t>	T4 = (e4=2ms, p4=20ms). </a:t>
            </a:r>
          </a:p>
          <a:p>
            <a:pPr>
              <a:buNone/>
            </a:pPr>
            <a:r>
              <a:rPr lang="en-US" dirty="0"/>
              <a:t>Select an appropriate frame size ?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Constraint 1: F &gt;= max (</a:t>
            </a:r>
            <a:r>
              <a:rPr lang="en-IN" dirty="0" err="1"/>
              <a:t>ei</a:t>
            </a:r>
            <a:r>
              <a:rPr lang="en-IN" dirty="0"/>
              <a:t>)</a:t>
            </a:r>
          </a:p>
          <a:p>
            <a:pPr>
              <a:buNone/>
            </a:pPr>
            <a:r>
              <a:rPr lang="en-IN" dirty="0"/>
              <a:t>	F &gt;= max(e1,e2,e3,e4)</a:t>
            </a:r>
          </a:p>
          <a:p>
            <a:pPr>
              <a:buNone/>
            </a:pPr>
            <a:r>
              <a:rPr lang="en-IN" dirty="0"/>
              <a:t>	F &gt; = max(1,1,1,2)		</a:t>
            </a:r>
          </a:p>
          <a:p>
            <a:pPr>
              <a:buNone/>
            </a:pPr>
            <a:r>
              <a:rPr lang="en-IN" dirty="0"/>
              <a:t>	F &gt;= 2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Constraint 2:  M mod F = 0</a:t>
            </a:r>
          </a:p>
          <a:p>
            <a:pPr>
              <a:buNone/>
            </a:pPr>
            <a:r>
              <a:rPr lang="en-IN" dirty="0"/>
              <a:t>M = LCM(p1,p2,p3,p4)</a:t>
            </a:r>
          </a:p>
          <a:p>
            <a:pPr>
              <a:buNone/>
            </a:pPr>
            <a:r>
              <a:rPr lang="en-IN" dirty="0"/>
              <a:t>M = LCM(4,5,20,20)</a:t>
            </a:r>
          </a:p>
          <a:p>
            <a:pPr>
              <a:buNone/>
            </a:pPr>
            <a:r>
              <a:rPr lang="en-IN" dirty="0"/>
              <a:t>M = 20</a:t>
            </a:r>
          </a:p>
          <a:p>
            <a:pPr>
              <a:buNone/>
            </a:pPr>
            <a:r>
              <a:rPr lang="en-IN" dirty="0"/>
              <a:t>20 mod 2 = 0</a:t>
            </a:r>
          </a:p>
          <a:p>
            <a:pPr>
              <a:buNone/>
            </a:pPr>
            <a:r>
              <a:rPr lang="en-IN" dirty="0"/>
              <a:t>20 mod 4 = 0</a:t>
            </a:r>
          </a:p>
          <a:p>
            <a:pPr>
              <a:buNone/>
            </a:pPr>
            <a:r>
              <a:rPr lang="en-IN" dirty="0"/>
              <a:t>....</a:t>
            </a:r>
          </a:p>
          <a:p>
            <a:pPr>
              <a:buNone/>
            </a:pPr>
            <a:r>
              <a:rPr lang="en-IN" dirty="0"/>
              <a:t>....</a:t>
            </a:r>
          </a:p>
          <a:p>
            <a:pPr>
              <a:buNone/>
            </a:pPr>
            <a:r>
              <a:rPr lang="en-IN" dirty="0"/>
              <a:t>F = </a:t>
            </a:r>
            <a:r>
              <a:rPr lang="en-IN" dirty="0">
                <a:solidFill>
                  <a:srgbClr val="FF0000"/>
                </a:solidFill>
              </a:rPr>
              <a:t>2,4,5,10,20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dirty="0"/>
              <a:t>Constraint 3: 2F – </a:t>
            </a:r>
            <a:r>
              <a:rPr lang="en-IN" dirty="0" err="1"/>
              <a:t>gcd</a:t>
            </a:r>
            <a:r>
              <a:rPr lang="en-IN" dirty="0"/>
              <a:t>(F, pi) &lt;= </a:t>
            </a:r>
            <a:r>
              <a:rPr lang="en-IN" dirty="0" err="1"/>
              <a:t>di</a:t>
            </a:r>
            <a:endParaRPr lang="en-IN" dirty="0"/>
          </a:p>
          <a:p>
            <a:pPr>
              <a:buNone/>
            </a:pPr>
            <a:r>
              <a:rPr lang="en-IN" dirty="0"/>
              <a:t>Pi = </a:t>
            </a:r>
            <a:r>
              <a:rPr lang="en-IN" dirty="0" err="1"/>
              <a:t>di</a:t>
            </a:r>
            <a:r>
              <a:rPr lang="en-IN" dirty="0"/>
              <a:t> (if deadline is not given in the problem)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For F = 2 and Task 1</a:t>
            </a:r>
            <a:r>
              <a:rPr lang="en-IN" dirty="0"/>
              <a:t>:Pi = 4</a:t>
            </a:r>
          </a:p>
          <a:p>
            <a:pPr>
              <a:buNone/>
            </a:pPr>
            <a:r>
              <a:rPr lang="en-IN" dirty="0"/>
              <a:t>2*2 – GCD(2, 4) &lt;= 4</a:t>
            </a:r>
          </a:p>
          <a:p>
            <a:pPr>
              <a:buNone/>
            </a:pPr>
            <a:r>
              <a:rPr lang="en-IN" dirty="0"/>
              <a:t>4 – 2 &lt;= 4 (condition satisfied)</a:t>
            </a:r>
          </a:p>
          <a:p>
            <a:pPr>
              <a:buNone/>
            </a:pPr>
            <a:r>
              <a:rPr lang="en-IN" dirty="0"/>
              <a:t>2 &lt;= 4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For F = 2 and Task 2</a:t>
            </a:r>
            <a:r>
              <a:rPr lang="en-IN" dirty="0"/>
              <a:t>: Pi = 5</a:t>
            </a:r>
          </a:p>
          <a:p>
            <a:pPr>
              <a:buNone/>
            </a:pPr>
            <a:r>
              <a:rPr lang="en-IN" dirty="0"/>
              <a:t>2*2 – GCD(2, 5) &lt;= 5</a:t>
            </a:r>
          </a:p>
          <a:p>
            <a:pPr>
              <a:buNone/>
            </a:pPr>
            <a:r>
              <a:rPr lang="en-IN" dirty="0"/>
              <a:t>4 – 1 &lt;= 5 (condition satisfied)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For F = 2 and Task 3</a:t>
            </a:r>
            <a:r>
              <a:rPr lang="en-IN" dirty="0"/>
              <a:t>: Pi = 20</a:t>
            </a:r>
          </a:p>
          <a:p>
            <a:pPr>
              <a:buNone/>
            </a:pPr>
            <a:r>
              <a:rPr lang="en-IN" dirty="0"/>
              <a:t>2*2 – GCD(2, 20) &lt;= 20</a:t>
            </a:r>
          </a:p>
          <a:p>
            <a:pPr>
              <a:buNone/>
            </a:pPr>
            <a:r>
              <a:rPr lang="en-IN" dirty="0"/>
              <a:t>4 – 2 &lt;= 20 (condition satisfied)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For F=2 and Task 4</a:t>
            </a:r>
            <a:r>
              <a:rPr lang="en-IN" dirty="0"/>
              <a:t>: Pi = 20</a:t>
            </a:r>
          </a:p>
          <a:p>
            <a:pPr>
              <a:buNone/>
            </a:pPr>
            <a:r>
              <a:rPr lang="en-IN" dirty="0"/>
              <a:t>2*2 – GCD(2, 20) &lt;= 20</a:t>
            </a:r>
          </a:p>
          <a:p>
            <a:pPr>
              <a:buNone/>
            </a:pPr>
            <a:r>
              <a:rPr lang="en-IN" dirty="0"/>
              <a:t>4 – 2 &lt;= 20 (condition satisfied)</a:t>
            </a:r>
          </a:p>
          <a:p>
            <a:pPr>
              <a:buNone/>
            </a:pPr>
            <a:r>
              <a:rPr lang="en-IN" dirty="0"/>
              <a:t>Thus constraint 3 is satisfied by all tasks for frame size 2. So, Frame size 2 satisfies all the three constraints. Hence frame 2 is a feasible frame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/>
              <a:t>Constraint 3: 2F – </a:t>
            </a:r>
            <a:r>
              <a:rPr lang="en-IN" dirty="0" err="1"/>
              <a:t>gcd</a:t>
            </a:r>
            <a:r>
              <a:rPr lang="en-IN" dirty="0"/>
              <a:t>(F, pi) &lt;= </a:t>
            </a:r>
            <a:r>
              <a:rPr lang="en-IN" dirty="0" err="1"/>
              <a:t>di</a:t>
            </a:r>
            <a:endParaRPr lang="en-IN" dirty="0"/>
          </a:p>
          <a:p>
            <a:pPr>
              <a:buNone/>
            </a:pPr>
            <a:r>
              <a:rPr lang="en-IN" dirty="0"/>
              <a:t>Pi = </a:t>
            </a:r>
            <a:r>
              <a:rPr lang="en-IN" dirty="0" err="1"/>
              <a:t>di</a:t>
            </a:r>
            <a:r>
              <a:rPr lang="en-IN" dirty="0"/>
              <a:t> (if deadline is not given in the problem)</a:t>
            </a:r>
          </a:p>
          <a:p>
            <a:pPr>
              <a:buNone/>
            </a:pPr>
            <a:r>
              <a:rPr lang="en-IN" dirty="0">
                <a:solidFill>
                  <a:srgbClr val="FF0000"/>
                </a:solidFill>
              </a:rPr>
              <a:t>For F = 4 and Task 1</a:t>
            </a:r>
            <a:r>
              <a:rPr lang="en-IN" dirty="0"/>
              <a:t>:Pi = 4</a:t>
            </a:r>
          </a:p>
          <a:p>
            <a:pPr>
              <a:buNone/>
            </a:pPr>
            <a:r>
              <a:rPr lang="en-IN" dirty="0"/>
              <a:t>2*4 – GCD(4, 4) &lt;= 4</a:t>
            </a:r>
          </a:p>
          <a:p>
            <a:pPr>
              <a:buNone/>
            </a:pPr>
            <a:r>
              <a:rPr lang="en-IN" dirty="0"/>
              <a:t>8 – 4 &lt;= 4 (condition satisfied)</a:t>
            </a:r>
          </a:p>
          <a:p>
            <a:pPr>
              <a:buNone/>
            </a:pPr>
            <a:r>
              <a:rPr lang="en-IN" dirty="0"/>
              <a:t>For F = 4 and Task 2: Pi = 5</a:t>
            </a:r>
          </a:p>
          <a:p>
            <a:pPr>
              <a:buNone/>
            </a:pPr>
            <a:r>
              <a:rPr lang="en-IN" dirty="0"/>
              <a:t>8 – GCD(4,5) &lt; = 5</a:t>
            </a:r>
          </a:p>
          <a:p>
            <a:pPr>
              <a:buNone/>
            </a:pPr>
            <a:r>
              <a:rPr lang="en-IN" dirty="0"/>
              <a:t>Thus constraint 3 is NOT satisfied for frame size 4. </a:t>
            </a:r>
          </a:p>
          <a:p>
            <a:pPr>
              <a:buNone/>
            </a:pPr>
            <a:r>
              <a:rPr lang="en-IN" dirty="0"/>
              <a:t>Hence frame 4 is NOT a suitable frame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Exercise 1: </a:t>
            </a:r>
            <a:r>
              <a:rPr lang="en-US" dirty="0"/>
              <a:t>A cyclic scheduler is to be used to run the following set of periodic tasks on a </a:t>
            </a:r>
            <a:r>
              <a:rPr lang="en-US" dirty="0" err="1"/>
              <a:t>uniprocessor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	T1 = (e1=1ms, p1=4ms)</a:t>
            </a:r>
          </a:p>
          <a:p>
            <a:pPr>
              <a:buNone/>
            </a:pPr>
            <a:r>
              <a:rPr lang="en-US" dirty="0"/>
              <a:t>	T2 = (e2=1ms, p2=5ms)</a:t>
            </a:r>
          </a:p>
          <a:p>
            <a:pPr>
              <a:buNone/>
            </a:pPr>
            <a:r>
              <a:rPr lang="en-US" dirty="0"/>
              <a:t>	T3 = (e3=1ms, p3=20ms)</a:t>
            </a:r>
          </a:p>
          <a:p>
            <a:pPr>
              <a:buNone/>
            </a:pPr>
            <a:r>
              <a:rPr lang="en-US" dirty="0"/>
              <a:t>	T4 = (e4=2ms, p4=20ms). </a:t>
            </a:r>
          </a:p>
          <a:p>
            <a:pPr>
              <a:buNone/>
            </a:pPr>
            <a:r>
              <a:rPr lang="en-US" dirty="0"/>
              <a:t>Select an appropriate frame size ?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Cyclic Scheduler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00240"/>
            <a:ext cx="851535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Cyclic Scheduler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2214554"/>
            <a:ext cx="827722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Real Time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system is called a real-time system, when we need </a:t>
            </a:r>
            <a:r>
              <a:rPr lang="en-US" dirty="0">
                <a:solidFill>
                  <a:srgbClr val="FF0000"/>
                </a:solidFill>
              </a:rPr>
              <a:t>quantitative expression of time </a:t>
            </a:r>
            <a:r>
              <a:rPr lang="en-US" dirty="0"/>
              <a:t>(i.e. real-time) to describe the behavior of the system </a:t>
            </a:r>
          </a:p>
          <a:p>
            <a:endParaRPr lang="en-US" dirty="0"/>
          </a:p>
          <a:p>
            <a:r>
              <a:rPr lang="en-US" dirty="0"/>
              <a:t>A chemical plant, whose part behavior description is - when temperature of the reaction chamber attains certain predetermined temperature value, say 250</a:t>
            </a:r>
            <a:r>
              <a:rPr lang="en-US" baseline="30000" dirty="0"/>
              <a:t>o</a:t>
            </a:r>
            <a:r>
              <a:rPr lang="en-US" dirty="0"/>
              <a:t>C, the system automatically switches off the heater within say 30 milliseconds - is clearly a real-time system.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Consider the following set of periodic real-time tasks to be scheduled by a cyclic scheduler: </a:t>
            </a:r>
          </a:p>
          <a:p>
            <a:pPr>
              <a:buNone/>
            </a:pPr>
            <a:r>
              <a:rPr lang="en-US" dirty="0"/>
              <a:t>T1 = (e1=1ms, p1=4ms),</a:t>
            </a:r>
          </a:p>
          <a:p>
            <a:pPr>
              <a:buNone/>
            </a:pPr>
            <a:r>
              <a:rPr lang="en-US" dirty="0"/>
              <a:t>T2 = (e2=2ms, p2=5ms)</a:t>
            </a:r>
          </a:p>
          <a:p>
            <a:pPr>
              <a:buNone/>
            </a:pPr>
            <a:r>
              <a:rPr lang="en-US" dirty="0"/>
              <a:t>T3 = (e3=5ms, p3=20ms)</a:t>
            </a:r>
          </a:p>
          <a:p>
            <a:pPr>
              <a:buNone/>
            </a:pPr>
            <a:r>
              <a:rPr lang="en-US" dirty="0"/>
              <a:t>Determine a suitable frame size for the task set 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Cyclic Scheduler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Exercise 3: </a:t>
            </a:r>
            <a:r>
              <a:rPr lang="en-US" dirty="0"/>
              <a:t>Consider the following set of periodic real-time tasks to be scheduled by a cyclic scheduler: </a:t>
            </a:r>
          </a:p>
          <a:p>
            <a:pPr>
              <a:buNone/>
            </a:pPr>
            <a:r>
              <a:rPr lang="en-US" dirty="0"/>
              <a:t>	T1 = (e1=1ms, p1=4ms),</a:t>
            </a:r>
          </a:p>
          <a:p>
            <a:pPr>
              <a:buNone/>
            </a:pPr>
            <a:r>
              <a:rPr lang="en-US" dirty="0"/>
              <a:t>	T2 = (e2=2ms, p2=5ms),</a:t>
            </a:r>
          </a:p>
          <a:p>
            <a:pPr>
              <a:buNone/>
            </a:pPr>
            <a:r>
              <a:rPr lang="en-US" dirty="0"/>
              <a:t>	T3 = (e3=5ms, p3=20ms). </a:t>
            </a:r>
          </a:p>
          <a:p>
            <a:pPr>
              <a:buNone/>
            </a:pPr>
            <a:r>
              <a:rPr lang="en-US" dirty="0"/>
              <a:t>Determine a suitable frame size for the task set ?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Clue:</a:t>
            </a:r>
            <a:endParaRPr lang="en-US" dirty="0"/>
          </a:p>
          <a:p>
            <a:pPr>
              <a:buNone/>
            </a:pPr>
            <a:r>
              <a:rPr lang="en-US" dirty="0"/>
              <a:t>	Split into sub-tasks and find the frame</a:t>
            </a:r>
          </a:p>
          <a:p>
            <a:pPr>
              <a:buNone/>
            </a:pPr>
            <a:r>
              <a:rPr lang="en-US" dirty="0"/>
              <a:t>    T3.1 = (1,20)</a:t>
            </a:r>
          </a:p>
          <a:p>
            <a:pPr>
              <a:buNone/>
            </a:pPr>
            <a:r>
              <a:rPr lang="en-US" dirty="0"/>
              <a:t>	T3.2 = (2,20)</a:t>
            </a:r>
          </a:p>
          <a:p>
            <a:pPr>
              <a:buNone/>
            </a:pPr>
            <a:r>
              <a:rPr lang="en-US" dirty="0"/>
              <a:t>    T3.3 = (2,20)</a:t>
            </a:r>
          </a:p>
          <a:p>
            <a:pPr>
              <a:buNone/>
            </a:pPr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7515398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312" y="857232"/>
            <a:ext cx="7185812" cy="521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571480"/>
            <a:ext cx="8545023" cy="600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509588"/>
            <a:ext cx="87153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50229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7943923" cy="4675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System Pitfalls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571480"/>
            <a:ext cx="7964000" cy="595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 </a:t>
            </a:r>
            <a:r>
              <a:rPr lang="en-IN" dirty="0" err="1"/>
              <a:t>Ariane</a:t>
            </a:r>
            <a:r>
              <a:rPr lang="en-IN" dirty="0"/>
              <a:t>  5 Satellite Launch Rocket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7786742" cy="5310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Real-Time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1"/>
            <a:ext cx="3429024" cy="5114947"/>
          </a:xfrm>
        </p:spPr>
        <p:txBody>
          <a:bodyPr>
            <a:normAutofit fontScale="62500" lnSpcReduction="20000"/>
          </a:bodyPr>
          <a:lstStyle/>
          <a:p>
            <a:r>
              <a:rPr lang="en-US" sz="3300" dirty="0"/>
              <a:t>Industrial Applications</a:t>
            </a:r>
          </a:p>
          <a:p>
            <a:pPr lvl="1"/>
            <a:r>
              <a:rPr lang="en-US" sz="2700" dirty="0"/>
              <a:t>Chemical Plant Control </a:t>
            </a:r>
          </a:p>
          <a:p>
            <a:pPr lvl="1"/>
            <a:r>
              <a:rPr lang="en-US" sz="2700" dirty="0"/>
              <a:t>Automated Car Assembly Plant </a:t>
            </a:r>
          </a:p>
          <a:p>
            <a:r>
              <a:rPr lang="en-US" dirty="0"/>
              <a:t>Medical </a:t>
            </a:r>
          </a:p>
          <a:p>
            <a:pPr lvl="1"/>
            <a:r>
              <a:rPr lang="en-US" dirty="0"/>
              <a:t>Robot Used in Recovery of Displaced Radioactive Material </a:t>
            </a:r>
          </a:p>
          <a:p>
            <a:r>
              <a:rPr lang="en-US" dirty="0"/>
              <a:t>Automotive  &amp;Transportation </a:t>
            </a:r>
          </a:p>
          <a:p>
            <a:pPr lvl="1"/>
            <a:r>
              <a:rPr lang="fr-FR" sz="2700" dirty="0" err="1"/>
              <a:t>Multi-Point</a:t>
            </a:r>
            <a:r>
              <a:rPr lang="fr-FR" sz="2700" dirty="0"/>
              <a:t> Fuel Injection (MPFI) System : </a:t>
            </a:r>
            <a:r>
              <a:rPr lang="en-US" sz="2700" dirty="0"/>
              <a:t>An </a:t>
            </a:r>
            <a:r>
              <a:rPr lang="en-US" dirty="0"/>
              <a:t>automotive engine control system, that controls the rate of fuel injection and allows the engine to operate at its optimal efficiency </a:t>
            </a:r>
          </a:p>
          <a:p>
            <a:r>
              <a:rPr lang="en-US" dirty="0"/>
              <a:t>Defense Applications </a:t>
            </a:r>
          </a:p>
          <a:p>
            <a:pPr lvl="1"/>
            <a:r>
              <a:rPr lang="en-US" dirty="0"/>
              <a:t>Missile Guidance System 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1" y="1785926"/>
            <a:ext cx="564357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Real-time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Time constraints</a:t>
            </a:r>
          </a:p>
          <a:p>
            <a:pPr lvl="1"/>
            <a:r>
              <a:rPr lang="en-US" sz="2900" dirty="0"/>
              <a:t>Every real-time task is associated with some time constraints. One form of time constraints that is very common is </a:t>
            </a:r>
            <a:r>
              <a:rPr lang="en-US" sz="2900" dirty="0">
                <a:solidFill>
                  <a:srgbClr val="FF0000"/>
                </a:solidFill>
              </a:rPr>
              <a:t>deadlines</a:t>
            </a:r>
            <a:r>
              <a:rPr lang="en-US" sz="2900" dirty="0"/>
              <a:t> associated with tasks. </a:t>
            </a:r>
          </a:p>
          <a:p>
            <a:r>
              <a:rPr lang="en-US" b="1" dirty="0"/>
              <a:t>New Correctness Criterion </a:t>
            </a:r>
          </a:p>
          <a:p>
            <a:pPr lvl="1"/>
            <a:r>
              <a:rPr lang="en-US" dirty="0"/>
              <a:t>In real-time systems, correctness implies </a:t>
            </a:r>
            <a:r>
              <a:rPr lang="en-US" dirty="0">
                <a:solidFill>
                  <a:srgbClr val="FF0000"/>
                </a:solidFill>
              </a:rPr>
              <a:t>not only logical correctness </a:t>
            </a:r>
            <a:r>
              <a:rPr lang="en-US" dirty="0"/>
              <a:t>of the results, but the time at which the results are produced </a:t>
            </a:r>
          </a:p>
          <a:p>
            <a:pPr lvl="1"/>
            <a:r>
              <a:rPr lang="en-US" dirty="0"/>
              <a:t>A logically correct result produced </a:t>
            </a:r>
            <a:r>
              <a:rPr lang="en-US" dirty="0">
                <a:solidFill>
                  <a:srgbClr val="FF0000"/>
                </a:solidFill>
              </a:rPr>
              <a:t>after the deadline </a:t>
            </a:r>
            <a:r>
              <a:rPr lang="en-US" dirty="0"/>
              <a:t>would be considered as </a:t>
            </a:r>
            <a:r>
              <a:rPr lang="en-US" dirty="0">
                <a:solidFill>
                  <a:srgbClr val="FF0000"/>
                </a:solidFill>
              </a:rPr>
              <a:t>an incorrect result</a:t>
            </a:r>
            <a:r>
              <a:rPr lang="en-US" dirty="0"/>
              <a:t>. </a:t>
            </a:r>
          </a:p>
          <a:p>
            <a:r>
              <a:rPr lang="en-US" b="1" dirty="0"/>
              <a:t>Safety-Criticality</a:t>
            </a:r>
          </a:p>
          <a:p>
            <a:pPr lvl="1"/>
            <a:r>
              <a:rPr lang="en-US" sz="2900" dirty="0"/>
              <a:t>For traditional non-real-time systems safety and reliability are independent issues. However, in many real-time systems these two issues are intricately bound together making them safety-critical </a:t>
            </a:r>
          </a:p>
          <a:p>
            <a:pPr lvl="1"/>
            <a:r>
              <a:rPr lang="en-US" dirty="0"/>
              <a:t>a safe system is one that does not </a:t>
            </a:r>
            <a:r>
              <a:rPr lang="en-US" dirty="0">
                <a:solidFill>
                  <a:srgbClr val="FF0000"/>
                </a:solidFill>
              </a:rPr>
              <a:t>cause any damage </a:t>
            </a:r>
            <a:r>
              <a:rPr lang="en-US" dirty="0"/>
              <a:t>even when it fails.</a:t>
            </a:r>
          </a:p>
          <a:p>
            <a:pPr lvl="1"/>
            <a:r>
              <a:rPr lang="en-US" dirty="0"/>
              <a:t>A reliable system on the other hand, is one that can </a:t>
            </a:r>
            <a:r>
              <a:rPr lang="en-US" dirty="0">
                <a:solidFill>
                  <a:srgbClr val="FF0000"/>
                </a:solidFill>
              </a:rPr>
              <a:t>operate for long durations </a:t>
            </a:r>
            <a:r>
              <a:rPr lang="en-US" dirty="0"/>
              <a:t>of time without exhibiting any failures. </a:t>
            </a:r>
          </a:p>
          <a:p>
            <a:pPr lvl="1"/>
            <a:endParaRPr lang="en-US" b="1" i="1" dirty="0"/>
          </a:p>
          <a:p>
            <a:pPr lvl="1"/>
            <a:endParaRPr lang="en-US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Real-time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hard real-time task is one that is constrained to produce its results within certain predefined time bounds. </a:t>
            </a:r>
          </a:p>
          <a:p>
            <a:r>
              <a:rPr lang="en-US" dirty="0"/>
              <a:t>The system is considered to have failed whenever any of its hard real-time tasks </a:t>
            </a:r>
            <a:r>
              <a:rPr lang="en-US" dirty="0">
                <a:solidFill>
                  <a:srgbClr val="FF0000"/>
                </a:solidFill>
              </a:rPr>
              <a:t>does not produce its required results before the specified time bound.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Soft Real-Time System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real-time tasks also have time bounds associated with them. </a:t>
            </a:r>
          </a:p>
          <a:p>
            <a:r>
              <a:rPr lang="en-US" dirty="0"/>
              <a:t>However, unlike hard real-time tasks, the timing constraints on soft real-time tasks are not expressed as absolute values. </a:t>
            </a:r>
          </a:p>
          <a:p>
            <a:r>
              <a:rPr lang="en-US" dirty="0"/>
              <a:t>Instead, the constraints are expressed either in terms of the average response times required.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Task Instance</a:t>
            </a:r>
          </a:p>
          <a:p>
            <a:pPr lvl="1"/>
            <a:r>
              <a:rPr lang="en-US" dirty="0"/>
              <a:t>Each time an </a:t>
            </a:r>
            <a:r>
              <a:rPr lang="en-US" dirty="0">
                <a:solidFill>
                  <a:srgbClr val="FF0000"/>
                </a:solidFill>
              </a:rPr>
              <a:t>event occurs</a:t>
            </a:r>
            <a:r>
              <a:rPr lang="en-US" dirty="0"/>
              <a:t>, it triggers </a:t>
            </a:r>
            <a:r>
              <a:rPr lang="en-US" b="1" dirty="0"/>
              <a:t>the task</a:t>
            </a:r>
            <a:r>
              <a:rPr lang="en-US" dirty="0"/>
              <a:t> that handles this event to run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Real-time tasks </a:t>
            </a:r>
            <a:r>
              <a:rPr lang="en-US" dirty="0"/>
              <a:t>therefore normally </a:t>
            </a:r>
            <a:r>
              <a:rPr lang="en-US" dirty="0">
                <a:solidFill>
                  <a:srgbClr val="FF0000"/>
                </a:solidFill>
              </a:rPr>
              <a:t>recur a large </a:t>
            </a:r>
            <a:r>
              <a:rPr lang="en-US" dirty="0"/>
              <a:t>number of times at different instants of time depending on the event occurrence times. </a:t>
            </a:r>
          </a:p>
          <a:p>
            <a:pPr lvl="1"/>
            <a:r>
              <a:rPr lang="en-US" dirty="0"/>
              <a:t>It is possible that real-time tasks recur at random instants. </a:t>
            </a:r>
          </a:p>
          <a:p>
            <a:pPr lvl="1"/>
            <a:r>
              <a:rPr lang="en-US" dirty="0"/>
              <a:t>However, most real-time tasks recur with certain </a:t>
            </a:r>
            <a:r>
              <a:rPr lang="en-US" dirty="0">
                <a:solidFill>
                  <a:srgbClr val="FF0000"/>
                </a:solidFill>
              </a:rPr>
              <a:t>fixed periods</a:t>
            </a:r>
            <a:r>
              <a:rPr lang="en-US" dirty="0"/>
              <a:t>. 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Periodic Task: </a:t>
            </a:r>
          </a:p>
          <a:p>
            <a:pPr lvl="1"/>
            <a:r>
              <a:rPr lang="en-US" dirty="0"/>
              <a:t>A periodic task is one that repeats after a certain fixed time interval. </a:t>
            </a:r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baseline="30000" dirty="0"/>
              <a:t> </a:t>
            </a:r>
            <a:r>
              <a:rPr lang="en-US" dirty="0"/>
              <a:t>= ( e </a:t>
            </a:r>
            <a:r>
              <a:rPr lang="en-US" baseline="-25000" dirty="0" err="1"/>
              <a:t>i</a:t>
            </a:r>
            <a:r>
              <a:rPr lang="en-US" dirty="0"/>
              <a:t>, pi, </a:t>
            </a: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dirty="0"/>
              <a:t>) Highly critical</a:t>
            </a:r>
          </a:p>
          <a:p>
            <a:r>
              <a:rPr lang="en-US" b="1" dirty="0"/>
              <a:t>Sporadic Task: </a:t>
            </a:r>
          </a:p>
          <a:p>
            <a:pPr lvl="1"/>
            <a:r>
              <a:rPr lang="en-US" dirty="0"/>
              <a:t>A sporadic task is one that recurs at random instants. A sporadic task Ti can be is represented by a three </a:t>
            </a:r>
            <a:r>
              <a:rPr lang="en-US" dirty="0" err="1"/>
              <a:t>tuple</a:t>
            </a:r>
            <a:r>
              <a:rPr lang="en-US" dirty="0"/>
              <a:t>: T</a:t>
            </a:r>
            <a:r>
              <a:rPr lang="en-US" baseline="-25000" dirty="0"/>
              <a:t>i</a:t>
            </a:r>
            <a:r>
              <a:rPr lang="en-US" baseline="30000" dirty="0"/>
              <a:t> </a:t>
            </a:r>
            <a:r>
              <a:rPr lang="en-US" dirty="0"/>
              <a:t>= ( e </a:t>
            </a:r>
            <a:r>
              <a:rPr lang="en-US" baseline="-25000" dirty="0" err="1"/>
              <a:t>i</a:t>
            </a:r>
            <a:r>
              <a:rPr lang="en-US" dirty="0"/>
              <a:t>, g 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d</a:t>
            </a:r>
            <a:r>
              <a:rPr lang="en-US" baseline="-25000" dirty="0" err="1"/>
              <a:t>i</a:t>
            </a:r>
            <a:r>
              <a:rPr lang="en-US" dirty="0"/>
              <a:t>) </a:t>
            </a:r>
          </a:p>
          <a:p>
            <a:pPr lvl="1">
              <a:buNone/>
            </a:pPr>
            <a:r>
              <a:rPr lang="en-IN" dirty="0"/>
              <a:t>Critical to Normal</a:t>
            </a:r>
          </a:p>
          <a:p>
            <a:pPr lvl="1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  <a:p>
            <a:pPr lvl="1">
              <a:buNone/>
            </a:pPr>
            <a:endParaRPr lang="en-IN" dirty="0"/>
          </a:p>
          <a:p>
            <a:pPr lvl="1">
              <a:buNone/>
            </a:pPr>
            <a:endParaRPr lang="en-US" dirty="0"/>
          </a:p>
          <a:p>
            <a:r>
              <a:rPr lang="en-US" b="1" dirty="0" err="1"/>
              <a:t>Aperiodic</a:t>
            </a:r>
            <a:r>
              <a:rPr lang="en-US" b="1" dirty="0"/>
              <a:t> Task</a:t>
            </a:r>
          </a:p>
          <a:p>
            <a:pPr lvl="1"/>
            <a:r>
              <a:rPr lang="en-US" dirty="0"/>
              <a:t>An </a:t>
            </a:r>
            <a:r>
              <a:rPr lang="en-US" dirty="0" err="1"/>
              <a:t>aperiodic</a:t>
            </a:r>
            <a:r>
              <a:rPr lang="en-US" dirty="0"/>
              <a:t> task can arise at random instants . the minimum separation </a:t>
            </a:r>
            <a:r>
              <a:rPr lang="en-US" dirty="0" err="1"/>
              <a:t>gi</a:t>
            </a:r>
            <a:r>
              <a:rPr lang="en-US" dirty="0"/>
              <a:t> between two consecutive instances can be 0 </a:t>
            </a:r>
          </a:p>
          <a:p>
            <a:pPr lvl="1"/>
            <a:r>
              <a:rPr lang="en-IN" dirty="0"/>
              <a:t>Low priority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4414" y="3714752"/>
            <a:ext cx="65722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e</a:t>
            </a:r>
            <a:r>
              <a:rPr lang="en-US" baseline="30000" dirty="0" err="1"/>
              <a:t>i</a:t>
            </a:r>
            <a:r>
              <a:rPr lang="en-US" baseline="30000" dirty="0"/>
              <a:t> </a:t>
            </a:r>
            <a:r>
              <a:rPr lang="en-US" dirty="0"/>
              <a:t>is the worst case execution time of an instance of the task, </a:t>
            </a:r>
            <a:r>
              <a:rPr lang="en-US" dirty="0" err="1"/>
              <a:t>g</a:t>
            </a:r>
            <a:r>
              <a:rPr lang="en-US" baseline="30000" dirty="0" err="1"/>
              <a:t>i</a:t>
            </a:r>
            <a:r>
              <a:rPr lang="en-US" baseline="30000" dirty="0"/>
              <a:t> </a:t>
            </a:r>
            <a:r>
              <a:rPr lang="en-US" dirty="0"/>
              <a:t>denotes the minimum separation between two consecutive instances of the task, </a:t>
            </a:r>
            <a:r>
              <a:rPr lang="en-US" dirty="0" err="1"/>
              <a:t>d</a:t>
            </a:r>
            <a:r>
              <a:rPr lang="en-US" baseline="30000" dirty="0" err="1"/>
              <a:t>i</a:t>
            </a:r>
            <a:r>
              <a:rPr lang="en-US" baseline="30000" dirty="0"/>
              <a:t> </a:t>
            </a:r>
            <a:r>
              <a:rPr lang="en-US" dirty="0"/>
              <a:t>is the relative deadline.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2097</Words>
  <Application>Microsoft Office PowerPoint</Application>
  <PresentationFormat>On-screen Show (4:3)</PresentationFormat>
  <Paragraphs>263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19Z604 Embedded Systems</vt:lpstr>
      <vt:lpstr>Real Time Operating Systems</vt:lpstr>
      <vt:lpstr>What is Real Time ?</vt:lpstr>
      <vt:lpstr>Applications of Real-Time</vt:lpstr>
      <vt:lpstr>Characteristics of Real-time system</vt:lpstr>
      <vt:lpstr>Hard Real-time System</vt:lpstr>
      <vt:lpstr> Soft Real-Time System  </vt:lpstr>
      <vt:lpstr>Basic Terminologies</vt:lpstr>
      <vt:lpstr>Types of Task</vt:lpstr>
      <vt:lpstr>Task terminologies</vt:lpstr>
      <vt:lpstr>Notation</vt:lpstr>
      <vt:lpstr>Types of Schedulers</vt:lpstr>
      <vt:lpstr>Clock-driven Schedulers</vt:lpstr>
      <vt:lpstr>1.1 Table Driven Scheduler</vt:lpstr>
      <vt:lpstr>1.1 Table Driven Scheduler</vt:lpstr>
      <vt:lpstr>Homework</vt:lpstr>
      <vt:lpstr>1.1 Table Driven Scheduler</vt:lpstr>
      <vt:lpstr>1.2 Cyclic Scheduler</vt:lpstr>
      <vt:lpstr>1.2 Cyclic Scheduler</vt:lpstr>
      <vt:lpstr>Cyclic Scheduler</vt:lpstr>
      <vt:lpstr>Cyclic Scheduler</vt:lpstr>
      <vt:lpstr>Cyclic Scheduler</vt:lpstr>
      <vt:lpstr>Cyclic Scheduler</vt:lpstr>
      <vt:lpstr>Cyclic Scheduler</vt:lpstr>
      <vt:lpstr>Cyclic Scheduler</vt:lpstr>
      <vt:lpstr>Cyclic Scheduler</vt:lpstr>
      <vt:lpstr>Cyclic Scheduler</vt:lpstr>
      <vt:lpstr>Static Cyclic Scheduler</vt:lpstr>
      <vt:lpstr>Static Cyclic Scheduler</vt:lpstr>
      <vt:lpstr>Cyclic Scheduler</vt:lpstr>
      <vt:lpstr>Cyclic Scheduler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Time System Pitfalls</vt:lpstr>
      <vt:lpstr>PowerPoint Presentation</vt:lpstr>
      <vt:lpstr>The Ariane  5 Satellite Launch Rocket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Scheduling</dc:title>
  <dc:creator>Arulg</dc:creator>
  <cp:lastModifiedBy>Arulanand</cp:lastModifiedBy>
  <cp:revision>62</cp:revision>
  <dcterms:created xsi:type="dcterms:W3CDTF">2017-09-08T01:08:21Z</dcterms:created>
  <dcterms:modified xsi:type="dcterms:W3CDTF">2025-02-13T03:24:50Z</dcterms:modified>
</cp:coreProperties>
</file>