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9" r:id="rId2"/>
    <p:sldId id="256" r:id="rId3"/>
    <p:sldId id="259" r:id="rId4"/>
    <p:sldId id="281" r:id="rId5"/>
    <p:sldId id="282" r:id="rId6"/>
    <p:sldId id="320" r:id="rId7"/>
    <p:sldId id="287" r:id="rId8"/>
    <p:sldId id="288" r:id="rId9"/>
    <p:sldId id="289" r:id="rId10"/>
    <p:sldId id="290" r:id="rId11"/>
    <p:sldId id="293" r:id="rId12"/>
    <p:sldId id="316" r:id="rId13"/>
    <p:sldId id="296" r:id="rId14"/>
    <p:sldId id="294" r:id="rId15"/>
    <p:sldId id="321" r:id="rId16"/>
    <p:sldId id="322" r:id="rId17"/>
    <p:sldId id="295" r:id="rId18"/>
    <p:sldId id="325" r:id="rId19"/>
    <p:sldId id="297" r:id="rId20"/>
    <p:sldId id="327" r:id="rId21"/>
    <p:sldId id="326" r:id="rId22"/>
    <p:sldId id="328" r:id="rId23"/>
    <p:sldId id="329" r:id="rId24"/>
    <p:sldId id="331" r:id="rId25"/>
    <p:sldId id="330" r:id="rId26"/>
    <p:sldId id="332" r:id="rId27"/>
    <p:sldId id="333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236" autoAdjust="0"/>
  </p:normalViewPr>
  <p:slideViewPr>
    <p:cSldViewPr>
      <p:cViewPr varScale="1">
        <p:scale>
          <a:sx n="80" d="100"/>
          <a:sy n="80" d="100"/>
        </p:scale>
        <p:origin x="1522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F2CC9-2FAC-49C8-A5AB-E6DE2193317D}" type="datetimeFigureOut">
              <a:rPr lang="en-US" smtClean="0"/>
              <a:pPr/>
              <a:t>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ED96F-35F0-4E45-B331-38EF42E9E2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F2CC9-2FAC-49C8-A5AB-E6DE2193317D}" type="datetimeFigureOut">
              <a:rPr lang="en-US" smtClean="0"/>
              <a:pPr/>
              <a:t>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ED96F-35F0-4E45-B331-38EF42E9E2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F2CC9-2FAC-49C8-A5AB-E6DE2193317D}" type="datetimeFigureOut">
              <a:rPr lang="en-US" smtClean="0"/>
              <a:pPr/>
              <a:t>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ED96F-35F0-4E45-B331-38EF42E9E2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F2CC9-2FAC-49C8-A5AB-E6DE2193317D}" type="datetimeFigureOut">
              <a:rPr lang="en-US" smtClean="0"/>
              <a:pPr/>
              <a:t>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ED96F-35F0-4E45-B331-38EF42E9E2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F2CC9-2FAC-49C8-A5AB-E6DE2193317D}" type="datetimeFigureOut">
              <a:rPr lang="en-US" smtClean="0"/>
              <a:pPr/>
              <a:t>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ED96F-35F0-4E45-B331-38EF42E9E2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F2CC9-2FAC-49C8-A5AB-E6DE2193317D}" type="datetimeFigureOut">
              <a:rPr lang="en-US" smtClean="0"/>
              <a:pPr/>
              <a:t>2/22/2023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ED96F-35F0-4E45-B331-38EF42E9E2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F2CC9-2FAC-49C8-A5AB-E6DE2193317D}" type="datetimeFigureOut">
              <a:rPr lang="en-US" smtClean="0"/>
              <a:pPr/>
              <a:t>2/22/2023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ED96F-35F0-4E45-B331-38EF42E9E2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F2CC9-2FAC-49C8-A5AB-E6DE2193317D}" type="datetimeFigureOut">
              <a:rPr lang="en-US" smtClean="0"/>
              <a:pPr/>
              <a:t>2/22/2023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ED96F-35F0-4E45-B331-38EF42E9E2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F2CC9-2FAC-49C8-A5AB-E6DE2193317D}" type="datetimeFigureOut">
              <a:rPr lang="en-US" smtClean="0"/>
              <a:pPr/>
              <a:t>2/22/2023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ED96F-35F0-4E45-B331-38EF42E9E2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F2CC9-2FAC-49C8-A5AB-E6DE2193317D}" type="datetimeFigureOut">
              <a:rPr lang="en-US" smtClean="0"/>
              <a:pPr/>
              <a:t>2/22/2023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ED96F-35F0-4E45-B331-38EF42E9E2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F2CC9-2FAC-49C8-A5AB-E6DE2193317D}" type="datetimeFigureOut">
              <a:rPr lang="en-US" smtClean="0"/>
              <a:pPr/>
              <a:t>2/22/2023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ED96F-35F0-4E45-B331-38EF42E9E20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5F2CC9-2FAC-49C8-A5AB-E6DE2193317D}" type="datetimeFigureOut">
              <a:rPr lang="en-US" smtClean="0"/>
              <a:pPr/>
              <a:t>2/22/2023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CED96F-35F0-4E45-B331-38EF42E9E20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19Z604 Embedded Systems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57422" y="4071942"/>
            <a:ext cx="6486548" cy="2400320"/>
          </a:xfrm>
        </p:spPr>
        <p:txBody>
          <a:bodyPr/>
          <a:lstStyle/>
          <a:p>
            <a:pPr algn="r"/>
            <a:r>
              <a:rPr lang="en-US" sz="2000" dirty="0" err="1"/>
              <a:t>Dr.N.Arulanand</a:t>
            </a:r>
            <a:r>
              <a:rPr lang="en-US" sz="2000" dirty="0"/>
              <a:t>,</a:t>
            </a:r>
          </a:p>
          <a:p>
            <a:pPr algn="r"/>
            <a:r>
              <a:rPr lang="en-US" sz="2000" dirty="0"/>
              <a:t>Professor, </a:t>
            </a:r>
          </a:p>
          <a:p>
            <a:pPr algn="r"/>
            <a:r>
              <a:rPr lang="en-US" sz="2000" dirty="0"/>
              <a:t>Dept of CSE, </a:t>
            </a:r>
          </a:p>
          <a:p>
            <a:pPr algn="r"/>
            <a:r>
              <a:rPr lang="en-US" sz="2000" dirty="0"/>
              <a:t>PSG College </a:t>
            </a:r>
            <a:r>
              <a:rPr lang="en-US" sz="2000"/>
              <a:t>of Technology</a:t>
            </a:r>
            <a:endParaRPr lang="en-US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50" y="1571612"/>
            <a:ext cx="8858250" cy="478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 bwMode="auto">
          <a:xfrm>
            <a:off x="457200" y="2877720"/>
            <a:ext cx="4040188" cy="2545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P (T1) &gt; P (T2)</a:t>
            </a:r>
          </a:p>
          <a:p>
            <a:r>
              <a:rPr lang="en-US" dirty="0"/>
              <a:t>For Task T1:</a:t>
            </a:r>
          </a:p>
          <a:p>
            <a:r>
              <a:rPr lang="en-US" dirty="0"/>
              <a:t>E1 &lt;= P1</a:t>
            </a:r>
          </a:p>
          <a:p>
            <a:r>
              <a:rPr lang="en-US" dirty="0"/>
              <a:t>2 &lt; 5 T1 meets deadline</a:t>
            </a:r>
          </a:p>
          <a:p>
            <a:r>
              <a:rPr lang="en-US" dirty="0"/>
              <a:t>E2 + ceil(P2/P1)*e1 &lt;= p2</a:t>
            </a:r>
          </a:p>
          <a:p>
            <a:r>
              <a:rPr lang="en-US" dirty="0"/>
              <a:t>4 + ceil(7/5)*2 &lt;= 7</a:t>
            </a:r>
          </a:p>
          <a:p>
            <a:r>
              <a:rPr lang="en-US" dirty="0"/>
              <a:t>4 + 2*2 &lt;= 7</a:t>
            </a:r>
          </a:p>
          <a:p>
            <a:r>
              <a:rPr lang="en-US" dirty="0"/>
              <a:t>8&lt;=7 T2 doesn’t deadline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3838" y="1071563"/>
            <a:ext cx="8696325" cy="471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Lehoczky’s</a:t>
            </a:r>
            <a:r>
              <a:rPr lang="en-US" dirty="0"/>
              <a:t> Test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4025" y="1895475"/>
            <a:ext cx="796925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71538" y="3786190"/>
            <a:ext cx="6445250" cy="130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0034" y="5286388"/>
            <a:ext cx="793115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Lehoczky’s</a:t>
            </a:r>
            <a:r>
              <a:rPr lang="en-US" b="1" dirty="0"/>
              <a:t> Criterion for Tasks 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5143512"/>
            <a:ext cx="866775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2214554"/>
            <a:ext cx="9096375" cy="214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5720" y="1285860"/>
            <a:ext cx="85915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Lehoczky’s</a:t>
            </a:r>
            <a:r>
              <a:rPr lang="en-US" b="1" dirty="0"/>
              <a:t> Criterion for Tasks </a:t>
            </a: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285860"/>
            <a:ext cx="85915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9063" y="2443163"/>
            <a:ext cx="8905875" cy="197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5720" y="4929198"/>
            <a:ext cx="8277225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Lehoczky’s</a:t>
            </a:r>
            <a:r>
              <a:rPr lang="en-US" b="1" dirty="0"/>
              <a:t> Criterion for Tasks </a:t>
            </a:r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285860"/>
            <a:ext cx="859155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2" y="2428868"/>
            <a:ext cx="8763000" cy="216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7158" y="5143512"/>
            <a:ext cx="83058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Lehoczky’s</a:t>
            </a:r>
            <a:r>
              <a:rPr lang="en-US" dirty="0"/>
              <a:t> Test 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5984" y="4714884"/>
            <a:ext cx="385762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2" y="2285992"/>
            <a:ext cx="8782050" cy="149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857356" y="4000504"/>
            <a:ext cx="276225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214546" y="4071942"/>
            <a:ext cx="62865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666750"/>
            <a:ext cx="8686800" cy="552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Deadline Monotonic Algorithm (DMA)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RMA no longer remains an optimal scheduling algorithm for the periodic real-time tasks, when task deadlines and periods differ</a:t>
            </a:r>
          </a:p>
          <a:p>
            <a:r>
              <a:rPr lang="en-US" dirty="0"/>
              <a:t>DMA is essentially a variant of RMA and assigns priorities to tasks based on their deadlines, rather than assigning priorities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86644" y="2643182"/>
            <a:ext cx="1663166" cy="4794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85786" y="3071810"/>
            <a:ext cx="778674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/>
              <a:t>REAL TIME OPERATING SYSTEMS: </a:t>
            </a:r>
            <a:r>
              <a:rPr lang="en-IN" dirty="0"/>
              <a:t>Real-Time Concepts - Task Management - Task Scheduling - Classification of Scheduling Algorithms - Clock Driven Scheduling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dirty="0"/>
              <a:t>- </a:t>
            </a:r>
            <a:r>
              <a:rPr lang="en-IN" dirty="0">
                <a:solidFill>
                  <a:srgbClr val="FF0000"/>
                </a:solidFill>
              </a:rPr>
              <a:t>Event Driven Scheduling </a:t>
            </a:r>
            <a:r>
              <a:rPr lang="en-IN" dirty="0"/>
              <a:t>- Resource Sharing - Priority Inheritance Protocol - Priority Ceiling Protocol - Inter Task Communication - </a:t>
            </a:r>
            <a:r>
              <a:rPr lang="en-IN" dirty="0" err="1"/>
              <a:t>Mutex</a:t>
            </a:r>
            <a:r>
              <a:rPr lang="en-IN" dirty="0"/>
              <a:t> - Semaphores - Message Queues -  Timers - Commercial RTOS – </a:t>
            </a:r>
            <a:r>
              <a:rPr lang="en-IN" dirty="0" err="1"/>
              <a:t>VxWorks</a:t>
            </a:r>
            <a:r>
              <a:rPr lang="en-IN" dirty="0"/>
              <a:t> - </a:t>
            </a:r>
            <a:r>
              <a:rPr lang="en-IN" dirty="0" err="1"/>
              <a:t>RTLinux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Real Time Operating Systems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Lehoczky’s</a:t>
            </a:r>
            <a:r>
              <a:rPr lang="en-US" dirty="0"/>
              <a:t> Test </a:t>
            </a:r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28794" y="2857496"/>
            <a:ext cx="37909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85852" y="2143116"/>
            <a:ext cx="2667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643042" y="2143116"/>
            <a:ext cx="247650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000232" y="2162168"/>
            <a:ext cx="190500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23" name="Picture 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285984" y="2143116"/>
            <a:ext cx="276225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000108"/>
            <a:ext cx="8543925" cy="2686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4286256"/>
            <a:ext cx="8229600" cy="1839907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For Task T2: I = 2</a:t>
            </a:r>
          </a:p>
          <a:p>
            <a:r>
              <a:rPr lang="en-US" dirty="0"/>
              <a:t>E2 + ceil(d2/p1)* e1 &lt;= d2</a:t>
            </a:r>
          </a:p>
          <a:p>
            <a:r>
              <a:rPr lang="en-US" dirty="0"/>
              <a:t>15 + ceil(20/50)*10 &lt;= 20</a:t>
            </a:r>
          </a:p>
          <a:p>
            <a:r>
              <a:rPr lang="en-US" dirty="0"/>
              <a:t>15 + 1*10 &lt; = 20</a:t>
            </a:r>
          </a:p>
          <a:p>
            <a:r>
              <a:rPr lang="en-US" dirty="0"/>
              <a:t>25 &lt;=20 T2 doesn’t meet deadline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 Switching Overhead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0025" y="2285992"/>
            <a:ext cx="8943975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4000504"/>
            <a:ext cx="9067800" cy="134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357166"/>
            <a:ext cx="8477250" cy="3819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44" y="4071942"/>
            <a:ext cx="8448675" cy="245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 Suspension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2000240"/>
            <a:ext cx="8658225" cy="104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3429000"/>
            <a:ext cx="8724900" cy="158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00298" y="5357826"/>
            <a:ext cx="28765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643174" y="6072206"/>
            <a:ext cx="303847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3375" y="1095375"/>
            <a:ext cx="8477250" cy="466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Self Suspension with Context Switching Overhead</a:t>
            </a:r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3286124"/>
            <a:ext cx="6410325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2" y="3571876"/>
            <a:ext cx="857250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341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4282" y="3929066"/>
            <a:ext cx="291465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342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42844" y="2000240"/>
            <a:ext cx="652462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343" name="Picture 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14282" y="2285992"/>
            <a:ext cx="856297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344" name="Picture 8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14282" y="2571744"/>
            <a:ext cx="5400675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7675" y="476250"/>
            <a:ext cx="8248650" cy="590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Types of Schedulers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1. Clock-driven Schedulers : based on clock interrupt. </a:t>
            </a:r>
          </a:p>
          <a:p>
            <a:pPr lvl="1">
              <a:buNone/>
            </a:pPr>
            <a:r>
              <a:rPr lang="en-IN" dirty="0"/>
              <a:t>1.1 Table driven</a:t>
            </a:r>
          </a:p>
          <a:p>
            <a:pPr lvl="1">
              <a:buNone/>
            </a:pPr>
            <a:r>
              <a:rPr lang="en-IN" dirty="0"/>
              <a:t>1.2 Cyclic Scheduler</a:t>
            </a:r>
          </a:p>
          <a:p>
            <a:r>
              <a:rPr lang="en-IN" dirty="0"/>
              <a:t>2. Event-driven Schedulers</a:t>
            </a:r>
          </a:p>
          <a:p>
            <a:pPr lvl="1">
              <a:buNone/>
            </a:pPr>
            <a:r>
              <a:rPr lang="en-IN" dirty="0"/>
              <a:t>2.1 </a:t>
            </a:r>
            <a:r>
              <a:rPr lang="en-IN" dirty="0">
                <a:solidFill>
                  <a:srgbClr val="FF0000"/>
                </a:solidFill>
              </a:rPr>
              <a:t>EDF (Earliest Deadline First)</a:t>
            </a:r>
          </a:p>
          <a:p>
            <a:pPr lvl="1">
              <a:buNone/>
            </a:pPr>
            <a:r>
              <a:rPr lang="en-IN" dirty="0">
                <a:solidFill>
                  <a:srgbClr val="FF0000"/>
                </a:solidFill>
              </a:rPr>
              <a:t>2.2 RMA (Rate Monotonic Analysis)</a:t>
            </a:r>
          </a:p>
          <a:p>
            <a:pPr lvl="1">
              <a:buNone/>
            </a:pPr>
            <a:r>
              <a:rPr lang="en-IN" b="1" dirty="0">
                <a:solidFill>
                  <a:srgbClr val="FF0000"/>
                </a:solidFill>
              </a:rPr>
              <a:t>2.3 DMA (Deadline Monotonic Analysis)</a:t>
            </a:r>
          </a:p>
          <a:p>
            <a:r>
              <a:rPr lang="en-IN" dirty="0"/>
              <a:t>3. Hybrid</a:t>
            </a:r>
          </a:p>
          <a:p>
            <a:pPr lvl="1"/>
            <a:r>
              <a:rPr lang="en-IN" dirty="0"/>
              <a:t>Round-robin 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Earliest Deadline First (EDF)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Dynamic priority </a:t>
            </a:r>
            <a:r>
              <a:rPr lang="en-US" dirty="0"/>
              <a:t>scheduling</a:t>
            </a:r>
          </a:p>
          <a:p>
            <a:r>
              <a:rPr lang="en-US" dirty="0"/>
              <a:t>Whenever a new task arrive, </a:t>
            </a:r>
            <a:r>
              <a:rPr lang="en-US" b="1" dirty="0"/>
              <a:t>sort the ready queue</a:t>
            </a:r>
            <a:r>
              <a:rPr lang="en-US" dirty="0"/>
              <a:t> so that the task closest to the end of its period assigned the highest priority</a:t>
            </a:r>
          </a:p>
          <a:p>
            <a:r>
              <a:rPr lang="en-US" b="1" dirty="0"/>
              <a:t>Preempt the running task </a:t>
            </a:r>
            <a:r>
              <a:rPr lang="en-US" dirty="0"/>
              <a:t>if it is not placed in the first of the queue in the last sorting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Earliest Deadline First (EDF)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2357430"/>
            <a:ext cx="6102350" cy="294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Schedulability</a:t>
            </a:r>
            <a:r>
              <a:rPr lang="en-IN" dirty="0"/>
              <a:t> Criteria for EDF</a:t>
            </a:r>
            <a:endParaRPr 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00166" y="2714620"/>
            <a:ext cx="5856856" cy="7441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Schedulability</a:t>
            </a:r>
            <a:r>
              <a:rPr lang="en-US" dirty="0"/>
              <a:t> test for RMA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472006"/>
          </a:xfrm>
        </p:spPr>
        <p:txBody>
          <a:bodyPr/>
          <a:lstStyle/>
          <a:p>
            <a:r>
              <a:rPr lang="en-US" dirty="0"/>
              <a:t>Necessary Condition </a:t>
            </a:r>
          </a:p>
          <a:p>
            <a:pPr lvl="1"/>
            <a:r>
              <a:rPr lang="en-US" dirty="0"/>
              <a:t>A set of periodic real-time tasks would not be RMA schedulable unless they satisfy the following necessary condition: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Sufficient Condition: Liu and </a:t>
            </a:r>
            <a:r>
              <a:rPr lang="en-US" dirty="0" err="1"/>
              <a:t>Layland’s</a:t>
            </a:r>
            <a:r>
              <a:rPr lang="en-US" dirty="0"/>
              <a:t> condition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5984" y="3714752"/>
            <a:ext cx="34671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5984" y="5643578"/>
            <a:ext cx="3677126" cy="928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Utilization Bound Test (U</a:t>
            </a:r>
            <a:r>
              <a:rPr lang="en-US" baseline="-25000" dirty="0"/>
              <a:t>B</a:t>
            </a:r>
            <a:r>
              <a:rPr lang="en-US" dirty="0"/>
              <a:t>)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3929066"/>
            <a:ext cx="3929090" cy="27815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6" y="1643050"/>
            <a:ext cx="6715172" cy="234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585913"/>
            <a:ext cx="8229600" cy="3686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3287</TotalTime>
  <Words>401</Words>
  <Application>Microsoft Office PowerPoint</Application>
  <PresentationFormat>On-screen Show (4:3)</PresentationFormat>
  <Paragraphs>62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0" baseType="lpstr">
      <vt:lpstr>Arial</vt:lpstr>
      <vt:lpstr>Calibri</vt:lpstr>
      <vt:lpstr>Office Theme</vt:lpstr>
      <vt:lpstr>19Z604 Embedded Systems</vt:lpstr>
      <vt:lpstr>Real Time Operating Systems</vt:lpstr>
      <vt:lpstr>Types of Schedulers</vt:lpstr>
      <vt:lpstr>Earliest Deadline First (EDF)</vt:lpstr>
      <vt:lpstr>Earliest Deadline First (EDF)</vt:lpstr>
      <vt:lpstr>Schedulability Criteria for EDF</vt:lpstr>
      <vt:lpstr>Schedulability test for RMA</vt:lpstr>
      <vt:lpstr>Utilization Bound Test (UB)</vt:lpstr>
      <vt:lpstr>RMA</vt:lpstr>
      <vt:lpstr>Exercise</vt:lpstr>
      <vt:lpstr>RMA</vt:lpstr>
      <vt:lpstr>PowerPoint Presentation</vt:lpstr>
      <vt:lpstr>Lehoczky’s Test</vt:lpstr>
      <vt:lpstr>Lehoczky’s Criterion for Tasks </vt:lpstr>
      <vt:lpstr>Lehoczky’s Criterion for Tasks </vt:lpstr>
      <vt:lpstr>Lehoczky’s Criterion for Tasks </vt:lpstr>
      <vt:lpstr>Lehoczky’s Test </vt:lpstr>
      <vt:lpstr>PowerPoint Presentation</vt:lpstr>
      <vt:lpstr>Deadline Monotonic Algorithm (DMA)</vt:lpstr>
      <vt:lpstr>Lehoczky’s Test </vt:lpstr>
      <vt:lpstr>PowerPoint Presentation</vt:lpstr>
      <vt:lpstr>Context Switching Overhead</vt:lpstr>
      <vt:lpstr>PowerPoint Presentation</vt:lpstr>
      <vt:lpstr>Self Suspension</vt:lpstr>
      <vt:lpstr>PowerPoint Presentation</vt:lpstr>
      <vt:lpstr>Self Suspension with Context Switching Overhead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 Scheduling</dc:title>
  <dc:creator>Arulg</dc:creator>
  <cp:lastModifiedBy>arulanand natarajan</cp:lastModifiedBy>
  <cp:revision>61</cp:revision>
  <dcterms:created xsi:type="dcterms:W3CDTF">2017-09-08T01:08:21Z</dcterms:created>
  <dcterms:modified xsi:type="dcterms:W3CDTF">2023-02-22T16:38:46Z</dcterms:modified>
</cp:coreProperties>
</file>